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7" r:id="rId3"/>
    <p:sldId id="288" r:id="rId4"/>
    <p:sldId id="289" r:id="rId5"/>
    <p:sldId id="291" r:id="rId6"/>
    <p:sldId id="292" r:id="rId7"/>
    <p:sldId id="294" r:id="rId8"/>
    <p:sldId id="295" r:id="rId9"/>
    <p:sldId id="296" r:id="rId10"/>
    <p:sldId id="297" r:id="rId11"/>
    <p:sldId id="298" r:id="rId12"/>
    <p:sldId id="299" r:id="rId13"/>
    <p:sldId id="278" r:id="rId14"/>
    <p:sldId id="279" r:id="rId15"/>
    <p:sldId id="300" r:id="rId16"/>
    <p:sldId id="301" r:id="rId17"/>
    <p:sldId id="280" r:id="rId18"/>
    <p:sldId id="290" r:id="rId19"/>
    <p:sldId id="28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4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&#1056;&#1072;&#1073;&#1086;&#1095;&#1072;&#1103;%20&#1087;&#1088;&#1086;&#1075;&#1088;&#1072;&#1084;&#1084;&#1072;%20ID670066.docx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uchitel.club/fgos/fgos-tehnologiy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rosv.ru/product/tehnologiya-5-9-klassi-metodicheskoe-posobie-k-predmetnoi-linii-e-s-glozmana-i-dr02/" TargetMode="External"/><Relationship Id="rId4" Type="http://schemas.openxmlformats.org/officeDocument/2006/relationships/hyperlink" Target="https://edsoo.ru/metodicheskie-seminary/ms-tehnologiya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ation.pravo.gov.ru/document/0001202404120003?index=207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cntd.ru/document/35181260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rot.info/uploads/posts/2021-01/thumbs/1611848224_43-p-fon-v-vide-bloknota-dlya-prezentatsii-51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90" t="3455" r="5069" b="4223"/>
          <a:stretch/>
        </p:blipFill>
        <p:spPr bwMode="auto">
          <a:xfrm>
            <a:off x="0" y="0"/>
            <a:ext cx="9252520" cy="663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7727" y="1484784"/>
            <a:ext cx="80731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3200" b="1" kern="50" dirty="0" smtClean="0">
                <a:solidFill>
                  <a:srgbClr val="000099"/>
                </a:solidFill>
                <a:effectLst/>
                <a:ea typeface="Times New Roman"/>
              </a:rPr>
              <a:t>Проектирование рабочей программы</a:t>
            </a:r>
          </a:p>
          <a:p>
            <a:pPr indent="450215" algn="ctr">
              <a:spcAft>
                <a:spcPts val="0"/>
              </a:spcAft>
            </a:pPr>
            <a:r>
              <a:rPr lang="ru-RU" sz="3200" b="1" kern="50" dirty="0" smtClean="0">
                <a:solidFill>
                  <a:srgbClr val="000099"/>
                </a:solidFill>
                <a:effectLst/>
                <a:ea typeface="Times New Roman"/>
              </a:rPr>
              <a:t>«Труд(технология)» с использованием онлайн – сервиса </a:t>
            </a:r>
            <a:r>
              <a:rPr lang="ru-RU" sz="3200" b="1" kern="50" dirty="0" smtClean="0">
                <a:solidFill>
                  <a:srgbClr val="C00000"/>
                </a:solidFill>
                <a:effectLst/>
                <a:ea typeface="Times New Roman"/>
              </a:rPr>
              <a:t>«Конструктор рабочих программ</a:t>
            </a:r>
            <a:r>
              <a:rPr lang="ru-RU" sz="3200" b="1" dirty="0" smtClean="0">
                <a:solidFill>
                  <a:srgbClr val="C00000"/>
                </a:solidFill>
                <a:effectLst/>
                <a:ea typeface="Times New Roman"/>
              </a:rPr>
              <a:t>»</a:t>
            </a:r>
            <a:endParaRPr lang="ru-RU" sz="3200" dirty="0">
              <a:solidFill>
                <a:srgbClr val="C00000"/>
              </a:solidFill>
              <a:effectLst/>
              <a:ea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88024" y="4293096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Составила: </a:t>
            </a:r>
            <a:r>
              <a:rPr lang="ru-RU" b="1" dirty="0" err="1" smtClean="0"/>
              <a:t>Распопова</a:t>
            </a:r>
            <a:r>
              <a:rPr lang="ru-RU" b="1" dirty="0" smtClean="0"/>
              <a:t> Елена Николаевна, </a:t>
            </a:r>
          </a:p>
          <a:p>
            <a:r>
              <a:rPr lang="ru-RU" b="1" dirty="0" smtClean="0"/>
              <a:t>учитель технологии первой категории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0547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s://krot.info/uploads/posts/2021-01/thumbs/1611848224_43-p-fon-v-vide-bloknota-dlya-prezentatsii-51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90" t="3455" r="5069" b="4223"/>
          <a:stretch/>
        </p:blipFill>
        <p:spPr bwMode="auto">
          <a:xfrm>
            <a:off x="-63999" y="70578"/>
            <a:ext cx="9144000" cy="663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9672" y="208915"/>
            <a:ext cx="7340302" cy="989373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15"/>
              </a:spcBef>
            </a:pPr>
            <a:r>
              <a:rPr sz="20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Подходы</a:t>
            </a:r>
            <a:r>
              <a:rPr sz="20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20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разработке</a:t>
            </a:r>
            <a:r>
              <a:rPr sz="20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рабочей</a:t>
            </a:r>
            <a:r>
              <a:rPr sz="20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sz="20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учебному</a:t>
            </a:r>
            <a:r>
              <a:rPr sz="20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предмету</a:t>
            </a:r>
          </a:p>
          <a:p>
            <a:pPr marR="139065" algn="ctr">
              <a:lnSpc>
                <a:spcPct val="100000"/>
              </a:lnSpc>
              <a:spcBef>
                <a:spcPts val="220"/>
              </a:spcBef>
            </a:pPr>
            <a:r>
              <a:rPr sz="20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«Труд</a:t>
            </a:r>
            <a:r>
              <a:rPr sz="2000" b="1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(технология)»</a:t>
            </a:r>
          </a:p>
        </p:txBody>
      </p:sp>
      <p:sp>
        <p:nvSpPr>
          <p:cNvPr id="3" name="object 3"/>
          <p:cNvSpPr/>
          <p:nvPr/>
        </p:nvSpPr>
        <p:spPr>
          <a:xfrm>
            <a:off x="611124" y="1221232"/>
            <a:ext cx="7667625" cy="0"/>
          </a:xfrm>
          <a:custGeom>
            <a:avLst/>
            <a:gdLst/>
            <a:ahLst/>
            <a:cxnLst/>
            <a:rect l="l" t="t" r="r" b="b"/>
            <a:pathLst>
              <a:path w="7667625">
                <a:moveTo>
                  <a:pt x="0" y="0"/>
                </a:moveTo>
                <a:lnTo>
                  <a:pt x="7667625" y="0"/>
                </a:lnTo>
              </a:path>
            </a:pathLst>
          </a:custGeom>
          <a:ln w="12192">
            <a:solidFill>
              <a:srgbClr val="5F49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528827" y="2641576"/>
            <a:ext cx="6032500" cy="3692313"/>
            <a:chOff x="528827" y="1981181"/>
            <a:chExt cx="6032500" cy="276923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3664" y="1981181"/>
              <a:ext cx="5963446" cy="71631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8827" y="2628899"/>
              <a:ext cx="6031992" cy="73609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8827" y="3264407"/>
              <a:ext cx="6031992" cy="82600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8827" y="3924300"/>
              <a:ext cx="6031992" cy="826007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699009" y="2858686"/>
            <a:ext cx="5816851" cy="32573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</a:t>
            </a:r>
            <a:r>
              <a:rPr sz="20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изменить: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Очередность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изучения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модулей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203835">
              <a:lnSpc>
                <a:spcPts val="1970"/>
              </a:lnSpc>
            </a:pPr>
            <a:endParaRPr lang="ru-RU" sz="2000" spc="-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203835">
              <a:lnSpc>
                <a:spcPts val="1970"/>
              </a:lnSpc>
            </a:pPr>
            <a:r>
              <a:rPr sz="20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Перераспределить</a:t>
            </a:r>
            <a:r>
              <a:rPr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часы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инвариантных </a:t>
            </a:r>
            <a:r>
              <a:rPr sz="2000" spc="-3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модулей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ts val="1970"/>
              </a:lnSpc>
              <a:spcBef>
                <a:spcPts val="1260"/>
              </a:spcBef>
            </a:pP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часов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изучение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инвариантных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модулей </a:t>
            </a:r>
            <a:r>
              <a:rPr sz="2000" spc="-3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сократить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введения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вариативных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модулей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843808" y="1462802"/>
            <a:ext cx="6203898" cy="2791767"/>
            <a:chOff x="2700527" y="1263396"/>
            <a:chExt cx="6187440" cy="1777364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00527" y="1263396"/>
              <a:ext cx="5401056" cy="101193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43755" y="2135124"/>
              <a:ext cx="4744211" cy="9052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992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krot.info/uploads/posts/2021-01/thumbs/1611848224_43-p-fon-v-vide-bloknota-dlya-prezentatsii-51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90" t="3455" r="5069" b="4223"/>
          <a:stretch/>
        </p:blipFill>
        <p:spPr bwMode="auto">
          <a:xfrm>
            <a:off x="-63999" y="70578"/>
            <a:ext cx="9144000" cy="663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1640" y="70129"/>
            <a:ext cx="6843654" cy="1174039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15"/>
              </a:spcBef>
            </a:pPr>
            <a:r>
              <a:rPr sz="24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Подходы</a:t>
            </a:r>
            <a:r>
              <a:rPr sz="24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24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разработке</a:t>
            </a:r>
            <a:r>
              <a:rPr sz="24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рабочей</a:t>
            </a:r>
            <a:r>
              <a:rPr sz="24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sz="24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учебному</a:t>
            </a:r>
            <a:r>
              <a:rPr sz="24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предмету</a:t>
            </a:r>
          </a:p>
          <a:p>
            <a:pPr marR="139065" algn="ctr">
              <a:lnSpc>
                <a:spcPct val="100000"/>
              </a:lnSpc>
              <a:spcBef>
                <a:spcPts val="220"/>
              </a:spcBef>
            </a:pPr>
            <a:r>
              <a:rPr sz="24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«Труд</a:t>
            </a:r>
            <a:r>
              <a:rPr sz="2400" b="1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(технология)»</a:t>
            </a:r>
          </a:p>
        </p:txBody>
      </p:sp>
      <p:sp>
        <p:nvSpPr>
          <p:cNvPr id="3" name="object 3"/>
          <p:cNvSpPr/>
          <p:nvPr/>
        </p:nvSpPr>
        <p:spPr>
          <a:xfrm>
            <a:off x="576073" y="1221232"/>
            <a:ext cx="7667625" cy="0"/>
          </a:xfrm>
          <a:custGeom>
            <a:avLst/>
            <a:gdLst/>
            <a:ahLst/>
            <a:cxnLst/>
            <a:rect l="l" t="t" r="r" b="b"/>
            <a:pathLst>
              <a:path w="7667625">
                <a:moveTo>
                  <a:pt x="0" y="0"/>
                </a:moveTo>
                <a:lnTo>
                  <a:pt x="7667625" y="0"/>
                </a:lnTo>
              </a:path>
            </a:pathLst>
          </a:custGeom>
          <a:ln w="12192">
            <a:solidFill>
              <a:srgbClr val="5F49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20834" y="1792223"/>
            <a:ext cx="7559675" cy="4191000"/>
            <a:chOff x="720833" y="1344167"/>
            <a:chExt cx="7559675" cy="314325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0833" y="1344167"/>
              <a:ext cx="7559061" cy="77724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0833" y="2130518"/>
              <a:ext cx="7559061" cy="77896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0842" y="2919983"/>
              <a:ext cx="7556009" cy="77724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0833" y="3707858"/>
              <a:ext cx="7559061" cy="778963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873314" y="2076147"/>
            <a:ext cx="7251065" cy="36343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ru-RU" sz="2000" b="1" spc="-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</a:t>
            </a:r>
            <a:r>
              <a:rPr b="1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внесения</a:t>
            </a:r>
            <a:r>
              <a:rPr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изменений: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716280">
              <a:lnSpc>
                <a:spcPts val="1970"/>
              </a:lnSpc>
              <a:spcBef>
                <a:spcPts val="1100"/>
              </a:spcBef>
            </a:pP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материально-технического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оснащения</a:t>
            </a:r>
            <a:r>
              <a:rPr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</a:t>
            </a:r>
            <a:r>
              <a:rPr spc="-3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практических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(перераспределение</a:t>
            </a:r>
            <a:r>
              <a:rPr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часов)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ts val="1970"/>
              </a:lnSpc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ts val="1970"/>
              </a:lnSpc>
            </a:pPr>
            <a:r>
              <a:rPr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Запрос</a:t>
            </a: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образовательных отношений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углубленное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</a:t>
            </a:r>
            <a:r>
              <a:rPr spc="-3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модулей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(перераспределение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часов)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052830">
              <a:lnSpc>
                <a:spcPts val="1970"/>
              </a:lnSpc>
              <a:spcBef>
                <a:spcPts val="5"/>
              </a:spcBef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052830">
              <a:lnSpc>
                <a:spcPts val="1970"/>
              </a:lnSpc>
              <a:spcBef>
                <a:spcPts val="5"/>
              </a:spcBef>
            </a:pPr>
            <a:r>
              <a:rPr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Запрос</a:t>
            </a: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региона,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предприятий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реального сектора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spc="-3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ВАРИАТИВНЫЙ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(перераспределение</a:t>
            </a:r>
            <a:r>
              <a:rPr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часов)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922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krot.info/uploads/posts/2021-01/thumbs/1611848224_43-p-fon-v-vide-bloknota-dlya-prezentatsii-51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90" t="3455" r="5069" b="4223"/>
          <a:stretch/>
        </p:blipFill>
        <p:spPr bwMode="auto">
          <a:xfrm>
            <a:off x="-63999" y="70578"/>
            <a:ext cx="9144000" cy="663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0235" y="50402"/>
            <a:ext cx="7471409" cy="1174039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15"/>
              </a:spcBef>
            </a:pPr>
            <a:r>
              <a:rPr sz="24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Подходы</a:t>
            </a:r>
            <a:r>
              <a:rPr sz="24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24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разработке</a:t>
            </a:r>
            <a:r>
              <a:rPr sz="24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рабочей</a:t>
            </a:r>
            <a:r>
              <a:rPr sz="24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sz="24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учебному</a:t>
            </a:r>
            <a:r>
              <a:rPr sz="24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предмету</a:t>
            </a:r>
          </a:p>
          <a:p>
            <a:pPr marR="139700" algn="ctr">
              <a:lnSpc>
                <a:spcPct val="100000"/>
              </a:lnSpc>
              <a:spcBef>
                <a:spcPts val="215"/>
              </a:spcBef>
            </a:pPr>
            <a:r>
              <a:rPr sz="24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«Труд</a:t>
            </a:r>
            <a:r>
              <a:rPr sz="2400" b="1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(технология)»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76072" y="1489455"/>
            <a:ext cx="7785100" cy="4863253"/>
            <a:chOff x="576072" y="1117091"/>
            <a:chExt cx="7785100" cy="364744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5696" y="1117091"/>
              <a:ext cx="7735824" cy="84124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6072" y="1854708"/>
              <a:ext cx="7784592" cy="77571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6072" y="2513075"/>
              <a:ext cx="7784592" cy="96774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6072" y="3288791"/>
              <a:ext cx="7784592" cy="77876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6072" y="3986784"/>
              <a:ext cx="7784592" cy="77724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730708" y="1628800"/>
            <a:ext cx="7140575" cy="433695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внести</a:t>
            </a:r>
            <a:r>
              <a:rPr sz="20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изменения,</a:t>
            </a:r>
            <a:r>
              <a:rPr sz="20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</a:t>
            </a:r>
            <a:r>
              <a:rPr sz="20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разработать: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вариативного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модуля,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тем,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практических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работ,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91600"/>
              </a:lnSpc>
            </a:pP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инструментарий для диагностики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ИНВАРИАНТНЫМ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модулям,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часы на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сокращено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(обязательно приложение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каждой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РП)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203835">
              <a:lnSpc>
                <a:spcPts val="1750"/>
              </a:lnSpc>
              <a:spcBef>
                <a:spcPts val="1150"/>
              </a:spcBef>
            </a:pPr>
            <a:endParaRPr lang="ru-RU" sz="2000" spc="-1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203835">
              <a:lnSpc>
                <a:spcPts val="1750"/>
              </a:lnSpc>
              <a:spcBef>
                <a:spcPts val="1150"/>
              </a:spcBef>
            </a:pPr>
            <a:r>
              <a:rPr sz="20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</a:t>
            </a:r>
            <a:r>
              <a:rPr sz="2000" spc="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инструментарий</a:t>
            </a:r>
            <a:r>
              <a:rPr sz="20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диагностики</a:t>
            </a:r>
            <a:r>
              <a:rPr sz="20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ВАРИАТИВНЫМ </a:t>
            </a:r>
            <a:r>
              <a:rPr sz="2000" spc="-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модулям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Утвердить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рабочую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программу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76073" y="1221232"/>
            <a:ext cx="7667625" cy="0"/>
          </a:xfrm>
          <a:custGeom>
            <a:avLst/>
            <a:gdLst/>
            <a:ahLst/>
            <a:cxnLst/>
            <a:rect l="l" t="t" r="r" b="b"/>
            <a:pathLst>
              <a:path w="7667625">
                <a:moveTo>
                  <a:pt x="0" y="0"/>
                </a:moveTo>
                <a:lnTo>
                  <a:pt x="7667625" y="0"/>
                </a:lnTo>
              </a:path>
            </a:pathLst>
          </a:custGeom>
          <a:ln w="12192">
            <a:solidFill>
              <a:srgbClr val="5F49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2995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rot.info/uploads/posts/2021-01/thumbs/1611848224_43-p-fon-v-vide-bloknota-dlya-prezentatsii-51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90" t="3455" r="5069" b="4223"/>
          <a:stretch/>
        </p:blipFill>
        <p:spPr bwMode="auto">
          <a:xfrm>
            <a:off x="0" y="85059"/>
            <a:ext cx="9144000" cy="663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8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1547664" y="188640"/>
            <a:ext cx="6803846" cy="866775"/>
          </a:xfrm>
        </p:spPr>
        <p:txBody>
          <a:bodyPr>
            <a:normAutofit/>
          </a:bodyPr>
          <a:lstStyle/>
          <a:p>
            <a:r>
              <a:rPr lang="ru-RU" altLang="ru-RU" sz="3200" b="1" dirty="0">
                <a:solidFill>
                  <a:srgbClr val="262699"/>
                </a:solidFill>
                <a:cs typeface="Times New Roman" pitchFamily="18" charset="0"/>
              </a:rPr>
              <a:t>Алгоритм работы с конструктором</a:t>
            </a:r>
            <a:endParaRPr lang="ru-RU" altLang="ru-RU" sz="3200" b="1" dirty="0" smtClean="0">
              <a:solidFill>
                <a:srgbClr val="2626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Объект 4"/>
          <p:cNvSpPr>
            <a:spLocks noGrp="1" noChangeArrowheads="1"/>
          </p:cNvSpPr>
          <p:nvPr>
            <p:ph idx="1"/>
          </p:nvPr>
        </p:nvSpPr>
        <p:spPr>
          <a:xfrm>
            <a:off x="1403648" y="980728"/>
            <a:ext cx="7272808" cy="5544616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sz="2200" b="1" dirty="0" smtClean="0">
                <a:cs typeface="Times New Roman" panose="02020603050405020304" pitchFamily="18" charset="0"/>
              </a:rPr>
              <a:t>1</a:t>
            </a:r>
            <a:r>
              <a:rPr lang="ru-RU" sz="2000" b="1" dirty="0" smtClean="0">
                <a:cs typeface="Times New Roman" panose="02020603050405020304" pitchFamily="18" charset="0"/>
              </a:rPr>
              <a:t>. Регистрация </a:t>
            </a:r>
            <a:r>
              <a:rPr lang="ru-RU" sz="2000" b="1" dirty="0">
                <a:cs typeface="Times New Roman" panose="02020603050405020304" pitchFamily="18" charset="0"/>
              </a:rPr>
              <a:t>(Ф. И. О., регион, муниципалитет, образовательная организация, должность, электронная почта, пароль</a:t>
            </a:r>
            <a:r>
              <a:rPr lang="ru-RU" sz="2000" b="1" dirty="0" smtClean="0">
                <a:cs typeface="Times New Roman" panose="02020603050405020304" pitchFamily="18" charset="0"/>
              </a:rPr>
              <a:t>) или вход.</a:t>
            </a:r>
          </a:p>
          <a:p>
            <a:pPr marL="514350" indent="-514350">
              <a:buAutoNum type="arabicPeriod"/>
              <a:defRPr/>
            </a:pPr>
            <a:endParaRPr lang="ru-RU" sz="2000" b="1" dirty="0"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  <a:defRPr/>
            </a:pPr>
            <a:endParaRPr lang="ru-RU" sz="2000" b="1" dirty="0" smtClean="0"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ru-RU" sz="2000" b="1" dirty="0" smtClean="0"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ru-RU" sz="2000" b="1" dirty="0" smtClean="0"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ru-RU" sz="2000" b="1" dirty="0"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ru-RU" sz="2000" b="1" dirty="0">
                <a:cs typeface="Times New Roman" panose="02020603050405020304" pitchFamily="18" charset="0"/>
              </a:rPr>
              <a:t>2. Выбрать  </a:t>
            </a:r>
            <a:r>
              <a:rPr lang="ru-RU" sz="2000" b="1" dirty="0" smtClean="0">
                <a:cs typeface="Times New Roman" panose="02020603050405020304" pitchFamily="18" charset="0"/>
              </a:rPr>
              <a:t>слева рабочие программы, открываются все вами созданные программы выбираем</a:t>
            </a:r>
          </a:p>
          <a:p>
            <a:pPr marL="0" indent="0">
              <a:buNone/>
              <a:defRPr/>
            </a:pPr>
            <a:r>
              <a:rPr lang="ru-RU" sz="2000" b="1" dirty="0" smtClean="0">
                <a:cs typeface="Times New Roman" panose="02020603050405020304" pitchFamily="18" charset="0"/>
              </a:rPr>
              <a:t>кнопку </a:t>
            </a:r>
            <a:r>
              <a:rPr lang="ru-RU" sz="2000" b="1" dirty="0">
                <a:cs typeface="Times New Roman" panose="02020603050405020304" pitchFamily="18" charset="0"/>
              </a:rPr>
              <a:t>«</a:t>
            </a:r>
            <a:r>
              <a:rPr lang="ru-RU" sz="2000" b="1" dirty="0" smtClean="0">
                <a:cs typeface="Times New Roman" panose="02020603050405020304" pitchFamily="18" charset="0"/>
              </a:rPr>
              <a:t>Создать».</a:t>
            </a:r>
          </a:p>
          <a:p>
            <a:pPr marL="0" indent="0">
              <a:buNone/>
              <a:defRPr/>
            </a:pPr>
            <a:endParaRPr lang="ru-RU" sz="2000" b="1" dirty="0"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ru-RU" sz="2000" b="1" dirty="0" smtClean="0"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ru-RU" b="1" dirty="0"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ru-RU" sz="3200" b="1" dirty="0">
              <a:cs typeface="Times New Roman" panose="02020603050405020304" pitchFamily="18" charset="0"/>
            </a:endParaRPr>
          </a:p>
          <a:p>
            <a:pPr>
              <a:defRPr/>
            </a:pPr>
            <a:endParaRPr lang="ru-RU" dirty="0"/>
          </a:p>
          <a:p>
            <a:pPr marL="0" indent="0" algn="just">
              <a:defRPr/>
            </a:pPr>
            <a:endParaRPr lang="ru-RU" altLang="ru-RU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627412" y="1801416"/>
            <a:ext cx="3549080" cy="199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65860"/>
            <a:ext cx="3579912" cy="2237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584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rot.info/uploads/posts/2021-01/thumbs/1611848224_43-p-fon-v-vide-bloknota-dlya-prezentatsii-51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90" t="3455" r="5069" b="4223"/>
          <a:stretch/>
        </p:blipFill>
        <p:spPr bwMode="auto">
          <a:xfrm>
            <a:off x="-422304" y="85060"/>
            <a:ext cx="9568512" cy="694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2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1259632" y="116632"/>
            <a:ext cx="7182106" cy="1139825"/>
          </a:xfrm>
        </p:spPr>
        <p:txBody>
          <a:bodyPr>
            <a:normAutofit fontScale="90000"/>
          </a:bodyPr>
          <a:lstStyle/>
          <a:p>
            <a:r>
              <a:rPr lang="ru-RU" altLang="ru-RU" sz="3200" b="1" dirty="0">
                <a:solidFill>
                  <a:srgbClr val="262699"/>
                </a:solidFill>
                <a:cs typeface="Times New Roman" pitchFamily="18" charset="0"/>
              </a:rPr>
              <a:t>Алгоритм работы с </a:t>
            </a:r>
            <a:r>
              <a:rPr lang="ru-RU" altLang="ru-RU" sz="3200" b="1" dirty="0" smtClean="0">
                <a:solidFill>
                  <a:srgbClr val="262699"/>
                </a:solidFill>
                <a:cs typeface="Times New Roman" pitchFamily="18" charset="0"/>
              </a:rPr>
              <a:t>конструктором</a:t>
            </a:r>
            <a:br>
              <a:rPr lang="ru-RU" altLang="ru-RU" sz="3200" b="1" dirty="0" smtClean="0">
                <a:solidFill>
                  <a:srgbClr val="262699"/>
                </a:solidFill>
                <a:cs typeface="Times New Roman" pitchFamily="18" charset="0"/>
              </a:rPr>
            </a:br>
            <a:r>
              <a:rPr lang="ru-RU" altLang="ru-RU" sz="3200" b="1" dirty="0">
                <a:solidFill>
                  <a:srgbClr val="262699"/>
                </a:solidFill>
                <a:cs typeface="Times New Roman" pitchFamily="18" charset="0"/>
              </a:rPr>
              <a:t/>
            </a:r>
            <a:br>
              <a:rPr lang="ru-RU" altLang="ru-RU" sz="3200" b="1" dirty="0">
                <a:solidFill>
                  <a:srgbClr val="262699"/>
                </a:solidFill>
                <a:cs typeface="Times New Roman" pitchFamily="18" charset="0"/>
              </a:rPr>
            </a:br>
            <a:endParaRPr lang="ru-RU" altLang="ru-RU" sz="2800" dirty="0" smtClean="0">
              <a:solidFill>
                <a:srgbClr val="2626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Объект 4"/>
          <p:cNvSpPr>
            <a:spLocks noGrp="1" noChangeArrowheads="1"/>
          </p:cNvSpPr>
          <p:nvPr>
            <p:ph idx="1"/>
          </p:nvPr>
        </p:nvSpPr>
        <p:spPr>
          <a:xfrm>
            <a:off x="1075340" y="476672"/>
            <a:ext cx="7776864" cy="5877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cs typeface="Times New Roman" panose="02020603050405020304" pitchFamily="18" charset="0"/>
              </a:rPr>
              <a:t>3. </a:t>
            </a:r>
            <a:r>
              <a:rPr lang="ru-RU" sz="2000" b="1" dirty="0" smtClean="0">
                <a:cs typeface="Times New Roman" panose="02020603050405020304" pitchFamily="18" charset="0"/>
              </a:rPr>
              <a:t>Выбираем </a:t>
            </a:r>
            <a:r>
              <a:rPr lang="ru-RU" sz="2000" b="1" dirty="0">
                <a:cs typeface="Times New Roman" panose="02020603050405020304" pitchFamily="18" charset="0"/>
              </a:rPr>
              <a:t>раздел </a:t>
            </a:r>
            <a:r>
              <a:rPr lang="ru-RU" sz="2000" b="1" dirty="0" smtClean="0">
                <a:cs typeface="Times New Roman" panose="02020603050405020304" pitchFamily="18" charset="0"/>
              </a:rPr>
              <a:t>«Пояснительная записка», </a:t>
            </a:r>
            <a:r>
              <a:rPr lang="ru-RU" sz="2000" b="1" dirty="0">
                <a:cs typeface="Times New Roman" panose="02020603050405020304" pitchFamily="18" charset="0"/>
              </a:rPr>
              <a:t>в котором </a:t>
            </a:r>
            <a:r>
              <a:rPr lang="ru-RU" sz="2000" b="1" dirty="0" smtClean="0">
                <a:cs typeface="Times New Roman" panose="02020603050405020304" pitchFamily="18" charset="0"/>
              </a:rPr>
              <a:t>обязательно подправляем и удаляем то что нам не нужно</a:t>
            </a:r>
          </a:p>
          <a:p>
            <a:pPr marL="0" indent="0">
              <a:buNone/>
            </a:pPr>
            <a:endParaRPr lang="ru-RU" altLang="ru-RU" sz="2000" b="1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ru-RU" sz="2000" b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ru-RU" sz="2000" b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ru-RU" sz="2000" b="1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ru-RU" sz="2000" b="1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ru-RU" sz="2000" b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ru-RU" sz="2000" b="1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2000" b="1" dirty="0" smtClean="0">
                <a:cs typeface="Times New Roman" panose="02020603050405020304" pitchFamily="18" charset="0"/>
              </a:rPr>
              <a:t>4</a:t>
            </a:r>
            <a:r>
              <a:rPr lang="ru-RU" altLang="ru-RU" sz="2000" b="1" dirty="0" smtClean="0">
                <a:cs typeface="Times New Roman" pitchFamily="18" charset="0"/>
              </a:rPr>
              <a:t>. </a:t>
            </a:r>
            <a:r>
              <a:rPr lang="ru-RU" altLang="ru-RU" sz="2000" b="1" dirty="0">
                <a:cs typeface="Times New Roman" pitchFamily="18" charset="0"/>
              </a:rPr>
              <a:t>Д</a:t>
            </a:r>
            <a:r>
              <a:rPr lang="ru-RU" altLang="ru-RU" sz="2000" b="1" dirty="0" smtClean="0">
                <a:cs typeface="Times New Roman" pitchFamily="18" charset="0"/>
              </a:rPr>
              <a:t>алее педагог заполняет остальные разделы: </a:t>
            </a:r>
            <a:endParaRPr lang="ru-RU" altLang="ru-RU" sz="2000" b="1" dirty="0" smtClean="0"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altLang="ru-RU" sz="2000" b="1" dirty="0" smtClean="0">
                <a:cs typeface="Times New Roman" pitchFamily="18" charset="0"/>
              </a:rPr>
              <a:t>« Титульный лист».</a:t>
            </a:r>
          </a:p>
          <a:p>
            <a:pPr marL="0" indent="0">
              <a:buNone/>
            </a:pPr>
            <a:endParaRPr lang="ru-RU" altLang="ru-RU" sz="2400" b="1" dirty="0">
              <a:cs typeface="Times New Roman" pitchFamily="18" charset="0"/>
            </a:endParaRPr>
          </a:p>
          <a:p>
            <a:pPr marL="0" indent="0">
              <a:buNone/>
            </a:pPr>
            <a:endParaRPr lang="ru-RU" altLang="ru-RU" sz="2400" b="1" dirty="0" smtClean="0">
              <a:cs typeface="Times New Roman" pitchFamily="18" charset="0"/>
            </a:endParaRPr>
          </a:p>
          <a:p>
            <a:pPr marL="0" indent="0">
              <a:buNone/>
            </a:pPr>
            <a:endParaRPr lang="ru-RU" altLang="ru-RU" sz="2400" b="1" dirty="0">
              <a:cs typeface="Times New Roman" pitchFamily="18" charset="0"/>
            </a:endParaRPr>
          </a:p>
          <a:p>
            <a:pPr marL="0" indent="0">
              <a:buNone/>
            </a:pPr>
            <a:endParaRPr lang="ru-RU" altLang="ru-RU" sz="2400" b="1" dirty="0" smtClean="0">
              <a:cs typeface="Times New Roman" pitchFamily="18" charset="0"/>
            </a:endParaRPr>
          </a:p>
          <a:p>
            <a:pPr marL="0" indent="0">
              <a:buNone/>
            </a:pPr>
            <a:endParaRPr lang="ru-RU" altLang="ru-RU" sz="2400" b="1" dirty="0">
              <a:cs typeface="Times New Roman" pitchFamily="18" charset="0"/>
            </a:endParaRPr>
          </a:p>
          <a:p>
            <a:pPr marL="0" indent="0">
              <a:buNone/>
            </a:pPr>
            <a:endParaRPr lang="ru-RU" altLang="ru-RU" sz="2400" b="1" dirty="0" smtClean="0">
              <a:cs typeface="Times New Roman" pitchFamily="18" charset="0"/>
            </a:endParaRPr>
          </a:p>
          <a:p>
            <a:pPr marL="0" indent="0">
              <a:buNone/>
            </a:pPr>
            <a:endParaRPr lang="ru-RU" altLang="ru-RU" sz="2400" b="1" dirty="0" smtClean="0">
              <a:cs typeface="Times New Roman" pitchFamily="18" charset="0"/>
            </a:endParaRPr>
          </a:p>
        </p:txBody>
      </p:sp>
      <p:pic>
        <p:nvPicPr>
          <p:cNvPr id="3074" name="Picture 2" descr="D:\Downloads\2024-08-20_21-13-1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80" y="1268760"/>
            <a:ext cx="3967128" cy="247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Downloads\2024-08-20_21-15-2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012" y="1268760"/>
            <a:ext cx="3967128" cy="247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Downloads\2024-08-20_21-21-5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011" y="4077072"/>
            <a:ext cx="391723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50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rot.info/uploads/posts/2021-01/thumbs/1611848224_43-p-fon-v-vide-bloknota-dlya-prezentatsii-51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90" t="3455" r="5069" b="4223"/>
          <a:stretch/>
        </p:blipFill>
        <p:spPr bwMode="auto">
          <a:xfrm>
            <a:off x="-424512" y="85060"/>
            <a:ext cx="9568512" cy="694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2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1259632" y="116632"/>
            <a:ext cx="7182106" cy="1139825"/>
          </a:xfrm>
        </p:spPr>
        <p:txBody>
          <a:bodyPr>
            <a:normAutofit fontScale="90000"/>
          </a:bodyPr>
          <a:lstStyle/>
          <a:p>
            <a:r>
              <a:rPr lang="ru-RU" altLang="ru-RU" sz="3200" b="1" dirty="0">
                <a:solidFill>
                  <a:srgbClr val="262699"/>
                </a:solidFill>
                <a:cs typeface="Times New Roman" pitchFamily="18" charset="0"/>
              </a:rPr>
              <a:t>Алгоритм работы с </a:t>
            </a:r>
            <a:r>
              <a:rPr lang="ru-RU" altLang="ru-RU" sz="3200" b="1" dirty="0" smtClean="0">
                <a:solidFill>
                  <a:srgbClr val="262699"/>
                </a:solidFill>
                <a:cs typeface="Times New Roman" pitchFamily="18" charset="0"/>
              </a:rPr>
              <a:t>конструктором</a:t>
            </a:r>
            <a:br>
              <a:rPr lang="ru-RU" altLang="ru-RU" sz="3200" b="1" dirty="0" smtClean="0">
                <a:solidFill>
                  <a:srgbClr val="262699"/>
                </a:solidFill>
                <a:cs typeface="Times New Roman" pitchFamily="18" charset="0"/>
              </a:rPr>
            </a:br>
            <a:r>
              <a:rPr lang="ru-RU" altLang="ru-RU" sz="3200" b="1" dirty="0">
                <a:solidFill>
                  <a:srgbClr val="262699"/>
                </a:solidFill>
                <a:cs typeface="Times New Roman" pitchFamily="18" charset="0"/>
              </a:rPr>
              <a:t/>
            </a:r>
            <a:br>
              <a:rPr lang="ru-RU" altLang="ru-RU" sz="3200" b="1" dirty="0">
                <a:solidFill>
                  <a:srgbClr val="262699"/>
                </a:solidFill>
                <a:cs typeface="Times New Roman" pitchFamily="18" charset="0"/>
              </a:rPr>
            </a:br>
            <a:endParaRPr lang="ru-RU" altLang="ru-RU" sz="2800" dirty="0" smtClean="0">
              <a:solidFill>
                <a:srgbClr val="2626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Объект 4"/>
          <p:cNvSpPr>
            <a:spLocks noGrp="1" noChangeArrowheads="1"/>
          </p:cNvSpPr>
          <p:nvPr>
            <p:ph idx="1"/>
          </p:nvPr>
        </p:nvSpPr>
        <p:spPr>
          <a:xfrm>
            <a:off x="1151112" y="548680"/>
            <a:ext cx="7776864" cy="57162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altLang="ru-RU" sz="2000" b="1" dirty="0" smtClean="0">
                <a:cs typeface="Times New Roman" pitchFamily="18" charset="0"/>
              </a:rPr>
              <a:t>5</a:t>
            </a:r>
            <a:r>
              <a:rPr lang="ru-RU" altLang="ru-RU" sz="2000" b="1" dirty="0" smtClean="0">
                <a:cs typeface="Times New Roman" pitchFamily="18" charset="0"/>
              </a:rPr>
              <a:t>. </a:t>
            </a:r>
            <a:r>
              <a:rPr lang="ru-RU" altLang="ru-RU" sz="2000" b="1" dirty="0" smtClean="0">
                <a:cs typeface="Times New Roman" pitchFamily="18" charset="0"/>
              </a:rPr>
              <a:t>В разделе «Содержание» убираем  так же, как в «пояснительной» не нужные темы, в конце редактирования  не забываем  нажать кнопку «сохранить»</a:t>
            </a:r>
          </a:p>
          <a:p>
            <a:pPr marL="0" indent="0">
              <a:buNone/>
            </a:pPr>
            <a:endParaRPr lang="ru-RU" altLang="ru-RU" sz="2000" b="1" dirty="0">
              <a:cs typeface="Times New Roman" pitchFamily="18" charset="0"/>
            </a:endParaRPr>
          </a:p>
          <a:p>
            <a:pPr marL="0" indent="0">
              <a:buNone/>
            </a:pPr>
            <a:endParaRPr lang="ru-RU" altLang="ru-RU" sz="2000" b="1" dirty="0" smtClean="0">
              <a:cs typeface="Times New Roman" pitchFamily="18" charset="0"/>
            </a:endParaRPr>
          </a:p>
          <a:p>
            <a:pPr marL="0" indent="0">
              <a:buNone/>
            </a:pPr>
            <a:endParaRPr lang="ru-RU" altLang="ru-RU" sz="2000" b="1" dirty="0">
              <a:cs typeface="Times New Roman" pitchFamily="18" charset="0"/>
            </a:endParaRPr>
          </a:p>
          <a:p>
            <a:pPr marL="0" indent="0">
              <a:buNone/>
            </a:pPr>
            <a:endParaRPr lang="ru-RU" altLang="ru-RU" sz="2000" b="1" dirty="0" smtClean="0">
              <a:cs typeface="Times New Roman" pitchFamily="18" charset="0"/>
            </a:endParaRPr>
          </a:p>
          <a:p>
            <a:pPr marL="0" indent="0">
              <a:buNone/>
            </a:pPr>
            <a:endParaRPr lang="ru-RU" altLang="ru-RU" sz="2000" b="1" dirty="0">
              <a:cs typeface="Times New Roman" pitchFamily="18" charset="0"/>
            </a:endParaRPr>
          </a:p>
          <a:p>
            <a:pPr marL="0" indent="0">
              <a:buNone/>
            </a:pPr>
            <a:endParaRPr lang="ru-RU" altLang="ru-RU" sz="2000" b="1" dirty="0" smtClean="0"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altLang="ru-RU" sz="2000" b="1" dirty="0" smtClean="0">
                <a:cs typeface="Times New Roman" pitchFamily="18" charset="0"/>
              </a:rPr>
              <a:t>6. </a:t>
            </a:r>
            <a:r>
              <a:rPr lang="ru-RU" altLang="ru-RU" sz="2000" b="1" dirty="0" smtClean="0">
                <a:cs typeface="Times New Roman" pitchFamily="18" charset="0"/>
              </a:rPr>
              <a:t>В «тематическом» и «поурочном» планировании есть дополнительные функции.(Можно убрать лишние колонки, добавить, дублировать или удалить , или поменять местами строки)</a:t>
            </a:r>
          </a:p>
          <a:p>
            <a:pPr marL="0" indent="0">
              <a:buNone/>
            </a:pPr>
            <a:endParaRPr lang="ru-RU" altLang="ru-RU" sz="2000" b="1" dirty="0">
              <a:cs typeface="Times New Roman" pitchFamily="18" charset="0"/>
            </a:endParaRPr>
          </a:p>
          <a:p>
            <a:pPr marL="0" indent="0">
              <a:buNone/>
            </a:pPr>
            <a:endParaRPr lang="ru-RU" altLang="ru-RU" sz="2000" b="1" dirty="0" smtClean="0">
              <a:cs typeface="Times New Roman" pitchFamily="18" charset="0"/>
            </a:endParaRPr>
          </a:p>
          <a:p>
            <a:pPr marL="0" indent="0">
              <a:buNone/>
            </a:pPr>
            <a:endParaRPr lang="ru-RU" altLang="ru-RU" sz="2000" b="1" dirty="0">
              <a:cs typeface="Times New Roman" pitchFamily="18" charset="0"/>
            </a:endParaRPr>
          </a:p>
          <a:p>
            <a:pPr marL="0" indent="0">
              <a:buNone/>
            </a:pPr>
            <a:endParaRPr lang="ru-RU" altLang="ru-RU" sz="2000" b="1" dirty="0" smtClean="0">
              <a:cs typeface="Times New Roman" pitchFamily="18" charset="0"/>
            </a:endParaRPr>
          </a:p>
          <a:p>
            <a:pPr marL="0" indent="0">
              <a:buNone/>
            </a:pPr>
            <a:endParaRPr lang="ru-RU" altLang="ru-RU" sz="2000" b="1" dirty="0" smtClean="0">
              <a:cs typeface="Times New Roman" pitchFamily="18" charset="0"/>
            </a:endParaRPr>
          </a:p>
        </p:txBody>
      </p:sp>
      <p:pic>
        <p:nvPicPr>
          <p:cNvPr id="4098" name="Picture 2" descr="D:\Downloads\2024-08-20_21-38-2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345638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Downloads\2024-08-20_21-53-5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038" y="4765584"/>
            <a:ext cx="3153546" cy="197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Downloads\2024-08-20_22-01-1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765584"/>
            <a:ext cx="3347864" cy="209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95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rot.info/uploads/posts/2021-01/thumbs/1611848224_43-p-fon-v-vide-bloknota-dlya-prezentatsii-51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90" t="3455" r="5069" b="4223"/>
          <a:stretch/>
        </p:blipFill>
        <p:spPr bwMode="auto">
          <a:xfrm>
            <a:off x="-424512" y="85060"/>
            <a:ext cx="9568512" cy="694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2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1259632" y="116632"/>
            <a:ext cx="7182106" cy="1139825"/>
          </a:xfrm>
        </p:spPr>
        <p:txBody>
          <a:bodyPr>
            <a:normAutofit fontScale="90000"/>
          </a:bodyPr>
          <a:lstStyle/>
          <a:p>
            <a:r>
              <a:rPr lang="ru-RU" altLang="ru-RU" sz="3200" b="1" dirty="0">
                <a:solidFill>
                  <a:srgbClr val="262699"/>
                </a:solidFill>
                <a:cs typeface="Times New Roman" pitchFamily="18" charset="0"/>
              </a:rPr>
              <a:t>Алгоритм работы с </a:t>
            </a:r>
            <a:r>
              <a:rPr lang="ru-RU" altLang="ru-RU" sz="3200" b="1" dirty="0" smtClean="0">
                <a:solidFill>
                  <a:srgbClr val="262699"/>
                </a:solidFill>
                <a:cs typeface="Times New Roman" pitchFamily="18" charset="0"/>
              </a:rPr>
              <a:t>конструктором</a:t>
            </a:r>
            <a:br>
              <a:rPr lang="ru-RU" altLang="ru-RU" sz="3200" b="1" dirty="0" smtClean="0">
                <a:solidFill>
                  <a:srgbClr val="262699"/>
                </a:solidFill>
                <a:cs typeface="Times New Roman" pitchFamily="18" charset="0"/>
              </a:rPr>
            </a:br>
            <a:r>
              <a:rPr lang="ru-RU" altLang="ru-RU" sz="3200" b="1" dirty="0">
                <a:solidFill>
                  <a:srgbClr val="262699"/>
                </a:solidFill>
                <a:cs typeface="Times New Roman" pitchFamily="18" charset="0"/>
              </a:rPr>
              <a:t/>
            </a:r>
            <a:br>
              <a:rPr lang="ru-RU" altLang="ru-RU" sz="3200" b="1" dirty="0">
                <a:solidFill>
                  <a:srgbClr val="262699"/>
                </a:solidFill>
                <a:cs typeface="Times New Roman" pitchFamily="18" charset="0"/>
              </a:rPr>
            </a:br>
            <a:endParaRPr lang="ru-RU" altLang="ru-RU" sz="2800" dirty="0" smtClean="0">
              <a:solidFill>
                <a:srgbClr val="2626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Объект 4"/>
          <p:cNvSpPr>
            <a:spLocks noGrp="1" noChangeArrowheads="1"/>
          </p:cNvSpPr>
          <p:nvPr>
            <p:ph idx="1"/>
          </p:nvPr>
        </p:nvSpPr>
        <p:spPr>
          <a:xfrm>
            <a:off x="1115616" y="699125"/>
            <a:ext cx="7776864" cy="571621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altLang="ru-RU" sz="3200" b="1" dirty="0" smtClean="0"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altLang="ru-RU" sz="3200" b="1" dirty="0" smtClean="0">
                <a:cs typeface="Times New Roman" pitchFamily="18" charset="0"/>
              </a:rPr>
              <a:t>6. Готовая рабочая программа будет доступна для скачивания </a:t>
            </a:r>
            <a:r>
              <a:rPr lang="ru-RU" altLang="ru-RU" sz="3200" b="1" dirty="0" smtClean="0">
                <a:cs typeface="Times New Roman" pitchFamily="18" charset="0"/>
              </a:rPr>
              <a:t>после публикации</a:t>
            </a:r>
          </a:p>
          <a:p>
            <a:pPr marL="0" indent="0">
              <a:buNone/>
            </a:pPr>
            <a:endParaRPr lang="ru-RU" altLang="ru-RU" b="1" dirty="0">
              <a:cs typeface="Times New Roman" pitchFamily="18" charset="0"/>
            </a:endParaRPr>
          </a:p>
          <a:p>
            <a:pPr marL="0" indent="0">
              <a:buNone/>
            </a:pPr>
            <a:endParaRPr lang="ru-RU" altLang="ru-RU" sz="3200" b="1" dirty="0" smtClean="0">
              <a:cs typeface="Times New Roman" pitchFamily="18" charset="0"/>
            </a:endParaRPr>
          </a:p>
          <a:p>
            <a:pPr marL="0" indent="0">
              <a:buNone/>
            </a:pPr>
            <a:endParaRPr lang="ru-RU" altLang="ru-RU" b="1" dirty="0">
              <a:cs typeface="Times New Roman" pitchFamily="18" charset="0"/>
            </a:endParaRPr>
          </a:p>
          <a:p>
            <a:pPr marL="0" indent="0">
              <a:buNone/>
            </a:pPr>
            <a:endParaRPr lang="ru-RU" altLang="ru-RU" sz="3200" b="1" dirty="0" smtClean="0">
              <a:cs typeface="Times New Roman" pitchFamily="18" charset="0"/>
            </a:endParaRPr>
          </a:p>
          <a:p>
            <a:pPr marL="0" indent="0">
              <a:buNone/>
            </a:pPr>
            <a:endParaRPr lang="ru-RU" altLang="ru-RU" sz="3200" b="1" dirty="0" smtClean="0">
              <a:cs typeface="Times New Roman" pitchFamily="18" charset="0"/>
            </a:endParaRPr>
          </a:p>
        </p:txBody>
      </p:sp>
      <p:pic>
        <p:nvPicPr>
          <p:cNvPr id="5122" name="Picture 2" descr="D:\Downloads\2024-08-20_22-58-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640" y="2801026"/>
            <a:ext cx="6444208" cy="402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96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rot.info/uploads/posts/2021-01/thumbs/1611848224_43-p-fon-v-vide-bloknota-dlya-prezentatsii-51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90" t="3455" r="5069" b="4223"/>
          <a:stretch/>
        </p:blipFill>
        <p:spPr bwMode="auto">
          <a:xfrm>
            <a:off x="0" y="85060"/>
            <a:ext cx="9144000" cy="663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6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457200" y="85060"/>
            <a:ext cx="8229600" cy="1143000"/>
          </a:xfrm>
        </p:spPr>
        <p:txBody>
          <a:bodyPr>
            <a:normAutofit/>
          </a:bodyPr>
          <a:lstStyle/>
          <a:p>
            <a:pPr indent="449263" algn="ctr">
              <a:lnSpc>
                <a:spcPct val="100000"/>
              </a:lnSpc>
              <a:tabLst>
                <a:tab pos="225425" algn="l"/>
                <a:tab pos="5702300" algn="l"/>
              </a:tabLst>
            </a:pPr>
            <a:r>
              <a:rPr lang="ru-RU" altLang="ru-RU" sz="3200" b="1" dirty="0" smtClean="0">
                <a:latin typeface="+mn-lt"/>
                <a:cs typeface="Times New Roman" pitchFamily="18" charset="0"/>
                <a:hlinkClick r:id="rId3" action="ppaction://hlinkfile"/>
              </a:rPr>
              <a:t>Готовая программа</a:t>
            </a:r>
            <a:endParaRPr lang="ru-RU" altLang="ru-RU" sz="2800" b="1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2664"/>
            <a:ext cx="576064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284984"/>
            <a:ext cx="5011419" cy="313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11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krot.info/uploads/posts/2021-01/thumbs/1611848224_43-p-fon-v-vide-bloknota-dlya-prezentatsii-51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90" t="3455" r="5069" b="4223"/>
          <a:stretch/>
        </p:blipFill>
        <p:spPr bwMode="auto">
          <a:xfrm>
            <a:off x="-20960" y="59660"/>
            <a:ext cx="9144000" cy="663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1628652" y="369926"/>
            <a:ext cx="580898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586605" algn="l"/>
              </a:tabLst>
            </a:pPr>
            <a:r>
              <a:rPr sz="18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ИНФ</a:t>
            </a:r>
            <a:r>
              <a:rPr sz="18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18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РМ</a:t>
            </a:r>
            <a:r>
              <a:rPr sz="18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18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Ц</a:t>
            </a:r>
            <a:r>
              <a:rPr sz="18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ИО</a:t>
            </a:r>
            <a:r>
              <a:rPr sz="18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sz="18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НО</a:t>
            </a:r>
            <a:r>
              <a:rPr sz="18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-</a:t>
            </a:r>
            <a:r>
              <a:rPr sz="18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М</a:t>
            </a:r>
            <a:r>
              <a:rPr sz="18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sz="18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sz="18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18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Д</a:t>
            </a:r>
            <a:r>
              <a:rPr sz="18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8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ЧЕС</a:t>
            </a:r>
            <a:r>
              <a:rPr sz="18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18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Е	</a:t>
            </a:r>
            <a:r>
              <a:rPr sz="18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18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ЕСУ</a:t>
            </a:r>
            <a:r>
              <a:rPr sz="18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18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СЫ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: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5801" y="990600"/>
            <a:ext cx="7667625" cy="0"/>
          </a:xfrm>
          <a:custGeom>
            <a:avLst/>
            <a:gdLst/>
            <a:ahLst/>
            <a:cxnLst/>
            <a:rect l="l" t="t" r="r" b="b"/>
            <a:pathLst>
              <a:path w="7667625">
                <a:moveTo>
                  <a:pt x="0" y="0"/>
                </a:moveTo>
                <a:lnTo>
                  <a:pt x="7667625" y="0"/>
                </a:lnTo>
              </a:path>
            </a:pathLst>
          </a:custGeom>
          <a:ln w="12700">
            <a:solidFill>
              <a:srgbClr val="5F48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19672" y="1274107"/>
            <a:ext cx="7063952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Учитель.</a:t>
            </a:r>
            <a:r>
              <a:rPr sz="2000" b="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dirty="0">
                <a:solidFill>
                  <a:srgbClr val="000000"/>
                </a:solidFill>
                <a:latin typeface="Times New Roman"/>
                <a:cs typeface="Times New Roman"/>
              </a:rPr>
              <a:t>CLUB</a:t>
            </a:r>
            <a:r>
              <a:rPr sz="2000" b="0" spc="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dirty="0">
                <a:solidFill>
                  <a:srgbClr val="000000"/>
                </a:solidFill>
                <a:latin typeface="Times New Roman"/>
                <a:cs typeface="Times New Roman"/>
              </a:rPr>
              <a:t>в</a:t>
            </a:r>
            <a:r>
              <a:rPr sz="2000" b="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разделе</a:t>
            </a:r>
            <a:r>
              <a:rPr sz="2000" b="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spc="-15" dirty="0">
                <a:solidFill>
                  <a:srgbClr val="000000"/>
                </a:solidFill>
                <a:latin typeface="Times New Roman"/>
                <a:cs typeface="Times New Roman"/>
              </a:rPr>
              <a:t>«Методическая</a:t>
            </a:r>
            <a:r>
              <a:rPr sz="2000" b="0" spc="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spc="-10" dirty="0" err="1">
                <a:solidFill>
                  <a:srgbClr val="000000"/>
                </a:solidFill>
                <a:latin typeface="Times New Roman"/>
                <a:cs typeface="Times New Roman"/>
              </a:rPr>
              <a:t>помощь</a:t>
            </a:r>
            <a:r>
              <a:rPr sz="2000" b="0" spc="-10" dirty="0" smtClean="0">
                <a:solidFill>
                  <a:srgbClr val="000000"/>
                </a:solidFill>
                <a:latin typeface="Times New Roman"/>
                <a:cs typeface="Times New Roman"/>
              </a:rPr>
              <a:t>»</a:t>
            </a:r>
            <a:r>
              <a:rPr lang="ru-RU" sz="2000" spc="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spc="-5" dirty="0" smtClean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2000" b="0" spc="-5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Работаем</a:t>
            </a:r>
            <a:r>
              <a:rPr lang="ru-RU" sz="20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spc="-5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по</a:t>
            </a:r>
            <a:r>
              <a:rPr lang="ru-RU" sz="2000" spc="1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ФОП</a:t>
            </a:r>
            <a:r>
              <a:rPr lang="ru-RU" sz="2000" spc="10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и</a:t>
            </a:r>
            <a:r>
              <a:rPr lang="ru-RU" sz="2000" dirty="0">
                <a:latin typeface="Times New Roman"/>
                <a:cs typeface="Times New Roman"/>
              </a:rPr>
              <a:t> </a:t>
            </a:r>
            <a:r>
              <a:rPr sz="2000" b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ФРП</a:t>
            </a:r>
            <a:r>
              <a:rPr sz="2000" b="0" dirty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2000" b="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2000" b="0" spc="-3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u="heavy" spc="-5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https</a:t>
            </a:r>
            <a:r>
              <a:rPr sz="2000" b="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://uchitel.club/fgos/fgos-tehnologiya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19672" y="2384145"/>
            <a:ext cx="7065858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800225" algn="l"/>
                <a:tab pos="3213100" algn="l"/>
                <a:tab pos="4453890" algn="l"/>
                <a:tab pos="5944870" algn="l"/>
                <a:tab pos="6595745" algn="l"/>
                <a:tab pos="7847330" algn="l"/>
              </a:tabLst>
            </a:pPr>
            <a:r>
              <a:rPr sz="2000" spc="-30" dirty="0">
                <a:latin typeface="Times New Roman"/>
                <a:cs typeface="Times New Roman"/>
              </a:rPr>
              <a:t>М</a:t>
            </a:r>
            <a:r>
              <a:rPr sz="2000" dirty="0">
                <a:latin typeface="Times New Roman"/>
                <a:cs typeface="Times New Roman"/>
              </a:rPr>
              <a:t>е</a:t>
            </a:r>
            <a:r>
              <a:rPr sz="2000" spc="-30" dirty="0">
                <a:latin typeface="Times New Roman"/>
                <a:cs typeface="Times New Roman"/>
              </a:rPr>
              <a:t>т</a:t>
            </a:r>
            <a:r>
              <a:rPr sz="2000" spc="-70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д</a:t>
            </a:r>
            <a:r>
              <a:rPr sz="2000" spc="-10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ч</a:t>
            </a:r>
            <a:r>
              <a:rPr sz="2000" spc="40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-45" dirty="0">
                <a:latin typeface="Times New Roman"/>
                <a:cs typeface="Times New Roman"/>
              </a:rPr>
              <a:t>к</a:t>
            </a:r>
            <a:r>
              <a:rPr sz="2000" dirty="0">
                <a:latin typeface="Times New Roman"/>
                <a:cs typeface="Times New Roman"/>
              </a:rPr>
              <a:t>ая	</a:t>
            </a:r>
            <a:r>
              <a:rPr sz="2000" spc="-5" dirty="0">
                <a:latin typeface="Times New Roman"/>
                <a:cs typeface="Times New Roman"/>
              </a:rPr>
              <a:t>п</a:t>
            </a:r>
            <a:r>
              <a:rPr sz="2000" spc="-65" dirty="0">
                <a:latin typeface="Times New Roman"/>
                <a:cs typeface="Times New Roman"/>
              </a:rPr>
              <a:t>о</a:t>
            </a:r>
            <a:r>
              <a:rPr sz="2000" spc="-15" dirty="0">
                <a:latin typeface="Times New Roman"/>
                <a:cs typeface="Times New Roman"/>
              </a:rPr>
              <a:t>д</a:t>
            </a:r>
            <a:r>
              <a:rPr sz="2000" dirty="0">
                <a:latin typeface="Times New Roman"/>
                <a:cs typeface="Times New Roman"/>
              </a:rPr>
              <a:t>держ</a:t>
            </a:r>
            <a:r>
              <a:rPr sz="2000" spc="-45" dirty="0">
                <a:latin typeface="Times New Roman"/>
                <a:cs typeface="Times New Roman"/>
              </a:rPr>
              <a:t>к</a:t>
            </a:r>
            <a:r>
              <a:rPr sz="2000" dirty="0">
                <a:latin typeface="Times New Roman"/>
                <a:cs typeface="Times New Roman"/>
              </a:rPr>
              <a:t>а	</a:t>
            </a:r>
            <a:r>
              <a:rPr sz="2000" spc="-10" dirty="0">
                <a:latin typeface="Times New Roman"/>
                <a:cs typeface="Times New Roman"/>
              </a:rPr>
              <a:t>у</a:t>
            </a:r>
            <a:r>
              <a:rPr sz="2000" dirty="0">
                <a:latin typeface="Times New Roman"/>
                <a:cs typeface="Times New Roman"/>
              </a:rPr>
              <a:t>ч</a:t>
            </a:r>
            <a:r>
              <a:rPr sz="2000" spc="-10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те</a:t>
            </a:r>
            <a:r>
              <a:rPr sz="2000" spc="-10" dirty="0">
                <a:latin typeface="Times New Roman"/>
                <a:cs typeface="Times New Roman"/>
              </a:rPr>
              <a:t>л</a:t>
            </a:r>
            <a:r>
              <a:rPr sz="2000" dirty="0">
                <a:latin typeface="Times New Roman"/>
                <a:cs typeface="Times New Roman"/>
              </a:rPr>
              <a:t>ей	т</a:t>
            </a:r>
            <a:r>
              <a:rPr sz="2000" spc="-30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хн</a:t>
            </a:r>
            <a:r>
              <a:rPr sz="2000" spc="-25" dirty="0">
                <a:latin typeface="Times New Roman"/>
                <a:cs typeface="Times New Roman"/>
              </a:rPr>
              <a:t>о</a:t>
            </a:r>
            <a:r>
              <a:rPr sz="2000" spc="-20" dirty="0">
                <a:latin typeface="Times New Roman"/>
                <a:cs typeface="Times New Roman"/>
              </a:rPr>
              <a:t>л</a:t>
            </a:r>
            <a:r>
              <a:rPr sz="2000" dirty="0">
                <a:latin typeface="Times New Roman"/>
                <a:cs typeface="Times New Roman"/>
              </a:rPr>
              <a:t>ог</a:t>
            </a:r>
            <a:r>
              <a:rPr sz="2000" spc="-10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и	</a:t>
            </a:r>
            <a:r>
              <a:rPr sz="2000" spc="-5" dirty="0" err="1" smtClean="0">
                <a:latin typeface="Times New Roman"/>
                <a:cs typeface="Times New Roman"/>
              </a:rPr>
              <a:t>пр</a:t>
            </a:r>
            <a:r>
              <a:rPr sz="2000" dirty="0" err="1" smtClean="0">
                <a:latin typeface="Times New Roman"/>
                <a:cs typeface="Times New Roman"/>
              </a:rPr>
              <a:t>и</a:t>
            </a:r>
            <a:r>
              <a:rPr lang="ru-RU" sz="2000" dirty="0" smtClean="0">
                <a:latin typeface="Times New Roman"/>
                <a:cs typeface="Times New Roman"/>
              </a:rPr>
              <a:t> </a:t>
            </a:r>
            <a:r>
              <a:rPr sz="2000" spc="-5" dirty="0" err="1" smtClean="0">
                <a:latin typeface="Times New Roman"/>
                <a:cs typeface="Times New Roman"/>
              </a:rPr>
              <a:t>в</a:t>
            </a:r>
            <a:r>
              <a:rPr sz="2000" spc="-15" dirty="0" err="1" smtClean="0">
                <a:latin typeface="Times New Roman"/>
                <a:cs typeface="Times New Roman"/>
              </a:rPr>
              <a:t>в</a:t>
            </a:r>
            <a:r>
              <a:rPr sz="2000" spc="-30" dirty="0" err="1" smtClean="0">
                <a:latin typeface="Times New Roman"/>
                <a:cs typeface="Times New Roman"/>
              </a:rPr>
              <a:t>е</a:t>
            </a:r>
            <a:r>
              <a:rPr sz="2000" dirty="0" err="1" smtClean="0">
                <a:latin typeface="Times New Roman"/>
                <a:cs typeface="Times New Roman"/>
              </a:rPr>
              <a:t>де</a:t>
            </a:r>
            <a:r>
              <a:rPr sz="2000" spc="-10" dirty="0" err="1" smtClean="0">
                <a:latin typeface="Times New Roman"/>
                <a:cs typeface="Times New Roman"/>
              </a:rPr>
              <a:t>н</a:t>
            </a:r>
            <a:r>
              <a:rPr sz="2000" dirty="0" err="1" smtClean="0">
                <a:latin typeface="Times New Roman"/>
                <a:cs typeface="Times New Roman"/>
              </a:rPr>
              <a:t>ии</a:t>
            </a:r>
            <a:r>
              <a:rPr lang="ru-RU" sz="2000" dirty="0">
                <a:latin typeface="Times New Roman"/>
                <a:cs typeface="Times New Roman"/>
              </a:rPr>
              <a:t> </a:t>
            </a:r>
            <a:r>
              <a:rPr sz="2000" dirty="0" smtClean="0">
                <a:latin typeface="Times New Roman"/>
                <a:cs typeface="Times New Roman"/>
              </a:rPr>
              <a:t>и</a:t>
            </a:r>
            <a:r>
              <a:rPr lang="ru-RU" sz="2000" dirty="0">
                <a:latin typeface="Times New Roman"/>
                <a:cs typeface="Times New Roman"/>
              </a:rPr>
              <a:t> </a:t>
            </a:r>
            <a:r>
              <a:rPr sz="2000" dirty="0" err="1" smtClean="0">
                <a:latin typeface="Times New Roman"/>
                <a:cs typeface="Times New Roman"/>
              </a:rPr>
              <a:t>реализации</a:t>
            </a:r>
            <a:r>
              <a:rPr lang="ru-RU" sz="2000" dirty="0">
                <a:latin typeface="Times New Roman"/>
                <a:cs typeface="Times New Roman"/>
              </a:rPr>
              <a:t> </a:t>
            </a:r>
            <a:r>
              <a:rPr sz="2000" spc="-5" dirty="0" err="1" smtClean="0">
                <a:latin typeface="Times New Roman"/>
                <a:cs typeface="Times New Roman"/>
              </a:rPr>
              <a:t>обновленных</a:t>
            </a:r>
            <a:r>
              <a:rPr lang="ru-RU" sz="2000" spc="-5" dirty="0">
                <a:latin typeface="Times New Roman"/>
                <a:cs typeface="Times New Roman"/>
              </a:rPr>
              <a:t> </a:t>
            </a:r>
            <a:r>
              <a:rPr sz="2000" spc="-10" dirty="0" smtClean="0">
                <a:latin typeface="Times New Roman"/>
                <a:cs typeface="Times New Roman"/>
              </a:rPr>
              <a:t>ФГОС</a:t>
            </a:r>
            <a:r>
              <a:rPr lang="ru-RU" sz="2000" spc="-10" dirty="0">
                <a:latin typeface="Times New Roman"/>
                <a:cs typeface="Times New Roman"/>
              </a:rPr>
              <a:t> </a:t>
            </a:r>
            <a:r>
              <a:rPr lang="ru-RU" sz="2000" spc="-10" dirty="0" smtClean="0">
                <a:latin typeface="Times New Roman"/>
                <a:cs typeface="Times New Roman"/>
              </a:rPr>
              <a:t> </a:t>
            </a:r>
            <a:r>
              <a:rPr sz="2000" dirty="0" smtClean="0">
                <a:latin typeface="Times New Roman"/>
                <a:cs typeface="Times New Roman"/>
              </a:rPr>
              <a:t>НОО</a:t>
            </a:r>
            <a:r>
              <a:rPr lang="ru-RU" sz="2000" dirty="0">
                <a:latin typeface="Times New Roman"/>
                <a:cs typeface="Times New Roman"/>
              </a:rPr>
              <a:t> </a:t>
            </a:r>
            <a:r>
              <a:rPr sz="2000" dirty="0" smtClean="0">
                <a:latin typeface="Times New Roman"/>
                <a:cs typeface="Times New Roman"/>
              </a:rPr>
              <a:t>и</a:t>
            </a:r>
            <a:r>
              <a:rPr lang="ru-RU" sz="2000" dirty="0" smtClean="0">
                <a:latin typeface="Times New Roman"/>
                <a:cs typeface="Times New Roman"/>
              </a:rPr>
              <a:t> ООО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43460" y="3013163"/>
            <a:ext cx="7065858" cy="21749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https://edsoo.ru/metodicheskie-seminary/ms-tehnologiya/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tabLst>
                <a:tab pos="1359535" algn="l"/>
                <a:tab pos="1928495" algn="l"/>
                <a:tab pos="3059430" algn="l"/>
                <a:tab pos="3441700" algn="l"/>
                <a:tab pos="5301615" algn="l"/>
                <a:tab pos="6185535" algn="l"/>
                <a:tab pos="6752590" algn="l"/>
                <a:tab pos="7806055" algn="l"/>
              </a:tabLst>
            </a:pPr>
            <a:r>
              <a:rPr sz="2000" spc="-25" dirty="0">
                <a:latin typeface="Times New Roman"/>
                <a:cs typeface="Times New Roman"/>
              </a:rPr>
              <a:t>Глозман,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Евгений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Самуилович.Технология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: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5–9-е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классы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: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методическое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пособие</a:t>
            </a:r>
            <a:r>
              <a:rPr sz="2000" spc="2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</a:t>
            </a:r>
            <a:r>
              <a:rPr sz="2000" spc="20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предметной</a:t>
            </a:r>
            <a:r>
              <a:rPr sz="2000" spc="2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линии</a:t>
            </a:r>
            <a:r>
              <a:rPr sz="2000" spc="2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Е.</a:t>
            </a:r>
            <a:r>
              <a:rPr sz="2000" spc="2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С.</a:t>
            </a:r>
            <a:r>
              <a:rPr sz="2000" spc="229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Глозман</a:t>
            </a:r>
            <a:r>
              <a:rPr sz="2000" spc="2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2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др.</a:t>
            </a:r>
            <a:r>
              <a:rPr sz="2000" spc="2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/</a:t>
            </a:r>
            <a:r>
              <a:rPr sz="2000" spc="2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Е.</a:t>
            </a:r>
            <a:r>
              <a:rPr sz="2000" spc="2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С.</a:t>
            </a:r>
            <a:r>
              <a:rPr sz="2000" spc="22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Глозман,</a:t>
            </a:r>
            <a:r>
              <a:rPr sz="2000" spc="2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Е.</a:t>
            </a:r>
            <a:r>
              <a:rPr sz="2000" spc="2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Н.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165" dirty="0">
                <a:latin typeface="Times New Roman"/>
                <a:cs typeface="Times New Roman"/>
              </a:rPr>
              <a:t>К</a:t>
            </a:r>
            <a:r>
              <a:rPr sz="2000" spc="-130" dirty="0">
                <a:latin typeface="Times New Roman"/>
                <a:cs typeface="Times New Roman"/>
              </a:rPr>
              <a:t>у</a:t>
            </a:r>
            <a:r>
              <a:rPr sz="2000" dirty="0">
                <a:latin typeface="Times New Roman"/>
                <a:cs typeface="Times New Roman"/>
              </a:rPr>
              <a:t>да</a:t>
            </a:r>
            <a:r>
              <a:rPr sz="2000" spc="-100" dirty="0">
                <a:latin typeface="Times New Roman"/>
                <a:cs typeface="Times New Roman"/>
              </a:rPr>
              <a:t>к</a:t>
            </a: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-20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а.	</a:t>
            </a:r>
            <a:r>
              <a:rPr sz="2000" dirty="0" smtClean="0">
                <a:latin typeface="Times New Roman"/>
                <a:cs typeface="Times New Roman"/>
              </a:rPr>
              <a:t>—</a:t>
            </a:r>
            <a:r>
              <a:rPr lang="ru-RU" sz="2000" dirty="0" smtClean="0">
                <a:latin typeface="Times New Roman"/>
                <a:cs typeface="Times New Roman"/>
              </a:rPr>
              <a:t> </a:t>
            </a:r>
            <a:r>
              <a:rPr sz="2000" spc="-70" dirty="0" err="1" smtClean="0">
                <a:latin typeface="Times New Roman"/>
                <a:cs typeface="Times New Roman"/>
              </a:rPr>
              <a:t>М</a:t>
            </a:r>
            <a:r>
              <a:rPr sz="2000" spc="50" dirty="0" err="1" smtClean="0">
                <a:latin typeface="Times New Roman"/>
                <a:cs typeface="Times New Roman"/>
              </a:rPr>
              <a:t>о</a:t>
            </a:r>
            <a:r>
              <a:rPr sz="2000" dirty="0" err="1" smtClean="0">
                <a:latin typeface="Times New Roman"/>
                <a:cs typeface="Times New Roman"/>
              </a:rPr>
              <a:t>ск</a:t>
            </a:r>
            <a:r>
              <a:rPr sz="2000" spc="-30" dirty="0" err="1" smtClean="0">
                <a:latin typeface="Times New Roman"/>
                <a:cs typeface="Times New Roman"/>
              </a:rPr>
              <a:t>в</a:t>
            </a:r>
            <a:r>
              <a:rPr sz="2000" dirty="0" err="1" smtClean="0">
                <a:latin typeface="Times New Roman"/>
                <a:cs typeface="Times New Roman"/>
              </a:rPr>
              <a:t>а</a:t>
            </a:r>
            <a:r>
              <a:rPr lang="ru-RU" sz="2000" dirty="0" smtClean="0">
                <a:latin typeface="Times New Roman"/>
                <a:cs typeface="Times New Roman"/>
              </a:rPr>
              <a:t> </a:t>
            </a:r>
            <a:r>
              <a:rPr sz="2000" dirty="0" smtClean="0">
                <a:latin typeface="Times New Roman"/>
                <a:cs typeface="Times New Roman"/>
              </a:rPr>
              <a:t>:</a:t>
            </a:r>
            <a:r>
              <a:rPr lang="ru-RU" sz="2000" dirty="0" smtClean="0">
                <a:latin typeface="Times New Roman"/>
                <a:cs typeface="Times New Roman"/>
              </a:rPr>
              <a:t> </a:t>
            </a:r>
            <a:r>
              <a:rPr sz="2000" spc="-5" dirty="0" err="1" smtClean="0">
                <a:latin typeface="Times New Roman"/>
                <a:cs typeface="Times New Roman"/>
              </a:rPr>
              <a:t>Пр</a:t>
            </a:r>
            <a:r>
              <a:rPr sz="2000" spc="50" dirty="0" err="1" smtClean="0">
                <a:latin typeface="Times New Roman"/>
                <a:cs typeface="Times New Roman"/>
              </a:rPr>
              <a:t>о</a:t>
            </a:r>
            <a:r>
              <a:rPr sz="2000" dirty="0" err="1" smtClean="0">
                <a:latin typeface="Times New Roman"/>
                <a:cs typeface="Times New Roman"/>
              </a:rPr>
              <a:t>с</a:t>
            </a:r>
            <a:r>
              <a:rPr sz="2000" spc="-15" dirty="0" err="1" smtClean="0">
                <a:latin typeface="Times New Roman"/>
                <a:cs typeface="Times New Roman"/>
              </a:rPr>
              <a:t>ве</a:t>
            </a:r>
            <a:r>
              <a:rPr sz="2000" dirty="0" err="1" smtClean="0">
                <a:latin typeface="Times New Roman"/>
                <a:cs typeface="Times New Roman"/>
              </a:rPr>
              <a:t>щени</a:t>
            </a:r>
            <a:r>
              <a:rPr sz="2000" spc="-10" dirty="0" err="1" smtClean="0">
                <a:latin typeface="Times New Roman"/>
                <a:cs typeface="Times New Roman"/>
              </a:rPr>
              <a:t>е</a:t>
            </a:r>
            <a:r>
              <a:rPr sz="2000" dirty="0" smtClean="0">
                <a:latin typeface="Times New Roman"/>
                <a:cs typeface="Times New Roman"/>
              </a:rPr>
              <a:t>,</a:t>
            </a:r>
            <a:r>
              <a:rPr lang="ru-RU" sz="2000" dirty="0" smtClean="0">
                <a:latin typeface="Times New Roman"/>
                <a:cs typeface="Times New Roman"/>
              </a:rPr>
              <a:t> </a:t>
            </a:r>
            <a:r>
              <a:rPr sz="2000" spc="-10" dirty="0" smtClean="0">
                <a:latin typeface="Times New Roman"/>
                <a:cs typeface="Times New Roman"/>
              </a:rPr>
              <a:t>202</a:t>
            </a:r>
            <a:r>
              <a:rPr sz="2000" spc="5" dirty="0" smtClean="0">
                <a:latin typeface="Times New Roman"/>
                <a:cs typeface="Times New Roman"/>
              </a:rPr>
              <a:t>3</a:t>
            </a:r>
            <a:r>
              <a:rPr sz="2000" dirty="0" smtClean="0">
                <a:latin typeface="Times New Roman"/>
                <a:cs typeface="Times New Roman"/>
              </a:rPr>
              <a:t>.</a:t>
            </a:r>
            <a:r>
              <a:rPr lang="ru-RU" sz="2000" dirty="0" smtClean="0">
                <a:latin typeface="Times New Roman"/>
                <a:cs typeface="Times New Roman"/>
              </a:rPr>
              <a:t> </a:t>
            </a:r>
            <a:r>
              <a:rPr sz="2000" dirty="0" smtClean="0">
                <a:latin typeface="Times New Roman"/>
                <a:cs typeface="Times New Roman"/>
              </a:rPr>
              <a:t>—</a:t>
            </a:r>
            <a:r>
              <a:rPr lang="ru-RU" sz="2000" dirty="0" smtClean="0">
                <a:latin typeface="Times New Roman"/>
                <a:cs typeface="Times New Roman"/>
              </a:rPr>
              <a:t> </a:t>
            </a:r>
            <a:r>
              <a:rPr sz="2000" spc="-10" dirty="0" smtClean="0">
                <a:latin typeface="Times New Roman"/>
                <a:cs typeface="Times New Roman"/>
              </a:rPr>
              <a:t>20</a:t>
            </a:r>
            <a:r>
              <a:rPr sz="2000" spc="5" dirty="0" smtClean="0">
                <a:latin typeface="Times New Roman"/>
                <a:cs typeface="Times New Roman"/>
              </a:rPr>
              <a:t>7</a:t>
            </a:r>
            <a:r>
              <a:rPr sz="2000" spc="-10" dirty="0">
                <a:latin typeface="Times New Roman"/>
                <a:cs typeface="Times New Roman"/>
              </a:rPr>
              <a:t>,</a:t>
            </a:r>
            <a:r>
              <a:rPr sz="2000" dirty="0">
                <a:latin typeface="Times New Roman"/>
                <a:cs typeface="Times New Roman"/>
              </a:rPr>
              <a:t>[</a:t>
            </a:r>
            <a:r>
              <a:rPr sz="2000" spc="5" dirty="0" smtClean="0">
                <a:latin typeface="Times New Roman"/>
                <a:cs typeface="Times New Roman"/>
              </a:rPr>
              <a:t>1</a:t>
            </a:r>
            <a:r>
              <a:rPr sz="2000" dirty="0" smtClean="0">
                <a:latin typeface="Times New Roman"/>
                <a:cs typeface="Times New Roman"/>
              </a:rPr>
              <a:t>]</a:t>
            </a:r>
            <a:r>
              <a:rPr lang="ru-RU" sz="2000" dirty="0" smtClean="0">
                <a:latin typeface="Times New Roman"/>
                <a:cs typeface="Times New Roman"/>
              </a:rPr>
              <a:t> </a:t>
            </a:r>
            <a:r>
              <a:rPr sz="2000" spc="-5" dirty="0" smtClean="0">
                <a:latin typeface="Times New Roman"/>
                <a:cs typeface="Times New Roman"/>
              </a:rPr>
              <a:t>с</a:t>
            </a:r>
            <a:r>
              <a:rPr sz="2000" dirty="0">
                <a:latin typeface="Times New Roman"/>
                <a:cs typeface="Times New Roman"/>
              </a:rPr>
              <a:t>.  </a:t>
            </a:r>
            <a:r>
              <a:rPr sz="20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"/>
              </a:rPr>
              <a:t>https://prosv.ru/product/tehnologiya-5-9-klassi-metodicheskoe-posobie-k- 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"/>
              </a:rPr>
              <a:t>predmetnoi-linii-e-s-glozmana-i-dr02/</a:t>
            </a:r>
            <a:endParaRPr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960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rot.info/uploads/posts/2021-01/thumbs/1611848224_43-p-fon-v-vide-bloknota-dlya-prezentatsii-51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90" t="3455" r="5069" b="4223"/>
          <a:stretch/>
        </p:blipFill>
        <p:spPr bwMode="auto">
          <a:xfrm>
            <a:off x="0" y="85060"/>
            <a:ext cx="9144000" cy="663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6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457200" y="85060"/>
            <a:ext cx="8229600" cy="1143000"/>
          </a:xfrm>
        </p:spPr>
        <p:txBody>
          <a:bodyPr>
            <a:normAutofit/>
          </a:bodyPr>
          <a:lstStyle/>
          <a:p>
            <a:pPr indent="449263" algn="ctr">
              <a:lnSpc>
                <a:spcPct val="100000"/>
              </a:lnSpc>
              <a:tabLst>
                <a:tab pos="225425" algn="l"/>
                <a:tab pos="5702300" algn="l"/>
              </a:tabLst>
            </a:pPr>
            <a:r>
              <a:rPr lang="ru-RU" altLang="ru-RU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itchFamily="18" charset="0"/>
              </a:rPr>
              <a:t>Благодарю за внимание!</a:t>
            </a:r>
            <a:endParaRPr lang="ru-RU" altLang="ru-RU" sz="2800" b="1" dirty="0" smtClean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1026" name="Picture 2" descr="Минпросвещения обновило федеральный перечень учебников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84784"/>
            <a:ext cx="42291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27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rot.info/uploads/posts/2021-01/thumbs/1611848224_43-p-fon-v-vide-bloknota-dlya-prezentatsii-51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90" t="3455" r="5069" b="4223"/>
          <a:stretch/>
        </p:blipFill>
        <p:spPr bwMode="auto">
          <a:xfrm>
            <a:off x="8288" y="70578"/>
            <a:ext cx="9144000" cy="663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692696"/>
            <a:ext cx="7272808" cy="5491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7640">
              <a:lnSpc>
                <a:spcPct val="100000"/>
              </a:lnSpc>
              <a:spcBef>
                <a:spcPts val="105"/>
              </a:spcBef>
            </a:pPr>
            <a:r>
              <a:rPr lang="ru-RU" sz="20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lang="ru-RU" sz="20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lang="ru-RU" sz="2000" b="1" spc="-55" dirty="0">
                <a:solidFill>
                  <a:srgbClr val="001F5F"/>
                </a:solidFill>
                <a:latin typeface="Times New Roman"/>
                <a:cs typeface="Times New Roman"/>
              </a:rPr>
              <a:t>нц</a:t>
            </a:r>
            <a:r>
              <a:rPr lang="ru-RU" sz="20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lang="ru-RU" sz="2000" b="1" spc="-55" dirty="0">
                <a:solidFill>
                  <a:srgbClr val="001F5F"/>
                </a:solidFill>
                <a:latin typeface="Times New Roman"/>
                <a:cs typeface="Times New Roman"/>
              </a:rPr>
              <a:t>пци</a:t>
            </a:r>
            <a:r>
              <a:rPr lang="ru-RU"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я</a:t>
            </a:r>
            <a:r>
              <a:rPr lang="ru-RU" sz="2000" b="1" spc="-1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-55" dirty="0">
                <a:solidFill>
                  <a:srgbClr val="001F5F"/>
                </a:solidFill>
                <a:latin typeface="Times New Roman"/>
                <a:cs typeface="Times New Roman"/>
              </a:rPr>
              <a:t>п</a:t>
            </a:r>
            <a:r>
              <a:rPr lang="ru-RU" sz="20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ре</a:t>
            </a:r>
            <a:r>
              <a:rPr lang="ru-RU" sz="2000" b="1" spc="-55" dirty="0">
                <a:solidFill>
                  <a:srgbClr val="001F5F"/>
                </a:solidFill>
                <a:latin typeface="Times New Roman"/>
                <a:cs typeface="Times New Roman"/>
              </a:rPr>
              <a:t>п</a:t>
            </a:r>
            <a:r>
              <a:rPr lang="ru-RU" sz="20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lang="ru-RU" sz="2000" b="1" spc="-55" dirty="0">
                <a:solidFill>
                  <a:srgbClr val="001F5F"/>
                </a:solidFill>
                <a:latin typeface="Times New Roman"/>
                <a:cs typeface="Times New Roman"/>
              </a:rPr>
              <a:t>д</a:t>
            </a:r>
            <a:r>
              <a:rPr lang="ru-RU" sz="20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lang="ru-RU" sz="2000" b="1" spc="-55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lang="ru-RU" sz="20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lang="ru-RU" sz="2000" b="1" spc="-65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lang="ru-RU" sz="2000" b="1" spc="-55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lang="ru-RU"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я</a:t>
            </a:r>
            <a:r>
              <a:rPr lang="ru-RU" sz="2000" b="1" spc="-1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у</a:t>
            </a:r>
            <a:r>
              <a:rPr lang="ru-RU" sz="20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че</a:t>
            </a:r>
            <a:r>
              <a:rPr lang="ru-RU" sz="20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б</a:t>
            </a:r>
            <a:r>
              <a:rPr lang="ru-RU" sz="2000" b="1" spc="-65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lang="ru-RU" sz="20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lang="ru-RU" sz="2000" b="1" spc="-60" dirty="0">
                <a:solidFill>
                  <a:srgbClr val="001F5F"/>
                </a:solidFill>
                <a:latin typeface="Times New Roman"/>
                <a:cs typeface="Times New Roman"/>
              </a:rPr>
              <a:t>г</a:t>
            </a:r>
            <a:r>
              <a:rPr lang="ru-RU"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lang="ru-RU" sz="2000" b="1" spc="-1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-55" dirty="0">
                <a:solidFill>
                  <a:srgbClr val="001F5F"/>
                </a:solidFill>
                <a:latin typeface="Times New Roman"/>
                <a:cs typeface="Times New Roman"/>
              </a:rPr>
              <a:t>п</a:t>
            </a:r>
            <a:r>
              <a:rPr lang="ru-RU" sz="20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ре</a:t>
            </a:r>
            <a:r>
              <a:rPr lang="ru-RU" sz="2000" b="1" spc="-55" dirty="0">
                <a:solidFill>
                  <a:srgbClr val="001F5F"/>
                </a:solidFill>
                <a:latin typeface="Times New Roman"/>
                <a:cs typeface="Times New Roman"/>
              </a:rPr>
              <a:t>д</a:t>
            </a:r>
            <a:r>
              <a:rPr lang="ru-RU" sz="20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м</a:t>
            </a:r>
            <a:r>
              <a:rPr lang="ru-RU" sz="20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lang="ru-RU" sz="2000" b="1" spc="-65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lang="ru-RU"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lang="ru-RU" sz="2000" b="1" spc="-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«</a:t>
            </a:r>
            <a:r>
              <a:rPr lang="ru-RU" sz="2000" b="1" spc="-55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lang="ru-RU" sz="20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е</a:t>
            </a:r>
            <a:r>
              <a:rPr lang="ru-RU" sz="20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х</a:t>
            </a:r>
            <a:r>
              <a:rPr lang="ru-RU" sz="2000" b="1" spc="-55" dirty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lang="ru-RU" sz="20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оло</a:t>
            </a:r>
            <a:r>
              <a:rPr lang="ru-RU" sz="20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г</a:t>
            </a:r>
            <a:r>
              <a:rPr lang="ru-RU" sz="2000" b="1" spc="-55" dirty="0">
                <a:solidFill>
                  <a:srgbClr val="001F5F"/>
                </a:solidFill>
                <a:latin typeface="Times New Roman"/>
                <a:cs typeface="Times New Roman"/>
              </a:rPr>
              <a:t>ия</a:t>
            </a:r>
            <a:r>
              <a:rPr lang="ru-RU"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»</a:t>
            </a:r>
            <a:endParaRPr lang="ru-RU" sz="2000" dirty="0">
              <a:latin typeface="Times New Roman"/>
              <a:cs typeface="Times New Roman"/>
            </a:endParaRPr>
          </a:p>
          <a:p>
            <a:pPr marL="167640" marR="134620" indent="54610">
              <a:lnSpc>
                <a:spcPts val="2350"/>
              </a:lnSpc>
              <a:spcBef>
                <a:spcPts val="114"/>
              </a:spcBef>
            </a:pPr>
            <a:r>
              <a:rPr lang="ru-RU"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lang="ru-RU" sz="2000" b="1" spc="-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образовательных</a:t>
            </a:r>
            <a:r>
              <a:rPr lang="ru-RU" sz="2000" b="1" spc="-1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организациях</a:t>
            </a:r>
            <a:r>
              <a:rPr lang="ru-RU" sz="2000" b="1" spc="-1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Российской</a:t>
            </a:r>
            <a:r>
              <a:rPr lang="ru-RU" sz="2000" b="1" spc="-1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Федерации,</a:t>
            </a:r>
            <a:r>
              <a:rPr lang="ru-RU" sz="2000" b="1" spc="-1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реализующих </a:t>
            </a:r>
            <a:r>
              <a:rPr lang="ru-RU" sz="2000" b="1" spc="-48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основные</a:t>
            </a:r>
            <a:r>
              <a:rPr lang="ru-RU" sz="2000" b="1" spc="-1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общеобразовательные</a:t>
            </a:r>
            <a:r>
              <a:rPr lang="ru-RU" sz="2000" b="1" spc="-1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программы</a:t>
            </a:r>
            <a:endParaRPr lang="ru-RU"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lang="ru-RU" sz="2000" dirty="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ct val="100000"/>
              </a:lnSpc>
              <a:spcBef>
                <a:spcPts val="5"/>
              </a:spcBef>
            </a:pPr>
            <a:r>
              <a:rPr lang="ru-RU"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«…Содержание</a:t>
            </a:r>
            <a:r>
              <a:rPr lang="ru-RU" sz="20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предметной</a:t>
            </a:r>
            <a:r>
              <a:rPr lang="ru-RU" sz="20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области</a:t>
            </a:r>
            <a:r>
              <a:rPr lang="ru-RU"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«Технология»</a:t>
            </a:r>
            <a:r>
              <a:rPr lang="ru-RU"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>
                <a:solidFill>
                  <a:srgbClr val="001F5F"/>
                </a:solidFill>
                <a:latin typeface="Times New Roman"/>
                <a:cs typeface="Times New Roman"/>
              </a:rPr>
              <a:t>осваивается </a:t>
            </a:r>
            <a:r>
              <a:rPr lang="ru-RU"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>
                <a:solidFill>
                  <a:srgbClr val="001F5F"/>
                </a:solidFill>
                <a:latin typeface="Times New Roman"/>
                <a:cs typeface="Times New Roman"/>
              </a:rPr>
              <a:t>через </a:t>
            </a:r>
            <a:r>
              <a:rPr lang="ru-RU" sz="2000" spc="-5" dirty="0">
                <a:latin typeface="Times New Roman"/>
                <a:cs typeface="Times New Roman"/>
              </a:rPr>
              <a:t>учебные </a:t>
            </a:r>
            <a:r>
              <a:rPr lang="ru-RU" sz="2000" spc="-10" dirty="0">
                <a:latin typeface="Times New Roman"/>
                <a:cs typeface="Times New Roman"/>
              </a:rPr>
              <a:t>предметы </a:t>
            </a:r>
            <a:r>
              <a:rPr lang="ru-RU" sz="2000" spc="-15" dirty="0">
                <a:solidFill>
                  <a:srgbClr val="C00000"/>
                </a:solidFill>
                <a:latin typeface="Times New Roman"/>
                <a:cs typeface="Times New Roman"/>
              </a:rPr>
              <a:t>«Технология» </a:t>
            </a:r>
            <a:r>
              <a:rPr lang="ru-RU" sz="2000" dirty="0">
                <a:solidFill>
                  <a:srgbClr val="C00000"/>
                </a:solidFill>
                <a:latin typeface="Times New Roman"/>
                <a:cs typeface="Times New Roman"/>
              </a:rPr>
              <a:t>и </a:t>
            </a:r>
            <a:r>
              <a:rPr lang="ru-RU" sz="2000" spc="-15" dirty="0">
                <a:solidFill>
                  <a:srgbClr val="C00000"/>
                </a:solidFill>
                <a:latin typeface="Times New Roman"/>
                <a:cs typeface="Times New Roman"/>
              </a:rPr>
              <a:t>«Информатика </a:t>
            </a:r>
            <a:r>
              <a:rPr lang="ru-RU" sz="2000" dirty="0">
                <a:solidFill>
                  <a:srgbClr val="C00000"/>
                </a:solidFill>
                <a:latin typeface="Times New Roman"/>
                <a:cs typeface="Times New Roman"/>
              </a:rPr>
              <a:t>и </a:t>
            </a:r>
            <a:r>
              <a:rPr lang="ru-RU" sz="2000" spc="-15" dirty="0">
                <a:solidFill>
                  <a:srgbClr val="C00000"/>
                </a:solidFill>
                <a:latin typeface="Times New Roman"/>
                <a:cs typeface="Times New Roman"/>
              </a:rPr>
              <a:t>ИКТ»</a:t>
            </a:r>
            <a:r>
              <a:rPr lang="ru-RU"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, </a:t>
            </a:r>
            <a:r>
              <a:rPr lang="ru-RU"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другие </a:t>
            </a:r>
            <a:r>
              <a:rPr lang="ru-RU"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 учебные</a:t>
            </a:r>
            <a:r>
              <a:rPr lang="ru-RU" sz="20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предметы,</a:t>
            </a:r>
            <a:r>
              <a:rPr lang="ru-RU" sz="2000" dirty="0">
                <a:solidFill>
                  <a:srgbClr val="001F5F"/>
                </a:solidFill>
                <a:latin typeface="Times New Roman"/>
                <a:cs typeface="Times New Roman"/>
              </a:rPr>
              <a:t> а</a:t>
            </a:r>
            <a:r>
              <a:rPr lang="ru-RU"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также</a:t>
            </a:r>
            <a:r>
              <a:rPr lang="ru-RU" sz="2000" dirty="0">
                <a:solidFill>
                  <a:srgbClr val="001F5F"/>
                </a:solidFill>
                <a:latin typeface="Times New Roman"/>
                <a:cs typeface="Times New Roman"/>
              </a:rPr>
              <a:t> через</a:t>
            </a:r>
            <a:r>
              <a:rPr lang="ru-RU"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>
                <a:solidFill>
                  <a:srgbClr val="C00000"/>
                </a:solidFill>
                <a:latin typeface="Times New Roman"/>
                <a:cs typeface="Times New Roman"/>
              </a:rPr>
              <a:t>общественно</a:t>
            </a:r>
            <a:r>
              <a:rPr lang="ru-RU" sz="2000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sz="2000" spc="-5" dirty="0">
                <a:solidFill>
                  <a:srgbClr val="C00000"/>
                </a:solidFill>
                <a:latin typeface="Times New Roman"/>
                <a:cs typeface="Times New Roman"/>
              </a:rPr>
              <a:t>полезный</a:t>
            </a:r>
            <a:r>
              <a:rPr lang="ru-RU" sz="20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sz="2000" spc="-35" dirty="0">
                <a:solidFill>
                  <a:srgbClr val="C00000"/>
                </a:solidFill>
                <a:latin typeface="Times New Roman"/>
                <a:cs typeface="Times New Roman"/>
              </a:rPr>
              <a:t>труд</a:t>
            </a:r>
            <a:r>
              <a:rPr lang="ru-RU" sz="2000" spc="43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>
                <a:solidFill>
                  <a:srgbClr val="C00000"/>
                </a:solidFill>
                <a:latin typeface="Times New Roman"/>
                <a:cs typeface="Times New Roman"/>
              </a:rPr>
              <a:t>и </a:t>
            </a:r>
            <a:r>
              <a:rPr lang="ru-RU" sz="2000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sz="2000" spc="-5" dirty="0">
                <a:solidFill>
                  <a:srgbClr val="C00000"/>
                </a:solidFill>
                <a:latin typeface="Times New Roman"/>
                <a:cs typeface="Times New Roman"/>
              </a:rPr>
              <a:t>творческую </a:t>
            </a:r>
            <a:r>
              <a:rPr lang="ru-RU" sz="2000" dirty="0">
                <a:solidFill>
                  <a:srgbClr val="C00000"/>
                </a:solidFill>
                <a:latin typeface="Times New Roman"/>
                <a:cs typeface="Times New Roman"/>
              </a:rPr>
              <a:t>деятельность </a:t>
            </a:r>
            <a:r>
              <a:rPr lang="ru-RU" sz="2000" dirty="0">
                <a:solidFill>
                  <a:srgbClr val="001F5F"/>
                </a:solidFill>
                <a:latin typeface="Times New Roman"/>
                <a:cs typeface="Times New Roman"/>
              </a:rPr>
              <a:t>в пространстве </a:t>
            </a:r>
            <a:r>
              <a:rPr lang="ru-RU"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образовательной </a:t>
            </a:r>
            <a:r>
              <a:rPr lang="ru-RU" sz="2000" dirty="0">
                <a:solidFill>
                  <a:srgbClr val="001F5F"/>
                </a:solidFill>
                <a:latin typeface="Times New Roman"/>
                <a:cs typeface="Times New Roman"/>
              </a:rPr>
              <a:t>организации и </a:t>
            </a:r>
            <a:r>
              <a:rPr lang="ru-RU"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вне</a:t>
            </a:r>
            <a:r>
              <a:rPr lang="ru-RU" sz="20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его,</a:t>
            </a:r>
            <a:r>
              <a:rPr lang="ru-RU"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2000" spc="-15" dirty="0">
                <a:solidFill>
                  <a:srgbClr val="C00000"/>
                </a:solidFill>
                <a:latin typeface="Times New Roman"/>
                <a:cs typeface="Times New Roman"/>
              </a:rPr>
              <a:t>внеурочную</a:t>
            </a:r>
            <a:r>
              <a:rPr lang="ru-RU" sz="2000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>
                <a:solidFill>
                  <a:srgbClr val="C00000"/>
                </a:solidFill>
                <a:latin typeface="Times New Roman"/>
                <a:cs typeface="Times New Roman"/>
              </a:rPr>
              <a:t>и</a:t>
            </a:r>
            <a:r>
              <a:rPr lang="ru-RU" sz="2000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sz="2000" spc="-15" dirty="0">
                <a:solidFill>
                  <a:srgbClr val="C00000"/>
                </a:solidFill>
                <a:latin typeface="Times New Roman"/>
                <a:cs typeface="Times New Roman"/>
              </a:rPr>
              <a:t>внешкольную</a:t>
            </a:r>
            <a:r>
              <a:rPr lang="ru-RU" sz="2000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>
                <a:solidFill>
                  <a:srgbClr val="C00000"/>
                </a:solidFill>
                <a:latin typeface="Times New Roman"/>
                <a:cs typeface="Times New Roman"/>
              </a:rPr>
              <a:t>деятельность</a:t>
            </a:r>
            <a:r>
              <a:rPr lang="ru-RU" sz="2000" dirty="0">
                <a:solidFill>
                  <a:srgbClr val="001F5F"/>
                </a:solidFill>
                <a:latin typeface="Times New Roman"/>
                <a:cs typeface="Times New Roman"/>
              </a:rPr>
              <a:t>,</a:t>
            </a:r>
            <a:r>
              <a:rPr lang="ru-RU"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2000" spc="-5" dirty="0">
                <a:solidFill>
                  <a:srgbClr val="C00000"/>
                </a:solidFill>
                <a:latin typeface="Times New Roman"/>
                <a:cs typeface="Times New Roman"/>
              </a:rPr>
              <a:t>дополнительное </a:t>
            </a:r>
            <a:r>
              <a:rPr lang="ru-RU" sz="20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sz="2000" spc="-5" dirty="0">
                <a:solidFill>
                  <a:srgbClr val="C00000"/>
                </a:solidFill>
                <a:latin typeface="Times New Roman"/>
                <a:cs typeface="Times New Roman"/>
              </a:rPr>
              <a:t>образование</a:t>
            </a:r>
            <a:r>
              <a:rPr lang="ru-RU"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,</a:t>
            </a:r>
            <a:r>
              <a:rPr lang="ru-RU" sz="2000" dirty="0">
                <a:solidFill>
                  <a:srgbClr val="001F5F"/>
                </a:solidFill>
                <a:latin typeface="Times New Roman"/>
                <a:cs typeface="Times New Roman"/>
              </a:rPr>
              <a:t> а</a:t>
            </a:r>
            <a:r>
              <a:rPr lang="ru-RU"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также</a:t>
            </a:r>
            <a:r>
              <a:rPr lang="ru-RU" sz="20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проект</a:t>
            </a:r>
            <a:r>
              <a:rPr lang="ru-RU" sz="20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2000" spc="-35" dirty="0">
                <a:solidFill>
                  <a:srgbClr val="C00000"/>
                </a:solidFill>
                <a:latin typeface="Times New Roman"/>
                <a:cs typeface="Times New Roman"/>
              </a:rPr>
              <a:t>«Урок</a:t>
            </a:r>
            <a:r>
              <a:rPr lang="ru-RU" sz="2000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sz="2000" spc="-15" dirty="0">
                <a:solidFill>
                  <a:srgbClr val="C00000"/>
                </a:solidFill>
                <a:latin typeface="Times New Roman"/>
                <a:cs typeface="Times New Roman"/>
              </a:rPr>
              <a:t>«Технологии»</a:t>
            </a:r>
            <a:r>
              <a:rPr lang="ru-RU" sz="2000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>
                <a:solidFill>
                  <a:srgbClr val="C00000"/>
                </a:solidFill>
                <a:latin typeface="Times New Roman"/>
                <a:cs typeface="Times New Roman"/>
              </a:rPr>
              <a:t>на</a:t>
            </a:r>
            <a:r>
              <a:rPr lang="ru-RU" sz="2000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sz="2000" spc="-5" dirty="0">
                <a:solidFill>
                  <a:srgbClr val="C00000"/>
                </a:solidFill>
                <a:latin typeface="Times New Roman"/>
                <a:cs typeface="Times New Roman"/>
              </a:rPr>
              <a:t>базе </a:t>
            </a:r>
            <a:r>
              <a:rPr lang="ru-RU" sz="20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sz="2000" spc="-10" dirty="0">
                <a:solidFill>
                  <a:srgbClr val="C00000"/>
                </a:solidFill>
                <a:latin typeface="Times New Roman"/>
                <a:cs typeface="Times New Roman"/>
              </a:rPr>
              <a:t>высокотехнологичных</a:t>
            </a:r>
            <a:r>
              <a:rPr lang="ru-RU" sz="2000" spc="-5" dirty="0">
                <a:solidFill>
                  <a:srgbClr val="C00000"/>
                </a:solidFill>
                <a:latin typeface="Times New Roman"/>
                <a:cs typeface="Times New Roman"/>
              </a:rPr>
              <a:t> организаций</a:t>
            </a:r>
            <a:r>
              <a:rPr lang="ru-RU"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,</a:t>
            </a:r>
            <a:r>
              <a:rPr lang="ru-RU" sz="2000" dirty="0">
                <a:solidFill>
                  <a:srgbClr val="001F5F"/>
                </a:solidFill>
                <a:latin typeface="Times New Roman"/>
                <a:cs typeface="Times New Roman"/>
              </a:rPr>
              <a:t> в</a:t>
            </a:r>
            <a:r>
              <a:rPr lang="ru-RU"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том</a:t>
            </a:r>
            <a:r>
              <a:rPr lang="ru-RU"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числе</a:t>
            </a:r>
            <a:r>
              <a:rPr lang="ru-RU" sz="20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на</a:t>
            </a:r>
            <a:r>
              <a:rPr lang="ru-RU" sz="2000" dirty="0">
                <a:solidFill>
                  <a:srgbClr val="001F5F"/>
                </a:solidFill>
                <a:latin typeface="Times New Roman"/>
                <a:cs typeface="Times New Roman"/>
              </a:rPr>
              <a:t> базе</a:t>
            </a:r>
            <a:r>
              <a:rPr lang="ru-RU" sz="2000" spc="5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мобильных </a:t>
            </a:r>
            <a:r>
              <a:rPr lang="ru-RU" sz="2000" spc="-48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>
                <a:solidFill>
                  <a:srgbClr val="001F5F"/>
                </a:solidFill>
                <a:latin typeface="Times New Roman"/>
                <a:cs typeface="Times New Roman"/>
              </a:rPr>
              <a:t>детских</a:t>
            </a:r>
            <a:r>
              <a:rPr lang="ru-RU"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технопарков</a:t>
            </a:r>
            <a:r>
              <a:rPr lang="ru-RU"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2000" spc="-10" dirty="0">
                <a:solidFill>
                  <a:srgbClr val="C00000"/>
                </a:solidFill>
                <a:latin typeface="Times New Roman"/>
                <a:cs typeface="Times New Roman"/>
              </a:rPr>
              <a:t>«</a:t>
            </a:r>
            <a:r>
              <a:rPr lang="ru-RU" sz="2000" spc="-10" dirty="0" err="1">
                <a:solidFill>
                  <a:srgbClr val="C00000"/>
                </a:solidFill>
                <a:latin typeface="Times New Roman"/>
                <a:cs typeface="Times New Roman"/>
              </a:rPr>
              <a:t>Кванториум</a:t>
            </a:r>
            <a:r>
              <a:rPr lang="ru-RU" sz="2000" spc="-10" dirty="0">
                <a:solidFill>
                  <a:srgbClr val="C00000"/>
                </a:solidFill>
                <a:latin typeface="Times New Roman"/>
                <a:cs typeface="Times New Roman"/>
              </a:rPr>
              <a:t>»,</a:t>
            </a:r>
            <a:r>
              <a:rPr lang="ru-RU" sz="2000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проект</a:t>
            </a:r>
            <a:r>
              <a:rPr lang="ru-RU" sz="2000" dirty="0">
                <a:solidFill>
                  <a:srgbClr val="001F5F"/>
                </a:solidFill>
                <a:latin typeface="Times New Roman"/>
                <a:cs typeface="Times New Roman"/>
              </a:rPr>
              <a:t> ранней</a:t>
            </a:r>
            <a:r>
              <a:rPr lang="ru-RU"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>
                <a:solidFill>
                  <a:srgbClr val="001F5F"/>
                </a:solidFill>
                <a:latin typeface="Times New Roman"/>
                <a:cs typeface="Times New Roman"/>
              </a:rPr>
              <a:t>профессиональной </a:t>
            </a:r>
            <a:r>
              <a:rPr lang="ru-RU"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>
                <a:solidFill>
                  <a:srgbClr val="001F5F"/>
                </a:solidFill>
                <a:latin typeface="Times New Roman"/>
                <a:cs typeface="Times New Roman"/>
              </a:rPr>
              <a:t>ориентации </a:t>
            </a:r>
            <a:r>
              <a:rPr lang="ru-RU"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обучающихся </a:t>
            </a:r>
            <a:r>
              <a:rPr lang="ru-RU" sz="2000" dirty="0">
                <a:solidFill>
                  <a:srgbClr val="C00000"/>
                </a:solidFill>
                <a:latin typeface="Times New Roman"/>
                <a:cs typeface="Times New Roman"/>
              </a:rPr>
              <a:t>«Билет в </a:t>
            </a:r>
            <a:r>
              <a:rPr lang="ru-RU" sz="2000" spc="-25" dirty="0">
                <a:solidFill>
                  <a:srgbClr val="C00000"/>
                </a:solidFill>
                <a:latin typeface="Times New Roman"/>
                <a:cs typeface="Times New Roman"/>
              </a:rPr>
              <a:t>будущее», </a:t>
            </a:r>
            <a:r>
              <a:rPr lang="ru-RU" sz="2000" dirty="0">
                <a:solidFill>
                  <a:srgbClr val="001F5F"/>
                </a:solidFill>
                <a:latin typeface="Times New Roman"/>
                <a:cs typeface="Times New Roman"/>
              </a:rPr>
              <a:t>систему </a:t>
            </a:r>
            <a:r>
              <a:rPr lang="ru-RU"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открытых онлайн- </a:t>
            </a:r>
            <a:r>
              <a:rPr lang="ru-RU" sz="20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уроков</a:t>
            </a:r>
            <a:r>
              <a:rPr lang="ru-RU" sz="20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2000" spc="-5" dirty="0">
                <a:solidFill>
                  <a:srgbClr val="C00000"/>
                </a:solidFill>
                <a:latin typeface="Times New Roman"/>
                <a:cs typeface="Times New Roman"/>
              </a:rPr>
              <a:t>«</a:t>
            </a:r>
            <a:r>
              <a:rPr lang="ru-RU" sz="2000" spc="-5" dirty="0" err="1">
                <a:solidFill>
                  <a:srgbClr val="C00000"/>
                </a:solidFill>
                <a:latin typeface="Times New Roman"/>
                <a:cs typeface="Times New Roman"/>
              </a:rPr>
              <a:t>Проектория</a:t>
            </a:r>
            <a:r>
              <a:rPr lang="ru-RU" sz="2000" spc="-5" dirty="0">
                <a:solidFill>
                  <a:srgbClr val="C00000"/>
                </a:solidFill>
                <a:latin typeface="Times New Roman"/>
                <a:cs typeface="Times New Roman"/>
              </a:rPr>
              <a:t>»».</a:t>
            </a:r>
            <a:endParaRPr lang="ru-RU" sz="2000" dirty="0">
              <a:latin typeface="Times New Roman"/>
              <a:cs typeface="Times New Roman"/>
            </a:endParaRPr>
          </a:p>
          <a:p>
            <a:pPr marL="1155700" algn="just">
              <a:lnSpc>
                <a:spcPct val="100000"/>
              </a:lnSpc>
              <a:spcBef>
                <a:spcPts val="585"/>
              </a:spcBef>
            </a:pPr>
            <a:endParaRPr lang="ru-RU" sz="2000" b="1" spc="-20" dirty="0" smtClean="0">
              <a:solidFill>
                <a:srgbClr val="001F5F"/>
              </a:solidFill>
              <a:latin typeface="Times New Roman"/>
              <a:cs typeface="Times New Roman"/>
            </a:endParaRPr>
          </a:p>
          <a:p>
            <a:pPr marL="1155700" algn="just">
              <a:lnSpc>
                <a:spcPct val="100000"/>
              </a:lnSpc>
              <a:spcBef>
                <a:spcPts val="585"/>
              </a:spcBef>
            </a:pPr>
            <a:r>
              <a:rPr lang="ru-RU" sz="2200" b="1" spc="-20" dirty="0" smtClean="0">
                <a:solidFill>
                  <a:srgbClr val="001F5F"/>
                </a:solidFill>
                <a:latin typeface="Times New Roman"/>
                <a:cs typeface="Times New Roman"/>
              </a:rPr>
              <a:t>Цель</a:t>
            </a:r>
            <a:r>
              <a:rPr lang="ru-RU" sz="2200" b="1" spc="-80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2200" b="1" dirty="0">
                <a:solidFill>
                  <a:srgbClr val="001F5F"/>
                </a:solidFill>
                <a:latin typeface="Times New Roman"/>
                <a:cs typeface="Times New Roman"/>
              </a:rPr>
              <a:t>:</a:t>
            </a:r>
            <a:r>
              <a:rPr lang="ru-RU" sz="22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22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воспитание</a:t>
            </a:r>
            <a:r>
              <a:rPr lang="ru-RU" sz="22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22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человека</a:t>
            </a:r>
            <a:r>
              <a:rPr lang="ru-RU" sz="22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22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ТРУДА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89484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rot.info/uploads/posts/2021-01/thumbs/1611848224_43-p-fon-v-vide-bloknota-dlya-prezentatsii-51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90" t="3455" r="5069" b="4223"/>
          <a:stretch/>
        </p:blipFill>
        <p:spPr bwMode="auto">
          <a:xfrm>
            <a:off x="8288" y="70578"/>
            <a:ext cx="9144000" cy="663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03648" y="692696"/>
            <a:ext cx="7560840" cy="5365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806575" indent="450850">
              <a:lnSpc>
                <a:spcPct val="100000"/>
              </a:lnSpc>
              <a:spcBef>
                <a:spcPts val="105"/>
              </a:spcBef>
              <a:tabLst>
                <a:tab pos="1628139" algn="l"/>
                <a:tab pos="2582545" algn="l"/>
                <a:tab pos="3432810" algn="l"/>
                <a:tab pos="4316730" algn="l"/>
              </a:tabLst>
            </a:pPr>
            <a:r>
              <a:rPr lang="ru-RU" sz="2400" dirty="0">
                <a:solidFill>
                  <a:srgbClr val="001F5F"/>
                </a:solidFill>
                <a:latin typeface="Times New Roman"/>
                <a:cs typeface="Times New Roman"/>
              </a:rPr>
              <a:t>16</a:t>
            </a:r>
            <a:r>
              <a:rPr lang="ru-RU"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2</a:t>
            </a:r>
            <a:r>
              <a:rPr lang="ru-RU"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r>
              <a:rPr lang="ru-RU" sz="2400" spc="-80" dirty="0">
                <a:solidFill>
                  <a:srgbClr val="001F5F"/>
                </a:solidFill>
                <a:latin typeface="Times New Roman"/>
                <a:cs typeface="Times New Roman"/>
              </a:rPr>
              <a:t>1</a:t>
            </a:r>
            <a:r>
              <a:rPr lang="ru-RU"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1</a:t>
            </a:r>
            <a:r>
              <a:rPr lang="ru-RU"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r>
              <a:rPr lang="ru-RU"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4</a:t>
            </a:r>
            <a:r>
              <a:rPr lang="ru-RU" sz="2400" dirty="0">
                <a:solidFill>
                  <a:srgbClr val="001F5F"/>
                </a:solidFill>
                <a:latin typeface="Times New Roman"/>
                <a:cs typeface="Times New Roman"/>
              </a:rPr>
              <a:t>.	</a:t>
            </a:r>
            <a:r>
              <a:rPr lang="ru-RU"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lang="ru-RU"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б</a:t>
            </a:r>
            <a:r>
              <a:rPr lang="ru-RU" sz="2400" dirty="0">
                <a:solidFill>
                  <a:srgbClr val="001F5F"/>
                </a:solidFill>
                <a:latin typeface="Times New Roman"/>
                <a:cs typeface="Times New Roman"/>
              </a:rPr>
              <a:t>щее	чис</a:t>
            </a:r>
            <a:r>
              <a:rPr lang="ru-RU"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л</a:t>
            </a:r>
            <a:r>
              <a:rPr lang="ru-RU" sz="2400" dirty="0">
                <a:solidFill>
                  <a:srgbClr val="001F5F"/>
                </a:solidFill>
                <a:latin typeface="Times New Roman"/>
                <a:cs typeface="Times New Roman"/>
              </a:rPr>
              <a:t>о	</a:t>
            </a:r>
            <a:r>
              <a:rPr lang="ru-RU" sz="2400" dirty="0" smtClean="0">
                <a:solidFill>
                  <a:srgbClr val="001F5F"/>
                </a:solidFill>
                <a:latin typeface="Times New Roman"/>
                <a:cs typeface="Times New Roman"/>
              </a:rPr>
              <a:t>часо</a:t>
            </a:r>
            <a:r>
              <a:rPr lang="ru-RU" sz="2400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в     </a:t>
            </a:r>
            <a:r>
              <a:rPr lang="ru-RU" sz="2400" dirty="0" smtClean="0">
                <a:solidFill>
                  <a:srgbClr val="001F5F"/>
                </a:solidFill>
                <a:latin typeface="Times New Roman"/>
                <a:cs typeface="Times New Roman"/>
              </a:rPr>
              <a:t>ре</a:t>
            </a:r>
            <a:r>
              <a:rPr lang="ru-RU" sz="2400" spc="-1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lang="ru-RU" sz="2400" spc="-35" dirty="0" smtClean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lang="ru-RU" sz="2400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м</a:t>
            </a:r>
            <a:r>
              <a:rPr lang="ru-RU" sz="2400" dirty="0" smtClean="0">
                <a:solidFill>
                  <a:srgbClr val="001F5F"/>
                </a:solidFill>
                <a:latin typeface="Times New Roman"/>
                <a:cs typeface="Times New Roman"/>
              </a:rPr>
              <a:t>ендо</a:t>
            </a:r>
            <a:r>
              <a:rPr lang="ru-RU" sz="2400" spc="-25" dirty="0" smtClean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lang="ru-RU" sz="2400" dirty="0" smtClean="0">
                <a:solidFill>
                  <a:srgbClr val="001F5F"/>
                </a:solidFill>
                <a:latin typeface="Times New Roman"/>
                <a:cs typeface="Times New Roman"/>
              </a:rPr>
              <a:t>ан</a:t>
            </a:r>
            <a:r>
              <a:rPr lang="ru-RU" sz="2400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н</a:t>
            </a:r>
            <a:r>
              <a:rPr lang="ru-RU" sz="2400" dirty="0" smtClean="0">
                <a:solidFill>
                  <a:srgbClr val="001F5F"/>
                </a:solidFill>
                <a:latin typeface="Times New Roman"/>
                <a:cs typeface="Times New Roman"/>
              </a:rPr>
              <a:t>ых  для изучения </a:t>
            </a:r>
            <a:r>
              <a:rPr lang="ru-RU" sz="2400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технологии</a:t>
            </a:r>
            <a:r>
              <a:rPr lang="ru-RU"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,</a:t>
            </a:r>
            <a:r>
              <a:rPr lang="ru-RU"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1F5F"/>
                </a:solidFill>
                <a:latin typeface="Times New Roman"/>
                <a:cs typeface="Times New Roman"/>
              </a:rPr>
              <a:t>–</a:t>
            </a:r>
            <a:r>
              <a:rPr lang="ru-RU"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272</a:t>
            </a:r>
            <a:r>
              <a:rPr lang="ru-RU" sz="24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часа</a:t>
            </a:r>
            <a:r>
              <a:rPr lang="ru-RU"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:</a:t>
            </a:r>
            <a:endParaRPr lang="ru-RU" sz="2400" dirty="0">
              <a:latin typeface="Times New Roman"/>
              <a:cs typeface="Times New Roman"/>
            </a:endParaRPr>
          </a:p>
          <a:p>
            <a:pPr marL="463550" indent="-271780">
              <a:lnSpc>
                <a:spcPct val="100000"/>
              </a:lnSpc>
              <a:spcBef>
                <a:spcPts val="765"/>
              </a:spcBef>
              <a:buFont typeface="Symbol"/>
              <a:buChar char=""/>
              <a:tabLst>
                <a:tab pos="463550" algn="l"/>
                <a:tab pos="464184" algn="l"/>
              </a:tabLst>
            </a:pPr>
            <a:r>
              <a:rPr lang="ru-RU" sz="240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lang="ru-RU"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1F5F"/>
                </a:solidFill>
                <a:latin typeface="Times New Roman"/>
                <a:cs typeface="Times New Roman"/>
              </a:rPr>
              <a:t>5</a:t>
            </a:r>
            <a:r>
              <a:rPr lang="ru-RU"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1F5F"/>
                </a:solidFill>
                <a:latin typeface="Times New Roman"/>
                <a:cs typeface="Times New Roman"/>
              </a:rPr>
              <a:t>классе</a:t>
            </a:r>
            <a:r>
              <a:rPr lang="ru-RU"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1F5F"/>
                </a:solidFill>
                <a:latin typeface="Times New Roman"/>
                <a:cs typeface="Times New Roman"/>
              </a:rPr>
              <a:t>–</a:t>
            </a:r>
            <a:r>
              <a:rPr lang="ru-RU"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1F5F"/>
                </a:solidFill>
                <a:latin typeface="Times New Roman"/>
                <a:cs typeface="Times New Roman"/>
              </a:rPr>
              <a:t>68</a:t>
            </a:r>
            <a:r>
              <a:rPr lang="ru-RU"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1F5F"/>
                </a:solidFill>
                <a:latin typeface="Times New Roman"/>
                <a:cs typeface="Times New Roman"/>
              </a:rPr>
              <a:t>часов</a:t>
            </a:r>
            <a:r>
              <a:rPr lang="ru-RU"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1F5F"/>
                </a:solidFill>
                <a:latin typeface="Times New Roman"/>
                <a:cs typeface="Times New Roman"/>
              </a:rPr>
              <a:t>(2</a:t>
            </a:r>
            <a:r>
              <a:rPr lang="ru-RU"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часа</a:t>
            </a:r>
            <a:r>
              <a:rPr lang="ru-RU"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1F5F"/>
                </a:solidFill>
                <a:latin typeface="Times New Roman"/>
                <a:cs typeface="Times New Roman"/>
              </a:rPr>
              <a:t>в </a:t>
            </a:r>
            <a:r>
              <a:rPr lang="ru-RU"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неделю),</a:t>
            </a:r>
            <a:endParaRPr lang="ru-RU" sz="2400" dirty="0">
              <a:latin typeface="Times New Roman"/>
              <a:cs typeface="Times New Roman"/>
            </a:endParaRPr>
          </a:p>
          <a:p>
            <a:pPr marL="463550" indent="-271780">
              <a:lnSpc>
                <a:spcPct val="100000"/>
              </a:lnSpc>
              <a:spcBef>
                <a:spcPts val="1205"/>
              </a:spcBef>
              <a:buFont typeface="Symbol"/>
              <a:buChar char=""/>
              <a:tabLst>
                <a:tab pos="463550" algn="l"/>
                <a:tab pos="464184" algn="l"/>
              </a:tabLst>
            </a:pPr>
            <a:r>
              <a:rPr lang="ru-RU" sz="240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lang="ru-RU"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1F5F"/>
                </a:solidFill>
                <a:latin typeface="Times New Roman"/>
                <a:cs typeface="Times New Roman"/>
              </a:rPr>
              <a:t>6</a:t>
            </a:r>
            <a:r>
              <a:rPr lang="ru-RU"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1F5F"/>
                </a:solidFill>
                <a:latin typeface="Times New Roman"/>
                <a:cs typeface="Times New Roman"/>
              </a:rPr>
              <a:t>классе</a:t>
            </a:r>
            <a:r>
              <a:rPr lang="ru-RU"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1F5F"/>
                </a:solidFill>
                <a:latin typeface="Times New Roman"/>
                <a:cs typeface="Times New Roman"/>
              </a:rPr>
              <a:t>–</a:t>
            </a:r>
            <a:r>
              <a:rPr lang="ru-RU"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1F5F"/>
                </a:solidFill>
                <a:latin typeface="Times New Roman"/>
                <a:cs typeface="Times New Roman"/>
              </a:rPr>
              <a:t>68</a:t>
            </a:r>
            <a:r>
              <a:rPr lang="ru-RU"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1F5F"/>
                </a:solidFill>
                <a:latin typeface="Times New Roman"/>
                <a:cs typeface="Times New Roman"/>
              </a:rPr>
              <a:t>часов</a:t>
            </a:r>
            <a:r>
              <a:rPr lang="ru-RU"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1F5F"/>
                </a:solidFill>
                <a:latin typeface="Times New Roman"/>
                <a:cs typeface="Times New Roman"/>
              </a:rPr>
              <a:t>(2</a:t>
            </a:r>
            <a:r>
              <a:rPr lang="ru-RU"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часа</a:t>
            </a:r>
            <a:r>
              <a:rPr lang="ru-RU"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1F5F"/>
                </a:solidFill>
                <a:latin typeface="Times New Roman"/>
                <a:cs typeface="Times New Roman"/>
              </a:rPr>
              <a:t>в </a:t>
            </a:r>
            <a:r>
              <a:rPr lang="ru-RU"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неделю),</a:t>
            </a:r>
            <a:endParaRPr lang="ru-RU" sz="2400" dirty="0">
              <a:latin typeface="Times New Roman"/>
              <a:cs typeface="Times New Roman"/>
            </a:endParaRPr>
          </a:p>
          <a:p>
            <a:pPr marL="463550" indent="-271780">
              <a:lnSpc>
                <a:spcPct val="100000"/>
              </a:lnSpc>
              <a:spcBef>
                <a:spcPts val="1200"/>
              </a:spcBef>
              <a:buFont typeface="Symbol"/>
              <a:buChar char=""/>
              <a:tabLst>
                <a:tab pos="463550" algn="l"/>
                <a:tab pos="464184" algn="l"/>
              </a:tabLst>
            </a:pPr>
            <a:r>
              <a:rPr lang="ru-RU" sz="240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lang="ru-RU"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1F5F"/>
                </a:solidFill>
                <a:latin typeface="Times New Roman"/>
                <a:cs typeface="Times New Roman"/>
              </a:rPr>
              <a:t>7</a:t>
            </a:r>
            <a:r>
              <a:rPr lang="ru-RU"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1F5F"/>
                </a:solidFill>
                <a:latin typeface="Times New Roman"/>
                <a:cs typeface="Times New Roman"/>
              </a:rPr>
              <a:t>классе</a:t>
            </a:r>
            <a:r>
              <a:rPr lang="ru-RU"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1F5F"/>
                </a:solidFill>
                <a:latin typeface="Times New Roman"/>
                <a:cs typeface="Times New Roman"/>
              </a:rPr>
              <a:t>–</a:t>
            </a:r>
            <a:r>
              <a:rPr lang="ru-RU"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1F5F"/>
                </a:solidFill>
                <a:latin typeface="Times New Roman"/>
                <a:cs typeface="Times New Roman"/>
              </a:rPr>
              <a:t>68</a:t>
            </a:r>
            <a:r>
              <a:rPr lang="ru-RU"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1F5F"/>
                </a:solidFill>
                <a:latin typeface="Times New Roman"/>
                <a:cs typeface="Times New Roman"/>
              </a:rPr>
              <a:t>часов</a:t>
            </a:r>
            <a:r>
              <a:rPr lang="ru-RU"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1F5F"/>
                </a:solidFill>
                <a:latin typeface="Times New Roman"/>
                <a:cs typeface="Times New Roman"/>
              </a:rPr>
              <a:t>(2</a:t>
            </a:r>
            <a:r>
              <a:rPr lang="ru-RU"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часа</a:t>
            </a:r>
            <a:r>
              <a:rPr lang="ru-RU"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1F5F"/>
                </a:solidFill>
                <a:latin typeface="Times New Roman"/>
                <a:cs typeface="Times New Roman"/>
              </a:rPr>
              <a:t>в </a:t>
            </a:r>
            <a:r>
              <a:rPr lang="ru-RU"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неделю),</a:t>
            </a:r>
            <a:endParaRPr lang="ru-RU" sz="2400" dirty="0">
              <a:latin typeface="Times New Roman"/>
              <a:cs typeface="Times New Roman"/>
            </a:endParaRPr>
          </a:p>
          <a:p>
            <a:pPr marL="463550" indent="-271780">
              <a:lnSpc>
                <a:spcPct val="100000"/>
              </a:lnSpc>
              <a:spcBef>
                <a:spcPts val="1200"/>
              </a:spcBef>
              <a:buFont typeface="Symbol"/>
              <a:buChar char=""/>
              <a:tabLst>
                <a:tab pos="463550" algn="l"/>
                <a:tab pos="464184" algn="l"/>
              </a:tabLst>
            </a:pPr>
            <a:r>
              <a:rPr lang="ru-RU" sz="240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lang="ru-RU"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1F5F"/>
                </a:solidFill>
                <a:latin typeface="Times New Roman"/>
                <a:cs typeface="Times New Roman"/>
              </a:rPr>
              <a:t>8</a:t>
            </a:r>
            <a:r>
              <a:rPr lang="ru-RU"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1F5F"/>
                </a:solidFill>
                <a:latin typeface="Times New Roman"/>
                <a:cs typeface="Times New Roman"/>
              </a:rPr>
              <a:t>классе</a:t>
            </a:r>
            <a:r>
              <a:rPr lang="ru-RU"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1F5F"/>
                </a:solidFill>
                <a:latin typeface="Times New Roman"/>
                <a:cs typeface="Times New Roman"/>
              </a:rPr>
              <a:t>–</a:t>
            </a:r>
            <a:r>
              <a:rPr lang="ru-RU"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1F5F"/>
                </a:solidFill>
                <a:latin typeface="Times New Roman"/>
                <a:cs typeface="Times New Roman"/>
              </a:rPr>
              <a:t>34</a:t>
            </a:r>
            <a:r>
              <a:rPr lang="ru-RU"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часа</a:t>
            </a:r>
            <a:r>
              <a:rPr lang="ru-RU"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1F5F"/>
                </a:solidFill>
                <a:latin typeface="Times New Roman"/>
                <a:cs typeface="Times New Roman"/>
              </a:rPr>
              <a:t>(1</a:t>
            </a:r>
            <a:r>
              <a:rPr lang="ru-RU"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1F5F"/>
                </a:solidFill>
                <a:latin typeface="Times New Roman"/>
                <a:cs typeface="Times New Roman"/>
              </a:rPr>
              <a:t>час</a:t>
            </a:r>
            <a:r>
              <a:rPr lang="ru-RU"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1F5F"/>
                </a:solidFill>
                <a:latin typeface="Times New Roman"/>
                <a:cs typeface="Times New Roman"/>
              </a:rPr>
              <a:t>в </a:t>
            </a:r>
            <a:r>
              <a:rPr lang="ru-RU"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неделю),</a:t>
            </a:r>
            <a:endParaRPr lang="ru-RU" sz="2400" dirty="0">
              <a:latin typeface="Times New Roman"/>
              <a:cs typeface="Times New Roman"/>
            </a:endParaRPr>
          </a:p>
          <a:p>
            <a:pPr marL="463550" indent="-271780">
              <a:lnSpc>
                <a:spcPct val="100000"/>
              </a:lnSpc>
              <a:spcBef>
                <a:spcPts val="1200"/>
              </a:spcBef>
              <a:buFont typeface="Symbol"/>
              <a:buChar char=""/>
              <a:tabLst>
                <a:tab pos="463550" algn="l"/>
                <a:tab pos="464184" algn="l"/>
              </a:tabLst>
            </a:pPr>
            <a:r>
              <a:rPr lang="ru-RU" sz="240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lang="ru-RU"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1F5F"/>
                </a:solidFill>
                <a:latin typeface="Times New Roman"/>
                <a:cs typeface="Times New Roman"/>
              </a:rPr>
              <a:t>9</a:t>
            </a:r>
            <a:r>
              <a:rPr lang="ru-RU"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1F5F"/>
                </a:solidFill>
                <a:latin typeface="Times New Roman"/>
                <a:cs typeface="Times New Roman"/>
              </a:rPr>
              <a:t>классе</a:t>
            </a:r>
            <a:r>
              <a:rPr lang="ru-RU"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1F5F"/>
                </a:solidFill>
                <a:latin typeface="Times New Roman"/>
                <a:cs typeface="Times New Roman"/>
              </a:rPr>
              <a:t>–</a:t>
            </a:r>
            <a:r>
              <a:rPr lang="ru-RU"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1F5F"/>
                </a:solidFill>
                <a:latin typeface="Times New Roman"/>
                <a:cs typeface="Times New Roman"/>
              </a:rPr>
              <a:t>34</a:t>
            </a:r>
            <a:r>
              <a:rPr lang="ru-RU"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часа</a:t>
            </a:r>
            <a:r>
              <a:rPr lang="ru-RU"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1F5F"/>
                </a:solidFill>
                <a:latin typeface="Times New Roman"/>
                <a:cs typeface="Times New Roman"/>
              </a:rPr>
              <a:t>(1</a:t>
            </a:r>
            <a:r>
              <a:rPr lang="ru-RU"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1F5F"/>
                </a:solidFill>
                <a:latin typeface="Times New Roman"/>
                <a:cs typeface="Times New Roman"/>
              </a:rPr>
              <a:t>час</a:t>
            </a:r>
            <a:r>
              <a:rPr lang="ru-RU"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1F5F"/>
                </a:solidFill>
                <a:latin typeface="Times New Roman"/>
                <a:cs typeface="Times New Roman"/>
              </a:rPr>
              <a:t>в </a:t>
            </a:r>
            <a:r>
              <a:rPr lang="ru-RU"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неделю).</a:t>
            </a:r>
            <a:endParaRPr lang="ru-RU"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lang="ru-RU" sz="3200" dirty="0">
              <a:latin typeface="Times New Roman"/>
              <a:cs typeface="Times New Roman"/>
            </a:endParaRPr>
          </a:p>
          <a:p>
            <a:pPr marL="12700" marR="5080" indent="450850" algn="just">
              <a:lnSpc>
                <a:spcPct val="100000"/>
              </a:lnSpc>
            </a:pPr>
            <a:r>
              <a:rPr lang="ru-RU" sz="2400" i="1" spc="-15" dirty="0" smtClean="0">
                <a:solidFill>
                  <a:srgbClr val="FF0000"/>
                </a:solidFill>
                <a:latin typeface="Times New Roman"/>
                <a:cs typeface="Times New Roman"/>
              </a:rPr>
              <a:t>Дополнительно</a:t>
            </a:r>
            <a:r>
              <a:rPr lang="ru-RU" sz="2400" i="1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2400" i="1" spc="-20" dirty="0" smtClean="0">
                <a:solidFill>
                  <a:srgbClr val="FF0000"/>
                </a:solidFill>
                <a:latin typeface="Times New Roman"/>
                <a:cs typeface="Times New Roman"/>
              </a:rPr>
              <a:t>рекомендуется</a:t>
            </a:r>
            <a:r>
              <a:rPr lang="ru-RU" sz="2400" i="1" spc="-1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2400" i="1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выделить</a:t>
            </a:r>
            <a:r>
              <a:rPr lang="ru-RU" sz="2400" i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2400" i="1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за</a:t>
            </a:r>
            <a:r>
              <a:rPr lang="ru-RU" sz="2400" i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2400" i="1" spc="-15" dirty="0" smtClean="0">
                <a:solidFill>
                  <a:srgbClr val="FF0000"/>
                </a:solidFill>
                <a:latin typeface="Times New Roman"/>
                <a:cs typeface="Times New Roman"/>
              </a:rPr>
              <a:t>счёт</a:t>
            </a:r>
            <a:r>
              <a:rPr lang="ru-RU" sz="2400" i="1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2400" i="1" spc="-15" dirty="0" smtClean="0">
                <a:solidFill>
                  <a:srgbClr val="FF0000"/>
                </a:solidFill>
                <a:latin typeface="Times New Roman"/>
                <a:cs typeface="Times New Roman"/>
              </a:rPr>
              <a:t>внеурочной </a:t>
            </a:r>
            <a:r>
              <a:rPr lang="ru-RU" sz="2400" i="1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2400" i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деятельности </a:t>
            </a:r>
            <a:r>
              <a:rPr lang="ru-RU" sz="24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в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8 классе – </a:t>
            </a:r>
            <a:r>
              <a:rPr lang="ru-RU" sz="2400" b="1" i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34 </a:t>
            </a:r>
            <a:r>
              <a:rPr lang="ru-RU" sz="2400" b="1" i="1" spc="-15" dirty="0" smtClean="0">
                <a:solidFill>
                  <a:srgbClr val="FF0000"/>
                </a:solidFill>
                <a:latin typeface="Times New Roman"/>
                <a:cs typeface="Times New Roman"/>
              </a:rPr>
              <a:t>часа </a:t>
            </a:r>
            <a:r>
              <a:rPr lang="ru-RU" sz="2400" b="1" i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(1 час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в </a:t>
            </a:r>
            <a:r>
              <a:rPr lang="ru-RU" sz="2400" b="1" i="1" spc="-20" dirty="0" smtClean="0">
                <a:solidFill>
                  <a:srgbClr val="FF0000"/>
                </a:solidFill>
                <a:latin typeface="Times New Roman"/>
                <a:cs typeface="Times New Roman"/>
              </a:rPr>
              <a:t>неделю), </a:t>
            </a:r>
            <a:r>
              <a:rPr lang="ru-RU" sz="24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в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9 классе – </a:t>
            </a:r>
            <a:r>
              <a:rPr lang="ru-RU" sz="2400" b="1" i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68 </a:t>
            </a:r>
            <a:r>
              <a:rPr lang="ru-RU" sz="2400" b="1" i="1" spc="-15" dirty="0" smtClean="0">
                <a:solidFill>
                  <a:srgbClr val="FF0000"/>
                </a:solidFill>
                <a:latin typeface="Times New Roman"/>
                <a:cs typeface="Times New Roman"/>
              </a:rPr>
              <a:t>часов </a:t>
            </a:r>
            <a:r>
              <a:rPr lang="ru-RU" sz="2400" b="1" i="1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(2</a:t>
            </a:r>
            <a:r>
              <a:rPr lang="ru-RU" sz="2400" b="1" i="1" spc="-3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2400" b="1" i="1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часа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lang="ru-RU" sz="2400" b="1" i="1" spc="-2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2400" b="1" i="1" spc="-15" dirty="0" smtClean="0">
                <a:solidFill>
                  <a:srgbClr val="FF0000"/>
                </a:solidFill>
                <a:latin typeface="Times New Roman"/>
                <a:cs typeface="Times New Roman"/>
              </a:rPr>
              <a:t>неделю).</a:t>
            </a:r>
            <a:endParaRPr lang="ru-RU" sz="240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3182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https://krot.info/uploads/posts/2021-01/thumbs/1611848224_43-p-fon-v-vide-bloknota-dlya-prezentatsii-51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90" t="3455" r="5069" b="4223"/>
          <a:stretch/>
        </p:blipFill>
        <p:spPr bwMode="auto">
          <a:xfrm>
            <a:off x="-84962" y="30100"/>
            <a:ext cx="9144000" cy="663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object 2"/>
          <p:cNvGrpSpPr/>
          <p:nvPr/>
        </p:nvGrpSpPr>
        <p:grpSpPr>
          <a:xfrm>
            <a:off x="1682115" y="1453556"/>
            <a:ext cx="7148195" cy="5142653"/>
            <a:chOff x="1682114" y="1090167"/>
            <a:chExt cx="7148195" cy="3856990"/>
          </a:xfrm>
        </p:grpSpPr>
        <p:sp>
          <p:nvSpPr>
            <p:cNvPr id="3" name="object 3"/>
            <p:cNvSpPr/>
            <p:nvPr/>
          </p:nvSpPr>
          <p:spPr>
            <a:xfrm>
              <a:off x="1691639" y="1131569"/>
              <a:ext cx="7129145" cy="0"/>
            </a:xfrm>
            <a:custGeom>
              <a:avLst/>
              <a:gdLst/>
              <a:ahLst/>
              <a:cxnLst/>
              <a:rect l="l" t="t" r="r" b="b"/>
              <a:pathLst>
                <a:path w="7129145">
                  <a:moveTo>
                    <a:pt x="0" y="0"/>
                  </a:moveTo>
                  <a:lnTo>
                    <a:pt x="7128890" y="0"/>
                  </a:lnTo>
                </a:path>
              </a:pathLst>
            </a:custGeom>
            <a:ln w="19050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257799" y="1102867"/>
              <a:ext cx="3061970" cy="3831590"/>
            </a:xfrm>
            <a:custGeom>
              <a:avLst/>
              <a:gdLst/>
              <a:ahLst/>
              <a:cxnLst/>
              <a:rect l="l" t="t" r="r" b="b"/>
              <a:pathLst>
                <a:path w="3061970" h="3831590">
                  <a:moveTo>
                    <a:pt x="1530730" y="0"/>
                  </a:moveTo>
                  <a:lnTo>
                    <a:pt x="0" y="3831082"/>
                  </a:lnTo>
                  <a:lnTo>
                    <a:pt x="3061461" y="3831082"/>
                  </a:lnTo>
                  <a:lnTo>
                    <a:pt x="1530730" y="0"/>
                  </a:lnTo>
                  <a:close/>
                </a:path>
              </a:pathLst>
            </a:custGeom>
            <a:solidFill>
              <a:srgbClr val="799D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257799" y="1102867"/>
              <a:ext cx="3061970" cy="3831590"/>
            </a:xfrm>
            <a:custGeom>
              <a:avLst/>
              <a:gdLst/>
              <a:ahLst/>
              <a:cxnLst/>
              <a:rect l="l" t="t" r="r" b="b"/>
              <a:pathLst>
                <a:path w="3061970" h="3831590">
                  <a:moveTo>
                    <a:pt x="0" y="3831082"/>
                  </a:moveTo>
                  <a:lnTo>
                    <a:pt x="1530730" y="0"/>
                  </a:lnTo>
                  <a:lnTo>
                    <a:pt x="3061461" y="3831082"/>
                  </a:lnTo>
                  <a:lnTo>
                    <a:pt x="0" y="3831082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96811" y="1486915"/>
              <a:ext cx="2153285" cy="909319"/>
            </a:xfrm>
            <a:custGeom>
              <a:avLst/>
              <a:gdLst/>
              <a:ahLst/>
              <a:cxnLst/>
              <a:rect l="l" t="t" r="r" b="b"/>
              <a:pathLst>
                <a:path w="2153284" h="909319">
                  <a:moveTo>
                    <a:pt x="2001392" y="0"/>
                  </a:moveTo>
                  <a:lnTo>
                    <a:pt x="151511" y="0"/>
                  </a:lnTo>
                  <a:lnTo>
                    <a:pt x="103615" y="7722"/>
                  </a:lnTo>
                  <a:lnTo>
                    <a:pt x="62023" y="29228"/>
                  </a:lnTo>
                  <a:lnTo>
                    <a:pt x="29228" y="62023"/>
                  </a:lnTo>
                  <a:lnTo>
                    <a:pt x="7722" y="103615"/>
                  </a:lnTo>
                  <a:lnTo>
                    <a:pt x="0" y="151511"/>
                  </a:lnTo>
                  <a:lnTo>
                    <a:pt x="0" y="757555"/>
                  </a:lnTo>
                  <a:lnTo>
                    <a:pt x="7722" y="805450"/>
                  </a:lnTo>
                  <a:lnTo>
                    <a:pt x="29228" y="847042"/>
                  </a:lnTo>
                  <a:lnTo>
                    <a:pt x="62023" y="879837"/>
                  </a:lnTo>
                  <a:lnTo>
                    <a:pt x="103615" y="901343"/>
                  </a:lnTo>
                  <a:lnTo>
                    <a:pt x="151511" y="909066"/>
                  </a:lnTo>
                  <a:lnTo>
                    <a:pt x="2001392" y="909066"/>
                  </a:lnTo>
                  <a:lnTo>
                    <a:pt x="2049288" y="901343"/>
                  </a:lnTo>
                  <a:lnTo>
                    <a:pt x="2090880" y="879837"/>
                  </a:lnTo>
                  <a:lnTo>
                    <a:pt x="2123675" y="847042"/>
                  </a:lnTo>
                  <a:lnTo>
                    <a:pt x="2145181" y="805450"/>
                  </a:lnTo>
                  <a:lnTo>
                    <a:pt x="2152904" y="757555"/>
                  </a:lnTo>
                  <a:lnTo>
                    <a:pt x="2152904" y="151511"/>
                  </a:lnTo>
                  <a:lnTo>
                    <a:pt x="2145181" y="103615"/>
                  </a:lnTo>
                  <a:lnTo>
                    <a:pt x="2123675" y="62023"/>
                  </a:lnTo>
                  <a:lnTo>
                    <a:pt x="2090880" y="29228"/>
                  </a:lnTo>
                  <a:lnTo>
                    <a:pt x="2049288" y="7722"/>
                  </a:lnTo>
                  <a:lnTo>
                    <a:pt x="200139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96811" y="1486915"/>
              <a:ext cx="2153285" cy="909319"/>
            </a:xfrm>
            <a:custGeom>
              <a:avLst/>
              <a:gdLst/>
              <a:ahLst/>
              <a:cxnLst/>
              <a:rect l="l" t="t" r="r" b="b"/>
              <a:pathLst>
                <a:path w="2153284" h="909319">
                  <a:moveTo>
                    <a:pt x="0" y="151511"/>
                  </a:moveTo>
                  <a:lnTo>
                    <a:pt x="7722" y="103615"/>
                  </a:lnTo>
                  <a:lnTo>
                    <a:pt x="29228" y="62023"/>
                  </a:lnTo>
                  <a:lnTo>
                    <a:pt x="62023" y="29228"/>
                  </a:lnTo>
                  <a:lnTo>
                    <a:pt x="103615" y="7722"/>
                  </a:lnTo>
                  <a:lnTo>
                    <a:pt x="151511" y="0"/>
                  </a:lnTo>
                  <a:lnTo>
                    <a:pt x="2001392" y="0"/>
                  </a:lnTo>
                  <a:lnTo>
                    <a:pt x="2049288" y="7722"/>
                  </a:lnTo>
                  <a:lnTo>
                    <a:pt x="2090880" y="29228"/>
                  </a:lnTo>
                  <a:lnTo>
                    <a:pt x="2123675" y="62023"/>
                  </a:lnTo>
                  <a:lnTo>
                    <a:pt x="2145181" y="103615"/>
                  </a:lnTo>
                  <a:lnTo>
                    <a:pt x="2152904" y="151511"/>
                  </a:lnTo>
                  <a:lnTo>
                    <a:pt x="2152904" y="757555"/>
                  </a:lnTo>
                  <a:lnTo>
                    <a:pt x="2145181" y="805450"/>
                  </a:lnTo>
                  <a:lnTo>
                    <a:pt x="2123675" y="847042"/>
                  </a:lnTo>
                  <a:lnTo>
                    <a:pt x="2090880" y="879837"/>
                  </a:lnTo>
                  <a:lnTo>
                    <a:pt x="2049288" y="901343"/>
                  </a:lnTo>
                  <a:lnTo>
                    <a:pt x="2001392" y="909066"/>
                  </a:lnTo>
                  <a:lnTo>
                    <a:pt x="151511" y="909066"/>
                  </a:lnTo>
                  <a:lnTo>
                    <a:pt x="103615" y="901343"/>
                  </a:lnTo>
                  <a:lnTo>
                    <a:pt x="62023" y="879837"/>
                  </a:lnTo>
                  <a:lnTo>
                    <a:pt x="29228" y="847042"/>
                  </a:lnTo>
                  <a:lnTo>
                    <a:pt x="7722" y="805450"/>
                  </a:lnTo>
                  <a:lnTo>
                    <a:pt x="0" y="757555"/>
                  </a:lnTo>
                  <a:lnTo>
                    <a:pt x="0" y="151511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511796" y="11790"/>
            <a:ext cx="7488831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2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Содержание учебного</a:t>
            </a:r>
            <a:r>
              <a:rPr sz="3200" b="1" u="heavy" spc="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sz="3200" b="1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предмета</a:t>
            </a:r>
            <a:r>
              <a:rPr sz="3200" b="1" u="heavy" spc="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sz="3200" b="1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«Технология»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000" b="1" i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уровне</a:t>
            </a:r>
            <a:r>
              <a:rPr sz="2000" b="1" i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основного</a:t>
            </a:r>
            <a:r>
              <a:rPr sz="2000" b="1" i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</a:t>
            </a:r>
            <a:r>
              <a:rPr sz="2000" b="1" i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36843" y="2090251"/>
            <a:ext cx="1674495" cy="68608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algn="ctr">
              <a:lnSpc>
                <a:spcPts val="1540"/>
              </a:lnSpc>
              <a:spcBef>
                <a:spcPts val="270"/>
              </a:spcBef>
            </a:pP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Ав</a:t>
            </a:r>
            <a:r>
              <a:rPr sz="1400" spc="-15" dirty="0">
                <a:solidFill>
                  <a:srgbClr val="001F5F"/>
                </a:solidFill>
                <a:latin typeface="Calibri"/>
                <a:cs typeface="Calibri"/>
              </a:rPr>
              <a:t>т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омати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з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ова</a:t>
            </a:r>
            <a:r>
              <a:rPr sz="1400" spc="5" dirty="0">
                <a:solidFill>
                  <a:srgbClr val="001F5F"/>
                </a:solidFill>
                <a:latin typeface="Calibri"/>
                <a:cs typeface="Calibri"/>
              </a:rPr>
              <a:t>н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ные 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системы</a:t>
            </a:r>
            <a:endParaRPr sz="14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  <a:spcBef>
                <a:spcPts val="425"/>
              </a:spcBef>
            </a:pP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(8-9</a:t>
            </a:r>
            <a:r>
              <a:rPr sz="14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класс)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443090" y="3331293"/>
            <a:ext cx="2260600" cy="1239520"/>
            <a:chOff x="6443090" y="2498470"/>
            <a:chExt cx="2260600" cy="929640"/>
          </a:xfrm>
        </p:grpSpPr>
        <p:sp>
          <p:nvSpPr>
            <p:cNvPr id="11" name="object 11"/>
            <p:cNvSpPr/>
            <p:nvPr/>
          </p:nvSpPr>
          <p:spPr>
            <a:xfrm>
              <a:off x="6455790" y="2511170"/>
              <a:ext cx="2235200" cy="904240"/>
            </a:xfrm>
            <a:custGeom>
              <a:avLst/>
              <a:gdLst/>
              <a:ahLst/>
              <a:cxnLst/>
              <a:rect l="l" t="t" r="r" b="b"/>
              <a:pathLst>
                <a:path w="2235200" h="904239">
                  <a:moveTo>
                    <a:pt x="2084197" y="0"/>
                  </a:moveTo>
                  <a:lnTo>
                    <a:pt x="150622" y="0"/>
                  </a:lnTo>
                  <a:lnTo>
                    <a:pt x="103014" y="7692"/>
                  </a:lnTo>
                  <a:lnTo>
                    <a:pt x="61667" y="29106"/>
                  </a:lnTo>
                  <a:lnTo>
                    <a:pt x="29061" y="61749"/>
                  </a:lnTo>
                  <a:lnTo>
                    <a:pt x="7678" y="103128"/>
                  </a:lnTo>
                  <a:lnTo>
                    <a:pt x="0" y="150749"/>
                  </a:lnTo>
                  <a:lnTo>
                    <a:pt x="0" y="753491"/>
                  </a:lnTo>
                  <a:lnTo>
                    <a:pt x="7678" y="801098"/>
                  </a:lnTo>
                  <a:lnTo>
                    <a:pt x="29061" y="842445"/>
                  </a:lnTo>
                  <a:lnTo>
                    <a:pt x="61667" y="875051"/>
                  </a:lnTo>
                  <a:lnTo>
                    <a:pt x="103014" y="896434"/>
                  </a:lnTo>
                  <a:lnTo>
                    <a:pt x="150622" y="904113"/>
                  </a:lnTo>
                  <a:lnTo>
                    <a:pt x="2084197" y="904113"/>
                  </a:lnTo>
                  <a:lnTo>
                    <a:pt x="2131817" y="896434"/>
                  </a:lnTo>
                  <a:lnTo>
                    <a:pt x="2173196" y="875051"/>
                  </a:lnTo>
                  <a:lnTo>
                    <a:pt x="2205839" y="842445"/>
                  </a:lnTo>
                  <a:lnTo>
                    <a:pt x="2227253" y="801098"/>
                  </a:lnTo>
                  <a:lnTo>
                    <a:pt x="2234945" y="753491"/>
                  </a:lnTo>
                  <a:lnTo>
                    <a:pt x="2234945" y="150749"/>
                  </a:lnTo>
                  <a:lnTo>
                    <a:pt x="2227253" y="103128"/>
                  </a:lnTo>
                  <a:lnTo>
                    <a:pt x="2205839" y="61749"/>
                  </a:lnTo>
                  <a:lnTo>
                    <a:pt x="2173196" y="29106"/>
                  </a:lnTo>
                  <a:lnTo>
                    <a:pt x="2131817" y="7692"/>
                  </a:lnTo>
                  <a:lnTo>
                    <a:pt x="208419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455790" y="2511170"/>
              <a:ext cx="2235200" cy="904240"/>
            </a:xfrm>
            <a:custGeom>
              <a:avLst/>
              <a:gdLst/>
              <a:ahLst/>
              <a:cxnLst/>
              <a:rect l="l" t="t" r="r" b="b"/>
              <a:pathLst>
                <a:path w="2235200" h="904239">
                  <a:moveTo>
                    <a:pt x="0" y="150749"/>
                  </a:moveTo>
                  <a:lnTo>
                    <a:pt x="7678" y="103128"/>
                  </a:lnTo>
                  <a:lnTo>
                    <a:pt x="29061" y="61749"/>
                  </a:lnTo>
                  <a:lnTo>
                    <a:pt x="61667" y="29106"/>
                  </a:lnTo>
                  <a:lnTo>
                    <a:pt x="103014" y="7692"/>
                  </a:lnTo>
                  <a:lnTo>
                    <a:pt x="150622" y="0"/>
                  </a:lnTo>
                  <a:lnTo>
                    <a:pt x="2084197" y="0"/>
                  </a:lnTo>
                  <a:lnTo>
                    <a:pt x="2131817" y="7692"/>
                  </a:lnTo>
                  <a:lnTo>
                    <a:pt x="2173196" y="29106"/>
                  </a:lnTo>
                  <a:lnTo>
                    <a:pt x="2205839" y="61749"/>
                  </a:lnTo>
                  <a:lnTo>
                    <a:pt x="2227253" y="103128"/>
                  </a:lnTo>
                  <a:lnTo>
                    <a:pt x="2234945" y="150749"/>
                  </a:lnTo>
                  <a:lnTo>
                    <a:pt x="2234945" y="753491"/>
                  </a:lnTo>
                  <a:lnTo>
                    <a:pt x="2227253" y="801098"/>
                  </a:lnTo>
                  <a:lnTo>
                    <a:pt x="2205839" y="842445"/>
                  </a:lnTo>
                  <a:lnTo>
                    <a:pt x="2173196" y="875051"/>
                  </a:lnTo>
                  <a:lnTo>
                    <a:pt x="2131817" y="896434"/>
                  </a:lnTo>
                  <a:lnTo>
                    <a:pt x="2084197" y="904113"/>
                  </a:lnTo>
                  <a:lnTo>
                    <a:pt x="150622" y="904113"/>
                  </a:lnTo>
                  <a:lnTo>
                    <a:pt x="103014" y="896434"/>
                  </a:lnTo>
                  <a:lnTo>
                    <a:pt x="61667" y="875051"/>
                  </a:lnTo>
                  <a:lnTo>
                    <a:pt x="29061" y="842445"/>
                  </a:lnTo>
                  <a:lnTo>
                    <a:pt x="7678" y="801098"/>
                  </a:lnTo>
                  <a:lnTo>
                    <a:pt x="0" y="753491"/>
                  </a:lnTo>
                  <a:lnTo>
                    <a:pt x="0" y="150749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925436" y="3507227"/>
            <a:ext cx="1297940" cy="566181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55"/>
              </a:spcBef>
            </a:pP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Животноводство</a:t>
            </a:r>
            <a:endParaRPr sz="14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455"/>
              </a:spcBef>
            </a:pP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(7-8</a:t>
            </a:r>
            <a:r>
              <a:rPr sz="14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класс)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422644" y="4690363"/>
            <a:ext cx="2301240" cy="1239520"/>
            <a:chOff x="6422644" y="3517772"/>
            <a:chExt cx="2301240" cy="929640"/>
          </a:xfrm>
        </p:grpSpPr>
        <p:sp>
          <p:nvSpPr>
            <p:cNvPr id="15" name="object 15"/>
            <p:cNvSpPr/>
            <p:nvPr/>
          </p:nvSpPr>
          <p:spPr>
            <a:xfrm>
              <a:off x="6435344" y="3530472"/>
              <a:ext cx="2275840" cy="904240"/>
            </a:xfrm>
            <a:custGeom>
              <a:avLst/>
              <a:gdLst/>
              <a:ahLst/>
              <a:cxnLst/>
              <a:rect l="l" t="t" r="r" b="b"/>
              <a:pathLst>
                <a:path w="2275840" h="904239">
                  <a:moveTo>
                    <a:pt x="2125090" y="0"/>
                  </a:moveTo>
                  <a:lnTo>
                    <a:pt x="150622" y="0"/>
                  </a:lnTo>
                  <a:lnTo>
                    <a:pt x="103014" y="7692"/>
                  </a:lnTo>
                  <a:lnTo>
                    <a:pt x="61667" y="29106"/>
                  </a:lnTo>
                  <a:lnTo>
                    <a:pt x="29061" y="61749"/>
                  </a:lnTo>
                  <a:lnTo>
                    <a:pt x="7678" y="103128"/>
                  </a:lnTo>
                  <a:lnTo>
                    <a:pt x="0" y="150748"/>
                  </a:lnTo>
                  <a:lnTo>
                    <a:pt x="0" y="753440"/>
                  </a:lnTo>
                  <a:lnTo>
                    <a:pt x="7678" y="801069"/>
                  </a:lnTo>
                  <a:lnTo>
                    <a:pt x="29061" y="842433"/>
                  </a:lnTo>
                  <a:lnTo>
                    <a:pt x="61667" y="875052"/>
                  </a:lnTo>
                  <a:lnTo>
                    <a:pt x="103014" y="896443"/>
                  </a:lnTo>
                  <a:lnTo>
                    <a:pt x="150622" y="904125"/>
                  </a:lnTo>
                  <a:lnTo>
                    <a:pt x="2125090" y="904125"/>
                  </a:lnTo>
                  <a:lnTo>
                    <a:pt x="2172760" y="896443"/>
                  </a:lnTo>
                  <a:lnTo>
                    <a:pt x="2214145" y="875052"/>
                  </a:lnTo>
                  <a:lnTo>
                    <a:pt x="2246770" y="842433"/>
                  </a:lnTo>
                  <a:lnTo>
                    <a:pt x="2268160" y="801069"/>
                  </a:lnTo>
                  <a:lnTo>
                    <a:pt x="2275839" y="753440"/>
                  </a:lnTo>
                  <a:lnTo>
                    <a:pt x="2275839" y="150748"/>
                  </a:lnTo>
                  <a:lnTo>
                    <a:pt x="2268160" y="103128"/>
                  </a:lnTo>
                  <a:lnTo>
                    <a:pt x="2246770" y="61749"/>
                  </a:lnTo>
                  <a:lnTo>
                    <a:pt x="2214145" y="29106"/>
                  </a:lnTo>
                  <a:lnTo>
                    <a:pt x="2172760" y="7692"/>
                  </a:lnTo>
                  <a:lnTo>
                    <a:pt x="212509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435344" y="3530472"/>
              <a:ext cx="2275840" cy="904240"/>
            </a:xfrm>
            <a:custGeom>
              <a:avLst/>
              <a:gdLst/>
              <a:ahLst/>
              <a:cxnLst/>
              <a:rect l="l" t="t" r="r" b="b"/>
              <a:pathLst>
                <a:path w="2275840" h="904239">
                  <a:moveTo>
                    <a:pt x="0" y="150748"/>
                  </a:moveTo>
                  <a:lnTo>
                    <a:pt x="7678" y="103128"/>
                  </a:lnTo>
                  <a:lnTo>
                    <a:pt x="29061" y="61749"/>
                  </a:lnTo>
                  <a:lnTo>
                    <a:pt x="61667" y="29106"/>
                  </a:lnTo>
                  <a:lnTo>
                    <a:pt x="103014" y="7692"/>
                  </a:lnTo>
                  <a:lnTo>
                    <a:pt x="150622" y="0"/>
                  </a:lnTo>
                  <a:lnTo>
                    <a:pt x="2125090" y="0"/>
                  </a:lnTo>
                  <a:lnTo>
                    <a:pt x="2172760" y="7692"/>
                  </a:lnTo>
                  <a:lnTo>
                    <a:pt x="2214145" y="29106"/>
                  </a:lnTo>
                  <a:lnTo>
                    <a:pt x="2246770" y="61749"/>
                  </a:lnTo>
                  <a:lnTo>
                    <a:pt x="2268160" y="103128"/>
                  </a:lnTo>
                  <a:lnTo>
                    <a:pt x="2275839" y="150748"/>
                  </a:lnTo>
                  <a:lnTo>
                    <a:pt x="2275839" y="753440"/>
                  </a:lnTo>
                  <a:lnTo>
                    <a:pt x="2268160" y="801069"/>
                  </a:lnTo>
                  <a:lnTo>
                    <a:pt x="2246770" y="842433"/>
                  </a:lnTo>
                  <a:lnTo>
                    <a:pt x="2214145" y="875052"/>
                  </a:lnTo>
                  <a:lnTo>
                    <a:pt x="2172760" y="896443"/>
                  </a:lnTo>
                  <a:lnTo>
                    <a:pt x="2125090" y="904125"/>
                  </a:lnTo>
                  <a:lnTo>
                    <a:pt x="150622" y="904125"/>
                  </a:lnTo>
                  <a:lnTo>
                    <a:pt x="103014" y="896443"/>
                  </a:lnTo>
                  <a:lnTo>
                    <a:pt x="61667" y="875052"/>
                  </a:lnTo>
                  <a:lnTo>
                    <a:pt x="29061" y="842433"/>
                  </a:lnTo>
                  <a:lnTo>
                    <a:pt x="7678" y="801069"/>
                  </a:lnTo>
                  <a:lnTo>
                    <a:pt x="0" y="753440"/>
                  </a:lnTo>
                  <a:lnTo>
                    <a:pt x="0" y="150748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919087" y="4866499"/>
            <a:ext cx="1308735" cy="566181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55"/>
              </a:spcBef>
            </a:pP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Растениеводство</a:t>
            </a:r>
            <a:endParaRPr sz="14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  <a:spcBef>
                <a:spcPts val="455"/>
              </a:spcBef>
            </a:pP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(7-8</a:t>
            </a:r>
            <a:r>
              <a:rPr sz="14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класс)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354964" y="1481667"/>
            <a:ext cx="3937635" cy="5088467"/>
            <a:chOff x="1354963" y="1111250"/>
            <a:chExt cx="3937635" cy="3816350"/>
          </a:xfrm>
        </p:grpSpPr>
        <p:sp>
          <p:nvSpPr>
            <p:cNvPr id="19" name="object 19"/>
            <p:cNvSpPr/>
            <p:nvPr/>
          </p:nvSpPr>
          <p:spPr>
            <a:xfrm>
              <a:off x="1367663" y="1123950"/>
              <a:ext cx="3401695" cy="3790950"/>
            </a:xfrm>
            <a:custGeom>
              <a:avLst/>
              <a:gdLst/>
              <a:ahLst/>
              <a:cxnLst/>
              <a:rect l="l" t="t" r="r" b="b"/>
              <a:pathLst>
                <a:path w="3401695" h="3790950">
                  <a:moveTo>
                    <a:pt x="1700784" y="0"/>
                  </a:moveTo>
                  <a:lnTo>
                    <a:pt x="0" y="3790619"/>
                  </a:lnTo>
                  <a:lnTo>
                    <a:pt x="3401567" y="3790619"/>
                  </a:lnTo>
                  <a:lnTo>
                    <a:pt x="1700784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0" name="object 20"/>
            <p:cNvSpPr/>
            <p:nvPr/>
          </p:nvSpPr>
          <p:spPr>
            <a:xfrm>
              <a:off x="1367663" y="1123950"/>
              <a:ext cx="3401695" cy="3790950"/>
            </a:xfrm>
            <a:custGeom>
              <a:avLst/>
              <a:gdLst/>
              <a:ahLst/>
              <a:cxnLst/>
              <a:rect l="l" t="t" r="r" b="b"/>
              <a:pathLst>
                <a:path w="3401695" h="3790950">
                  <a:moveTo>
                    <a:pt x="0" y="3790619"/>
                  </a:moveTo>
                  <a:lnTo>
                    <a:pt x="1700784" y="0"/>
                  </a:lnTo>
                  <a:lnTo>
                    <a:pt x="3401567" y="3790619"/>
                  </a:lnTo>
                  <a:lnTo>
                    <a:pt x="0" y="379061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1" name="object 21"/>
            <p:cNvSpPr/>
            <p:nvPr/>
          </p:nvSpPr>
          <p:spPr>
            <a:xfrm>
              <a:off x="3068447" y="1503425"/>
              <a:ext cx="2211070" cy="539115"/>
            </a:xfrm>
            <a:custGeom>
              <a:avLst/>
              <a:gdLst/>
              <a:ahLst/>
              <a:cxnLst/>
              <a:rect l="l" t="t" r="r" b="b"/>
              <a:pathLst>
                <a:path w="2211070" h="539114">
                  <a:moveTo>
                    <a:pt x="2121154" y="0"/>
                  </a:moveTo>
                  <a:lnTo>
                    <a:pt x="89788" y="0"/>
                  </a:lnTo>
                  <a:lnTo>
                    <a:pt x="54810" y="7046"/>
                  </a:lnTo>
                  <a:lnTo>
                    <a:pt x="26273" y="26273"/>
                  </a:lnTo>
                  <a:lnTo>
                    <a:pt x="7046" y="54810"/>
                  </a:lnTo>
                  <a:lnTo>
                    <a:pt x="0" y="89788"/>
                  </a:lnTo>
                  <a:lnTo>
                    <a:pt x="0" y="449072"/>
                  </a:lnTo>
                  <a:lnTo>
                    <a:pt x="7046" y="484070"/>
                  </a:lnTo>
                  <a:lnTo>
                    <a:pt x="26273" y="512651"/>
                  </a:lnTo>
                  <a:lnTo>
                    <a:pt x="54810" y="531921"/>
                  </a:lnTo>
                  <a:lnTo>
                    <a:pt x="89788" y="538988"/>
                  </a:lnTo>
                  <a:lnTo>
                    <a:pt x="2121154" y="538988"/>
                  </a:lnTo>
                  <a:lnTo>
                    <a:pt x="2156132" y="531921"/>
                  </a:lnTo>
                  <a:lnTo>
                    <a:pt x="2184669" y="512651"/>
                  </a:lnTo>
                  <a:lnTo>
                    <a:pt x="2203896" y="484070"/>
                  </a:lnTo>
                  <a:lnTo>
                    <a:pt x="2210942" y="449072"/>
                  </a:lnTo>
                  <a:lnTo>
                    <a:pt x="2210942" y="89788"/>
                  </a:lnTo>
                  <a:lnTo>
                    <a:pt x="2203896" y="54810"/>
                  </a:lnTo>
                  <a:lnTo>
                    <a:pt x="2184669" y="26273"/>
                  </a:lnTo>
                  <a:lnTo>
                    <a:pt x="2156132" y="7046"/>
                  </a:lnTo>
                  <a:lnTo>
                    <a:pt x="212115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3068447" y="1503425"/>
              <a:ext cx="2211070" cy="539115"/>
            </a:xfrm>
            <a:custGeom>
              <a:avLst/>
              <a:gdLst/>
              <a:ahLst/>
              <a:cxnLst/>
              <a:rect l="l" t="t" r="r" b="b"/>
              <a:pathLst>
                <a:path w="2211070" h="539114">
                  <a:moveTo>
                    <a:pt x="0" y="89788"/>
                  </a:moveTo>
                  <a:lnTo>
                    <a:pt x="7046" y="54810"/>
                  </a:lnTo>
                  <a:lnTo>
                    <a:pt x="26273" y="26273"/>
                  </a:lnTo>
                  <a:lnTo>
                    <a:pt x="54810" y="7046"/>
                  </a:lnTo>
                  <a:lnTo>
                    <a:pt x="89788" y="0"/>
                  </a:lnTo>
                  <a:lnTo>
                    <a:pt x="2121154" y="0"/>
                  </a:lnTo>
                  <a:lnTo>
                    <a:pt x="2156132" y="7046"/>
                  </a:lnTo>
                  <a:lnTo>
                    <a:pt x="2184669" y="26273"/>
                  </a:lnTo>
                  <a:lnTo>
                    <a:pt x="2203896" y="54810"/>
                  </a:lnTo>
                  <a:lnTo>
                    <a:pt x="2210942" y="89788"/>
                  </a:lnTo>
                  <a:lnTo>
                    <a:pt x="2210942" y="449072"/>
                  </a:lnTo>
                  <a:lnTo>
                    <a:pt x="2203896" y="484070"/>
                  </a:lnTo>
                  <a:lnTo>
                    <a:pt x="2184669" y="512651"/>
                  </a:lnTo>
                  <a:lnTo>
                    <a:pt x="2156132" y="531921"/>
                  </a:lnTo>
                  <a:lnTo>
                    <a:pt x="2121154" y="538988"/>
                  </a:lnTo>
                  <a:lnTo>
                    <a:pt x="89788" y="538988"/>
                  </a:lnTo>
                  <a:lnTo>
                    <a:pt x="54810" y="531921"/>
                  </a:lnTo>
                  <a:lnTo>
                    <a:pt x="26273" y="512651"/>
                  </a:lnTo>
                  <a:lnTo>
                    <a:pt x="7046" y="484070"/>
                  </a:lnTo>
                  <a:lnTo>
                    <a:pt x="0" y="449072"/>
                  </a:lnTo>
                  <a:lnTo>
                    <a:pt x="0" y="89788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151123" y="2101562"/>
            <a:ext cx="2045969" cy="4819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9255" marR="5080" indent="-377190" algn="ctr">
              <a:lnSpc>
                <a:spcPct val="127499"/>
              </a:lnSpc>
              <a:spcBef>
                <a:spcPts val="100"/>
              </a:spcBef>
            </a:pPr>
            <a:r>
              <a:rPr sz="1200" spc="-5" dirty="0">
                <a:solidFill>
                  <a:srgbClr val="001F5F"/>
                </a:solidFill>
                <a:latin typeface="Calibri"/>
                <a:cs typeface="Calibri"/>
              </a:rPr>
              <a:t>Производство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1200" spc="-5" dirty="0" err="1">
                <a:solidFill>
                  <a:srgbClr val="001F5F"/>
                </a:solidFill>
                <a:latin typeface="Calibri"/>
                <a:cs typeface="Calibri"/>
              </a:rPr>
              <a:t>технологии</a:t>
            </a:r>
            <a:r>
              <a:rPr sz="12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endParaRPr lang="ru-RU" sz="1200" spc="-5" dirty="0" smtClean="0">
              <a:solidFill>
                <a:srgbClr val="001F5F"/>
              </a:solidFill>
              <a:latin typeface="Calibri"/>
              <a:cs typeface="Calibri"/>
            </a:endParaRPr>
          </a:p>
          <a:p>
            <a:pPr marL="389255" marR="5080" indent="-377190" algn="ctr">
              <a:lnSpc>
                <a:spcPct val="127499"/>
              </a:lnSpc>
              <a:spcBef>
                <a:spcPts val="100"/>
              </a:spcBef>
            </a:pPr>
            <a:r>
              <a:rPr sz="1200" spc="-170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(5-9</a:t>
            </a:r>
            <a:r>
              <a:rPr sz="12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Calibri"/>
                <a:cs typeface="Calibri"/>
              </a:rPr>
              <a:t>класс)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055747" y="2796031"/>
            <a:ext cx="2236470" cy="752687"/>
            <a:chOff x="3055747" y="2097023"/>
            <a:chExt cx="2236470" cy="564515"/>
          </a:xfrm>
        </p:grpSpPr>
        <p:sp>
          <p:nvSpPr>
            <p:cNvPr id="25" name="object 25"/>
            <p:cNvSpPr/>
            <p:nvPr/>
          </p:nvSpPr>
          <p:spPr>
            <a:xfrm>
              <a:off x="3068447" y="2109723"/>
              <a:ext cx="2211070" cy="539115"/>
            </a:xfrm>
            <a:custGeom>
              <a:avLst/>
              <a:gdLst/>
              <a:ahLst/>
              <a:cxnLst/>
              <a:rect l="l" t="t" r="r" b="b"/>
              <a:pathLst>
                <a:path w="2211070" h="539114">
                  <a:moveTo>
                    <a:pt x="2121154" y="0"/>
                  </a:moveTo>
                  <a:lnTo>
                    <a:pt x="89788" y="0"/>
                  </a:lnTo>
                  <a:lnTo>
                    <a:pt x="54810" y="7064"/>
                  </a:lnTo>
                  <a:lnTo>
                    <a:pt x="26273" y="26320"/>
                  </a:lnTo>
                  <a:lnTo>
                    <a:pt x="7046" y="54863"/>
                  </a:lnTo>
                  <a:lnTo>
                    <a:pt x="0" y="89788"/>
                  </a:lnTo>
                  <a:lnTo>
                    <a:pt x="0" y="449199"/>
                  </a:lnTo>
                  <a:lnTo>
                    <a:pt x="7046" y="484124"/>
                  </a:lnTo>
                  <a:lnTo>
                    <a:pt x="26273" y="512667"/>
                  </a:lnTo>
                  <a:lnTo>
                    <a:pt x="54810" y="531923"/>
                  </a:lnTo>
                  <a:lnTo>
                    <a:pt x="89788" y="538988"/>
                  </a:lnTo>
                  <a:lnTo>
                    <a:pt x="2121154" y="538988"/>
                  </a:lnTo>
                  <a:lnTo>
                    <a:pt x="2156132" y="531923"/>
                  </a:lnTo>
                  <a:lnTo>
                    <a:pt x="2184669" y="512667"/>
                  </a:lnTo>
                  <a:lnTo>
                    <a:pt x="2203896" y="484124"/>
                  </a:lnTo>
                  <a:lnTo>
                    <a:pt x="2210942" y="449199"/>
                  </a:lnTo>
                  <a:lnTo>
                    <a:pt x="2210942" y="89788"/>
                  </a:lnTo>
                  <a:lnTo>
                    <a:pt x="2203896" y="54863"/>
                  </a:lnTo>
                  <a:lnTo>
                    <a:pt x="2184669" y="26320"/>
                  </a:lnTo>
                  <a:lnTo>
                    <a:pt x="2156132" y="7064"/>
                  </a:lnTo>
                  <a:lnTo>
                    <a:pt x="212115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068447" y="2109723"/>
              <a:ext cx="2211070" cy="539115"/>
            </a:xfrm>
            <a:custGeom>
              <a:avLst/>
              <a:gdLst/>
              <a:ahLst/>
              <a:cxnLst/>
              <a:rect l="l" t="t" r="r" b="b"/>
              <a:pathLst>
                <a:path w="2211070" h="539114">
                  <a:moveTo>
                    <a:pt x="0" y="89788"/>
                  </a:moveTo>
                  <a:lnTo>
                    <a:pt x="7046" y="54863"/>
                  </a:lnTo>
                  <a:lnTo>
                    <a:pt x="26273" y="26320"/>
                  </a:lnTo>
                  <a:lnTo>
                    <a:pt x="54810" y="7064"/>
                  </a:lnTo>
                  <a:lnTo>
                    <a:pt x="89788" y="0"/>
                  </a:lnTo>
                  <a:lnTo>
                    <a:pt x="2121154" y="0"/>
                  </a:lnTo>
                  <a:lnTo>
                    <a:pt x="2156132" y="7064"/>
                  </a:lnTo>
                  <a:lnTo>
                    <a:pt x="2184669" y="26320"/>
                  </a:lnTo>
                  <a:lnTo>
                    <a:pt x="2203896" y="54863"/>
                  </a:lnTo>
                  <a:lnTo>
                    <a:pt x="2210942" y="89788"/>
                  </a:lnTo>
                  <a:lnTo>
                    <a:pt x="2210942" y="449199"/>
                  </a:lnTo>
                  <a:lnTo>
                    <a:pt x="2203896" y="484124"/>
                  </a:lnTo>
                  <a:lnTo>
                    <a:pt x="2184669" y="512667"/>
                  </a:lnTo>
                  <a:lnTo>
                    <a:pt x="2156132" y="531923"/>
                  </a:lnTo>
                  <a:lnTo>
                    <a:pt x="2121154" y="538988"/>
                  </a:lnTo>
                  <a:lnTo>
                    <a:pt x="89788" y="538988"/>
                  </a:lnTo>
                  <a:lnTo>
                    <a:pt x="54810" y="531923"/>
                  </a:lnTo>
                  <a:lnTo>
                    <a:pt x="26273" y="512667"/>
                  </a:lnTo>
                  <a:lnTo>
                    <a:pt x="7046" y="484123"/>
                  </a:lnTo>
                  <a:lnTo>
                    <a:pt x="0" y="449199"/>
                  </a:lnTo>
                  <a:lnTo>
                    <a:pt x="0" y="89788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3127244" y="2824749"/>
            <a:ext cx="2069847" cy="523477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560705" marR="5080" indent="-548640" algn="ctr">
              <a:lnSpc>
                <a:spcPts val="890"/>
              </a:lnSpc>
              <a:spcBef>
                <a:spcPts val="190"/>
              </a:spcBef>
            </a:pPr>
            <a:r>
              <a:rPr sz="1200" spc="-5" dirty="0" err="1">
                <a:solidFill>
                  <a:srgbClr val="001F5F"/>
                </a:solidFill>
                <a:latin typeface="Calibri"/>
                <a:cs typeface="Calibri"/>
              </a:rPr>
              <a:t>Технологии</a:t>
            </a:r>
            <a:r>
              <a:rPr sz="12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spc="-5" dirty="0" err="1" smtClean="0">
                <a:solidFill>
                  <a:srgbClr val="001F5F"/>
                </a:solidFill>
                <a:latin typeface="Calibri"/>
                <a:cs typeface="Calibri"/>
              </a:rPr>
              <a:t>обработки</a:t>
            </a:r>
            <a:r>
              <a:rPr lang="ru-RU" sz="12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spc="-5" dirty="0" err="1" smtClean="0">
                <a:solidFill>
                  <a:srgbClr val="001F5F"/>
                </a:solidFill>
                <a:latin typeface="Calibri"/>
                <a:cs typeface="Calibri"/>
              </a:rPr>
              <a:t>материалов</a:t>
            </a:r>
            <a:r>
              <a:rPr sz="1200" spc="-5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и пищевых </a:t>
            </a:r>
            <a:r>
              <a:rPr sz="1200" spc="-1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spc="-5" dirty="0" err="1">
                <a:solidFill>
                  <a:srgbClr val="001F5F"/>
                </a:solidFill>
                <a:latin typeface="Calibri"/>
                <a:cs typeface="Calibri"/>
              </a:rPr>
              <a:t>продуктов</a:t>
            </a:r>
            <a:r>
              <a:rPr sz="12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endParaRPr lang="ru-RU" sz="1200" spc="-20" dirty="0" smtClean="0">
              <a:solidFill>
                <a:srgbClr val="001F5F"/>
              </a:solidFill>
              <a:latin typeface="Calibri"/>
              <a:cs typeface="Calibri"/>
            </a:endParaRPr>
          </a:p>
          <a:p>
            <a:pPr marL="560705" marR="5080" indent="-548640" algn="ctr">
              <a:lnSpc>
                <a:spcPts val="890"/>
              </a:lnSpc>
              <a:spcBef>
                <a:spcPts val="190"/>
              </a:spcBef>
            </a:pPr>
            <a:r>
              <a:rPr sz="1200" dirty="0" smtClean="0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5-7</a:t>
            </a:r>
            <a:r>
              <a:rPr sz="12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Calibri"/>
                <a:cs typeface="Calibri"/>
              </a:rPr>
              <a:t>класс)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3055747" y="3604430"/>
            <a:ext cx="2236470" cy="752687"/>
            <a:chOff x="3055747" y="2703322"/>
            <a:chExt cx="2236470" cy="564515"/>
          </a:xfrm>
        </p:grpSpPr>
        <p:sp>
          <p:nvSpPr>
            <p:cNvPr id="29" name="object 29"/>
            <p:cNvSpPr/>
            <p:nvPr/>
          </p:nvSpPr>
          <p:spPr>
            <a:xfrm>
              <a:off x="3068447" y="2716022"/>
              <a:ext cx="2211070" cy="539115"/>
            </a:xfrm>
            <a:custGeom>
              <a:avLst/>
              <a:gdLst/>
              <a:ahLst/>
              <a:cxnLst/>
              <a:rect l="l" t="t" r="r" b="b"/>
              <a:pathLst>
                <a:path w="2211070" h="539114">
                  <a:moveTo>
                    <a:pt x="2121154" y="0"/>
                  </a:moveTo>
                  <a:lnTo>
                    <a:pt x="89788" y="0"/>
                  </a:lnTo>
                  <a:lnTo>
                    <a:pt x="54810" y="7066"/>
                  </a:lnTo>
                  <a:lnTo>
                    <a:pt x="26273" y="26336"/>
                  </a:lnTo>
                  <a:lnTo>
                    <a:pt x="7046" y="54917"/>
                  </a:lnTo>
                  <a:lnTo>
                    <a:pt x="0" y="89915"/>
                  </a:lnTo>
                  <a:lnTo>
                    <a:pt x="0" y="449198"/>
                  </a:lnTo>
                  <a:lnTo>
                    <a:pt x="7046" y="484177"/>
                  </a:lnTo>
                  <a:lnTo>
                    <a:pt x="26273" y="512714"/>
                  </a:lnTo>
                  <a:lnTo>
                    <a:pt x="54810" y="531941"/>
                  </a:lnTo>
                  <a:lnTo>
                    <a:pt x="89788" y="538988"/>
                  </a:lnTo>
                  <a:lnTo>
                    <a:pt x="2121154" y="538988"/>
                  </a:lnTo>
                  <a:lnTo>
                    <a:pt x="2156132" y="531941"/>
                  </a:lnTo>
                  <a:lnTo>
                    <a:pt x="2184669" y="512714"/>
                  </a:lnTo>
                  <a:lnTo>
                    <a:pt x="2203896" y="484177"/>
                  </a:lnTo>
                  <a:lnTo>
                    <a:pt x="2210942" y="449198"/>
                  </a:lnTo>
                  <a:lnTo>
                    <a:pt x="2210942" y="89915"/>
                  </a:lnTo>
                  <a:lnTo>
                    <a:pt x="2203896" y="54917"/>
                  </a:lnTo>
                  <a:lnTo>
                    <a:pt x="2184669" y="26336"/>
                  </a:lnTo>
                  <a:lnTo>
                    <a:pt x="2156132" y="7066"/>
                  </a:lnTo>
                  <a:lnTo>
                    <a:pt x="212115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068447" y="2716022"/>
              <a:ext cx="2211070" cy="539115"/>
            </a:xfrm>
            <a:custGeom>
              <a:avLst/>
              <a:gdLst/>
              <a:ahLst/>
              <a:cxnLst/>
              <a:rect l="l" t="t" r="r" b="b"/>
              <a:pathLst>
                <a:path w="2211070" h="539114">
                  <a:moveTo>
                    <a:pt x="0" y="89915"/>
                  </a:moveTo>
                  <a:lnTo>
                    <a:pt x="7046" y="54917"/>
                  </a:lnTo>
                  <a:lnTo>
                    <a:pt x="26273" y="26336"/>
                  </a:lnTo>
                  <a:lnTo>
                    <a:pt x="54810" y="7066"/>
                  </a:lnTo>
                  <a:lnTo>
                    <a:pt x="89788" y="0"/>
                  </a:lnTo>
                  <a:lnTo>
                    <a:pt x="2121154" y="0"/>
                  </a:lnTo>
                  <a:lnTo>
                    <a:pt x="2156132" y="7066"/>
                  </a:lnTo>
                  <a:lnTo>
                    <a:pt x="2184669" y="26336"/>
                  </a:lnTo>
                  <a:lnTo>
                    <a:pt x="2203896" y="54917"/>
                  </a:lnTo>
                  <a:lnTo>
                    <a:pt x="2210942" y="89915"/>
                  </a:lnTo>
                  <a:lnTo>
                    <a:pt x="2210942" y="449198"/>
                  </a:lnTo>
                  <a:lnTo>
                    <a:pt x="2203896" y="484177"/>
                  </a:lnTo>
                  <a:lnTo>
                    <a:pt x="2184669" y="512714"/>
                  </a:lnTo>
                  <a:lnTo>
                    <a:pt x="2156132" y="531941"/>
                  </a:lnTo>
                  <a:lnTo>
                    <a:pt x="2121154" y="538988"/>
                  </a:lnTo>
                  <a:lnTo>
                    <a:pt x="89788" y="538988"/>
                  </a:lnTo>
                  <a:lnTo>
                    <a:pt x="54810" y="531941"/>
                  </a:lnTo>
                  <a:lnTo>
                    <a:pt x="26273" y="512714"/>
                  </a:lnTo>
                  <a:lnTo>
                    <a:pt x="7046" y="484177"/>
                  </a:lnTo>
                  <a:lnTo>
                    <a:pt x="0" y="449198"/>
                  </a:lnTo>
                  <a:lnTo>
                    <a:pt x="0" y="89915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3151123" y="3718894"/>
            <a:ext cx="2045968" cy="638636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sz="1200" spc="-5" dirty="0">
                <a:solidFill>
                  <a:srgbClr val="001F5F"/>
                </a:solidFill>
                <a:latin typeface="Calibri"/>
                <a:cs typeface="Calibri"/>
              </a:rPr>
              <a:t>Компьютерная</a:t>
            </a:r>
            <a:r>
              <a:rPr sz="12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графика.</a:t>
            </a:r>
            <a:r>
              <a:rPr sz="12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Calibri"/>
                <a:cs typeface="Calibri"/>
              </a:rPr>
              <a:t>Черчение</a:t>
            </a:r>
            <a:endParaRPr sz="12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65"/>
              </a:spcBef>
            </a:pPr>
            <a:r>
              <a:rPr sz="1200" spc="-5" dirty="0">
                <a:solidFill>
                  <a:srgbClr val="001F5F"/>
                </a:solidFill>
                <a:latin typeface="Calibri"/>
                <a:cs typeface="Calibri"/>
              </a:rPr>
              <a:t>(5</a:t>
            </a:r>
            <a:r>
              <a:rPr sz="1200" spc="5" dirty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9</a:t>
            </a:r>
            <a:r>
              <a:rPr sz="12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1200" spc="-10" dirty="0">
                <a:solidFill>
                  <a:srgbClr val="001F5F"/>
                </a:solidFill>
                <a:latin typeface="Calibri"/>
                <a:cs typeface="Calibri"/>
              </a:rPr>
              <a:t>л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r>
              <a:rPr sz="1200" spc="-10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1200" spc="-5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)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3047110" y="4420107"/>
            <a:ext cx="2236470" cy="752687"/>
            <a:chOff x="3047110" y="3315080"/>
            <a:chExt cx="2236470" cy="564515"/>
          </a:xfrm>
        </p:grpSpPr>
        <p:sp>
          <p:nvSpPr>
            <p:cNvPr id="33" name="object 33"/>
            <p:cNvSpPr/>
            <p:nvPr/>
          </p:nvSpPr>
          <p:spPr>
            <a:xfrm>
              <a:off x="3059810" y="3327780"/>
              <a:ext cx="2211070" cy="539115"/>
            </a:xfrm>
            <a:custGeom>
              <a:avLst/>
              <a:gdLst/>
              <a:ahLst/>
              <a:cxnLst/>
              <a:rect l="l" t="t" r="r" b="b"/>
              <a:pathLst>
                <a:path w="2211070" h="539114">
                  <a:moveTo>
                    <a:pt x="2121154" y="0"/>
                  </a:moveTo>
                  <a:lnTo>
                    <a:pt x="89915" y="0"/>
                  </a:lnTo>
                  <a:lnTo>
                    <a:pt x="54917" y="7066"/>
                  </a:lnTo>
                  <a:lnTo>
                    <a:pt x="26336" y="26336"/>
                  </a:lnTo>
                  <a:lnTo>
                    <a:pt x="7066" y="54917"/>
                  </a:lnTo>
                  <a:lnTo>
                    <a:pt x="0" y="89916"/>
                  </a:lnTo>
                  <a:lnTo>
                    <a:pt x="0" y="449199"/>
                  </a:lnTo>
                  <a:lnTo>
                    <a:pt x="7066" y="484177"/>
                  </a:lnTo>
                  <a:lnTo>
                    <a:pt x="26336" y="512714"/>
                  </a:lnTo>
                  <a:lnTo>
                    <a:pt x="54917" y="531941"/>
                  </a:lnTo>
                  <a:lnTo>
                    <a:pt x="89915" y="538988"/>
                  </a:lnTo>
                  <a:lnTo>
                    <a:pt x="2121154" y="538988"/>
                  </a:lnTo>
                  <a:lnTo>
                    <a:pt x="2156152" y="531941"/>
                  </a:lnTo>
                  <a:lnTo>
                    <a:pt x="2184733" y="512714"/>
                  </a:lnTo>
                  <a:lnTo>
                    <a:pt x="2204003" y="484177"/>
                  </a:lnTo>
                  <a:lnTo>
                    <a:pt x="2211069" y="449199"/>
                  </a:lnTo>
                  <a:lnTo>
                    <a:pt x="2211069" y="89916"/>
                  </a:lnTo>
                  <a:lnTo>
                    <a:pt x="2204003" y="54917"/>
                  </a:lnTo>
                  <a:lnTo>
                    <a:pt x="2184733" y="26336"/>
                  </a:lnTo>
                  <a:lnTo>
                    <a:pt x="2156152" y="7066"/>
                  </a:lnTo>
                  <a:lnTo>
                    <a:pt x="212115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059810" y="3327780"/>
              <a:ext cx="2211070" cy="539115"/>
            </a:xfrm>
            <a:custGeom>
              <a:avLst/>
              <a:gdLst/>
              <a:ahLst/>
              <a:cxnLst/>
              <a:rect l="l" t="t" r="r" b="b"/>
              <a:pathLst>
                <a:path w="2211070" h="539114">
                  <a:moveTo>
                    <a:pt x="0" y="89916"/>
                  </a:moveTo>
                  <a:lnTo>
                    <a:pt x="7066" y="54917"/>
                  </a:lnTo>
                  <a:lnTo>
                    <a:pt x="26336" y="26336"/>
                  </a:lnTo>
                  <a:lnTo>
                    <a:pt x="54917" y="7066"/>
                  </a:lnTo>
                  <a:lnTo>
                    <a:pt x="89915" y="0"/>
                  </a:lnTo>
                  <a:lnTo>
                    <a:pt x="2121154" y="0"/>
                  </a:lnTo>
                  <a:lnTo>
                    <a:pt x="2156152" y="7066"/>
                  </a:lnTo>
                  <a:lnTo>
                    <a:pt x="2184733" y="26336"/>
                  </a:lnTo>
                  <a:lnTo>
                    <a:pt x="2204003" y="54917"/>
                  </a:lnTo>
                  <a:lnTo>
                    <a:pt x="2211069" y="89916"/>
                  </a:lnTo>
                  <a:lnTo>
                    <a:pt x="2211069" y="449199"/>
                  </a:lnTo>
                  <a:lnTo>
                    <a:pt x="2204003" y="484177"/>
                  </a:lnTo>
                  <a:lnTo>
                    <a:pt x="2184733" y="512714"/>
                  </a:lnTo>
                  <a:lnTo>
                    <a:pt x="2156152" y="531941"/>
                  </a:lnTo>
                  <a:lnTo>
                    <a:pt x="2121154" y="538988"/>
                  </a:lnTo>
                  <a:lnTo>
                    <a:pt x="89915" y="538988"/>
                  </a:lnTo>
                  <a:lnTo>
                    <a:pt x="54917" y="531941"/>
                  </a:lnTo>
                  <a:lnTo>
                    <a:pt x="26336" y="512714"/>
                  </a:lnTo>
                  <a:lnTo>
                    <a:pt x="7066" y="484177"/>
                  </a:lnTo>
                  <a:lnTo>
                    <a:pt x="0" y="449199"/>
                  </a:lnTo>
                  <a:lnTo>
                    <a:pt x="0" y="89916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3291332" y="4534712"/>
            <a:ext cx="1765300" cy="247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760" marR="5080" indent="-99060">
              <a:lnSpc>
                <a:spcPct val="127499"/>
              </a:lnSpc>
              <a:spcBef>
                <a:spcPts val="100"/>
              </a:spcBef>
            </a:pP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sz="1200" spc="-5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б</a:t>
            </a:r>
            <a:r>
              <a:rPr sz="1200" spc="-5" dirty="0">
                <a:solidFill>
                  <a:srgbClr val="001F5F"/>
                </a:solidFill>
                <a:latin typeface="Calibri"/>
                <a:cs typeface="Calibri"/>
              </a:rPr>
              <a:t>ототехника 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(5-9</a:t>
            </a:r>
            <a:r>
              <a:rPr sz="12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Calibri"/>
                <a:cs typeface="Calibri"/>
              </a:rPr>
              <a:t>класс)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3055747" y="5221445"/>
            <a:ext cx="2236470" cy="752687"/>
            <a:chOff x="3055747" y="3916083"/>
            <a:chExt cx="2236470" cy="564515"/>
          </a:xfrm>
        </p:grpSpPr>
        <p:sp>
          <p:nvSpPr>
            <p:cNvPr id="37" name="object 37"/>
            <p:cNvSpPr/>
            <p:nvPr/>
          </p:nvSpPr>
          <p:spPr>
            <a:xfrm>
              <a:off x="3068447" y="3928783"/>
              <a:ext cx="2211070" cy="539115"/>
            </a:xfrm>
            <a:custGeom>
              <a:avLst/>
              <a:gdLst/>
              <a:ahLst/>
              <a:cxnLst/>
              <a:rect l="l" t="t" r="r" b="b"/>
              <a:pathLst>
                <a:path w="2211070" h="539114">
                  <a:moveTo>
                    <a:pt x="2121154" y="0"/>
                  </a:moveTo>
                  <a:lnTo>
                    <a:pt x="89788" y="0"/>
                  </a:lnTo>
                  <a:lnTo>
                    <a:pt x="54810" y="7059"/>
                  </a:lnTo>
                  <a:lnTo>
                    <a:pt x="26273" y="26312"/>
                  </a:lnTo>
                  <a:lnTo>
                    <a:pt x="7046" y="54869"/>
                  </a:lnTo>
                  <a:lnTo>
                    <a:pt x="0" y="89839"/>
                  </a:lnTo>
                  <a:lnTo>
                    <a:pt x="0" y="449148"/>
                  </a:lnTo>
                  <a:lnTo>
                    <a:pt x="7046" y="484116"/>
                  </a:lnTo>
                  <a:lnTo>
                    <a:pt x="26273" y="512668"/>
                  </a:lnTo>
                  <a:lnTo>
                    <a:pt x="54810" y="531917"/>
                  </a:lnTo>
                  <a:lnTo>
                    <a:pt x="89788" y="538975"/>
                  </a:lnTo>
                  <a:lnTo>
                    <a:pt x="2121154" y="538975"/>
                  </a:lnTo>
                  <a:lnTo>
                    <a:pt x="2156132" y="531917"/>
                  </a:lnTo>
                  <a:lnTo>
                    <a:pt x="2184669" y="512668"/>
                  </a:lnTo>
                  <a:lnTo>
                    <a:pt x="2203896" y="484116"/>
                  </a:lnTo>
                  <a:lnTo>
                    <a:pt x="2210942" y="449148"/>
                  </a:lnTo>
                  <a:lnTo>
                    <a:pt x="2210942" y="89839"/>
                  </a:lnTo>
                  <a:lnTo>
                    <a:pt x="2203896" y="54869"/>
                  </a:lnTo>
                  <a:lnTo>
                    <a:pt x="2184669" y="26312"/>
                  </a:lnTo>
                  <a:lnTo>
                    <a:pt x="2156132" y="7059"/>
                  </a:lnTo>
                  <a:lnTo>
                    <a:pt x="212115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068447" y="3928783"/>
              <a:ext cx="2211070" cy="539115"/>
            </a:xfrm>
            <a:custGeom>
              <a:avLst/>
              <a:gdLst/>
              <a:ahLst/>
              <a:cxnLst/>
              <a:rect l="l" t="t" r="r" b="b"/>
              <a:pathLst>
                <a:path w="2211070" h="539114">
                  <a:moveTo>
                    <a:pt x="0" y="89839"/>
                  </a:moveTo>
                  <a:lnTo>
                    <a:pt x="7046" y="54869"/>
                  </a:lnTo>
                  <a:lnTo>
                    <a:pt x="26273" y="26312"/>
                  </a:lnTo>
                  <a:lnTo>
                    <a:pt x="54810" y="7059"/>
                  </a:lnTo>
                  <a:lnTo>
                    <a:pt x="89788" y="0"/>
                  </a:lnTo>
                  <a:lnTo>
                    <a:pt x="2121154" y="0"/>
                  </a:lnTo>
                  <a:lnTo>
                    <a:pt x="2156132" y="7059"/>
                  </a:lnTo>
                  <a:lnTo>
                    <a:pt x="2184669" y="26312"/>
                  </a:lnTo>
                  <a:lnTo>
                    <a:pt x="2203896" y="54869"/>
                  </a:lnTo>
                  <a:lnTo>
                    <a:pt x="2210942" y="89839"/>
                  </a:lnTo>
                  <a:lnTo>
                    <a:pt x="2210942" y="449148"/>
                  </a:lnTo>
                  <a:lnTo>
                    <a:pt x="2203896" y="484116"/>
                  </a:lnTo>
                  <a:lnTo>
                    <a:pt x="2184669" y="512668"/>
                  </a:lnTo>
                  <a:lnTo>
                    <a:pt x="2156132" y="531917"/>
                  </a:lnTo>
                  <a:lnTo>
                    <a:pt x="2121154" y="538975"/>
                  </a:lnTo>
                  <a:lnTo>
                    <a:pt x="89788" y="538975"/>
                  </a:lnTo>
                  <a:lnTo>
                    <a:pt x="54810" y="531917"/>
                  </a:lnTo>
                  <a:lnTo>
                    <a:pt x="26273" y="512668"/>
                  </a:lnTo>
                  <a:lnTo>
                    <a:pt x="7046" y="484116"/>
                  </a:lnTo>
                  <a:lnTo>
                    <a:pt x="0" y="449148"/>
                  </a:lnTo>
                  <a:lnTo>
                    <a:pt x="0" y="89839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3291332" y="5305688"/>
            <a:ext cx="1765300" cy="580928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algn="ctr">
              <a:lnSpc>
                <a:spcPts val="890"/>
              </a:lnSpc>
              <a:spcBef>
                <a:spcPts val="190"/>
              </a:spcBef>
            </a:pPr>
            <a:r>
              <a:rPr sz="1200" spc="-5" dirty="0">
                <a:solidFill>
                  <a:srgbClr val="001F5F"/>
                </a:solidFill>
                <a:latin typeface="Calibri"/>
                <a:cs typeface="Calibri"/>
              </a:rPr>
              <a:t>3Д-моделирование, прототипирование, </a:t>
            </a:r>
            <a:r>
              <a:rPr sz="1200" spc="-1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Calibri"/>
                <a:cs typeface="Calibri"/>
              </a:rPr>
              <a:t>макетирование</a:t>
            </a:r>
            <a:endParaRPr sz="12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34"/>
              </a:spcBef>
            </a:pPr>
            <a:r>
              <a:rPr sz="1200" spc="-5" dirty="0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7</a:t>
            </a:r>
            <a:r>
              <a:rPr sz="1200" spc="5" dirty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9</a:t>
            </a:r>
            <a:r>
              <a:rPr sz="12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1200" spc="-5" dirty="0">
                <a:solidFill>
                  <a:srgbClr val="001F5F"/>
                </a:solidFill>
                <a:latin typeface="Calibri"/>
                <a:cs typeface="Calibri"/>
              </a:rPr>
              <a:t>л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r>
              <a:rPr sz="1200" spc="-5" dirty="0">
                <a:solidFill>
                  <a:srgbClr val="001F5F"/>
                </a:solidFill>
                <a:latin typeface="Calibri"/>
                <a:cs typeface="Calibri"/>
              </a:rPr>
              <a:t>сс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)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103883" y="6083536"/>
            <a:ext cx="3093209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 err="1">
                <a:solidFill>
                  <a:srgbClr val="FFFFFF"/>
                </a:solidFill>
                <a:latin typeface="Calibri"/>
                <a:cs typeface="Calibri"/>
              </a:rPr>
              <a:t>Инвариантные</a:t>
            </a:r>
            <a:r>
              <a:rPr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b="1" spc="-65" dirty="0" smtClean="0">
                <a:solidFill>
                  <a:srgbClr val="FFFFFF"/>
                </a:solidFill>
                <a:latin typeface="Calibri"/>
                <a:cs typeface="Calibri"/>
              </a:rPr>
              <a:t>     </a:t>
            </a:r>
            <a:r>
              <a:rPr b="1" spc="-25" dirty="0" err="1" smtClean="0">
                <a:solidFill>
                  <a:srgbClr val="FFFFFF"/>
                </a:solidFill>
                <a:latin typeface="Calibri"/>
                <a:cs typeface="Calibri"/>
              </a:rPr>
              <a:t>модули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905881" y="6083536"/>
            <a:ext cx="2321941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 err="1">
                <a:solidFill>
                  <a:srgbClr val="FFFFFF"/>
                </a:solidFill>
                <a:latin typeface="Calibri"/>
                <a:cs typeface="Calibri"/>
              </a:rPr>
              <a:t>Вариативные</a:t>
            </a:r>
            <a:r>
              <a:rPr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b="1" spc="-70" dirty="0" smtClean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b="1" spc="-25" dirty="0" err="1" smtClean="0">
                <a:solidFill>
                  <a:srgbClr val="FFFFFF"/>
                </a:solidFill>
                <a:latin typeface="Calibri"/>
                <a:cs typeface="Calibri"/>
              </a:rPr>
              <a:t>модули</a:t>
            </a:r>
            <a:endParaRPr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8272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https://krot.info/uploads/posts/2021-01/thumbs/1611848224_43-p-fon-v-vide-bloknota-dlya-prezentatsii-51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90" t="3455" r="5069" b="4223"/>
          <a:stretch/>
        </p:blipFill>
        <p:spPr bwMode="auto">
          <a:xfrm>
            <a:off x="0" y="221749"/>
            <a:ext cx="9144000" cy="663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object 7"/>
          <p:cNvSpPr txBox="1"/>
          <p:nvPr/>
        </p:nvSpPr>
        <p:spPr>
          <a:xfrm>
            <a:off x="1187624" y="221749"/>
            <a:ext cx="7416824" cy="530209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196340">
              <a:lnSpc>
                <a:spcPct val="99600"/>
              </a:lnSpc>
              <a:spcBef>
                <a:spcPts val="105"/>
              </a:spcBef>
            </a:pPr>
            <a:r>
              <a:rPr lang="ru-RU" b="1" spc="-3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средств обучения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spc="-3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воспитания, </a:t>
            </a:r>
            <a:r>
              <a:rPr lang="ru-RU" b="1" spc="-25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соответствующих</a:t>
            </a:r>
            <a:r>
              <a:rPr lang="ru-RU" b="1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spc="-25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3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современным у</a:t>
            </a:r>
            <a:r>
              <a:rPr lang="ru-RU" sz="1800" b="1" spc="-25" dirty="0" smtClean="0">
                <a:solidFill>
                  <a:srgbClr val="001F5F"/>
                </a:solidFill>
                <a:latin typeface="Times New Roman"/>
                <a:cs typeface="Times New Roman"/>
              </a:rPr>
              <a:t>словиям </a:t>
            </a:r>
            <a:r>
              <a:rPr sz="1800" b="1" spc="-2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обучения</a:t>
            </a:r>
            <a:r>
              <a:rPr sz="18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,</a:t>
            </a:r>
            <a:r>
              <a:rPr sz="18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необходимых</a:t>
            </a:r>
            <a:r>
              <a:rPr sz="18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при</a:t>
            </a:r>
            <a:r>
              <a:rPr sz="18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оснащении</a:t>
            </a:r>
            <a:r>
              <a:rPr sz="18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общеобразовательных </a:t>
            </a:r>
            <a:r>
              <a:rPr sz="1800" b="1" spc="-43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организаций</a:t>
            </a:r>
            <a:r>
              <a:rPr sz="18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8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целях</a:t>
            </a:r>
            <a:r>
              <a:rPr sz="18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реализации</a:t>
            </a:r>
            <a:r>
              <a:rPr sz="18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мероприятий</a:t>
            </a:r>
            <a:r>
              <a:rPr sz="18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государственной</a:t>
            </a:r>
            <a:r>
              <a:rPr sz="18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программы </a:t>
            </a:r>
            <a:r>
              <a:rPr sz="18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Российской Федерации "Развитие </a:t>
            </a:r>
            <a:r>
              <a:rPr sz="18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образования", </a:t>
            </a:r>
            <a:r>
              <a:rPr sz="18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направленных </a:t>
            </a:r>
            <a:r>
              <a:rPr sz="18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на </a:t>
            </a:r>
            <a:r>
              <a:rPr sz="18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содействие </a:t>
            </a:r>
            <a:r>
              <a:rPr sz="18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созданию</a:t>
            </a:r>
            <a:r>
              <a:rPr sz="18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(создание)</a:t>
            </a:r>
            <a:r>
              <a:rPr sz="18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8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субъектах</a:t>
            </a:r>
            <a:r>
              <a:rPr sz="18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Российской</a:t>
            </a:r>
            <a:r>
              <a:rPr sz="18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Федерации</a:t>
            </a:r>
            <a:r>
              <a:rPr sz="1800" b="1" spc="4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новых </a:t>
            </a:r>
            <a:r>
              <a:rPr sz="18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(дополнительных)</a:t>
            </a:r>
            <a:r>
              <a:rPr sz="18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мест</a:t>
            </a:r>
            <a:r>
              <a:rPr sz="18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8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общеобразовательных</a:t>
            </a:r>
            <a:r>
              <a:rPr sz="18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организациях,</a:t>
            </a:r>
            <a:r>
              <a:rPr sz="18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модернизацию </a:t>
            </a:r>
            <a:r>
              <a:rPr sz="1800" b="1" spc="-43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инфраструктуры</a:t>
            </a:r>
            <a:r>
              <a:rPr sz="1800" b="1" spc="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общего</a:t>
            </a:r>
            <a:r>
              <a:rPr sz="1800" b="1" spc="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образования,</a:t>
            </a:r>
            <a:r>
              <a:rPr sz="1800" b="1" spc="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школьных</a:t>
            </a:r>
            <a:r>
              <a:rPr sz="1800" b="1" spc="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систем</a:t>
            </a:r>
            <a:r>
              <a:rPr sz="1800" b="1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образования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50" dirty="0">
              <a:latin typeface="Times New Roman"/>
              <a:cs typeface="Times New Roman"/>
            </a:endParaRPr>
          </a:p>
          <a:p>
            <a:pPr marR="102870" algn="r">
              <a:lnSpc>
                <a:spcPct val="100000"/>
              </a:lnSpc>
            </a:pP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УТВЕРЖДЕН</a:t>
            </a:r>
            <a:endParaRPr sz="1800" dirty="0">
              <a:latin typeface="Times New Roman"/>
              <a:cs typeface="Times New Roman"/>
            </a:endParaRPr>
          </a:p>
          <a:p>
            <a:pPr marR="102235" algn="r">
              <a:lnSpc>
                <a:spcPct val="100000"/>
              </a:lnSpc>
            </a:pPr>
            <a:r>
              <a:rPr sz="18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приказом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Министерства</a:t>
            </a:r>
            <a:r>
              <a:rPr sz="18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просвещения</a:t>
            </a:r>
            <a:endParaRPr sz="1800" dirty="0">
              <a:latin typeface="Times New Roman"/>
              <a:cs typeface="Times New Roman"/>
            </a:endParaRPr>
          </a:p>
          <a:p>
            <a:pPr marR="101600" algn="r">
              <a:lnSpc>
                <a:spcPct val="100000"/>
              </a:lnSpc>
            </a:pP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Российской</a:t>
            </a:r>
            <a:r>
              <a:rPr sz="1800" b="1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Федерации</a:t>
            </a:r>
            <a:endParaRPr sz="1800" dirty="0">
              <a:latin typeface="Times New Roman"/>
              <a:cs typeface="Times New Roman"/>
            </a:endParaRPr>
          </a:p>
          <a:p>
            <a:pPr marR="102235" algn="r">
              <a:lnSpc>
                <a:spcPct val="100000"/>
              </a:lnSpc>
            </a:pPr>
            <a:r>
              <a:rPr sz="18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от</a:t>
            </a:r>
            <a:r>
              <a:rPr sz="18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6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сентября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2022</a:t>
            </a:r>
            <a:r>
              <a:rPr sz="18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года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N</a:t>
            </a:r>
            <a:r>
              <a:rPr sz="18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804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 marL="2073275">
              <a:lnSpc>
                <a:spcPct val="100000"/>
              </a:lnSpc>
              <a:spcBef>
                <a:spcPts val="1639"/>
              </a:spcBef>
            </a:pPr>
            <a:r>
              <a:rPr sz="24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Подраздел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22. 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Кабинет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технологии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(С.38)</a:t>
            </a:r>
            <a:endParaRPr sz="2400" dirty="0">
              <a:latin typeface="Times New Roman"/>
              <a:cs typeface="Times New Roman"/>
            </a:endParaRPr>
          </a:p>
          <a:p>
            <a:pPr marL="2149475">
              <a:lnSpc>
                <a:spcPct val="100000"/>
              </a:lnSpc>
              <a:spcBef>
                <a:spcPts val="745"/>
              </a:spcBef>
            </a:pPr>
            <a:r>
              <a:rPr sz="18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https://docs.cntd.ru/document/351812600</a:t>
            </a:r>
            <a:endParaRPr sz="1800" dirty="0">
              <a:latin typeface="Times New Roman"/>
              <a:cs typeface="Times New Roman"/>
            </a:endParaRPr>
          </a:p>
        </p:txBody>
      </p:sp>
      <p:pic>
        <p:nvPicPr>
          <p:cNvPr id="44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75656" y="2708920"/>
            <a:ext cx="172819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142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538"/>
            <a:ext cx="9144000" cy="663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444500" y="1444853"/>
            <a:ext cx="637667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46175" algn="l"/>
                <a:tab pos="3115945" algn="l"/>
                <a:tab pos="5001260" algn="l"/>
              </a:tabLst>
            </a:pPr>
            <a:r>
              <a:rPr sz="2000" spc="-35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Приказ	</a:t>
            </a:r>
            <a:r>
              <a:rPr sz="20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Министерства	</a:t>
            </a:r>
            <a:r>
              <a:rPr sz="20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просвещения	</a:t>
            </a:r>
            <a:r>
              <a:rPr sz="20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Российской</a:t>
            </a:r>
            <a:endParaRPr sz="2000" dirty="0">
              <a:latin typeface="Microsoft Sans Serif"/>
              <a:cs typeface="Microsoft Sans Serif"/>
            </a:endParaRPr>
          </a:p>
          <a:p>
            <a:pPr marL="24765">
              <a:lnSpc>
                <a:spcPct val="100000"/>
              </a:lnSpc>
              <a:tabLst>
                <a:tab pos="1489075" algn="l"/>
                <a:tab pos="1876425" algn="l"/>
                <a:tab pos="2152015" algn="l"/>
                <a:tab pos="3161665" algn="l"/>
                <a:tab pos="3860800" algn="l"/>
                <a:tab pos="4505960" algn="l"/>
                <a:tab pos="4826000" algn="l"/>
                <a:tab pos="5877560" algn="l"/>
              </a:tabLst>
            </a:pPr>
            <a:r>
              <a:rPr sz="2000" spc="-110" dirty="0">
                <a:solidFill>
                  <a:srgbClr val="001F5F"/>
                </a:solidFill>
                <a:latin typeface="Microsoft Sans Serif"/>
                <a:cs typeface="Microsoft Sans Serif"/>
              </a:rPr>
              <a:t>Ф</a:t>
            </a:r>
            <a:r>
              <a:rPr sz="2000" spc="-120" dirty="0">
                <a:solidFill>
                  <a:srgbClr val="001F5F"/>
                </a:solidFill>
                <a:latin typeface="Microsoft Sans Serif"/>
                <a:cs typeface="Microsoft Sans Serif"/>
              </a:rPr>
              <a:t>е</a:t>
            </a:r>
            <a:r>
              <a:rPr sz="20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дерац</a:t>
            </a:r>
            <a:r>
              <a:rPr sz="20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2000" dirty="0">
                <a:solidFill>
                  <a:srgbClr val="001F5F"/>
                </a:solidFill>
                <a:latin typeface="Microsoft Sans Serif"/>
                <a:cs typeface="Microsoft Sans Serif"/>
              </a:rPr>
              <a:t>и	</a:t>
            </a:r>
            <a:r>
              <a:rPr sz="2000" spc="-50" dirty="0">
                <a:solidFill>
                  <a:srgbClr val="001F5F"/>
                </a:solidFill>
                <a:latin typeface="Microsoft Sans Serif"/>
                <a:cs typeface="Microsoft Sans Serif"/>
              </a:rPr>
              <a:t>о</a:t>
            </a:r>
            <a:r>
              <a:rPr sz="2000" dirty="0">
                <a:solidFill>
                  <a:srgbClr val="001F5F"/>
                </a:solidFill>
                <a:latin typeface="Microsoft Sans Serif"/>
                <a:cs typeface="Microsoft Sans Serif"/>
              </a:rPr>
              <a:t>т	5	</a:t>
            </a:r>
            <a:r>
              <a:rPr sz="20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а</a:t>
            </a:r>
            <a:r>
              <a:rPr sz="20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sz="20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г</a:t>
            </a:r>
            <a:r>
              <a:rPr sz="2000" spc="-50" dirty="0">
                <a:solidFill>
                  <a:srgbClr val="001F5F"/>
                </a:solidFill>
                <a:latin typeface="Microsoft Sans Serif"/>
                <a:cs typeface="Microsoft Sans Serif"/>
              </a:rPr>
              <a:t>у</a:t>
            </a:r>
            <a:r>
              <a:rPr sz="2000" dirty="0">
                <a:solidFill>
                  <a:srgbClr val="001F5F"/>
                </a:solidFill>
                <a:latin typeface="Microsoft Sans Serif"/>
                <a:cs typeface="Microsoft Sans Serif"/>
              </a:rPr>
              <a:t>с</a:t>
            </a:r>
            <a:r>
              <a:rPr sz="20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т</a:t>
            </a:r>
            <a:r>
              <a:rPr sz="2000" dirty="0">
                <a:solidFill>
                  <a:srgbClr val="001F5F"/>
                </a:solidFill>
                <a:latin typeface="Microsoft Sans Serif"/>
                <a:cs typeface="Microsoft Sans Serif"/>
              </a:rPr>
              <a:t>а	20</a:t>
            </a:r>
            <a:r>
              <a:rPr sz="20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2</a:t>
            </a:r>
            <a:r>
              <a:rPr sz="2000" dirty="0">
                <a:solidFill>
                  <a:srgbClr val="001F5F"/>
                </a:solidFill>
                <a:latin typeface="Microsoft Sans Serif"/>
                <a:cs typeface="Microsoft Sans Serif"/>
              </a:rPr>
              <a:t>0	</a:t>
            </a:r>
            <a:r>
              <a:rPr sz="2000" spc="-85" dirty="0">
                <a:solidFill>
                  <a:srgbClr val="001F5F"/>
                </a:solidFill>
                <a:latin typeface="Microsoft Sans Serif"/>
                <a:cs typeface="Microsoft Sans Serif"/>
              </a:rPr>
              <a:t>г</a:t>
            </a:r>
            <a:r>
              <a:rPr sz="2000" spc="-50" dirty="0">
                <a:solidFill>
                  <a:srgbClr val="001F5F"/>
                </a:solidFill>
                <a:latin typeface="Microsoft Sans Serif"/>
                <a:cs typeface="Microsoft Sans Serif"/>
              </a:rPr>
              <a:t>о</a:t>
            </a:r>
            <a:r>
              <a:rPr sz="20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д</a:t>
            </a:r>
            <a:r>
              <a:rPr sz="2000" dirty="0">
                <a:solidFill>
                  <a:srgbClr val="001F5F"/>
                </a:solidFill>
                <a:latin typeface="Microsoft Sans Serif"/>
                <a:cs typeface="Microsoft Sans Serif"/>
              </a:rPr>
              <a:t>а	N	8</a:t>
            </a:r>
            <a:r>
              <a:rPr sz="20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8</a:t>
            </a:r>
            <a:r>
              <a:rPr sz="2000" dirty="0">
                <a:solidFill>
                  <a:srgbClr val="001F5F"/>
                </a:solidFill>
                <a:latin typeface="Microsoft Sans Serif"/>
                <a:cs typeface="Microsoft Sans Serif"/>
              </a:rPr>
              <a:t>2</a:t>
            </a:r>
            <a:r>
              <a:rPr sz="20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/</a:t>
            </a:r>
            <a:r>
              <a:rPr sz="2000" dirty="0">
                <a:solidFill>
                  <a:srgbClr val="001F5F"/>
                </a:solidFill>
                <a:latin typeface="Microsoft Sans Serif"/>
                <a:cs typeface="Microsoft Sans Serif"/>
              </a:rPr>
              <a:t>3</a:t>
            </a:r>
            <a:r>
              <a:rPr sz="20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9</a:t>
            </a:r>
            <a:r>
              <a:rPr sz="2000" dirty="0">
                <a:solidFill>
                  <a:srgbClr val="001F5F"/>
                </a:solidFill>
                <a:latin typeface="Microsoft Sans Serif"/>
                <a:cs typeface="Microsoft Sans Serif"/>
              </a:rPr>
              <a:t>1	</a:t>
            </a:r>
            <a:r>
              <a:rPr sz="20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«</a:t>
            </a:r>
            <a:r>
              <a:rPr sz="2000" dirty="0">
                <a:solidFill>
                  <a:srgbClr val="001F5F"/>
                </a:solidFill>
                <a:latin typeface="Microsoft Sans Serif"/>
                <a:cs typeface="Microsoft Sans Serif"/>
              </a:rPr>
              <a:t>Об</a:t>
            </a:r>
            <a:endParaRPr sz="2000" dirty="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45411" y="2258061"/>
            <a:ext cx="4175125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123440" algn="l"/>
              </a:tabLst>
            </a:pPr>
            <a:r>
              <a:rPr sz="20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осуществлении	</a:t>
            </a:r>
            <a:r>
              <a:rPr sz="20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образовательной</a:t>
            </a:r>
            <a:endParaRPr sz="200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6692" y="2258060"/>
            <a:ext cx="2356485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74189" algn="l"/>
              </a:tabLst>
            </a:pPr>
            <a:r>
              <a:rPr sz="20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организации	</a:t>
            </a:r>
            <a:r>
              <a:rPr sz="200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endParaRPr sz="20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tabLst>
                <a:tab pos="1922145" algn="l"/>
              </a:tabLst>
            </a:pPr>
            <a:r>
              <a:rPr sz="20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де</a:t>
            </a:r>
            <a:r>
              <a:rPr sz="20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я</a:t>
            </a:r>
            <a:r>
              <a:rPr sz="2000" spc="-35" dirty="0">
                <a:solidFill>
                  <a:srgbClr val="001F5F"/>
                </a:solidFill>
                <a:latin typeface="Microsoft Sans Serif"/>
                <a:cs typeface="Microsoft Sans Serif"/>
              </a:rPr>
              <a:t>т</a:t>
            </a:r>
            <a:r>
              <a:rPr sz="2000" spc="-75" dirty="0">
                <a:solidFill>
                  <a:srgbClr val="001F5F"/>
                </a:solidFill>
                <a:latin typeface="Microsoft Sans Serif"/>
                <a:cs typeface="Microsoft Sans Serif"/>
              </a:rPr>
              <a:t>е</a:t>
            </a:r>
            <a:r>
              <a:rPr sz="20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л</a:t>
            </a:r>
            <a:r>
              <a:rPr sz="2000" dirty="0">
                <a:solidFill>
                  <a:srgbClr val="001F5F"/>
                </a:solidFill>
                <a:latin typeface="Microsoft Sans Serif"/>
                <a:cs typeface="Microsoft Sans Serif"/>
              </a:rPr>
              <a:t>ь</a:t>
            </a:r>
            <a:r>
              <a:rPr sz="20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нос</a:t>
            </a:r>
            <a:r>
              <a:rPr sz="20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т</a:t>
            </a:r>
            <a:r>
              <a:rPr sz="2000" dirty="0">
                <a:solidFill>
                  <a:srgbClr val="001F5F"/>
                </a:solidFill>
                <a:latin typeface="Microsoft Sans Serif"/>
                <a:cs typeface="Microsoft Sans Serif"/>
              </a:rPr>
              <a:t>и	</a:t>
            </a:r>
            <a:r>
              <a:rPr sz="2000" spc="-40" dirty="0">
                <a:solidFill>
                  <a:srgbClr val="001F5F"/>
                </a:solidFill>
                <a:latin typeface="Microsoft Sans Serif"/>
                <a:cs typeface="Microsoft Sans Serif"/>
              </a:rPr>
              <a:t>п</a:t>
            </a:r>
            <a:r>
              <a:rPr sz="20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ри</a:t>
            </a:r>
            <a:endParaRPr sz="20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77083" y="2664561"/>
            <a:ext cx="3744595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33170" algn="l"/>
                <a:tab pos="2332355" algn="l"/>
              </a:tabLst>
            </a:pPr>
            <a:r>
              <a:rPr sz="20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сетевой	</a:t>
            </a:r>
            <a:r>
              <a:rPr sz="20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форме	реализации</a:t>
            </a:r>
            <a:endParaRPr sz="2000"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6692" y="3071369"/>
            <a:ext cx="3446779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образовательных</a:t>
            </a:r>
            <a:r>
              <a:rPr sz="2000" spc="-9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программ»</a:t>
            </a:r>
            <a:endParaRPr sz="2000" dirty="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4501" y="3918713"/>
            <a:ext cx="389699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72335" algn="l"/>
              </a:tabLst>
            </a:pPr>
            <a:r>
              <a:rPr sz="2000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Методические	</a:t>
            </a:r>
            <a:r>
              <a:rPr sz="20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рекомендации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97933" y="3918713"/>
            <a:ext cx="202374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05155" algn="l"/>
              </a:tabLst>
            </a:pPr>
            <a:r>
              <a:rPr sz="2000" spc="-125" dirty="0">
                <a:solidFill>
                  <a:srgbClr val="001F5F"/>
                </a:solidFill>
                <a:latin typeface="Microsoft Sans Serif"/>
                <a:cs typeface="Microsoft Sans Serif"/>
              </a:rPr>
              <a:t>к	</a:t>
            </a:r>
            <a:r>
              <a:rPr sz="2000" spc="-35" dirty="0">
                <a:solidFill>
                  <a:srgbClr val="001F5F"/>
                </a:solidFill>
                <a:latin typeface="Microsoft Sans Serif"/>
                <a:cs typeface="Microsoft Sans Serif"/>
              </a:rPr>
              <a:t>у</a:t>
            </a:r>
            <a:r>
              <a:rPr sz="20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стране</a:t>
            </a:r>
            <a:r>
              <a:rPr sz="20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н</a:t>
            </a:r>
            <a:r>
              <a:rPr sz="20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ию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6691" y="4325044"/>
            <a:ext cx="4110354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780665" algn="l"/>
              </a:tabLst>
            </a:pPr>
            <a:r>
              <a:rPr sz="20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профессиональных	дефицитов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89958" y="4325044"/>
            <a:ext cx="1829435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37970" algn="l"/>
              </a:tabLst>
            </a:pPr>
            <a:r>
              <a:rPr sz="20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уч</a:t>
            </a:r>
            <a:r>
              <a:rPr sz="20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2000" spc="-35" dirty="0">
                <a:solidFill>
                  <a:srgbClr val="001F5F"/>
                </a:solidFill>
                <a:latin typeface="Microsoft Sans Serif"/>
                <a:cs typeface="Microsoft Sans Serif"/>
              </a:rPr>
              <a:t>т</a:t>
            </a:r>
            <a:r>
              <a:rPr sz="2000" spc="-75" dirty="0">
                <a:solidFill>
                  <a:srgbClr val="001F5F"/>
                </a:solidFill>
                <a:latin typeface="Microsoft Sans Serif"/>
                <a:cs typeface="Microsoft Sans Serif"/>
              </a:rPr>
              <a:t>е</a:t>
            </a:r>
            <a:r>
              <a:rPr sz="20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ле</a:t>
            </a:r>
            <a:r>
              <a:rPr sz="20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й</a:t>
            </a:r>
            <a:r>
              <a:rPr sz="2000" dirty="0">
                <a:solidFill>
                  <a:srgbClr val="001F5F"/>
                </a:solidFill>
                <a:latin typeface="Microsoft Sans Serif"/>
                <a:cs typeface="Microsoft Sans Serif"/>
              </a:rPr>
              <a:t>	</a:t>
            </a:r>
            <a:r>
              <a:rPr sz="20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по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6691" y="4731851"/>
            <a:ext cx="636397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реализации</a:t>
            </a:r>
            <a:r>
              <a:rPr sz="20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 инвариантных</a:t>
            </a:r>
            <a:r>
              <a:rPr sz="20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20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вариативных</a:t>
            </a:r>
            <a:r>
              <a:rPr sz="20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модулей </a:t>
            </a:r>
            <a:r>
              <a:rPr sz="2000" spc="-5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учебного</a:t>
            </a:r>
            <a:r>
              <a:rPr sz="20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курса</a:t>
            </a:r>
            <a:r>
              <a:rPr sz="20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«Технология»</a:t>
            </a:r>
            <a:r>
              <a:rPr sz="20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sz="20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соответствии</a:t>
            </a:r>
            <a:r>
              <a:rPr sz="20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1F5F"/>
                </a:solidFill>
                <a:latin typeface="Microsoft Sans Serif"/>
                <a:cs typeface="Microsoft Sans Serif"/>
              </a:rPr>
              <a:t>с </a:t>
            </a:r>
            <a:r>
              <a:rPr sz="20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обновленным</a:t>
            </a:r>
            <a:r>
              <a:rPr sz="2000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000" spc="-85" dirty="0">
                <a:solidFill>
                  <a:srgbClr val="001F5F"/>
                </a:solidFill>
                <a:latin typeface="Microsoft Sans Serif"/>
                <a:cs typeface="Microsoft Sans Serif"/>
              </a:rPr>
              <a:t>ФГОС</a:t>
            </a:r>
            <a:r>
              <a:rPr sz="20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1F5F"/>
                </a:solidFill>
                <a:latin typeface="Microsoft Sans Serif"/>
                <a:cs typeface="Microsoft Sans Serif"/>
              </a:rPr>
              <a:t>ООО.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57200" y="990600"/>
            <a:ext cx="8153400" cy="0"/>
          </a:xfrm>
          <a:custGeom>
            <a:avLst/>
            <a:gdLst/>
            <a:ahLst/>
            <a:cxnLst/>
            <a:rect l="l" t="t" r="r" b="b"/>
            <a:pathLst>
              <a:path w="8153400">
                <a:moveTo>
                  <a:pt x="0" y="0"/>
                </a:moveTo>
                <a:lnTo>
                  <a:pt x="8153400" y="0"/>
                </a:lnTo>
              </a:path>
            </a:pathLst>
          </a:custGeom>
          <a:ln w="1270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634934" y="194400"/>
            <a:ext cx="6463856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0" dirty="0"/>
              <a:t>Реа</a:t>
            </a:r>
            <a:r>
              <a:rPr sz="2400" b="1" spc="-55" dirty="0"/>
              <a:t>лиз</a:t>
            </a:r>
            <a:r>
              <a:rPr sz="2400" b="1" spc="-50" dirty="0"/>
              <a:t>а</a:t>
            </a:r>
            <a:r>
              <a:rPr sz="2400" b="1" spc="-55" dirty="0"/>
              <a:t>ци</a:t>
            </a:r>
            <a:r>
              <a:rPr sz="2400" b="1" dirty="0"/>
              <a:t>я</a:t>
            </a:r>
            <a:r>
              <a:rPr sz="2400" b="1" spc="-100" dirty="0"/>
              <a:t> </a:t>
            </a:r>
            <a:r>
              <a:rPr sz="2400" b="1" spc="-50" dirty="0"/>
              <a:t>об</a:t>
            </a:r>
            <a:r>
              <a:rPr sz="2400" b="1" spc="-55" dirty="0"/>
              <a:t>р</a:t>
            </a:r>
            <a:r>
              <a:rPr sz="2400" b="1" spc="-50" dirty="0"/>
              <a:t>а</a:t>
            </a:r>
            <a:r>
              <a:rPr sz="2400" b="1" spc="-55" dirty="0"/>
              <a:t>з</a:t>
            </a:r>
            <a:r>
              <a:rPr sz="2400" b="1" spc="-50" dirty="0"/>
              <a:t>ова</a:t>
            </a:r>
            <a:r>
              <a:rPr sz="2400" b="1" spc="-55" dirty="0"/>
              <a:t>т</a:t>
            </a:r>
            <a:r>
              <a:rPr sz="2400" b="1" spc="-50" dirty="0"/>
              <a:t>е</a:t>
            </a:r>
            <a:r>
              <a:rPr sz="2400" b="1" spc="-55" dirty="0"/>
              <a:t>л</a:t>
            </a:r>
            <a:r>
              <a:rPr sz="2400" b="1" spc="-50" dirty="0"/>
              <a:t>ь</a:t>
            </a:r>
            <a:r>
              <a:rPr sz="2400" b="1" spc="-55" dirty="0"/>
              <a:t>н</a:t>
            </a:r>
            <a:r>
              <a:rPr sz="2400" b="1" spc="-50" dirty="0"/>
              <a:t>ы</a:t>
            </a:r>
            <a:r>
              <a:rPr sz="2400" b="1" dirty="0"/>
              <a:t>х</a:t>
            </a:r>
            <a:r>
              <a:rPr sz="2400" b="1" spc="-110" dirty="0"/>
              <a:t> </a:t>
            </a:r>
            <a:r>
              <a:rPr sz="2400" b="1" spc="-55" dirty="0"/>
              <a:t>пр</a:t>
            </a:r>
            <a:r>
              <a:rPr sz="2400" b="1" spc="-50" dirty="0"/>
              <a:t>ог</a:t>
            </a:r>
            <a:r>
              <a:rPr sz="2400" b="1" spc="-55" dirty="0"/>
              <a:t>р</a:t>
            </a:r>
            <a:r>
              <a:rPr sz="2400" b="1" spc="-50" dirty="0"/>
              <a:t>а</a:t>
            </a:r>
            <a:r>
              <a:rPr sz="2400" b="1" spc="-55" dirty="0"/>
              <a:t>м</a:t>
            </a:r>
            <a:r>
              <a:rPr sz="2400" b="1" dirty="0"/>
              <a:t>м</a:t>
            </a:r>
            <a:r>
              <a:rPr sz="2400" b="1" spc="-90" dirty="0"/>
              <a:t> </a:t>
            </a:r>
            <a:r>
              <a:rPr sz="2400" b="1" dirty="0"/>
              <a:t>в</a:t>
            </a:r>
            <a:r>
              <a:rPr sz="2400" b="1" spc="-100" dirty="0"/>
              <a:t> </a:t>
            </a:r>
            <a:r>
              <a:rPr sz="2400" b="1" spc="-50" dirty="0"/>
              <a:t>се</a:t>
            </a:r>
            <a:r>
              <a:rPr sz="2400" b="1" spc="-55" dirty="0"/>
              <a:t>т</a:t>
            </a:r>
            <a:r>
              <a:rPr sz="2400" b="1" spc="-50" dirty="0"/>
              <a:t>ево</a:t>
            </a:r>
            <a:r>
              <a:rPr sz="2400" b="1" dirty="0"/>
              <a:t>й</a:t>
            </a:r>
            <a:r>
              <a:rPr sz="2400" b="1" spc="-125" dirty="0"/>
              <a:t> </a:t>
            </a:r>
            <a:r>
              <a:rPr sz="2400" b="1" spc="-90" dirty="0"/>
              <a:t>ф</a:t>
            </a:r>
            <a:r>
              <a:rPr sz="2400" b="1" spc="-50" dirty="0"/>
              <a:t>о</a:t>
            </a:r>
            <a:r>
              <a:rPr sz="2400" b="1" spc="-55" dirty="0"/>
              <a:t>рм</a:t>
            </a:r>
            <a:r>
              <a:rPr sz="2400" b="1" dirty="0"/>
              <a:t>е</a:t>
            </a: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08304" y="1548765"/>
            <a:ext cx="1211585" cy="1251371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08303" y="4098682"/>
            <a:ext cx="1211585" cy="117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540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788" y="109537"/>
            <a:ext cx="9144000" cy="663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13"/>
          <p:cNvSpPr txBox="1">
            <a:spLocks/>
          </p:cNvSpPr>
          <p:nvPr/>
        </p:nvSpPr>
        <p:spPr>
          <a:xfrm>
            <a:off x="535940" y="232028"/>
            <a:ext cx="66135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400" spc="-55" smtClean="0"/>
              <a:t>Г</a:t>
            </a:r>
            <a:r>
              <a:rPr lang="ru-RU" sz="2400" spc="-45" smtClean="0"/>
              <a:t>О</a:t>
            </a:r>
            <a:r>
              <a:rPr lang="ru-RU" sz="2400" spc="-55" smtClean="0"/>
              <a:t>Т</a:t>
            </a:r>
            <a:r>
              <a:rPr lang="ru-RU" sz="2400" spc="-45" smtClean="0"/>
              <a:t>О</a:t>
            </a:r>
            <a:r>
              <a:rPr lang="ru-RU" sz="2400" spc="-55" smtClean="0"/>
              <a:t>В</a:t>
            </a:r>
            <a:r>
              <a:rPr lang="ru-RU" sz="2400" spc="-45" smtClean="0"/>
              <a:t>И</a:t>
            </a:r>
            <a:r>
              <a:rPr lang="ru-RU" sz="2400" spc="-50" smtClean="0"/>
              <a:t>М</a:t>
            </a:r>
            <a:r>
              <a:rPr lang="ru-RU" sz="2400" spc="-55" smtClean="0"/>
              <a:t>С</a:t>
            </a:r>
            <a:r>
              <a:rPr lang="ru-RU" sz="2400" smtClean="0"/>
              <a:t>Я</a:t>
            </a:r>
            <a:r>
              <a:rPr lang="ru-RU" sz="2400" spc="-140" smtClean="0"/>
              <a:t> </a:t>
            </a:r>
            <a:r>
              <a:rPr lang="ru-RU" sz="2400" smtClean="0"/>
              <a:t>К</a:t>
            </a:r>
            <a:r>
              <a:rPr lang="ru-RU" sz="2400" spc="-110" smtClean="0"/>
              <a:t> </a:t>
            </a:r>
            <a:r>
              <a:rPr lang="ru-RU" sz="2400" spc="-45" smtClean="0"/>
              <a:t>НО</a:t>
            </a:r>
            <a:r>
              <a:rPr lang="ru-RU" sz="2400" spc="-55" smtClean="0"/>
              <a:t>В</a:t>
            </a:r>
            <a:r>
              <a:rPr lang="ru-RU" sz="2400" spc="-45" smtClean="0"/>
              <a:t>О</a:t>
            </a:r>
            <a:r>
              <a:rPr lang="ru-RU" sz="2400" spc="-50" smtClean="0"/>
              <a:t>М</a:t>
            </a:r>
            <a:r>
              <a:rPr lang="ru-RU" sz="2400" smtClean="0"/>
              <a:t>У</a:t>
            </a:r>
            <a:r>
              <a:rPr lang="ru-RU" sz="2400" spc="-130" smtClean="0"/>
              <a:t> </a:t>
            </a:r>
            <a:r>
              <a:rPr lang="ru-RU" sz="2400" spc="-50" smtClean="0"/>
              <a:t>УЧ</a:t>
            </a:r>
            <a:r>
              <a:rPr lang="ru-RU" sz="2400" spc="-55" smtClean="0"/>
              <a:t>ЕБ</a:t>
            </a:r>
            <a:r>
              <a:rPr lang="ru-RU" sz="2400" spc="-45" smtClean="0"/>
              <a:t>НО</a:t>
            </a:r>
            <a:r>
              <a:rPr lang="ru-RU" sz="2400" spc="-50" smtClean="0"/>
              <a:t>М</a:t>
            </a:r>
            <a:r>
              <a:rPr lang="ru-RU" sz="2400" smtClean="0"/>
              <a:t>У</a:t>
            </a:r>
            <a:r>
              <a:rPr lang="ru-RU" sz="2400" spc="-145" smtClean="0"/>
              <a:t> </a:t>
            </a:r>
            <a:r>
              <a:rPr lang="ru-RU" sz="2400" spc="-55" smtClean="0"/>
              <a:t>Г</a:t>
            </a:r>
            <a:r>
              <a:rPr lang="ru-RU" sz="2400" spc="-45" smtClean="0"/>
              <a:t>ОД</a:t>
            </a:r>
            <a:r>
              <a:rPr lang="ru-RU" sz="2400" spc="-50" smtClean="0"/>
              <a:t>У</a:t>
            </a:r>
            <a:r>
              <a:rPr lang="ru-RU" sz="2400" smtClean="0"/>
              <a:t>:</a:t>
            </a:r>
            <a:endParaRPr lang="ru-RU" sz="2400" dirty="0"/>
          </a:p>
        </p:txBody>
      </p:sp>
      <p:sp>
        <p:nvSpPr>
          <p:cNvPr id="3" name="object 2"/>
          <p:cNvSpPr txBox="1"/>
          <p:nvPr/>
        </p:nvSpPr>
        <p:spPr>
          <a:xfrm>
            <a:off x="444500" y="1083640"/>
            <a:ext cx="8447980" cy="489172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tabLst>
                <a:tab pos="469265" algn="l"/>
                <a:tab pos="2885440" algn="l"/>
              </a:tabLst>
            </a:pPr>
            <a:r>
              <a:rPr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	Проа</a:t>
            </a:r>
            <a:r>
              <a:rPr sz="24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400" spc="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</a:t>
            </a:r>
            <a:r>
              <a:rPr sz="240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400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sz="2400" spc="-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400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</a:t>
            </a:r>
            <a:r>
              <a:rPr sz="24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400" spc="-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4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400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400" spc="-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sz="2400" spc="-85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400" spc="-5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spc="-114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spc="-25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spc="-8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д(технология)» </a:t>
            </a:r>
            <a:r>
              <a:rPr lang="ru-RU" sz="240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	</a:t>
            </a:r>
            <a:r>
              <a:rPr lang="ru-RU" sz="2400" spc="-35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5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актуальных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spc="-2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перспективных </a:t>
            </a:r>
            <a:r>
              <a:rPr lang="ru-RU" sz="2400" spc="-5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spc="-1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spc="-25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spc="-1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рс</a:t>
            </a:r>
            <a:r>
              <a:rPr lang="ru-RU" sz="2400" spc="-15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ых </a:t>
            </a:r>
            <a:r>
              <a:rPr lang="ru-RU" sz="2400" spc="-25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spc="-35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spc="-85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spc="-6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spc="-25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spc="-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жн</a:t>
            </a:r>
            <a:r>
              <a:rPr lang="ru-RU" sz="2400" spc="-5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spc="5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spc="-45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spc="-5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8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2400" spc="-35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spc="-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spc="1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400" spc="15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i="1" spc="-15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i="1" spc="-5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i="1" spc="-35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лиз </a:t>
            </a:r>
            <a:r>
              <a:rPr lang="ru-RU" sz="2400" i="1" spc="-5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i="1" spc="-1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i="1" spc="-5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i="1" spc="-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i="1" spc="-5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</a:t>
            </a:r>
            <a:r>
              <a:rPr lang="ru-RU" sz="2400" i="1" spc="-15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 с </a:t>
            </a:r>
            <a:r>
              <a:rPr lang="ru-RU" sz="2400" i="1" spc="-5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</a:t>
            </a:r>
            <a:r>
              <a:rPr lang="ru-RU" sz="2400" i="1" spc="-1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i="1" spc="-5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</a:t>
            </a: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 </a:t>
            </a:r>
            <a:r>
              <a:rPr lang="ru-RU" sz="2400" i="1" spc="-15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планируемые результаты)</a:t>
            </a:r>
          </a:p>
          <a:p>
            <a:pPr marL="12700">
              <a:spcBef>
                <a:spcPts val="105"/>
              </a:spcBef>
              <a:tabLst>
                <a:tab pos="469265" algn="l"/>
                <a:tab pos="2885440" algn="l"/>
              </a:tabLst>
            </a:pPr>
            <a:endParaRPr lang="ru-RU" sz="2400" i="1" spc="-15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spcBef>
                <a:spcPts val="105"/>
              </a:spcBef>
              <a:tabLst>
                <a:tab pos="469265" algn="l"/>
                <a:tab pos="2885440" algn="l"/>
              </a:tabLst>
            </a:pPr>
            <a:r>
              <a:rPr lang="ru-RU" sz="2400" i="1" spc="-15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Скорректировать поурочное </a:t>
            </a:r>
            <a:r>
              <a:rPr lang="ru-RU" sz="24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</a:t>
            </a:r>
            <a:r>
              <a:rPr lang="ru-RU" sz="2400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РП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опорой на </a:t>
            </a:r>
            <a:r>
              <a:rPr lang="ru-RU" sz="2400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</a:t>
            </a:r>
            <a:r>
              <a:rPr lang="ru-RU" sz="2400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24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освоения </a:t>
            </a:r>
            <a:r>
              <a:rPr lang="ru-RU" sz="24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</a:t>
            </a:r>
            <a:r>
              <a:rPr lang="ru-RU" sz="2400" spc="-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 </a:t>
            </a:r>
            <a:r>
              <a:rPr lang="ru-RU" sz="2400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«Труд </a:t>
            </a:r>
            <a:r>
              <a:rPr lang="ru-RU" sz="2400" spc="-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(технология</a:t>
            </a:r>
            <a:r>
              <a:rPr lang="ru-RU" sz="2400" spc="-1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)».</a:t>
            </a:r>
          </a:p>
          <a:p>
            <a:pPr marL="12700">
              <a:spcBef>
                <a:spcPts val="105"/>
              </a:spcBef>
              <a:tabLst>
                <a:tab pos="469265" algn="l"/>
                <a:tab pos="2885440" algn="l"/>
              </a:tabLst>
            </a:pPr>
            <a:endParaRPr lang="ru-RU" sz="2400" spc="-1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spcBef>
                <a:spcPts val="105"/>
              </a:spcBef>
              <a:tabLst>
                <a:tab pos="469265" algn="l"/>
                <a:tab pos="2885440" algn="l"/>
              </a:tabLst>
            </a:pPr>
            <a:r>
              <a:rPr lang="ru-RU" sz="2400" spc="-1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Осуществить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отбор</a:t>
            </a:r>
            <a:r>
              <a:rPr lang="ru-RU" sz="2400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</a:t>
            </a:r>
            <a:r>
              <a:rPr lang="ru-RU" sz="240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</a:t>
            </a:r>
            <a:r>
              <a:rPr lang="ru-RU" sz="24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spc="5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методов </a:t>
            </a:r>
            <a:r>
              <a:rPr lang="ru-RU" sz="24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опорой </a:t>
            </a:r>
            <a:r>
              <a:rPr lang="ru-RU" sz="2400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</a:t>
            </a:r>
            <a:r>
              <a:rPr lang="ru-RU" sz="240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</a:t>
            </a:r>
            <a:r>
              <a:rPr lang="ru-RU" sz="240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(учебники, </a:t>
            </a:r>
            <a:r>
              <a:rPr lang="ru-RU" sz="2400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пособия,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9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ЭОР,</a:t>
            </a:r>
            <a:r>
              <a:rPr lang="ru-RU" sz="240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учебное</a:t>
            </a:r>
            <a:r>
              <a:rPr lang="ru-RU" sz="2400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оборудование).</a:t>
            </a:r>
          </a:p>
          <a:p>
            <a:pPr marL="12700">
              <a:spcBef>
                <a:spcPts val="105"/>
              </a:spcBef>
              <a:tabLst>
                <a:tab pos="469265" algn="l"/>
                <a:tab pos="2885440" algn="l"/>
              </a:tabLst>
            </a:pPr>
            <a:endParaRPr lang="ru-RU" sz="2400" spc="-1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spcBef>
                <a:spcPts val="105"/>
              </a:spcBef>
              <a:tabLst>
                <a:tab pos="469265" algn="l"/>
                <a:tab pos="2885440" algn="l"/>
              </a:tabLst>
            </a:pPr>
            <a:r>
              <a:rPr lang="ru-RU" sz="2400" i="1" spc="-15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958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13"/>
            <a:ext cx="9144000" cy="663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7664" y="76047"/>
            <a:ext cx="6845156" cy="11214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Базовый</a:t>
            </a:r>
            <a:r>
              <a:rPr sz="3600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</a:t>
            </a:r>
            <a:r>
              <a:rPr sz="36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распределения</a:t>
            </a:r>
            <a:r>
              <a:rPr sz="3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часов</a:t>
            </a:r>
            <a:r>
              <a:rPr sz="3600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3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инвариантным</a:t>
            </a:r>
            <a:r>
              <a:rPr sz="36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модулям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95495" y="1928197"/>
            <a:ext cx="3508953" cy="4000326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2400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400" spc="-2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ФРП</a:t>
            </a:r>
            <a:r>
              <a:rPr sz="2400" spc="-3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</a:t>
            </a:r>
            <a:r>
              <a:rPr sz="2400" spc="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400" spc="-2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предмету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5080">
              <a:lnSpc>
                <a:spcPct val="109400"/>
              </a:lnSpc>
            </a:pPr>
            <a:r>
              <a:rPr sz="2400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«Труд </a:t>
            </a:r>
            <a:r>
              <a:rPr sz="2400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(технология)» </a:t>
            </a:r>
            <a:r>
              <a:rPr sz="240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представлены</a:t>
            </a:r>
            <a:r>
              <a:rPr sz="2400" spc="-6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sz="2400" spc="-2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варианта </a:t>
            </a:r>
            <a:r>
              <a:rPr sz="2400" spc="-484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распределения </a:t>
            </a:r>
            <a:r>
              <a:rPr sz="2400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часов </a:t>
            </a:r>
            <a:r>
              <a:rPr sz="240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инвариантных</a:t>
            </a:r>
            <a:r>
              <a:rPr sz="2400" spc="-7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модулей,</a:t>
            </a:r>
            <a:r>
              <a:rPr sz="2400" spc="-4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sz="2400" spc="-484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</a:t>
            </a:r>
            <a:r>
              <a:rPr sz="2400" spc="-1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400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варианта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260350">
              <a:lnSpc>
                <a:spcPct val="109400"/>
              </a:lnSpc>
            </a:pPr>
            <a:r>
              <a:rPr sz="2400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распределения</a:t>
            </a:r>
            <a:r>
              <a:rPr sz="2400" spc="-5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часов</a:t>
            </a:r>
            <a:r>
              <a:rPr sz="2400" spc="-2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sz="2400" spc="-484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учетом введения </a:t>
            </a:r>
            <a:r>
              <a:rPr sz="2400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вариативных</a:t>
            </a:r>
            <a:r>
              <a:rPr sz="2400" spc="-6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модулей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7617" y="1123696"/>
            <a:ext cx="7667625" cy="0"/>
          </a:xfrm>
          <a:custGeom>
            <a:avLst/>
            <a:gdLst/>
            <a:ahLst/>
            <a:cxnLst/>
            <a:rect l="l" t="t" r="r" b="b"/>
            <a:pathLst>
              <a:path w="7667625">
                <a:moveTo>
                  <a:pt x="0" y="0"/>
                </a:moveTo>
                <a:lnTo>
                  <a:pt x="7667625" y="0"/>
                </a:lnTo>
              </a:path>
            </a:pathLst>
          </a:custGeom>
          <a:ln w="12192">
            <a:solidFill>
              <a:srgbClr val="5F49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7616" y="1261871"/>
            <a:ext cx="4265676" cy="490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114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krot.info/uploads/posts/2021-01/thumbs/1611848224_43-p-fon-v-vide-bloknota-dlya-prezentatsii-51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90" t="3455" r="5069" b="4223"/>
          <a:stretch/>
        </p:blipFill>
        <p:spPr bwMode="auto">
          <a:xfrm>
            <a:off x="8288" y="70578"/>
            <a:ext cx="9144000" cy="663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1640" y="260712"/>
            <a:ext cx="7416824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</a:t>
            </a:r>
            <a:r>
              <a:rPr sz="24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рабочей</a:t>
            </a:r>
            <a:r>
              <a:rPr sz="24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sz="24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предмету</a:t>
            </a:r>
            <a:r>
              <a:rPr sz="24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«Труд</a:t>
            </a:r>
            <a:r>
              <a:rPr sz="24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(технология)»</a:t>
            </a:r>
          </a:p>
        </p:txBody>
      </p:sp>
      <p:sp>
        <p:nvSpPr>
          <p:cNvPr id="3" name="object 3"/>
          <p:cNvSpPr/>
          <p:nvPr/>
        </p:nvSpPr>
        <p:spPr>
          <a:xfrm>
            <a:off x="827533" y="969264"/>
            <a:ext cx="7667625" cy="0"/>
          </a:xfrm>
          <a:custGeom>
            <a:avLst/>
            <a:gdLst/>
            <a:ahLst/>
            <a:cxnLst/>
            <a:rect l="l" t="t" r="r" b="b"/>
            <a:pathLst>
              <a:path w="7667625">
                <a:moveTo>
                  <a:pt x="0" y="0"/>
                </a:moveTo>
                <a:lnTo>
                  <a:pt x="7667625" y="0"/>
                </a:lnTo>
              </a:path>
            </a:pathLst>
          </a:custGeom>
          <a:ln w="12192">
            <a:solidFill>
              <a:srgbClr val="5F49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300192" y="1485964"/>
            <a:ext cx="2652902" cy="33881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95910">
              <a:lnSpc>
                <a:spcPct val="150000"/>
              </a:lnSpc>
              <a:spcBef>
                <a:spcPts val="100"/>
              </a:spcBef>
            </a:pPr>
            <a:r>
              <a:rPr b="1" u="sng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Вариативные</a:t>
            </a:r>
            <a:r>
              <a:rPr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u="sng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модули </a:t>
            </a:r>
            <a:r>
              <a:rPr b="1" u="sng" spc="-4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u="sng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разрабатываются:</a:t>
            </a:r>
            <a:endParaRPr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5244">
              <a:lnSpc>
                <a:spcPct val="100000"/>
              </a:lnSpc>
              <a:spcBef>
                <a:spcPts val="819"/>
              </a:spcBef>
            </a:pPr>
            <a:r>
              <a:rPr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1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запросу</a:t>
            </a:r>
            <a:r>
              <a:rPr sz="14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</a:t>
            </a:r>
            <a:r>
              <a:rPr sz="14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отношений,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990600">
              <a:lnSpc>
                <a:spcPct val="150000"/>
              </a:lnSpc>
              <a:buFont typeface="Microsoft Sans Serif"/>
              <a:buChar char="-"/>
              <a:tabLst>
                <a:tab pos="106045" algn="l"/>
              </a:tabLst>
            </a:pPr>
            <a:r>
              <a:rPr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</a:t>
            </a:r>
            <a:r>
              <a:rPr sz="14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sz="14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этнокультурным</a:t>
            </a:r>
            <a:r>
              <a:rPr lang="ru-RU" sz="1400" b="1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lang="ru-RU" sz="14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400" b="1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егиональными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особенностями</a:t>
            </a:r>
            <a:r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3340">
              <a:lnSpc>
                <a:spcPct val="150000"/>
              </a:lnSpc>
              <a:spcBef>
                <a:spcPts val="5"/>
              </a:spcBef>
              <a:buFont typeface="Microsoft Sans Serif"/>
              <a:buChar char="-"/>
              <a:tabLst>
                <a:tab pos="106045" algn="l"/>
              </a:tabLst>
            </a:pPr>
            <a:r>
              <a:rPr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sz="1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</a:t>
            </a:r>
            <a:r>
              <a:rPr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sz="1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углубленным </a:t>
            </a:r>
            <a:r>
              <a:rPr sz="1400" b="1" spc="-3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изучением</a:t>
            </a:r>
            <a:r>
              <a:rPr sz="1400" b="1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отдельных</a:t>
            </a:r>
            <a:r>
              <a:rPr sz="1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 </a:t>
            </a:r>
            <a:r>
              <a:rPr sz="1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инвариантных</a:t>
            </a:r>
            <a:r>
              <a:rPr sz="1400" b="1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модулей.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4714" y="969264"/>
            <a:ext cx="5905477" cy="548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5415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723</Words>
  <Application>Microsoft Office PowerPoint</Application>
  <PresentationFormat>Экран (4:3)</PresentationFormat>
  <Paragraphs>167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Содержание учебного предмета «Технология» на уровне основного общего образования</vt:lpstr>
      <vt:lpstr>Презентация PowerPoint</vt:lpstr>
      <vt:lpstr>Реализация образовательных программ в сетевой форме</vt:lpstr>
      <vt:lpstr>Презентация PowerPoint</vt:lpstr>
      <vt:lpstr>Базовый вариант распределения часов по инвариантным модулям</vt:lpstr>
      <vt:lpstr>Разработка рабочей программы по предмету «Труд (технология)»</vt:lpstr>
      <vt:lpstr>Подходы к разработке рабочей программы по учебному предмету «Труд (технология)»</vt:lpstr>
      <vt:lpstr>Подходы к разработке рабочей программы по учебному предмету «Труд (технология)»</vt:lpstr>
      <vt:lpstr>Подходы к разработке рабочей программы по учебному предмету «Труд (технология)»</vt:lpstr>
      <vt:lpstr>Алгоритм работы с конструктором</vt:lpstr>
      <vt:lpstr>Алгоритм работы с конструктором  </vt:lpstr>
      <vt:lpstr>Алгоритм работы с конструктором  </vt:lpstr>
      <vt:lpstr>Алгоритм работы с конструктором  </vt:lpstr>
      <vt:lpstr>Готовая программа</vt:lpstr>
      <vt:lpstr>Учитель. CLUB в разделе «Методическая помощь» (Работаем по ФОП и ФРП)  https://uchitel.club/fgos/fgos-tehnologiya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qwert</dc:creator>
  <cp:lastModifiedBy>stir6</cp:lastModifiedBy>
  <cp:revision>34</cp:revision>
  <dcterms:created xsi:type="dcterms:W3CDTF">2022-05-04T14:19:01Z</dcterms:created>
  <dcterms:modified xsi:type="dcterms:W3CDTF">2024-08-20T16:09:45Z</dcterms:modified>
</cp:coreProperties>
</file>