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3" d="100"/>
          <a:sy n="113" d="100"/>
        </p:scale>
        <p:origin x="37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28989-6BD9-4098-9118-E5FA9FB57E92}" type="datetimeFigureOut">
              <a:rPr lang="ru-RU" smtClean="0"/>
              <a:t>08.08.2025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01AFBA-9A8F-4CD6-BBDF-71D89E22DE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72306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28989-6BD9-4098-9118-E5FA9FB57E92}" type="datetimeFigureOut">
              <a:rPr lang="ru-RU" smtClean="0"/>
              <a:t>08.08.2025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01AFBA-9A8F-4CD6-BBDF-71D89E22DE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23673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28989-6BD9-4098-9118-E5FA9FB57E92}" type="datetimeFigureOut">
              <a:rPr lang="ru-RU" smtClean="0"/>
              <a:t>08.08.2025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01AFBA-9A8F-4CD6-BBDF-71D89E22DE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25136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28989-6BD9-4098-9118-E5FA9FB57E92}" type="datetimeFigureOut">
              <a:rPr lang="ru-RU" smtClean="0"/>
              <a:t>08.08.2025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01AFBA-9A8F-4CD6-BBDF-71D89E22DE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59741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28989-6BD9-4098-9118-E5FA9FB57E92}" type="datetimeFigureOut">
              <a:rPr lang="ru-RU" smtClean="0"/>
              <a:t>08.08.2025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01AFBA-9A8F-4CD6-BBDF-71D89E22DE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25603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28989-6BD9-4098-9118-E5FA9FB57E92}" type="datetimeFigureOut">
              <a:rPr lang="ru-RU" smtClean="0"/>
              <a:t>08.08.2025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01AFBA-9A8F-4CD6-BBDF-71D89E22DE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01913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28989-6BD9-4098-9118-E5FA9FB57E92}" type="datetimeFigureOut">
              <a:rPr lang="ru-RU" smtClean="0"/>
              <a:t>08.08.2025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01AFBA-9A8F-4CD6-BBDF-71D89E22DE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31227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28989-6BD9-4098-9118-E5FA9FB57E92}" type="datetimeFigureOut">
              <a:rPr lang="ru-RU" smtClean="0"/>
              <a:t>08.08.2025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01AFBA-9A8F-4CD6-BBDF-71D89E22DE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78619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28989-6BD9-4098-9118-E5FA9FB57E92}" type="datetimeFigureOut">
              <a:rPr lang="ru-RU" smtClean="0"/>
              <a:t>08.08.2025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01AFBA-9A8F-4CD6-BBDF-71D89E22DE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20792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28989-6BD9-4098-9118-E5FA9FB57E92}" type="datetimeFigureOut">
              <a:rPr lang="ru-RU" smtClean="0"/>
              <a:t>08.08.2025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01AFBA-9A8F-4CD6-BBDF-71D89E22DE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07017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28989-6BD9-4098-9118-E5FA9FB57E92}" type="datetimeFigureOut">
              <a:rPr lang="ru-RU" smtClean="0"/>
              <a:t>08.08.2025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01AFBA-9A8F-4CD6-BBDF-71D89E22DE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12762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D28989-6BD9-4098-9118-E5FA9FB57E92}" type="datetimeFigureOut">
              <a:rPr lang="ru-RU" smtClean="0"/>
              <a:t>08.08.2025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01AFBA-9A8F-4CD6-BBDF-71D89E22DE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44084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" name="Группа 31"/>
          <p:cNvGrpSpPr/>
          <p:nvPr/>
        </p:nvGrpSpPr>
        <p:grpSpPr>
          <a:xfrm>
            <a:off x="4581957" y="2393845"/>
            <a:ext cx="2768601" cy="2246101"/>
            <a:chOff x="457199" y="1092001"/>
            <a:chExt cx="2768601" cy="2246101"/>
          </a:xfrm>
        </p:grpSpPr>
        <p:sp>
          <p:nvSpPr>
            <p:cNvPr id="5" name="Скругленный прямоугольник 4"/>
            <p:cNvSpPr/>
            <p:nvPr/>
          </p:nvSpPr>
          <p:spPr>
            <a:xfrm>
              <a:off x="457200" y="1092001"/>
              <a:ext cx="2760133" cy="465866"/>
            </a:xfrm>
            <a:prstGeom prst="roundRect">
              <a:avLst/>
            </a:prstGeom>
            <a:solidFill>
              <a:schemeClr val="accent5">
                <a:lumMod val="60000"/>
                <a:lumOff val="40000"/>
              </a:schemeClr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1600" b="1" dirty="0" err="1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Киберпреступность</a:t>
              </a:r>
              <a:endParaRPr lang="ru-RU" sz="1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660400" y="1713142"/>
              <a:ext cx="2556933" cy="41758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1400" i="1" dirty="0" err="1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Кибермошенничество</a:t>
              </a:r>
              <a:endParaRPr lang="ru-RU" sz="14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" name="Прямоугольник 6"/>
            <p:cNvSpPr/>
            <p:nvPr/>
          </p:nvSpPr>
          <p:spPr>
            <a:xfrm>
              <a:off x="660400" y="2142548"/>
              <a:ext cx="2556933" cy="36023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1400" i="1" dirty="0" err="1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Фишинг</a:t>
              </a:r>
              <a:endParaRPr lang="ru-RU" sz="14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" name="Прямоугольник 7"/>
            <p:cNvSpPr/>
            <p:nvPr/>
          </p:nvSpPr>
          <p:spPr>
            <a:xfrm>
              <a:off x="660400" y="2513488"/>
              <a:ext cx="2556933" cy="45752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1400" i="1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Спам и </a:t>
              </a:r>
              <a:r>
                <a:rPr lang="ru-RU" sz="1400" i="1" dirty="0" err="1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фарминг</a:t>
              </a:r>
              <a:endParaRPr lang="ru-RU" sz="14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" name="Прямоугольник 8"/>
            <p:cNvSpPr/>
            <p:nvPr/>
          </p:nvSpPr>
          <p:spPr>
            <a:xfrm>
              <a:off x="668867" y="2973077"/>
              <a:ext cx="2556933" cy="36502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1400" i="1" dirty="0" err="1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Ransomware</a:t>
              </a:r>
              <a:endParaRPr lang="ru-RU" sz="14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25" name="Соединительная линия уступом 24"/>
            <p:cNvCxnSpPr>
              <a:stCxn id="5" idx="1"/>
              <a:endCxn id="6" idx="1"/>
            </p:cNvCxnSpPr>
            <p:nvPr/>
          </p:nvCxnSpPr>
          <p:spPr>
            <a:xfrm rot="10800000" flipH="1" flipV="1">
              <a:off x="457200" y="1324933"/>
              <a:ext cx="203200" cy="596999"/>
            </a:xfrm>
            <a:prstGeom prst="bentConnector3">
              <a:avLst>
                <a:gd name="adj1" fmla="val -112500"/>
              </a:avLst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Соединительная линия уступом 26"/>
            <p:cNvCxnSpPr>
              <a:stCxn id="5" idx="1"/>
              <a:endCxn id="7" idx="1"/>
            </p:cNvCxnSpPr>
            <p:nvPr/>
          </p:nvCxnSpPr>
          <p:spPr>
            <a:xfrm rot="10800000" flipH="1" flipV="1">
              <a:off x="457200" y="1324933"/>
              <a:ext cx="203200" cy="997731"/>
            </a:xfrm>
            <a:prstGeom prst="bentConnector3">
              <a:avLst>
                <a:gd name="adj1" fmla="val -112500"/>
              </a:avLst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Соединительная линия уступом 28"/>
            <p:cNvCxnSpPr>
              <a:stCxn id="5" idx="1"/>
              <a:endCxn id="8" idx="1"/>
            </p:cNvCxnSpPr>
            <p:nvPr/>
          </p:nvCxnSpPr>
          <p:spPr>
            <a:xfrm rot="10800000" flipH="1" flipV="1">
              <a:off x="457200" y="1324934"/>
              <a:ext cx="203200" cy="1417314"/>
            </a:xfrm>
            <a:prstGeom prst="bentConnector3">
              <a:avLst>
                <a:gd name="adj1" fmla="val -112500"/>
              </a:avLst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Соединительная линия уступом 30"/>
            <p:cNvCxnSpPr>
              <a:stCxn id="5" idx="1"/>
              <a:endCxn id="9" idx="1"/>
            </p:cNvCxnSpPr>
            <p:nvPr/>
          </p:nvCxnSpPr>
          <p:spPr>
            <a:xfrm rot="10800000" flipH="1" flipV="1">
              <a:off x="457199" y="1324934"/>
              <a:ext cx="211667" cy="1830656"/>
            </a:xfrm>
            <a:prstGeom prst="bentConnector3">
              <a:avLst>
                <a:gd name="adj1" fmla="val -108000"/>
              </a:avLst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9" name="Группа 38"/>
          <p:cNvGrpSpPr/>
          <p:nvPr/>
        </p:nvGrpSpPr>
        <p:grpSpPr>
          <a:xfrm>
            <a:off x="1948238" y="155051"/>
            <a:ext cx="2760133" cy="2026804"/>
            <a:chOff x="3725333" y="944203"/>
            <a:chExt cx="2760133" cy="2026804"/>
          </a:xfrm>
        </p:grpSpPr>
        <p:sp>
          <p:nvSpPr>
            <p:cNvPr id="15" name="Скругленный прямоугольник 14"/>
            <p:cNvSpPr/>
            <p:nvPr/>
          </p:nvSpPr>
          <p:spPr>
            <a:xfrm>
              <a:off x="3725333" y="944203"/>
              <a:ext cx="2760133" cy="613663"/>
            </a:xfrm>
            <a:prstGeom prst="roundRect">
              <a:avLst/>
            </a:prstGeom>
            <a:solidFill>
              <a:schemeClr val="accent5">
                <a:lumMod val="60000"/>
                <a:lumOff val="40000"/>
              </a:schemeClr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1600" b="1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Феномен </a:t>
              </a:r>
              <a:r>
                <a:rPr lang="ru-RU" sz="1600" b="1" dirty="0" err="1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троллинга</a:t>
              </a:r>
              <a:r>
                <a:rPr lang="ru-RU" sz="1600" b="1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и </a:t>
              </a:r>
              <a:r>
                <a:rPr lang="ru-RU" sz="1600" b="1" dirty="0" err="1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буллинга</a:t>
              </a:r>
              <a:endParaRPr lang="ru-RU" sz="1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6" name="Прямоугольник 15"/>
            <p:cNvSpPr/>
            <p:nvPr/>
          </p:nvSpPr>
          <p:spPr>
            <a:xfrm>
              <a:off x="3928533" y="1713143"/>
              <a:ext cx="2556932" cy="41758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1400" i="1" dirty="0" err="1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Кибербуллинг</a:t>
              </a:r>
              <a:endParaRPr lang="ru-RU" sz="14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7" name="Прямоугольник 16"/>
            <p:cNvSpPr/>
            <p:nvPr/>
          </p:nvSpPr>
          <p:spPr>
            <a:xfrm>
              <a:off x="3928533" y="2142550"/>
              <a:ext cx="2556932" cy="36023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1400" i="1" dirty="0" err="1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Троллинг</a:t>
              </a:r>
              <a:endParaRPr lang="ru-RU" sz="14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8" name="Прямоугольник 17"/>
            <p:cNvSpPr/>
            <p:nvPr/>
          </p:nvSpPr>
          <p:spPr>
            <a:xfrm>
              <a:off x="3928533" y="2513487"/>
              <a:ext cx="2556932" cy="45752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1400" i="1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Суицидальное давление</a:t>
              </a:r>
              <a:endParaRPr lang="ru-RU" sz="14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34" name="Соединительная линия уступом 33"/>
            <p:cNvCxnSpPr>
              <a:stCxn id="15" idx="1"/>
              <a:endCxn id="16" idx="1"/>
            </p:cNvCxnSpPr>
            <p:nvPr/>
          </p:nvCxnSpPr>
          <p:spPr>
            <a:xfrm rot="10800000" flipH="1" flipV="1">
              <a:off x="3725333" y="1251034"/>
              <a:ext cx="203200" cy="670899"/>
            </a:xfrm>
            <a:prstGeom prst="bentConnector3">
              <a:avLst>
                <a:gd name="adj1" fmla="val -112500"/>
              </a:avLst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Соединительная линия уступом 35"/>
            <p:cNvCxnSpPr>
              <a:stCxn id="15" idx="1"/>
              <a:endCxn id="17" idx="1"/>
            </p:cNvCxnSpPr>
            <p:nvPr/>
          </p:nvCxnSpPr>
          <p:spPr>
            <a:xfrm rot="10800000" flipH="1" flipV="1">
              <a:off x="3725333" y="1251035"/>
              <a:ext cx="203200" cy="1071632"/>
            </a:xfrm>
            <a:prstGeom prst="bentConnector3">
              <a:avLst>
                <a:gd name="adj1" fmla="val -112500"/>
              </a:avLst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Соединительная линия уступом 37"/>
            <p:cNvCxnSpPr>
              <a:stCxn id="15" idx="1"/>
              <a:endCxn id="18" idx="1"/>
            </p:cNvCxnSpPr>
            <p:nvPr/>
          </p:nvCxnSpPr>
          <p:spPr>
            <a:xfrm rot="10800000" flipH="1" flipV="1">
              <a:off x="3725333" y="1251035"/>
              <a:ext cx="203200" cy="1491212"/>
            </a:xfrm>
            <a:prstGeom prst="bentConnector3">
              <a:avLst>
                <a:gd name="adj1" fmla="val -112500"/>
              </a:avLst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2" name="Группа 51"/>
          <p:cNvGrpSpPr/>
          <p:nvPr/>
        </p:nvGrpSpPr>
        <p:grpSpPr>
          <a:xfrm>
            <a:off x="8839206" y="2364221"/>
            <a:ext cx="2760133" cy="2263904"/>
            <a:chOff x="6993466" y="995201"/>
            <a:chExt cx="2760133" cy="2263904"/>
          </a:xfrm>
        </p:grpSpPr>
        <p:sp>
          <p:nvSpPr>
            <p:cNvPr id="20" name="Скругленный прямоугольник 19"/>
            <p:cNvSpPr/>
            <p:nvPr/>
          </p:nvSpPr>
          <p:spPr>
            <a:xfrm>
              <a:off x="6993466" y="995201"/>
              <a:ext cx="2760133" cy="562666"/>
            </a:xfrm>
            <a:prstGeom prst="roundRect">
              <a:avLst/>
            </a:prstGeom>
            <a:solidFill>
              <a:schemeClr val="accent5">
                <a:lumMod val="60000"/>
                <a:lumOff val="40000"/>
              </a:schemeClr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1600" b="1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Вторжение в частную жизнь</a:t>
              </a:r>
              <a:endParaRPr lang="ru-RU" sz="1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1" name="Прямоугольник 20"/>
            <p:cNvSpPr/>
            <p:nvPr/>
          </p:nvSpPr>
          <p:spPr>
            <a:xfrm>
              <a:off x="7188198" y="1727439"/>
              <a:ext cx="2565401" cy="41438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1400" i="1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Нарушение приватности</a:t>
              </a:r>
              <a:endParaRPr lang="ru-RU" sz="14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2" name="Прямоугольник 21"/>
            <p:cNvSpPr/>
            <p:nvPr/>
          </p:nvSpPr>
          <p:spPr>
            <a:xfrm>
              <a:off x="7188198" y="2149179"/>
              <a:ext cx="2565401" cy="5588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1400" i="1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Расследование частной жизни знаменитостей</a:t>
              </a:r>
              <a:endParaRPr lang="ru-RU" sz="14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3" name="Прямоугольник 22"/>
            <p:cNvSpPr/>
            <p:nvPr/>
          </p:nvSpPr>
          <p:spPr>
            <a:xfrm>
              <a:off x="7188198" y="2700305"/>
              <a:ext cx="2565401" cy="5588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1400" i="1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Навязчивое видеонаблюдение</a:t>
              </a:r>
              <a:endParaRPr lang="ru-RU" sz="14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41" name="Соединительная линия уступом 40"/>
            <p:cNvCxnSpPr>
              <a:stCxn id="20" idx="1"/>
              <a:endCxn id="21" idx="1"/>
            </p:cNvCxnSpPr>
            <p:nvPr/>
          </p:nvCxnSpPr>
          <p:spPr>
            <a:xfrm rot="10800000" flipH="1" flipV="1">
              <a:off x="6993466" y="1276533"/>
              <a:ext cx="194732" cy="658099"/>
            </a:xfrm>
            <a:prstGeom prst="bentConnector3">
              <a:avLst>
                <a:gd name="adj1" fmla="val -117392"/>
              </a:avLst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Соединительная линия уступом 42"/>
            <p:cNvCxnSpPr>
              <a:stCxn id="20" idx="1"/>
              <a:endCxn id="22" idx="1"/>
            </p:cNvCxnSpPr>
            <p:nvPr/>
          </p:nvCxnSpPr>
          <p:spPr>
            <a:xfrm rot="10800000" flipH="1" flipV="1">
              <a:off x="6993466" y="1276533"/>
              <a:ext cx="194732" cy="1152045"/>
            </a:xfrm>
            <a:prstGeom prst="bentConnector3">
              <a:avLst>
                <a:gd name="adj1" fmla="val -117392"/>
              </a:avLst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Соединительная линия уступом 44"/>
            <p:cNvCxnSpPr>
              <a:stCxn id="20" idx="1"/>
              <a:endCxn id="23" idx="1"/>
            </p:cNvCxnSpPr>
            <p:nvPr/>
          </p:nvCxnSpPr>
          <p:spPr>
            <a:xfrm rot="10800000" flipH="1" flipV="1">
              <a:off x="6993466" y="1276533"/>
              <a:ext cx="194732" cy="1703171"/>
            </a:xfrm>
            <a:prstGeom prst="bentConnector3">
              <a:avLst>
                <a:gd name="adj1" fmla="val -117392"/>
              </a:avLst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3" name="Группа 52"/>
          <p:cNvGrpSpPr/>
          <p:nvPr/>
        </p:nvGrpSpPr>
        <p:grpSpPr>
          <a:xfrm>
            <a:off x="755025" y="2431563"/>
            <a:ext cx="2760133" cy="2084558"/>
            <a:chOff x="3725333" y="877821"/>
            <a:chExt cx="2760133" cy="2084558"/>
          </a:xfrm>
        </p:grpSpPr>
        <p:sp>
          <p:nvSpPr>
            <p:cNvPr id="54" name="Скругленный прямоугольник 53"/>
            <p:cNvSpPr/>
            <p:nvPr/>
          </p:nvSpPr>
          <p:spPr>
            <a:xfrm>
              <a:off x="3725333" y="877821"/>
              <a:ext cx="2760133" cy="680045"/>
            </a:xfrm>
            <a:prstGeom prst="roundRect">
              <a:avLst/>
            </a:prstGeom>
            <a:solidFill>
              <a:schemeClr val="accent5">
                <a:lumMod val="60000"/>
                <a:lumOff val="40000"/>
              </a:schemeClr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r>
                <a:rPr lang="ru-RU" sz="1600" b="1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Манипуляция сознанием и политическое влияние</a:t>
              </a:r>
            </a:p>
          </p:txBody>
        </p:sp>
        <p:sp>
          <p:nvSpPr>
            <p:cNvPr id="55" name="Прямоугольник 54"/>
            <p:cNvSpPr/>
            <p:nvPr/>
          </p:nvSpPr>
          <p:spPr>
            <a:xfrm>
              <a:off x="3928533" y="1713143"/>
              <a:ext cx="2556933" cy="41758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 fontAlgn="base"/>
              <a:r>
                <a:rPr lang="ru-RU" sz="1400" i="1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Новости-</a:t>
              </a:r>
              <a:r>
                <a:rPr lang="ru-RU" sz="1400" i="1" dirty="0" err="1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фейки</a:t>
              </a:r>
              <a:endParaRPr lang="ru-RU" sz="14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6" name="Прямоугольник 55"/>
            <p:cNvSpPr/>
            <p:nvPr/>
          </p:nvSpPr>
          <p:spPr>
            <a:xfrm>
              <a:off x="3928533" y="2133922"/>
              <a:ext cx="2556933" cy="36023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 fontAlgn="base"/>
              <a:r>
                <a:rPr lang="ru-RU" sz="1400" i="1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Идеологический вирус</a:t>
              </a:r>
            </a:p>
          </p:txBody>
        </p:sp>
        <p:sp>
          <p:nvSpPr>
            <p:cNvPr id="57" name="Прямоугольник 56"/>
            <p:cNvSpPr/>
            <p:nvPr/>
          </p:nvSpPr>
          <p:spPr>
            <a:xfrm>
              <a:off x="3928533" y="2504859"/>
              <a:ext cx="2556933" cy="45752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 fontAlgn="base"/>
              <a:r>
                <a:rPr lang="ru-RU" sz="1400" i="1" dirty="0" err="1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Радикализация</a:t>
              </a:r>
              <a:r>
                <a:rPr lang="ru-RU" sz="1400" i="1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мнений</a:t>
              </a:r>
            </a:p>
          </p:txBody>
        </p:sp>
        <p:cxnSp>
          <p:nvCxnSpPr>
            <p:cNvPr id="58" name="Соединительная линия уступом 57"/>
            <p:cNvCxnSpPr>
              <a:stCxn id="54" idx="1"/>
              <a:endCxn id="55" idx="1"/>
            </p:cNvCxnSpPr>
            <p:nvPr/>
          </p:nvCxnSpPr>
          <p:spPr>
            <a:xfrm rot="10800000" flipH="1" flipV="1">
              <a:off x="3725333" y="1217844"/>
              <a:ext cx="203200" cy="704090"/>
            </a:xfrm>
            <a:prstGeom prst="bentConnector3">
              <a:avLst>
                <a:gd name="adj1" fmla="val -112500"/>
              </a:avLst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Соединительная линия уступом 58"/>
            <p:cNvCxnSpPr>
              <a:stCxn id="54" idx="1"/>
              <a:endCxn id="56" idx="1"/>
            </p:cNvCxnSpPr>
            <p:nvPr/>
          </p:nvCxnSpPr>
          <p:spPr>
            <a:xfrm rot="10800000" flipH="1" flipV="1">
              <a:off x="3725333" y="1217843"/>
              <a:ext cx="203200" cy="1096195"/>
            </a:xfrm>
            <a:prstGeom prst="bentConnector3">
              <a:avLst>
                <a:gd name="adj1" fmla="val -112500"/>
              </a:avLst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Соединительная линия уступом 59"/>
            <p:cNvCxnSpPr>
              <a:stCxn id="54" idx="1"/>
              <a:endCxn id="57" idx="1"/>
            </p:cNvCxnSpPr>
            <p:nvPr/>
          </p:nvCxnSpPr>
          <p:spPr>
            <a:xfrm rot="10800000" flipH="1" flipV="1">
              <a:off x="3725333" y="1217843"/>
              <a:ext cx="203200" cy="1515775"/>
            </a:xfrm>
            <a:prstGeom prst="bentConnector3">
              <a:avLst>
                <a:gd name="adj1" fmla="val -112500"/>
              </a:avLst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1" name="Группа 60"/>
          <p:cNvGrpSpPr/>
          <p:nvPr/>
        </p:nvGrpSpPr>
        <p:grpSpPr>
          <a:xfrm>
            <a:off x="7342091" y="4780985"/>
            <a:ext cx="2760133" cy="2005284"/>
            <a:chOff x="3725333" y="948469"/>
            <a:chExt cx="2760133" cy="2005284"/>
          </a:xfrm>
        </p:grpSpPr>
        <p:sp>
          <p:nvSpPr>
            <p:cNvPr id="62" name="Скругленный прямоугольник 61"/>
            <p:cNvSpPr/>
            <p:nvPr/>
          </p:nvSpPr>
          <p:spPr>
            <a:xfrm>
              <a:off x="3725333" y="948469"/>
              <a:ext cx="2760133" cy="609397"/>
            </a:xfrm>
            <a:prstGeom prst="roundRect">
              <a:avLst/>
            </a:prstGeom>
            <a:solidFill>
              <a:schemeClr val="accent5">
                <a:lumMod val="60000"/>
                <a:lumOff val="40000"/>
              </a:schemeClr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r>
                <a:rPr lang="ru-RU" sz="1600" b="1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Навязывание потребления и зависимость</a:t>
              </a:r>
            </a:p>
          </p:txBody>
        </p:sp>
        <p:sp>
          <p:nvSpPr>
            <p:cNvPr id="63" name="Прямоугольник 62"/>
            <p:cNvSpPr/>
            <p:nvPr/>
          </p:nvSpPr>
          <p:spPr>
            <a:xfrm>
              <a:off x="3928533" y="1713143"/>
              <a:ext cx="2556933" cy="41758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 fontAlgn="base"/>
              <a:r>
                <a:rPr lang="ru-RU" sz="1400" i="1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Игровой азарт</a:t>
              </a:r>
            </a:p>
          </p:txBody>
        </p:sp>
        <p:sp>
          <p:nvSpPr>
            <p:cNvPr id="64" name="Прямоугольник 63"/>
            <p:cNvSpPr/>
            <p:nvPr/>
          </p:nvSpPr>
          <p:spPr>
            <a:xfrm>
              <a:off x="3928533" y="2133921"/>
              <a:ext cx="2556933" cy="36023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 fontAlgn="base"/>
              <a:r>
                <a:rPr lang="ru-RU" sz="1400" i="1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Нездоровое питание</a:t>
              </a:r>
            </a:p>
          </p:txBody>
        </p:sp>
        <p:sp>
          <p:nvSpPr>
            <p:cNvPr id="65" name="Прямоугольник 64"/>
            <p:cNvSpPr/>
            <p:nvPr/>
          </p:nvSpPr>
          <p:spPr>
            <a:xfrm>
              <a:off x="3928533" y="2496233"/>
              <a:ext cx="2556933" cy="45752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 fontAlgn="base"/>
              <a:r>
                <a:rPr lang="ru-RU" sz="1400" i="1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Создание потребности в товарах</a:t>
              </a:r>
            </a:p>
          </p:txBody>
        </p:sp>
        <p:cxnSp>
          <p:nvCxnSpPr>
            <p:cNvPr id="66" name="Соединительная линия уступом 65"/>
            <p:cNvCxnSpPr>
              <a:stCxn id="62" idx="1"/>
              <a:endCxn id="63" idx="1"/>
            </p:cNvCxnSpPr>
            <p:nvPr/>
          </p:nvCxnSpPr>
          <p:spPr>
            <a:xfrm rot="10800000" flipH="1" flipV="1">
              <a:off x="3725333" y="1253168"/>
              <a:ext cx="203200" cy="668766"/>
            </a:xfrm>
            <a:prstGeom prst="bentConnector3">
              <a:avLst>
                <a:gd name="adj1" fmla="val -112500"/>
              </a:avLst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Соединительная линия уступом 66"/>
            <p:cNvCxnSpPr>
              <a:stCxn id="62" idx="1"/>
              <a:endCxn id="64" idx="1"/>
            </p:cNvCxnSpPr>
            <p:nvPr/>
          </p:nvCxnSpPr>
          <p:spPr>
            <a:xfrm rot="10800000" flipH="1" flipV="1">
              <a:off x="3725333" y="1253168"/>
              <a:ext cx="203200" cy="1060870"/>
            </a:xfrm>
            <a:prstGeom prst="bentConnector3">
              <a:avLst>
                <a:gd name="adj1" fmla="val -112500"/>
              </a:avLst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Соединительная линия уступом 67"/>
            <p:cNvCxnSpPr>
              <a:stCxn id="62" idx="1"/>
              <a:endCxn id="65" idx="1"/>
            </p:cNvCxnSpPr>
            <p:nvPr/>
          </p:nvCxnSpPr>
          <p:spPr>
            <a:xfrm rot="10800000" flipH="1" flipV="1">
              <a:off x="3725333" y="1253167"/>
              <a:ext cx="203200" cy="1471825"/>
            </a:xfrm>
            <a:prstGeom prst="bentConnector3">
              <a:avLst>
                <a:gd name="adj1" fmla="val -112500"/>
              </a:avLst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9" name="Группа 68"/>
          <p:cNvGrpSpPr/>
          <p:nvPr/>
        </p:nvGrpSpPr>
        <p:grpSpPr>
          <a:xfrm>
            <a:off x="1724538" y="4910117"/>
            <a:ext cx="2760133" cy="1785355"/>
            <a:chOff x="3725333" y="1177017"/>
            <a:chExt cx="2760133" cy="1785355"/>
          </a:xfrm>
        </p:grpSpPr>
        <p:sp>
          <p:nvSpPr>
            <p:cNvPr id="70" name="Скругленный прямоугольник 69"/>
            <p:cNvSpPr/>
            <p:nvPr/>
          </p:nvSpPr>
          <p:spPr>
            <a:xfrm>
              <a:off x="3725333" y="1177017"/>
              <a:ext cx="2760133" cy="380849"/>
            </a:xfrm>
            <a:prstGeom prst="roundRect">
              <a:avLst/>
            </a:prstGeom>
            <a:solidFill>
              <a:schemeClr val="accent5">
                <a:lumMod val="60000"/>
                <a:lumOff val="40000"/>
              </a:schemeClr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r>
                <a:rPr lang="ru-RU" sz="1600" b="1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Насилие и экстремизм</a:t>
              </a:r>
            </a:p>
          </p:txBody>
        </p:sp>
        <p:sp>
          <p:nvSpPr>
            <p:cNvPr id="71" name="Прямоугольник 70"/>
            <p:cNvSpPr/>
            <p:nvPr/>
          </p:nvSpPr>
          <p:spPr>
            <a:xfrm>
              <a:off x="3928533" y="1713143"/>
              <a:ext cx="2556933" cy="41758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 fontAlgn="base"/>
              <a:r>
                <a:rPr lang="ru-RU" sz="1400" i="1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Террористические группы</a:t>
              </a:r>
            </a:p>
          </p:txBody>
        </p:sp>
        <p:sp>
          <p:nvSpPr>
            <p:cNvPr id="72" name="Прямоугольник 71"/>
            <p:cNvSpPr/>
            <p:nvPr/>
          </p:nvSpPr>
          <p:spPr>
            <a:xfrm>
              <a:off x="3928533" y="2133924"/>
              <a:ext cx="2556933" cy="36023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 fontAlgn="base"/>
              <a:r>
                <a:rPr lang="ru-RU" sz="1400" i="1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Насилие в медиа</a:t>
              </a:r>
            </a:p>
          </p:txBody>
        </p:sp>
        <p:sp>
          <p:nvSpPr>
            <p:cNvPr id="73" name="Прямоугольник 72"/>
            <p:cNvSpPr/>
            <p:nvPr/>
          </p:nvSpPr>
          <p:spPr>
            <a:xfrm>
              <a:off x="3928533" y="2504852"/>
              <a:ext cx="2556933" cy="45752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 fontAlgn="base"/>
              <a:r>
                <a:rPr lang="ru-RU" sz="1400" i="1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Экстремистские идеи</a:t>
              </a:r>
            </a:p>
          </p:txBody>
        </p:sp>
        <p:cxnSp>
          <p:nvCxnSpPr>
            <p:cNvPr id="74" name="Соединительная линия уступом 73"/>
            <p:cNvCxnSpPr>
              <a:stCxn id="70" idx="1"/>
              <a:endCxn id="71" idx="1"/>
            </p:cNvCxnSpPr>
            <p:nvPr/>
          </p:nvCxnSpPr>
          <p:spPr>
            <a:xfrm rot="10800000" flipH="1" flipV="1">
              <a:off x="3725333" y="1367442"/>
              <a:ext cx="203200" cy="554492"/>
            </a:xfrm>
            <a:prstGeom prst="bentConnector3">
              <a:avLst>
                <a:gd name="adj1" fmla="val -112500"/>
              </a:avLst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Соединительная линия уступом 74"/>
            <p:cNvCxnSpPr>
              <a:stCxn id="70" idx="1"/>
              <a:endCxn id="72" idx="1"/>
            </p:cNvCxnSpPr>
            <p:nvPr/>
          </p:nvCxnSpPr>
          <p:spPr>
            <a:xfrm rot="10800000" flipH="1" flipV="1">
              <a:off x="3725333" y="1367441"/>
              <a:ext cx="203200" cy="946599"/>
            </a:xfrm>
            <a:prstGeom prst="bentConnector3">
              <a:avLst>
                <a:gd name="adj1" fmla="val -112500"/>
              </a:avLst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Соединительная линия уступом 75"/>
            <p:cNvCxnSpPr>
              <a:stCxn id="70" idx="1"/>
              <a:endCxn id="73" idx="1"/>
            </p:cNvCxnSpPr>
            <p:nvPr/>
          </p:nvCxnSpPr>
          <p:spPr>
            <a:xfrm rot="10800000" flipH="1" flipV="1">
              <a:off x="3725333" y="1367442"/>
              <a:ext cx="203200" cy="1366170"/>
            </a:xfrm>
            <a:prstGeom prst="bentConnector3">
              <a:avLst>
                <a:gd name="adj1" fmla="val -112500"/>
              </a:avLst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7" name="Группа 76"/>
          <p:cNvGrpSpPr/>
          <p:nvPr/>
        </p:nvGrpSpPr>
        <p:grpSpPr>
          <a:xfrm>
            <a:off x="7165841" y="210363"/>
            <a:ext cx="2760133" cy="1995940"/>
            <a:chOff x="3725333" y="957815"/>
            <a:chExt cx="2760133" cy="1995940"/>
          </a:xfrm>
        </p:grpSpPr>
        <p:sp>
          <p:nvSpPr>
            <p:cNvPr id="78" name="Скругленный прямоугольник 77"/>
            <p:cNvSpPr/>
            <p:nvPr/>
          </p:nvSpPr>
          <p:spPr>
            <a:xfrm>
              <a:off x="3725333" y="957815"/>
              <a:ext cx="2760133" cy="600052"/>
            </a:xfrm>
            <a:prstGeom prst="roundRect">
              <a:avLst/>
            </a:prstGeom>
            <a:solidFill>
              <a:schemeClr val="accent5">
                <a:lumMod val="60000"/>
                <a:lumOff val="40000"/>
              </a:schemeClr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r>
                <a:rPr lang="ru-RU" sz="1600" b="1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Неблагоприятное воздействие на экологию</a:t>
              </a:r>
            </a:p>
          </p:txBody>
        </p:sp>
        <p:sp>
          <p:nvSpPr>
            <p:cNvPr id="79" name="Прямоугольник 78"/>
            <p:cNvSpPr/>
            <p:nvPr/>
          </p:nvSpPr>
          <p:spPr>
            <a:xfrm>
              <a:off x="3928533" y="1713143"/>
              <a:ext cx="2556933" cy="41758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 fontAlgn="base"/>
              <a:r>
                <a:rPr lang="ru-RU" sz="1400" i="1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Электропотребление</a:t>
              </a:r>
            </a:p>
          </p:txBody>
        </p:sp>
        <p:sp>
          <p:nvSpPr>
            <p:cNvPr id="80" name="Прямоугольник 79"/>
            <p:cNvSpPr/>
            <p:nvPr/>
          </p:nvSpPr>
          <p:spPr>
            <a:xfrm>
              <a:off x="3928533" y="2133926"/>
              <a:ext cx="2556933" cy="36023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 fontAlgn="base"/>
              <a:r>
                <a:rPr lang="ru-RU" sz="1400" i="1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Энергоёмкость производства гаджетов</a:t>
              </a:r>
            </a:p>
          </p:txBody>
        </p:sp>
        <p:sp>
          <p:nvSpPr>
            <p:cNvPr id="81" name="Прямоугольник 80"/>
            <p:cNvSpPr/>
            <p:nvPr/>
          </p:nvSpPr>
          <p:spPr>
            <a:xfrm>
              <a:off x="3928533" y="2496235"/>
              <a:ext cx="2556933" cy="45752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 fontAlgn="base"/>
              <a:r>
                <a:rPr lang="ru-RU" sz="1400" i="1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Проблема утилизации отходов</a:t>
              </a:r>
            </a:p>
          </p:txBody>
        </p:sp>
        <p:cxnSp>
          <p:nvCxnSpPr>
            <p:cNvPr id="82" name="Соединительная линия уступом 81"/>
            <p:cNvCxnSpPr>
              <a:stCxn id="78" idx="1"/>
              <a:endCxn id="79" idx="1"/>
            </p:cNvCxnSpPr>
            <p:nvPr/>
          </p:nvCxnSpPr>
          <p:spPr>
            <a:xfrm rot="10800000" flipH="1" flipV="1">
              <a:off x="3725333" y="1257840"/>
              <a:ext cx="203200" cy="664093"/>
            </a:xfrm>
            <a:prstGeom prst="bentConnector3">
              <a:avLst>
                <a:gd name="adj1" fmla="val -112500"/>
              </a:avLst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Соединительная линия уступом 82"/>
            <p:cNvCxnSpPr>
              <a:stCxn id="78" idx="1"/>
              <a:endCxn id="80" idx="1"/>
            </p:cNvCxnSpPr>
            <p:nvPr/>
          </p:nvCxnSpPr>
          <p:spPr>
            <a:xfrm rot="10800000" flipH="1" flipV="1">
              <a:off x="3725333" y="1257841"/>
              <a:ext cx="203200" cy="1056202"/>
            </a:xfrm>
            <a:prstGeom prst="bentConnector3">
              <a:avLst>
                <a:gd name="adj1" fmla="val -112500"/>
              </a:avLst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Соединительная линия уступом 83"/>
            <p:cNvCxnSpPr>
              <a:stCxn id="78" idx="1"/>
              <a:endCxn id="81" idx="1"/>
            </p:cNvCxnSpPr>
            <p:nvPr/>
          </p:nvCxnSpPr>
          <p:spPr>
            <a:xfrm rot="10800000" flipH="1" flipV="1">
              <a:off x="3725333" y="1257841"/>
              <a:ext cx="203200" cy="1467154"/>
            </a:xfrm>
            <a:prstGeom prst="bentConnector3">
              <a:avLst>
                <a:gd name="adj1" fmla="val -112500"/>
              </a:avLst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39162190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35</TotalTime>
  <Words>70</Words>
  <Application>Microsoft Office PowerPoint</Application>
  <PresentationFormat>Широкоэкранный</PresentationFormat>
  <Paragraphs>29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 Windows</dc:creator>
  <cp:lastModifiedBy>Чеверда И.В.</cp:lastModifiedBy>
  <cp:revision>6</cp:revision>
  <dcterms:created xsi:type="dcterms:W3CDTF">2025-08-05T16:24:19Z</dcterms:created>
  <dcterms:modified xsi:type="dcterms:W3CDTF">2025-08-08T00:40:48Z</dcterms:modified>
</cp:coreProperties>
</file>