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3"/>
    <p:sldMasterId id="2147483656" r:id="rId4"/>
  </p:sldMasterIdLst>
  <p:notesMasterIdLst>
    <p:notesMasterId r:id="rId33"/>
  </p:notesMasterIdLst>
  <p:sldIdLst>
    <p:sldId id="297" r:id="rId5"/>
    <p:sldId id="376" r:id="rId6"/>
    <p:sldId id="374" r:id="rId7"/>
    <p:sldId id="396" r:id="rId8"/>
    <p:sldId id="384" r:id="rId9"/>
    <p:sldId id="395" r:id="rId10"/>
    <p:sldId id="397" r:id="rId11"/>
    <p:sldId id="413" r:id="rId12"/>
    <p:sldId id="298" r:id="rId13"/>
    <p:sldId id="375" r:id="rId14"/>
    <p:sldId id="377" r:id="rId15"/>
    <p:sldId id="390" r:id="rId16"/>
    <p:sldId id="404" r:id="rId17"/>
    <p:sldId id="399" r:id="rId18"/>
    <p:sldId id="400" r:id="rId19"/>
    <p:sldId id="403" r:id="rId20"/>
    <p:sldId id="401" r:id="rId21"/>
    <p:sldId id="414" r:id="rId22"/>
    <p:sldId id="415" r:id="rId23"/>
    <p:sldId id="416" r:id="rId24"/>
    <p:sldId id="417" r:id="rId25"/>
    <p:sldId id="418" r:id="rId26"/>
    <p:sldId id="373" r:id="rId27"/>
    <p:sldId id="419" r:id="rId28"/>
    <p:sldId id="420" r:id="rId29"/>
    <p:sldId id="394" r:id="rId30"/>
    <p:sldId id="410" r:id="rId31"/>
    <p:sldId id="412" r:id="rId32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7"/>
    </p:embeddedFont>
    <p:embeddedFont>
      <p:font typeface="Abhaya Libre" panose="02000503000000000000"/>
      <p:regular r:id="rId38"/>
    </p:embeddedFont>
    <p:embeddedFont>
      <p:font typeface="Jost"/>
      <p:regular r:id="rId39"/>
    </p:embeddedFont>
    <p:embeddedFont>
      <p:font typeface="Calibri Light" panose="020F0302020204030204" charset="0"/>
      <p:regular r:id="rId40"/>
      <p:italic r:id="rId41"/>
    </p:embeddedFont>
    <p:embeddedFont>
      <p:font typeface="Calibri" panose="020F050202020403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2716B"/>
    <a:srgbClr val="9CC0C0"/>
    <a:srgbClr val="619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title and description">
  <p:cSld name="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49400" y="1631588"/>
            <a:ext cx="4045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549400" y="227681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166529"/>
            <a:ext cx="1422110" cy="16395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9"/>
          <p:cNvSpPr/>
          <p:nvPr/>
        </p:nvSpPr>
        <p:spPr>
          <a:xfrm rot="10800000">
            <a:off x="8109284" y="-2439"/>
            <a:ext cx="1034716" cy="153045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4301036"/>
            <a:ext cx="2913300" cy="596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390725" y="-2450"/>
            <a:ext cx="6774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9"/>
          <p:cNvSpPr/>
          <p:nvPr/>
        </p:nvSpPr>
        <p:spPr>
          <a:xfrm rot="10800000" flipH="1">
            <a:off x="7362134" y="141678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615230" y="-448851"/>
            <a:ext cx="0" cy="4350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9"/>
          <p:cNvCxnSpPr/>
          <p:nvPr/>
        </p:nvCxnSpPr>
        <p:spPr>
          <a:xfrm flipH="1">
            <a:off x="7362134" y="329373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4684323"/>
            <a:ext cx="3402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slide">
  <p:cSld name="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08750" y="1202685"/>
            <a:ext cx="4326600" cy="22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 hasCustomPrompt="1"/>
          </p:nvPr>
        </p:nvSpPr>
        <p:spPr>
          <a:xfrm>
            <a:off x="2408663" y="3559536"/>
            <a:ext cx="4326600" cy="44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ru-RU" dirty="0" smtClean="0"/>
              <a:t>Подзаголовок слайда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ктор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70547" y="242966"/>
            <a:ext cx="8560632" cy="4630331"/>
          </a:xfrm>
          <a:prstGeom prst="rect">
            <a:avLst/>
          </a:prstGeom>
          <a:noFill/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/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and body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+mj-lt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33;p48"/>
          <p:cNvSpPr/>
          <p:nvPr/>
        </p:nvSpPr>
        <p:spPr>
          <a:xfrm rot="10800000">
            <a:off x="8110936" y="753855"/>
            <a:ext cx="1033063" cy="94690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EC4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4525" y="922655"/>
            <a:ext cx="5894070" cy="1716405"/>
          </a:xfrm>
        </p:spPr>
        <p:txBody>
          <a:bodyPr/>
          <a:lstStyle/>
          <a:p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по иностранным языкам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95" y="-27305"/>
            <a:ext cx="1305560" cy="1165225"/>
          </a:xfrm>
          <a:prstGeom prst="rect">
            <a:avLst/>
          </a:prstGeom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45" y="2134235"/>
            <a:ext cx="4480560" cy="2339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584200"/>
            <a:ext cx="4044950" cy="774065"/>
          </a:xfrm>
        </p:spPr>
        <p:txBody>
          <a:bodyPr/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8575" y="1358265"/>
            <a:ext cx="7077075" cy="1717040"/>
          </a:xfrm>
        </p:spPr>
        <p:txBody>
          <a:bodyPr/>
          <a:p>
            <a:pPr algn="ctr"/>
            <a:endParaRPr lang="en-US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55420" y="555625"/>
            <a:ext cx="4528820" cy="145859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Дни образования и науки на Алтае 2024</a:t>
            </a:r>
            <a:endParaRPr lang="ru-RU" sz="1600" b="1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Bliss Pro" panose="02000506050000020004" pitchFamily="50" charset="0"/>
              </a:rPr>
              <a:t>Майзенгер</a:t>
            </a:r>
            <a:r>
              <a:rPr lang="ru-RU" sz="1600" b="1" dirty="0" smtClean="0">
                <a:solidFill>
                  <a:schemeClr val="tx1"/>
                </a:solidFill>
                <a:latin typeface="Bliss Pro" panose="02000506050000020004" pitchFamily="50" charset="0"/>
              </a:rPr>
              <a:t> Наталья Владимировна </a:t>
            </a:r>
            <a:r>
              <a:rPr lang="ru-RU" sz="1600" dirty="0" smtClean="0">
                <a:solidFill>
                  <a:schemeClr val="tx1"/>
                </a:solidFill>
                <a:latin typeface="Bliss Pro" panose="02000506050000020004" pitchFamily="50" charset="0"/>
              </a:rPr>
              <a:t>– председатель региональной предметной комиссии ГИА по английскому языку в Алтайском крае</a:t>
            </a:r>
            <a:endParaRPr lang="ru-RU" sz="1600" dirty="0">
              <a:solidFill>
                <a:schemeClr val="tx1"/>
              </a:solidFill>
              <a:latin typeface="Bliss Pro" panose="02000506050000020004" pitchFamily="50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10" y="2082165"/>
            <a:ext cx="1589405" cy="2733675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45" y="2874010"/>
            <a:ext cx="2471420" cy="19418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470" y="1186180"/>
            <a:ext cx="5321300" cy="532765"/>
          </a:xfrm>
        </p:spPr>
        <p:txBody>
          <a:bodyPr/>
          <a:p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5445" y="1850390"/>
            <a:ext cx="6917690" cy="2112645"/>
          </a:xfrm>
        </p:spPr>
        <p:txBody>
          <a:bodyPr/>
          <a:p>
            <a:pPr algn="just"/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9385" y="451485"/>
            <a:ext cx="5532755" cy="114617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4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Дни образования и науки на Алтае 2025</a:t>
            </a:r>
            <a:endParaRPr lang="ru-RU" sz="2400" b="1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liss Pro" panose="02000506050000020004" pitchFamily="50" charset="0"/>
              </a:rPr>
              <a:t>Черкашина Анна Викторовна</a:t>
            </a:r>
            <a:endParaRPr lang="ru-RU" sz="1600" b="1" dirty="0">
              <a:solidFill>
                <a:schemeClr val="tx1"/>
              </a:solidFill>
              <a:latin typeface="Bliss Pro" panose="02000506050000020004" pitchFamily="50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5" y="1850390"/>
            <a:ext cx="2668270" cy="1691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45" y="2911475"/>
            <a:ext cx="3289935" cy="1635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060" y="539750"/>
            <a:ext cx="5317490" cy="1019175"/>
          </a:xfrm>
        </p:spPr>
        <p:txBody>
          <a:bodyPr/>
          <a:p>
            <a:endParaRPr lang="ru-RU" altLang="en-US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070" y="1703070"/>
            <a:ext cx="6703695" cy="1809115"/>
          </a:xfrm>
        </p:spPr>
        <p:txBody>
          <a:bodyPr/>
          <a:p>
            <a:pPr algn="just"/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0200" y="486410"/>
            <a:ext cx="5662930" cy="96075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0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Методические встречи для учителей по подготовке к ОГЭ и ЕГЭ</a:t>
            </a:r>
            <a:endParaRPr lang="ru-RU" sz="2000" b="1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20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(</a:t>
            </a:r>
            <a:r>
              <a:rPr lang="ru-RU" sz="2000" dirty="0" err="1" smtClean="0">
                <a:solidFill>
                  <a:srgbClr val="009692"/>
                </a:solidFill>
                <a:latin typeface="Bliss Pro" panose="02000506050000020004" pitchFamily="50" charset="0"/>
              </a:rPr>
              <a:t>Майзенгер</a:t>
            </a:r>
            <a:r>
              <a:rPr lang="ru-RU" sz="20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 Наталья Владимировна)</a:t>
            </a:r>
            <a:endParaRPr lang="ru-RU" sz="20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491615"/>
            <a:ext cx="2625090" cy="1747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20" y="3283585"/>
            <a:ext cx="1922780" cy="1791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90" y="1495425"/>
            <a:ext cx="2000250" cy="1748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55" y="3291840"/>
            <a:ext cx="2710180" cy="17849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772160"/>
            <a:ext cx="4044950" cy="322580"/>
          </a:xfrm>
        </p:spPr>
        <p:txBody>
          <a:bodyPr/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335" y="1155065"/>
            <a:ext cx="6380480" cy="1416050"/>
          </a:xfrm>
        </p:spPr>
        <p:txBody>
          <a:bodyPr/>
          <a:p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5648325" y="2504440"/>
            <a:ext cx="3123565" cy="19462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50950" y="613410"/>
            <a:ext cx="6177915" cy="125158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0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Методические встречи для учителей по подготовке к ОГЭ и ЕГЭ</a:t>
            </a:r>
            <a:endParaRPr lang="ru-RU" sz="2000" b="1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20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(Казакова Наталья Евгеньевна – эксперт по проверке ОГЭ по английскому языку)</a:t>
            </a:r>
            <a:endParaRPr lang="ru-RU" sz="20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34" y="2073371"/>
            <a:ext cx="3390550" cy="2002421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767965"/>
            <a:ext cx="380365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809625"/>
            <a:ext cx="4044950" cy="492125"/>
          </a:xfrm>
        </p:spPr>
        <p:txBody>
          <a:bodyPr/>
          <a:p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6330" y="1597660"/>
            <a:ext cx="4810760" cy="1405255"/>
          </a:xfrm>
        </p:spPr>
        <p:txBody>
          <a:bodyPr/>
          <a:p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27785" y="584200"/>
            <a:ext cx="5868670" cy="135128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4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Наши спикеры </a:t>
            </a:r>
            <a:endParaRPr lang="ru-RU" sz="2400" b="1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Леонтьева Ирина Викторовна – лучший учитель России 2023</a:t>
            </a:r>
            <a:endParaRPr lang="ru-RU" sz="1600" b="1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b="1" dirty="0">
                <a:solidFill>
                  <a:srgbClr val="009692"/>
                </a:solidFill>
                <a:latin typeface="Bliss Pro" panose="02000506050000020004" pitchFamily="50" charset="0"/>
              </a:rPr>
              <a:t>у</a:t>
            </a:r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читель французского и английского языков гимназии №131</a:t>
            </a:r>
            <a:endParaRPr lang="ru-RU" sz="1600" b="1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73" y="2320812"/>
            <a:ext cx="1889675" cy="1678330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80" y="2043977"/>
            <a:ext cx="2634285" cy="27995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94055"/>
            <a:ext cx="4044950" cy="519430"/>
          </a:xfrm>
        </p:spPr>
        <p:txBody>
          <a:bodyPr/>
          <a:p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8390" y="1562735"/>
            <a:ext cx="4984115" cy="1949450"/>
          </a:xfrm>
        </p:spPr>
        <p:txBody>
          <a:bodyPr/>
          <a:p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7965" y="605790"/>
            <a:ext cx="5641975" cy="60706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Видео открытого урока Ирины Викторовны доступен на странице нашего отделения</a:t>
            </a:r>
            <a:endParaRPr lang="ru-RU" sz="16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33" y="1440003"/>
            <a:ext cx="3074621" cy="2071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24" y="1698520"/>
            <a:ext cx="3746625" cy="22107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773430"/>
            <a:ext cx="4044950" cy="704215"/>
          </a:xfrm>
        </p:spPr>
        <p:txBody>
          <a:bodyPr/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0695" y="1724025"/>
            <a:ext cx="6212840" cy="1371600"/>
          </a:xfrm>
        </p:spPr>
        <p:txBody>
          <a:bodyPr/>
          <a:p>
            <a:endParaRPr lang="ru-RU" altLang="en-US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scale_1200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8575" y="2959735"/>
            <a:ext cx="1688465" cy="17043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12240" y="382905"/>
            <a:ext cx="5575300" cy="134175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400" b="1" dirty="0">
                <a:solidFill>
                  <a:srgbClr val="009692"/>
                </a:solidFill>
                <a:latin typeface="Bliss Pro" panose="02000506050000020004" pitchFamily="50" charset="0"/>
              </a:rPr>
              <a:t>Наши спикеры </a:t>
            </a:r>
            <a:endParaRPr lang="ru-RU" sz="2400" b="1" dirty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Макарова Елена Васильевна – лучший </a:t>
            </a:r>
            <a:r>
              <a:rPr lang="ru-RU" sz="1600" b="1" dirty="0">
                <a:solidFill>
                  <a:srgbClr val="009692"/>
                </a:solidFill>
                <a:latin typeface="Bliss Pro" panose="02000506050000020004" pitchFamily="50" charset="0"/>
              </a:rPr>
              <a:t>учитель России </a:t>
            </a:r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2023 </a:t>
            </a:r>
            <a:endParaRPr lang="ru-RU" sz="1600" b="1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b="1" dirty="0">
                <a:solidFill>
                  <a:srgbClr val="009692"/>
                </a:solidFill>
                <a:latin typeface="Bliss Pro" panose="02000506050000020004" pitchFamily="50" charset="0"/>
              </a:rPr>
              <a:t>у</a:t>
            </a:r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читель английского языка </a:t>
            </a:r>
            <a:r>
              <a:rPr lang="ru-RU" sz="1600" b="1" dirty="0" err="1" smtClean="0">
                <a:solidFill>
                  <a:srgbClr val="009692"/>
                </a:solidFill>
                <a:latin typeface="Bliss Pro" panose="02000506050000020004" pitchFamily="50" charset="0"/>
              </a:rPr>
              <a:t>Бийского</a:t>
            </a:r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 лицея-интерната</a:t>
            </a:r>
            <a:endParaRPr lang="ru-RU" sz="1600" b="1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15" y="1810385"/>
            <a:ext cx="3590925" cy="26492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7705"/>
            <a:ext cx="4044950" cy="781050"/>
          </a:xfrm>
        </p:spPr>
        <p:txBody>
          <a:bodyPr/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6360" y="647700"/>
            <a:ext cx="4171950" cy="1924050"/>
          </a:xfrm>
        </p:spPr>
        <p:txBody>
          <a:bodyPr/>
          <a:p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49365" y="2992755"/>
            <a:ext cx="2117090" cy="1419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68095" y="405130"/>
            <a:ext cx="5770245" cy="126873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4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Наши спикеры</a:t>
            </a:r>
            <a:endParaRPr lang="ru-RU" sz="2400" b="1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Нестерова Анастасия Евгеньевна - учитель года Алтая 2022</a:t>
            </a:r>
            <a:endParaRPr lang="ru-RU" sz="1600" b="1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b="1" dirty="0">
                <a:solidFill>
                  <a:srgbClr val="009692"/>
                </a:solidFill>
                <a:latin typeface="Bliss Pro" panose="02000506050000020004" pitchFamily="50" charset="0"/>
              </a:rPr>
              <a:t>у</a:t>
            </a:r>
            <a:r>
              <a:rPr lang="ru-RU" sz="16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читель английского языка СОШ №17 </a:t>
            </a:r>
            <a:r>
              <a:rPr lang="ru-RU" sz="1600" b="1" dirty="0" err="1" smtClean="0">
                <a:solidFill>
                  <a:srgbClr val="009692"/>
                </a:solidFill>
                <a:latin typeface="Bliss Pro" panose="02000506050000020004" pitchFamily="50" charset="0"/>
              </a:rPr>
              <a:t>г.Новоалтайск</a:t>
            </a:r>
            <a:endParaRPr lang="ru-RU" sz="1600" b="1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30" y="1743710"/>
            <a:ext cx="2748280" cy="1306830"/>
          </a:xfrm>
          <a:prstGeom prst="rect">
            <a:avLst/>
          </a:prstGeom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94" y="3121146"/>
            <a:ext cx="3120203" cy="1494073"/>
          </a:xfrm>
          <a:prstGeom prst="rect">
            <a:avLst/>
          </a:prstGeom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01" y="1735576"/>
            <a:ext cx="2134552" cy="1391705"/>
          </a:xfrm>
          <a:prstGeom prst="rect">
            <a:avLst/>
          </a:prstGeom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188970"/>
            <a:ext cx="2839085" cy="15322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bd7dd7eb-c236-4555-8c32-774a79a0bf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970" y="805180"/>
            <a:ext cx="6359525" cy="32816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382c78c9-6a5b-40fe-8b52-bb16f8df7d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0520" y="701040"/>
            <a:ext cx="6249035" cy="3247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695" y="806450"/>
            <a:ext cx="5436235" cy="459105"/>
          </a:xfrm>
        </p:spPr>
        <p:txBody>
          <a:bodyPr/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57705" y="609600"/>
            <a:ext cx="5747385" cy="361505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Bliss Pro" panose="02000506050000020004" pitchFamily="50" charset="0"/>
              </a:rPr>
              <a:t>Цель работы </a:t>
            </a:r>
            <a:r>
              <a:rPr lang="ru-RU" sz="1800" b="1" dirty="0" smtClean="0">
                <a:solidFill>
                  <a:schemeClr val="tx1"/>
                </a:solidFill>
                <a:latin typeface="Bliss Pro" panose="02000506050000020004" pitchFamily="50" charset="0"/>
              </a:rPr>
              <a:t>учебно-методического </a:t>
            </a:r>
            <a:r>
              <a:rPr lang="ru-RU" sz="1800" b="1" dirty="0" smtClean="0">
                <a:solidFill>
                  <a:schemeClr val="tx1"/>
                </a:solidFill>
                <a:latin typeface="Bliss Pro" panose="02000506050000020004" pitchFamily="50" charset="0"/>
              </a:rPr>
              <a:t>объединения - </a:t>
            </a:r>
            <a:r>
              <a:rPr lang="ru-RU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непрерывное </a:t>
            </a:r>
            <a:r>
              <a:rPr lang="ru-RU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методическое сопровождение деятельности учителей и </a:t>
            </a:r>
            <a:r>
              <a:rPr lang="ru-RU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реализация единого содержания образования в части преподавания </a:t>
            </a:r>
            <a:r>
              <a:rPr lang="ru-RU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иностранного </a:t>
            </a:r>
            <a:r>
              <a:rPr lang="ru-RU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языка</a:t>
            </a:r>
            <a:endParaRPr lang="ru-RU" sz="18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29b9062b-4ddb-4ee0-986f-24626b0848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090" y="776605"/>
            <a:ext cx="6490335" cy="34702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e6f7660c-35d6-4b9c-bb1f-256f1a9277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505" y="740410"/>
            <a:ext cx="6518910" cy="34690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b00da27-1cb8-4697-893c-79dd173cf5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505" y="732155"/>
            <a:ext cx="650621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375" y="249317"/>
            <a:ext cx="5629982" cy="893700"/>
          </a:xfrm>
        </p:spPr>
        <p:txBody>
          <a:bodyPr/>
          <a:lstStyle/>
          <a:p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0119" y="82378"/>
            <a:ext cx="3721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98880" y="676275"/>
            <a:ext cx="6648450" cy="4078605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15" y="1543050"/>
            <a:ext cx="5513705" cy="330327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71880" y="532130"/>
            <a:ext cx="6680835" cy="78422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4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Страничка отделения</a:t>
            </a:r>
            <a:endParaRPr lang="ru-RU" sz="1600" b="1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Изображение 3" descr="0820fe08-b797-456a-a797-8380fb9649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" y="1363980"/>
            <a:ext cx="740029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Изображение 3" descr="2b8108b7-20c6-415e-8a52-73617757a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565" y="1240155"/>
            <a:ext cx="7506970" cy="32721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394335"/>
            <a:ext cx="4044950" cy="916940"/>
          </a:xfrm>
        </p:spPr>
        <p:txBody>
          <a:bodyPr/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525" y="1310640"/>
            <a:ext cx="4336415" cy="1183005"/>
          </a:xfrm>
        </p:spPr>
        <p:txBody>
          <a:bodyPr/>
          <a:p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6000750" y="2493645"/>
            <a:ext cx="2358390" cy="218567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3251200" y="2214880"/>
            <a:ext cx="2749550" cy="200088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50745" y="394335"/>
            <a:ext cx="5194935" cy="111379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Ваши отзывы</a:t>
            </a:r>
            <a:endParaRPr lang="ru-RU" sz="3600" i="1" dirty="0">
              <a:solidFill>
                <a:schemeClr val="tx1"/>
              </a:solidFill>
              <a:latin typeface="Bliss Pro Light" panose="02000506050000020004" pitchFamily="50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34160" y="1508125"/>
            <a:ext cx="4280535" cy="88011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Спасибо Ирине Михайловне за возможность общения и встреч с коллегами!!!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2605" y="2387600"/>
            <a:ext cx="3197225" cy="117538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Все вопросы, рассмотренные на мероприятии (методическая встреча по подготовке к ОГЭ) актуальны и имеют практическую направленность.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3545" y="3562985"/>
            <a:ext cx="2851785" cy="120015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Много нужной и полезной информации в очном формате! Особая благодарность Казаковой Н.Е. и </a:t>
            </a:r>
            <a:r>
              <a:rPr lang="ru-RU" dirty="0" err="1" smtClean="0">
                <a:solidFill>
                  <a:srgbClr val="009692"/>
                </a:solidFill>
                <a:latin typeface="Bliss Pro" panose="02000506050000020004" pitchFamily="50" charset="0"/>
              </a:rPr>
              <a:t>Майзенгер</a:t>
            </a:r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 Н.В.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14695" y="3237230"/>
            <a:ext cx="2319655" cy="93916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Бесценный обмен опытом с коллегами!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14695" y="1508125"/>
            <a:ext cx="2879725" cy="172910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Выступления были по вопросам, волнующих многих. Готовы ещё посещать подобные конференции. (заседание секции иностранных языков в рамках «Дней образования и науки на Алтае»)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594360"/>
            <a:ext cx="3881755" cy="781050"/>
          </a:xfrm>
        </p:spPr>
        <p:txBody>
          <a:bodyPr/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6305" y="1522095"/>
            <a:ext cx="4971415" cy="1990090"/>
          </a:xfrm>
        </p:spPr>
        <p:txBody>
          <a:bodyPr/>
          <a:p>
            <a:pPr algn="just"/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5861050" y="3129915"/>
            <a:ext cx="2446655" cy="146748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3293745" y="3367405"/>
            <a:ext cx="2567305" cy="15589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716145" y="448945"/>
            <a:ext cx="2441575" cy="456184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0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Вы всегда можете получить обратную связь через вкладку «Задать вопрос руководителю» на странице отделения методического портала краевого УМО. Содержание вопроса может быть любым.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86560" y="810895"/>
            <a:ext cx="3028950" cy="70993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5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Поделитесь с нами своим опытом работы.  Вступите в нашу команду.</a:t>
            </a:r>
            <a:endParaRPr lang="ru-RU" sz="1500" dirty="0">
              <a:solidFill>
                <a:srgbClr val="FF0000"/>
              </a:solidFill>
              <a:latin typeface="Bliss Pro" panose="02000506050000020004" pitchFamily="50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43100" y="1674495"/>
            <a:ext cx="2771775" cy="70167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perervind@mail.ru</a:t>
            </a:r>
            <a:endParaRPr lang="ru-RU" sz="18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87195" y="2565400"/>
            <a:ext cx="3027680" cy="97218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https</a:t>
            </a:r>
            <a:r>
              <a:rPr lang="ru-RU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://</a:t>
            </a:r>
            <a:r>
              <a:rPr lang="en-US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iro22.ru</a:t>
            </a:r>
            <a:r>
              <a:rPr lang="ru-RU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/</a:t>
            </a:r>
            <a:r>
              <a:rPr lang="en-US" sz="1800" dirty="0" err="1" smtClean="0">
                <a:solidFill>
                  <a:srgbClr val="009692"/>
                </a:solidFill>
                <a:latin typeface="Bliss Pro" panose="02000506050000020004" pitchFamily="50" charset="0"/>
              </a:rPr>
              <a:t>kumo</a:t>
            </a:r>
            <a:r>
              <a:rPr lang="ru-RU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/</a:t>
            </a:r>
            <a:r>
              <a:rPr lang="en-US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foreign-languages</a:t>
            </a:r>
            <a:r>
              <a:rPr lang="ru-RU" sz="18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/ </a:t>
            </a:r>
            <a:endParaRPr lang="ru-RU" sz="18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45" y="3713474"/>
            <a:ext cx="1293543" cy="12935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45845" y="298450"/>
            <a:ext cx="6996430" cy="4456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540" y="398145"/>
            <a:ext cx="5060950" cy="963930"/>
          </a:xfrm>
        </p:spPr>
        <p:txBody>
          <a:bodyPr/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2175" y="398145"/>
            <a:ext cx="5060315" cy="375729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liss Pro" panose="02000506050000020004" pitchFamily="50" charset="0"/>
              </a:rPr>
              <a:t>Задачи:</a:t>
            </a:r>
            <a:endParaRPr lang="ru-RU" sz="2000" b="1" dirty="0" smtClean="0">
              <a:solidFill>
                <a:schemeClr val="tx1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-консультативно-методическая поддержка учителей;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-обмен опытом работы;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-распространение </a:t>
            </a:r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интересных педагогических </a:t>
            </a:r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практик;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-совершенствование </a:t>
            </a:r>
            <a:r>
              <a:rPr lang="ru-RU" sz="1600" dirty="0">
                <a:solidFill>
                  <a:srgbClr val="009692"/>
                </a:solidFill>
                <a:latin typeface="Bliss Pro" panose="02000506050000020004" pitchFamily="50" charset="0"/>
              </a:rPr>
              <a:t>профессиональной компетентности </a:t>
            </a:r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учителей иностранного языка</a:t>
            </a:r>
            <a:endParaRPr lang="ru-RU" sz="1600" dirty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endParaRPr lang="ru-RU" sz="1500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endParaRPr lang="ru-RU" sz="15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 alt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5260" y="613410"/>
            <a:ext cx="5977255" cy="48641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Направления деятельности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8620" y="1217930"/>
            <a:ext cx="2914015" cy="95440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Информационная и методическая поддержка педагогов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58620" y="2277745"/>
            <a:ext cx="2913380" cy="93980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Обобщение и распространение </a:t>
            </a:r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успешного педагогического опыта 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8620" y="3322955"/>
            <a:ext cx="2913380" cy="95186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Поддержка </a:t>
            </a:r>
            <a:r>
              <a:rPr lang="ru-RU" dirty="0">
                <a:solidFill>
                  <a:srgbClr val="009692"/>
                </a:solidFill>
                <a:latin typeface="Bliss Pro" panose="02000506050000020004" pitchFamily="50" charset="0"/>
              </a:rPr>
              <a:t>молодых </a:t>
            </a:r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педагогов</a:t>
            </a:r>
            <a:endParaRPr lang="ru-RU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и развитие практик </a:t>
            </a:r>
            <a:r>
              <a:rPr lang="ru-RU" dirty="0">
                <a:solidFill>
                  <a:srgbClr val="009692"/>
                </a:solidFill>
                <a:latin typeface="Bliss Pro" panose="02000506050000020004" pitchFamily="50" charset="0"/>
              </a:rPr>
              <a:t>наставничества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V="1">
            <a:off x="4572000" y="1217930"/>
            <a:ext cx="2705735" cy="94869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Консультационная деятельность</a:t>
            </a:r>
            <a:endParaRPr lang="ru-RU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2280285"/>
            <a:ext cx="2705100" cy="93726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Развитие общественно-профессиональной экспертизы материалов</a:t>
            </a:r>
            <a:endParaRPr lang="ru-RU" dirty="0" smtClean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9780" y="3322955"/>
            <a:ext cx="2687955" cy="95186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Организация </a:t>
            </a:r>
            <a:r>
              <a:rPr lang="ru-RU" sz="1300" dirty="0">
                <a:solidFill>
                  <a:srgbClr val="009692"/>
                </a:solidFill>
                <a:latin typeface="Bliss Pro" panose="02000506050000020004" pitchFamily="50" charset="0"/>
              </a:rPr>
              <a:t>мероприятий по методическому </a:t>
            </a:r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сопровождению реализации ФГОС </a:t>
            </a:r>
            <a:r>
              <a:rPr lang="ru-RU" sz="1300" dirty="0">
                <a:solidFill>
                  <a:srgbClr val="009692"/>
                </a:solidFill>
                <a:latin typeface="Bliss Pro" panose="02000506050000020004" pitchFamily="50" charset="0"/>
              </a:rPr>
              <a:t>и </a:t>
            </a:r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программ, подготовки к ГИА </a:t>
            </a:r>
            <a:endParaRPr lang="ru-RU" sz="13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6425" y="4379595"/>
            <a:ext cx="3020695" cy="60325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Развитие взаимодействия с руководителями муниципальных МО по иностранному языку</a:t>
            </a:r>
            <a:endParaRPr lang="ru-RU" sz="13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20" y="494030"/>
            <a:ext cx="6693535" cy="891540"/>
          </a:xfrm>
        </p:spPr>
        <p:txBody>
          <a:bodyPr/>
          <a:p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2765" y="1677670"/>
            <a:ext cx="6793865" cy="2825750"/>
          </a:xfrm>
        </p:spPr>
        <p:txBody>
          <a:bodyPr/>
          <a:p>
            <a:pPr algn="just"/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3125" y="704850"/>
            <a:ext cx="5188585" cy="59118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Наша команда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0000" y="1385570"/>
            <a:ext cx="7326630" cy="65151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 состоит из руководителя и двух заместителей руководителя</a:t>
            </a:r>
            <a:endParaRPr lang="ru-RU" sz="2000" i="1" dirty="0">
              <a:solidFill>
                <a:schemeClr val="tx1"/>
              </a:solidFill>
              <a:latin typeface="Bliss Pro Light" panose="02000506050000020004" pitchFamily="50" charset="-52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75740" y="2181225"/>
            <a:ext cx="1959610" cy="72580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Руководитель отделения</a:t>
            </a:r>
            <a:endParaRPr lang="ru-RU" sz="13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11550" y="2180590"/>
            <a:ext cx="2354580" cy="72644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Перервина Ирина Михайловна</a:t>
            </a:r>
            <a:endParaRPr lang="ru-RU" sz="16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41695" y="2181225"/>
            <a:ext cx="2397760" cy="72644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Учитель немецкого и английского языков МБОУ «Лицей №</a:t>
            </a:r>
            <a:r>
              <a:rPr lang="ru-RU" sz="13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129</a:t>
            </a:r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» </a:t>
            </a:r>
            <a:r>
              <a:rPr lang="ru-RU" sz="1300" dirty="0" err="1" smtClean="0">
                <a:solidFill>
                  <a:srgbClr val="009692"/>
                </a:solidFill>
                <a:latin typeface="Bliss Pro" panose="02000506050000020004" pitchFamily="50" charset="0"/>
              </a:rPr>
              <a:t>г.Барнаул</a:t>
            </a:r>
            <a:endParaRPr lang="ru-RU" sz="13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2965450"/>
            <a:ext cx="2141855" cy="208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690" y="490855"/>
            <a:ext cx="6812280" cy="902970"/>
          </a:xfrm>
        </p:spPr>
        <p:txBody>
          <a:bodyPr/>
          <a:p>
            <a:endParaRPr lang="ru-RU" altLang="en-US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5805" y="1704340"/>
            <a:ext cx="6591935" cy="1736725"/>
          </a:xfrm>
        </p:spPr>
        <p:txBody>
          <a:bodyPr/>
          <a:p>
            <a:pPr algn="just"/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3125" y="704850"/>
            <a:ext cx="5188585" cy="59118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Наша команда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0000" y="1385570"/>
            <a:ext cx="6739890" cy="65151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 состоит из руководителя и двух заместителей руководителя</a:t>
            </a:r>
            <a:endParaRPr lang="ru-RU" sz="2000" i="1" dirty="0">
              <a:solidFill>
                <a:schemeClr val="tx1"/>
              </a:solidFill>
              <a:latin typeface="Bliss Pro Light" panose="02000506050000020004" pitchFamily="50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11550" y="2180590"/>
            <a:ext cx="2677160" cy="49784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Заместители руководителя</a:t>
            </a:r>
            <a:endParaRPr lang="ru-RU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10030" y="2729230"/>
            <a:ext cx="3062605" cy="31369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Черкашина Анна Викторовна</a:t>
            </a:r>
            <a:endParaRPr lang="ru-RU" sz="16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10030" y="3094355"/>
            <a:ext cx="3062605" cy="62103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Учитель английского языка МКОУ «Зональная СОШ» </a:t>
            </a:r>
            <a:r>
              <a:rPr lang="ru-RU" sz="1300" dirty="0" err="1" smtClean="0">
                <a:solidFill>
                  <a:srgbClr val="009692"/>
                </a:solidFill>
                <a:latin typeface="Bliss Pro" panose="02000506050000020004" pitchFamily="50" charset="0"/>
              </a:rPr>
              <a:t>с.Зональное</a:t>
            </a:r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 Зональный район</a:t>
            </a:r>
            <a:endParaRPr lang="ru-RU" sz="13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5" y="3751580"/>
            <a:ext cx="1631315" cy="128651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4641850" y="2729230"/>
            <a:ext cx="3169285" cy="31369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Казакова Наталья Евгеньевна</a:t>
            </a:r>
            <a:endParaRPr lang="ru-RU" sz="16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1215" y="3094355"/>
            <a:ext cx="3170555" cy="63500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300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Учитель английского языка МБОУ «Гимназия №69» </a:t>
            </a:r>
            <a:r>
              <a:rPr lang="ru-RU" sz="1300" dirty="0" err="1" smtClean="0">
                <a:solidFill>
                  <a:srgbClr val="009692"/>
                </a:solidFill>
                <a:latin typeface="Bliss Pro" panose="02000506050000020004" pitchFamily="50" charset="0"/>
              </a:rPr>
              <a:t>г.Барнаул</a:t>
            </a:r>
            <a:endParaRPr lang="ru-RU" sz="1300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15" y="3781425"/>
            <a:ext cx="1548130" cy="1240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75" y="1194435"/>
            <a:ext cx="5667375" cy="1782445"/>
          </a:xfrm>
        </p:spPr>
        <p:txBody>
          <a:bodyPr/>
          <a:p>
            <a:endParaRPr lang="en-US" altLang="ru-RU" sz="1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80" y="1682115"/>
            <a:ext cx="2823845" cy="304419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667543" y="1055253"/>
            <a:ext cx="4996017" cy="571001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4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Наша команда</a:t>
            </a:r>
            <a:endParaRPr lang="ru-RU" sz="2400" dirty="0">
              <a:solidFill>
                <a:schemeClr val="tx1"/>
              </a:solidFill>
              <a:latin typeface="Bliss Pro" panose="02000506050000020004" pitchFamily="5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Скругленный прямоугольник 6"/>
          <p:cNvSpPr/>
          <p:nvPr/>
        </p:nvSpPr>
        <p:spPr>
          <a:xfrm>
            <a:off x="1784985" y="576580"/>
            <a:ext cx="3385185" cy="94170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1400" b="1" dirty="0">
                <a:solidFill>
                  <a:srgbClr val="009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отделения 10 педагогов</a:t>
            </a:r>
            <a:endParaRPr lang="ru-RU" sz="1400" b="1" dirty="0">
              <a:solidFill>
                <a:srgbClr val="009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969895" y="1697990"/>
            <a:ext cx="3005455" cy="2820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sz="1800" b="1" dirty="0" smtClean="0">
                <a:solidFill>
                  <a:srgbClr val="009692"/>
                </a:solidFill>
                <a:latin typeface="Bliss Pro" panose="02000506050000020004" pitchFamily="50" charset="0"/>
                <a:sym typeface="+mn-ea"/>
              </a:rPr>
              <a:t>География представителей нашего отделения:</a:t>
            </a:r>
            <a:endParaRPr lang="ru-RU" sz="1800" b="1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  <a:p>
            <a:pPr algn="l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  <a:sym typeface="+mn-ea"/>
              </a:rPr>
              <a:t>-г.Барнаул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  <a:p>
            <a:pPr algn="l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  <a:sym typeface="+mn-ea"/>
              </a:rPr>
              <a:t>-г.Бийск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  <a:p>
            <a:pPr algn="l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  <a:sym typeface="+mn-ea"/>
              </a:rPr>
              <a:t>-Зональный район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  <a:p>
            <a:pPr algn="l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  <a:sym typeface="+mn-ea"/>
              </a:rPr>
              <a:t>-Немецкий национальный район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  <a:p>
            <a:pPr algn="l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  <a:sym typeface="+mn-ea"/>
              </a:rPr>
              <a:t>-Рубцовский район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  <a:p>
            <a:pPr algn="l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  <a:sym typeface="+mn-ea"/>
              </a:rPr>
              <a:t>-Бийский район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  <a:p>
            <a:pPr algn="l"/>
            <a:r>
              <a:rPr lang="ru-RU" sz="1600" dirty="0" smtClean="0">
                <a:solidFill>
                  <a:srgbClr val="009692"/>
                </a:solidFill>
                <a:latin typeface="Bliss Pro" panose="02000506050000020004" pitchFamily="50" charset="0"/>
                <a:sym typeface="+mn-ea"/>
              </a:rPr>
              <a:t>-Змеиногорский район </a:t>
            </a:r>
            <a:endParaRPr lang="ru-RU" sz="1600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  <a:p>
            <a:pPr algn="l"/>
            <a:endParaRPr lang="ru-RU" sz="1800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  <a:p>
            <a:pPr algn="l"/>
            <a:r>
              <a:rPr lang="ru-RU" sz="2600" dirty="0" smtClean="0">
                <a:solidFill>
                  <a:srgbClr val="009692"/>
                </a:solidFill>
                <a:latin typeface="Bliss Pro" panose="02000506050000020004" pitchFamily="50" charset="0"/>
                <a:sym typeface="+mn-ea"/>
              </a:rPr>
              <a:t> </a:t>
            </a:r>
            <a:endParaRPr lang="ru-RU" altLang="en-US" sz="2600" dirty="0" smtClean="0">
              <a:solidFill>
                <a:srgbClr val="009692"/>
              </a:solidFill>
              <a:latin typeface="Bliss Pro" panose="02000506050000020004" pitchFamily="50" charset="0"/>
              <a:sym typeface="+mn-ea"/>
            </a:endParaRPr>
          </a:p>
        </p:txBody>
      </p:sp>
      <p:pic>
        <p:nvPicPr>
          <p:cNvPr id="5" name="Изображение 4" descr="img32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685" y="2900045"/>
            <a:ext cx="2921635" cy="1881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0200" y="765175"/>
            <a:ext cx="5782310" cy="289560"/>
          </a:xfrm>
        </p:spPr>
        <p:txBody>
          <a:bodyPr/>
          <a:lstStyle/>
          <a:p>
            <a:pPr algn="ctr"/>
            <a:r>
              <a:rPr lang="en-US" altLang="zh-CN" sz="2400" b="1">
                <a:solidFill>
                  <a:srgbClr val="001D35"/>
                </a:solidFill>
                <a:latin typeface="Times New Roman" panose="02020603050405020304" pitchFamily="18" charset="0"/>
                <a:ea typeface="Google Sans"/>
                <a:cs typeface="Times New Roman" panose="02020603050405020304" pitchFamily="18" charset="0"/>
                <a:sym typeface="+mn-ea"/>
              </a:rPr>
              <a:t> </a:t>
            </a:r>
            <a:endParaRPr lang="ru-RU" sz="2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94435" y="1921510"/>
            <a:ext cx="5918835" cy="2082165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ru-RU" sz="1800" dirty="0"/>
              <a:t> </a:t>
            </a:r>
            <a:endParaRPr lang="en-US" altLang="ru-RU" sz="1800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08355" y="1428750"/>
            <a:ext cx="7546340" cy="131191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ctr"/>
            <a:endParaRPr lang="en-US" altLang="zh-CN" sz="1600" b="0" i="0">
              <a:solidFill>
                <a:srgbClr val="001D35"/>
              </a:solidFill>
              <a:latin typeface="Times New Roman" panose="02020603050405020304" pitchFamily="18" charset="0"/>
              <a:ea typeface="Google Sans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1535" y="1287780"/>
            <a:ext cx="7009130" cy="3714750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ru-RU" sz="2000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-</a:t>
            </a:r>
            <a:r>
              <a:rPr lang="ru-RU" sz="1800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региональная конференция профессиональных педагогических сообществ в рамках  «Дней образования и науки на Алтае»;</a:t>
            </a:r>
            <a:endParaRPr lang="ru-RU" sz="1800" dirty="0" smtClean="0">
              <a:solidFill>
                <a:schemeClr val="tx1"/>
              </a:solidFill>
              <a:latin typeface="Bliss Pro Light" panose="02000506050000020004" pitchFamily="50" charset="-52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-методические встречи для учителей по вопросам подготовки учащихся к ЕГЭ и ОГЭ;</a:t>
            </a:r>
            <a:endParaRPr lang="ru-RU" sz="1800" dirty="0" smtClean="0">
              <a:solidFill>
                <a:schemeClr val="tx1"/>
              </a:solidFill>
              <a:latin typeface="Bliss Pro Light" panose="02000506050000020004" pitchFamily="50" charset="-52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  <a:latin typeface="Bliss Pro Light" panose="02000506050000020004" pitchFamily="50" charset="-52"/>
              </a:rPr>
              <a:t>вебинары</a:t>
            </a:r>
            <a:r>
              <a:rPr lang="ru-RU" sz="1800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 по подготовке к ГИА с председателями предметных комиссий;</a:t>
            </a:r>
            <a:endParaRPr lang="ru-RU" sz="1800" dirty="0" smtClean="0">
              <a:solidFill>
                <a:schemeClr val="tx1"/>
              </a:solidFill>
              <a:latin typeface="Bliss Pro Light" panose="02000506050000020004" pitchFamily="50" charset="-52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  <a:latin typeface="Bliss Pro Light" panose="02000506050000020004" pitchFamily="50" charset="-52"/>
              </a:rPr>
              <a:t>вебинары</a:t>
            </a:r>
            <a:r>
              <a:rPr lang="ru-RU" sz="1800" dirty="0" smtClean="0">
                <a:solidFill>
                  <a:schemeClr val="tx1"/>
                </a:solidFill>
                <a:latin typeface="Bliss Pro Light" panose="02000506050000020004" pitchFamily="50" charset="-52"/>
              </a:rPr>
              <a:t> по анализу результатов ОГЭ и ЕГЭ</a:t>
            </a:r>
            <a:endParaRPr lang="ru-RU" sz="1800" dirty="0">
              <a:solidFill>
                <a:schemeClr val="tx1"/>
              </a:solidFill>
              <a:latin typeface="Bliss Pro Light" panose="02000506050000020004" pitchFamily="50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1535" y="766445"/>
            <a:ext cx="7008495" cy="391795"/>
          </a:xfrm>
          <a:prstGeom prst="roundRect">
            <a:avLst/>
          </a:prstGeom>
          <a:solidFill>
            <a:schemeClr val="bg1"/>
          </a:solidFill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sz="2400" b="1" dirty="0" smtClean="0">
                <a:solidFill>
                  <a:srgbClr val="009692"/>
                </a:solidFill>
                <a:latin typeface="Bliss Pro" panose="02000506050000020004" pitchFamily="50" charset="0"/>
              </a:rPr>
              <a:t>Ежегодные мероприятия</a:t>
            </a:r>
            <a:endParaRPr lang="ru-RU" sz="2400" b="1" dirty="0">
              <a:solidFill>
                <a:srgbClr val="009692"/>
              </a:solidFill>
              <a:latin typeface="Bliss Pro" panose="02000506050000020004" pitchFamily="50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20" y="4003675"/>
            <a:ext cx="1337310" cy="8902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3602</Words>
  <Application>WPS Presentation</Application>
  <PresentationFormat>Экран (16:9)</PresentationFormat>
  <Paragraphs>132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SimSun</vt:lpstr>
      <vt:lpstr>Wingdings</vt:lpstr>
      <vt:lpstr>Arial</vt:lpstr>
      <vt:lpstr>Abhaya Libre</vt:lpstr>
      <vt:lpstr>Jost</vt:lpstr>
      <vt:lpstr>Times New Roman</vt:lpstr>
      <vt:lpstr>Bliss Pro</vt:lpstr>
      <vt:lpstr>PMingLiU-ExtB</vt:lpstr>
      <vt:lpstr>Bliss Pro Light</vt:lpstr>
      <vt:lpstr>Google Sans</vt:lpstr>
      <vt:lpstr>Segoe Print</vt:lpstr>
      <vt:lpstr>Microsoft YaHei</vt:lpstr>
      <vt:lpstr>Arial Unicode MS</vt:lpstr>
      <vt:lpstr>Calibri Light</vt:lpstr>
      <vt:lpstr>Calibri</vt:lpstr>
      <vt:lpstr>Титульный лист</vt:lpstr>
      <vt:lpstr>Заголовок и текст</vt:lpstr>
      <vt:lpstr>Фото и текст</vt:lpstr>
      <vt:lpstr>      Отделение по иностранным языкам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Dinan</cp:lastModifiedBy>
  <cp:revision>255</cp:revision>
  <dcterms:created xsi:type="dcterms:W3CDTF">2025-08-13T04:26:00Z</dcterms:created>
  <dcterms:modified xsi:type="dcterms:W3CDTF">2025-08-23T05:17:22Z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DC2DE6FD34F843BFACE3523F0D6FE8F3_12</vt:lpwstr>
  </property>
  <property fmtid="{D5CDD505-2E9C-101B-9397-08002B2CF9AE}" pid="3" name="KSOProductBuildVer">
    <vt:lpwstr>1049-12.2.0.21931</vt:lpwstr>
  </property>
</Properties>
</file>