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9" r:id="rId2"/>
    <p:sldMasterId id="2147483678" r:id="rId3"/>
  </p:sldMasterIdLst>
  <p:notesMasterIdLst>
    <p:notesMasterId r:id="rId30"/>
  </p:notesMasterIdLst>
  <p:sldIdLst>
    <p:sldId id="297" r:id="rId4"/>
    <p:sldId id="320" r:id="rId5"/>
    <p:sldId id="336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2" r:id="rId15"/>
    <p:sldId id="353" r:id="rId16"/>
    <p:sldId id="354" r:id="rId17"/>
    <p:sldId id="355" r:id="rId18"/>
    <p:sldId id="357" r:id="rId19"/>
    <p:sldId id="358" r:id="rId20"/>
    <p:sldId id="359" r:id="rId21"/>
    <p:sldId id="299" r:id="rId22"/>
    <p:sldId id="341" r:id="rId23"/>
    <p:sldId id="342" r:id="rId24"/>
    <p:sldId id="335" r:id="rId25"/>
    <p:sldId id="337" r:id="rId26"/>
    <p:sldId id="340" r:id="rId27"/>
    <p:sldId id="360" r:id="rId28"/>
    <p:sldId id="361" r:id="rId29"/>
  </p:sldIdLst>
  <p:sldSz cx="9144000" cy="5143500" type="screen16x9"/>
  <p:notesSz cx="6858000" cy="9144000"/>
  <p:embeddedFontLst>
    <p:embeddedFont>
      <p:font typeface="Jost" panose="020B0604020202020204" charset="-52"/>
      <p:regular r:id="rId31"/>
      <p:bold r:id="rId32"/>
      <p:italic r:id="rId33"/>
      <p:boldItalic r:id="rId34"/>
    </p:embeddedFont>
    <p:embeddedFont>
      <p:font typeface="Abhaya Libre" panose="020B0604020202020204" charset="0"/>
      <p:regular r:id="rId35"/>
      <p:bold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48F"/>
    <a:srgbClr val="12716B"/>
    <a:srgbClr val="9C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F192B8-534E-4357-97EE-F4E1D07FE1A2}">
  <a:tblStyle styleId="{DBF192B8-534E-4357-97EE-F4E1D07FE1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BDED41-F783-433E-BBC6-BFF15690B51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98448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2549400" y="1631588"/>
            <a:ext cx="40452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2549400" y="2276813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 dirty="0"/>
          </a:p>
        </p:txBody>
      </p:sp>
      <p:sp>
        <p:nvSpPr>
          <p:cNvPr id="69" name="Google Shape;69;p9"/>
          <p:cNvSpPr/>
          <p:nvPr/>
        </p:nvSpPr>
        <p:spPr>
          <a:xfrm rot="10800000" flipH="1">
            <a:off x="0" y="2166529"/>
            <a:ext cx="1422110" cy="16395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/>
          <p:nvPr/>
        </p:nvSpPr>
        <p:spPr>
          <a:xfrm rot="10800000">
            <a:off x="7296665" y="-2440"/>
            <a:ext cx="1847334" cy="1231936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"/>
          <p:cNvSpPr/>
          <p:nvPr/>
        </p:nvSpPr>
        <p:spPr>
          <a:xfrm rot="10800000" flipH="1">
            <a:off x="0" y="4301036"/>
            <a:ext cx="2913300" cy="5961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/>
          <p:nvPr/>
        </p:nvSpPr>
        <p:spPr>
          <a:xfrm rot="10800000" flipH="1">
            <a:off x="390725" y="-2450"/>
            <a:ext cx="677400" cy="29133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" name="Google Shape;74;p9"/>
          <p:cNvCxnSpPr/>
          <p:nvPr/>
        </p:nvCxnSpPr>
        <p:spPr>
          <a:xfrm rot="10800000">
            <a:off x="615230" y="-448851"/>
            <a:ext cx="0" cy="43509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76;p9"/>
          <p:cNvCxnSpPr/>
          <p:nvPr/>
        </p:nvCxnSpPr>
        <p:spPr>
          <a:xfrm rot="10800000">
            <a:off x="0" y="4684323"/>
            <a:ext cx="3402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745375" y="298744"/>
            <a:ext cx="5629982" cy="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0">
                <a:solidFill>
                  <a:schemeClr val="tx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cxnSp>
        <p:nvCxnSpPr>
          <p:cNvPr id="18" name="Google Shape;18;p3"/>
          <p:cNvCxnSpPr/>
          <p:nvPr/>
        </p:nvCxnSpPr>
        <p:spPr>
          <a:xfrm rot="10800000">
            <a:off x="-203124" y="539500"/>
            <a:ext cx="3129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5;p3"/>
          <p:cNvSpPr txBox="1">
            <a:spLocks/>
          </p:cNvSpPr>
          <p:nvPr userDrawn="1"/>
        </p:nvSpPr>
        <p:spPr>
          <a:xfrm>
            <a:off x="2587586" y="3922426"/>
            <a:ext cx="5629982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0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6163" y="1516063"/>
            <a:ext cx="7171405" cy="3300063"/>
          </a:xfrm>
        </p:spPr>
        <p:txBody>
          <a:bodyPr/>
          <a:lstStyle>
            <a:lvl1pPr>
              <a:defRPr sz="18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sz="4000"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3260609" y="1731650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3260610" y="2786700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3260611" y="3866482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25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1" hasCustomPrompt="1"/>
          </p:nvPr>
        </p:nvSpPr>
        <p:spPr>
          <a:xfrm>
            <a:off x="80211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2" hasCustomPrompt="1"/>
          </p:nvPr>
        </p:nvSpPr>
        <p:spPr>
          <a:xfrm>
            <a:off x="335145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3" hasCustomPrompt="1"/>
          </p:nvPr>
        </p:nvSpPr>
        <p:spPr>
          <a:xfrm>
            <a:off x="590079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4"/>
          </p:nvPr>
        </p:nvSpPr>
        <p:spPr>
          <a:xfrm>
            <a:off x="802110" y="1430599"/>
            <a:ext cx="2441100" cy="7193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5"/>
          </p:nvPr>
        </p:nvSpPr>
        <p:spPr>
          <a:xfrm>
            <a:off x="3322939" y="1407191"/>
            <a:ext cx="2441100" cy="742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6"/>
          </p:nvPr>
        </p:nvSpPr>
        <p:spPr>
          <a:xfrm>
            <a:off x="5900790" y="1407191"/>
            <a:ext cx="2441100" cy="742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8" name="Google Shape;148;p17"/>
          <p:cNvSpPr/>
          <p:nvPr/>
        </p:nvSpPr>
        <p:spPr>
          <a:xfrm>
            <a:off x="0" y="4100035"/>
            <a:ext cx="1041600" cy="10416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"/>
          <p:cNvSpPr/>
          <p:nvPr/>
        </p:nvSpPr>
        <p:spPr>
          <a:xfrm flipH="1">
            <a:off x="959300" y="4594550"/>
            <a:ext cx="2913300" cy="442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/>
          <p:nvPr/>
        </p:nvSpPr>
        <p:spPr>
          <a:xfrm flipH="1">
            <a:off x="8421600" y="3701150"/>
            <a:ext cx="722400" cy="14331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1" name="Google Shape;151;p17"/>
          <p:cNvCxnSpPr/>
          <p:nvPr/>
        </p:nvCxnSpPr>
        <p:spPr>
          <a:xfrm rot="10800000">
            <a:off x="-40600" y="4815650"/>
            <a:ext cx="391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17"/>
          <p:cNvSpPr/>
          <p:nvPr/>
        </p:nvSpPr>
        <p:spPr>
          <a:xfrm flipH="1">
            <a:off x="7312200" y="0"/>
            <a:ext cx="1831800" cy="4422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"/>
          <p:cNvSpPr/>
          <p:nvPr/>
        </p:nvSpPr>
        <p:spPr>
          <a:xfrm flipH="1">
            <a:off x="355781" y="0"/>
            <a:ext cx="366600" cy="1639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4" name="Google Shape;154;p17"/>
          <p:cNvCxnSpPr/>
          <p:nvPr/>
        </p:nvCxnSpPr>
        <p:spPr>
          <a:xfrm rot="10800000">
            <a:off x="7312200" y="221100"/>
            <a:ext cx="1831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13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/>
          <p:nvPr/>
        </p:nvSpPr>
        <p:spPr>
          <a:xfrm rot="10800000" flipH="1">
            <a:off x="0" y="2500"/>
            <a:ext cx="722400" cy="7224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0" y="2227700"/>
            <a:ext cx="438600" cy="291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" name="Google Shape;27;p4"/>
          <p:cNvCxnSpPr>
            <a:stCxn id="26" idx="0"/>
            <a:endCxn id="26" idx="2"/>
          </p:cNvCxnSpPr>
          <p:nvPr/>
        </p:nvCxnSpPr>
        <p:spPr>
          <a:xfrm>
            <a:off x="219300" y="2227700"/>
            <a:ext cx="0" cy="2913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722375" y="2683576"/>
            <a:ext cx="3630301" cy="2173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1"/>
          </p:nvPr>
        </p:nvSpPr>
        <p:spPr>
          <a:xfrm>
            <a:off x="4791274" y="2683576"/>
            <a:ext cx="3630301" cy="21732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474C0-00E4-4C9E-9CC8-7D7CEA9F6DB8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CB4D2-0743-46FA-8C62-59E251002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9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7A00-81BF-4465-9742-F9E89D04E614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5BD3-FBA0-4092-9C91-163B42BE8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1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805" y="1227307"/>
            <a:ext cx="2725234" cy="3911651"/>
          </a:xfrm>
          <a:prstGeom prst="rect">
            <a:avLst/>
          </a:prstGeom>
          <a:scene3d>
            <a:camera prst="orthographicFront">
              <a:rot lat="0" lon="11099976" rev="0"/>
            </a:camera>
            <a:lightRig rig="threePt" dir="t"/>
          </a:scene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14385" y="1653348"/>
            <a:ext cx="4027547" cy="1219641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тенденции в изучении иностранного языка в школе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04936" y="3143720"/>
            <a:ext cx="4098846" cy="1042483"/>
          </a:xfrm>
        </p:spPr>
        <p:txBody>
          <a:bodyPr/>
          <a:lstStyle/>
          <a:p>
            <a:r>
              <a:rPr lang="ru-RU" sz="1200" b="1" dirty="0" smtClean="0"/>
              <a:t>Перервина Ирина Михайловна</a:t>
            </a:r>
            <a:r>
              <a:rPr lang="ru-RU" sz="1200" dirty="0" smtClean="0"/>
              <a:t>,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отдела по иностранным языкам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КУМО,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английского и немецкого языков МБОУ «Лицей №129»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г.Барнаула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78" y="41024"/>
            <a:ext cx="1024495" cy="7453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36" y="-151461"/>
            <a:ext cx="2157735" cy="12137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36" y="-8582"/>
            <a:ext cx="1365216" cy="1023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78" y="6466"/>
            <a:ext cx="2170836" cy="12208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3" y="41024"/>
            <a:ext cx="1181816" cy="10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обучения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какой-то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технологии обучения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какой бы совершенной она ни была,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создаст максимально эффективных условий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раскрытия и развития способностей учащихся и творческого поиска учителя.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0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обучения иностранному языку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дают возможность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скорректировать любую технологию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структурой, функциями, содержанием, целями и задачами обучения в данной конкретной группе учащихся.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ориентированная парадигма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образования определила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комплексной реализации основных подходов к обучению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иностранным языкам: личностно - ориентированного, </a:t>
            </a:r>
            <a:r>
              <a:rPr lang="ru-RU" sz="1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коммуникативно – когнитивного и социокультурного.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4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сберегающая технология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“Иностранный язык” в ранговой шкале трудностей И. Г. </a:t>
            </a:r>
            <a:r>
              <a:rPr lang="ru-RU" sz="1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Сивкова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занимает второе место после 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математики. </a:t>
            </a:r>
            <a:b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сберегающих технологий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утомляющее воздействие урока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организм школьника,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 резервные возможности личности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рациональной организации учебного процесса, средств 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 </a:t>
            </a:r>
            <a:b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Важна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и форм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урока,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режимов и приемов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7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технология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</a:t>
            </a: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навыков речемыслительной деятельности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требующих от учащихся интеллектуально-поисковых усилий,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устойчивый интерес и мотивацию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дальнейшему изучению 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языка. 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проектами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воображение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фантазию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мышление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способствует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благоприятному психологическому климату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в коллективе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1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мышление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обществе требует от школьников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таких важных познавательных навыков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умение выработать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собственное мнение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выстроить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цепь доказательств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выразить себя ясно и уверенно. 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1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критического мышления учащихся 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постановку вопросов учащимися и понимание проблемы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нужно решить.</a:t>
            </a:r>
            <a:b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66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«Языковой портфель»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обеспечивает учащихся механизмом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приобретаемым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опытом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его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рефлексии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самооценки уровня своих знаний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работы с «Языковым портфелем» у учащихся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положительное отношение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предмету «Иностранный язык» и восприятие его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необходимой для осуществления различных форм деятельности человека. 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Языковой </a:t>
            </a:r>
            <a:r>
              <a:rPr lang="ru-RU" sz="1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портфель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пакет рабочих материалов, которые представляют опыт учебной деятельности обучающегося по овладению иностранным языком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языкового портфеля — создание ситуации успеха, развитие навыков самооценки, самоконтроля, самоанализа и рефлексии во всех видах речевой деятельности обучающегося.</a:t>
            </a:r>
            <a:r>
              <a:rPr lang="ru-RU" dirty="0"/>
              <a:t/>
            </a:r>
            <a:br>
              <a:rPr lang="ru-RU" dirty="0"/>
            </a:br>
            <a:endParaRPr lang="ru-RU" sz="1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7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45375" y="298744"/>
            <a:ext cx="5629982" cy="1466682"/>
          </a:xfrm>
        </p:spPr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Информационно-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коммуникационные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компьютеризации общества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значения сети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средства хранения и передачи информации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современного учителя иностранного языка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свою образовательную практику </a:t>
            </a:r>
            <a:r>
              <a:rPr lang="ru-RU" sz="1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информационно-коммуникационных </a:t>
            </a: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технологий. </a:t>
            </a:r>
            <a:r>
              <a:rPr lang="ru-RU" sz="1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30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идеале обучение иностранному языку должно 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осуществляться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 принуждению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сопровождаться интересом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ребят. 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изучения иностранного языка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качество образования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 развивать интерес к изучению иностранного языка.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sz="1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75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Внеклассные мероприятия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снять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и усталость, заинтересовать в изучении языка, необходимо проводить систематически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внеклассные занятия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иностранному языку. 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и методов внеклассной деятельности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привлечь обучающихся к поиску иноязычной информации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может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качество иноязычного образования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общеобразовательной школе.</a:t>
            </a:r>
            <a:r>
              <a:rPr lang="ru-RU" dirty="0"/>
              <a:t/>
            </a:r>
            <a:br>
              <a:rPr lang="ru-RU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1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0633" y="296192"/>
            <a:ext cx="7886700" cy="99377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Иноязычное образование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1159435" y="1350319"/>
            <a:ext cx="6823315" cy="3595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ктуальной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совершенствования качества иноязычного образования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Известно, что термин «иноязычное образование» в российской науке был введен в конце 90-х годов XX столетия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Ефимом Израилевичем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Пассовым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рассматривает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 не как «учебный предмет»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«образовательную дисциплину»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обладающую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огромным потенциалом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способную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весомый вклад в развитие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Иноязычное образование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целостный педагогический процесс обучения, воспитания и развития обучающихся содержанием и средствами предмета «Иностранный язык».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53207" y="1624947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53207" y="2685679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53207" y="3746411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7561229" y="1756659"/>
            <a:ext cx="1630680" cy="92902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77" y="1224976"/>
            <a:ext cx="53649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(глобальные тенденции)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Происходящие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содержании образования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страны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обусловлены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глобальными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тенденциями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-международное сотрудничество, 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информационным ресурсам всемирной сети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Интернет, 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-качественному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 в стране и за рубежом и т.д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развития поликультурного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возрастает роль современных языков международного общения.</a:t>
            </a:r>
            <a:endParaRPr lang="ru-RU" sz="1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27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0633" y="296192"/>
            <a:ext cx="7886700" cy="99377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Иноязычное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1159435" y="1350319"/>
            <a:ext cx="6823315" cy="3595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иноязычного обучения — это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учебными материалами и другими необходимыми компонентами программы обучения иностранному языку, отвечающей современным требованиям и позволяющей достигнуть заданных образовательных целей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53207" y="1624947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53207" y="2685679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53207" y="3746411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7561229" y="1756659"/>
            <a:ext cx="1630680" cy="92902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77" y="1224976"/>
            <a:ext cx="53649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0633" y="296192"/>
            <a:ext cx="7886700" cy="99377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Иноязычное образование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1159435" y="1350319"/>
            <a:ext cx="6823315" cy="3595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содержания иноязычного обучения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основных компонента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включает единицы и уровни языка: фонетику, лексику, грамматику.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включает виды речевой деятельности: чтение, говорение, письмо,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перевод как особый вид речевой деятельности.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Ситуационно-тематический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связан с четырьмя сферами: социально-бытовой, профессионально-деловой, культурно-страноведческой, научно-академической.</a:t>
            </a:r>
          </a:p>
          <a:p>
            <a:pPr algn="just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содержит коммуникативную компетенцию и универсальные умения и способности: самоорганизацию и саморазвитие, сотрудничество, критическое мышление, информационную грамотность.</a:t>
            </a:r>
          </a:p>
          <a:p>
            <a:pPr marL="0" indent="0">
              <a:buNone/>
            </a:pPr>
            <a:endParaRPr lang="ru-RU" sz="19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53207" y="1624947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53207" y="2685679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53207" y="3746411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7561229" y="1756659"/>
            <a:ext cx="1630680" cy="92902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77" y="1224976"/>
            <a:ext cx="53649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674" y="242062"/>
            <a:ext cx="7699200" cy="572700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тип личности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95" y="814761"/>
            <a:ext cx="8278953" cy="4269561"/>
          </a:xfrm>
        </p:spPr>
        <p:txBody>
          <a:bodyPr/>
          <a:lstStyle/>
          <a:p>
            <a:pPr marL="152400" indent="0" algn="just">
              <a:lnSpc>
                <a:spcPct val="150000"/>
              </a:lnSpc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нового типа личности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 с такими ее качествами, как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строить взаимодействие и взаимопонимание с партнерами по общению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самосовершенствоваться и совершенствовать человеческое общество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00" y="469383"/>
            <a:ext cx="53649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1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674" y="242062"/>
            <a:ext cx="7699200" cy="572700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учителя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95" y="814761"/>
            <a:ext cx="8278953" cy="4269561"/>
          </a:xfrm>
        </p:spPr>
        <p:txBody>
          <a:bodyPr/>
          <a:lstStyle/>
          <a:p>
            <a:pPr marL="152400" indent="0" algn="just"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образовательном процессе значительно изменились.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Учитель-наблюдатель, учитель-посредник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учитель-руководитель-роль учителя.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00" y="469383"/>
            <a:ext cx="53649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674" y="242062"/>
            <a:ext cx="7699200" cy="572700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тенденции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95" y="814761"/>
            <a:ext cx="8278953" cy="4269561"/>
          </a:xfrm>
        </p:spPr>
        <p:txBody>
          <a:bodyPr/>
          <a:lstStyle/>
          <a:p>
            <a:pPr marL="152400" indent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методике можно выделить основные тенденции: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индивидуальный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более активная роль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использование онлайн-ресурсов в обучении;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применение игровых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заданий, проектной методики;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глобализация для практики устной и письменной речи (социальные сети, платформы для общения, языковой обмен онлайн);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выбор в пользу аутентичных материалов для обсуждения, прочтения и просмотра.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00" y="469383"/>
            <a:ext cx="53649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674" y="242062"/>
            <a:ext cx="7699200" cy="572700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95" y="814761"/>
            <a:ext cx="8278953" cy="4269561"/>
          </a:xfrm>
        </p:spPr>
        <p:txBody>
          <a:bodyPr/>
          <a:lstStyle/>
          <a:p>
            <a:pPr marL="15240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Сегодня, когда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  утихают  споры  о  реформировании  российского образования  и  педагогическая  наука  разрабатывает 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новые подходы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конечно же,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остаётся за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находиться  в  постоянном  поиске  новых  решений  тех  проблем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ставит перед ним жизнь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</a:p>
          <a:p>
            <a:pPr marL="15240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00" y="469383"/>
            <a:ext cx="53649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674" y="242062"/>
            <a:ext cx="7699200" cy="572700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95" y="814761"/>
            <a:ext cx="8278953" cy="4269561"/>
          </a:xfrm>
        </p:spPr>
        <p:txBody>
          <a:bodyPr/>
          <a:lstStyle/>
          <a:p>
            <a:pPr marL="15240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00" y="469383"/>
            <a:ext cx="536494" cy="573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75" y="1305772"/>
            <a:ext cx="4938304" cy="328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овладения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овладения иностранными языками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множество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курсов, которые предлагают групповое и индивидуальное обучение языку,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занятия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носителями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языка, 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методики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погружения в языковую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среду,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-компьютерный самоучитель. 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технологий мультимедиа появилось множество электронных репетиторов нового типа. Имитация живого общения, техники распознавания речи, интерактивные упражнения - это основные особенности компьютерных учебных курсов.</a:t>
            </a:r>
            <a:endParaRPr lang="ru-RU" sz="1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1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мире с его безграничными коммуникативными возможностями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представить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свободного, образованного и успешного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без знания иностранного языка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 владение иностранным языком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любого образованного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эпоху интенсивного развития международного бизнеса,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эпоху возросших возможностей людей в вопросе путешествий и международного туризма. </a:t>
            </a:r>
            <a:endParaRPr lang="ru-RU" sz="1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8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39864" y="307337"/>
            <a:ext cx="5629982" cy="893700"/>
          </a:xfrm>
        </p:spPr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(статус иностранного языка)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 связи  с  этим иностранный язык, являясь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общения и самореализации во внешнем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 востребованным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иностранного  языка  как  учебной  дисциплины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 возрастает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 что  ведет  к  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переосмыслению  и  радикальному обновлению  содержания  обучения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иностранному  языку.  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Возникло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новое понимание  смысла,  дидактики,  методики  изучения  иностранного  языка.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 новых  целей  и  задач  обучения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 отвечающих  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развития  у  учащихся  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 использовать  язык  как  инструмент  общения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наибольшей степени соответствует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развития  общества  на  современном  этапе.  </a:t>
            </a:r>
            <a:endParaRPr lang="ru-RU" sz="1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66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изучения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 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 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целей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иностранных языков стало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подготовка  школьников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  жизнедеятельности  в  демократическом,   </a:t>
            </a:r>
            <a:r>
              <a:rPr lang="ru-RU" sz="1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мультинациональном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 </a:t>
            </a:r>
            <a:r>
              <a:rPr lang="ru-RU" sz="1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мультикультурном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обществе.   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Мы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можем не заметить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возросшую мотивацию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  изучению  иностранных  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 (необходимостью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понимания иностранной речи в процессе общения со своими сверстниками; в процессе знакомства с популярной музыкой, современными художественными фильмами; в процессе работы с компьютерной техникой и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Интернетом). </a:t>
            </a:r>
            <a:b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 иностранного языка в жизни нашего общества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стимулы для более глубокого изучения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языков учащимися общеобразовательных школ.</a:t>
            </a:r>
            <a:endParaRPr lang="ru-RU" sz="1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3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1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иноязычного школьного образования в </a:t>
            </a: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обществе стало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для устойчивого непрерывного развития языковой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6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 языка к тому же, может сыграть особую роль в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личности учащихся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Возможности иностранного языка в решении актуальных задач современного общества в области воспитания подрастающего поколения трудно переоценить.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изучения иностранного языка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овладение иноязычной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(духовные ценности, знакомство с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бытом, культурой, искусством и научными достижениями других стран и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народов). </a:t>
            </a:r>
            <a:b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диалог двух культур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иностранной и родной. Это очень важно, так как формирование человека духовного, человека культуры происходит благодаря диалогу культур.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05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общения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обучения иностранному языку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школьников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 является неотъемлемой частью учебного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процесса,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образовательные технологии предусматривают воспитание у учащихся необходимых качеств зрелой личности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56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ли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головок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Фото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4121</TotalTime>
  <Words>286</Words>
  <Application>Microsoft Office PowerPoint</Application>
  <PresentationFormat>Экран (16:9)</PresentationFormat>
  <Paragraphs>46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Times New Roman</vt:lpstr>
      <vt:lpstr>Arial</vt:lpstr>
      <vt:lpstr>Jost</vt:lpstr>
      <vt:lpstr>Abhaya Libre</vt:lpstr>
      <vt:lpstr>Calibri Light</vt:lpstr>
      <vt:lpstr>Calibri</vt:lpstr>
      <vt:lpstr>Титульный лист</vt:lpstr>
      <vt:lpstr>Заголовок и текст</vt:lpstr>
      <vt:lpstr>Фото и текст</vt:lpstr>
      <vt:lpstr>Современные тенденции в изучении иностранного языка в школе</vt:lpstr>
      <vt:lpstr>Актуальность  (глобальные тенденции) Происходящие изменения в содержании образования нашей страны обусловлены глобальными тенденциями:  -международное сотрудничество,  -доступ к информационным ресурсам всемирной сети Интернет,  -качественному образованию в стране и за рубежом и т.д.  В условиях развития поликультурного общества возрастает роль современных языков международного общения.</vt:lpstr>
      <vt:lpstr>Способы овладения Для овладения иностранными языками предлагается множество способов: - множество курсов, которые предлагают групповое и индивидуальное обучение языку,  - занятия с носителями языка,  - методики погружения в языковую среду, -компьютерный самоучитель.   Благодаря развитию технологий мультимедиа появилось множество электронных репетиторов нового типа. Имитация живого общения, техники распознавания речи, интерактивные упражнения - это основные особенности компьютерных учебных курсов.</vt:lpstr>
      <vt:lpstr>Актуальность В современном мире с его безграничными коммуникативными возможностями трудно представить себе свободного, образованного и успешного человека, без знания иностранного языка. Хорошее владение иностранным языком необходимо для любого образованного человека в эпоху интенсивного развития международного бизнеса, в эпоху возросших возможностей людей в вопросе путешествий и международного туризма. </vt:lpstr>
      <vt:lpstr>Актуальность (статус иностранного языка) В  связи  с  этим иностранный язык, являясь способом общения и самореализации во внешнем мире, становится действительно востребованным.   Статус  иностранного  языка  как  учебной  дисциплины значительно  возрастает,  что  ведет  к  переосмыслению  и  радикальному обновлению  содержания  обучения  иностранному  языку.   Возникло  новое понимание  смысла,  дидактики,  методики  изучения  иностранного  языка. Постановка  новых  целей  и  задач  обучения,  отвечающих   необходимости  развития  у  учащихся  способности  использовать  язык  как  инструмент  общения в наибольшей степени соответствует требованиям  развития  общества  на  современном  этапе.  </vt:lpstr>
      <vt:lpstr>Цель изучения     Одной из  основных целей изучения иностранных языков стало развитие и подготовка  школьников  к  жизнедеятельности  в  демократическом,   мультинациональном,  мультикультурном  обществе.      Мы не можем не заметить возросшую мотивацию современного общества  к  изучению  иностранных  языков (необходимостью понимания иностранной речи в процессе общения со своими сверстниками; в процессе знакомства с популярной музыкой, современными художественными фильмами; в процессе работы с компьютерной техникой и Интернетом).     Усиление роли иностранного языка в жизни нашего общества создает стимулы для более глубокого изучения иностранных языков учащимися общеобразовательных школ.</vt:lpstr>
      <vt:lpstr>Основная задача  Основной задачей иноязычного школьного образования в современном обществе стало создание благоприятных условий для устойчивого непрерывного развития языковой личности.</vt:lpstr>
      <vt:lpstr>Актуальность Изучение иностранного языка к тому же, может сыграть особую роль в формировании личности учащихся. Возможности иностранного языка в решении актуальных задач современного общества в области воспитания подрастающего поколения трудно переоценить.  В процессе изучения иностранного языка происходит овладение иноязычной культурой (духовные ценности, знакомство с бытом, культурой, искусством и научными достижениями других стран и народов).  Кроме того, осуществляется диалог двух культур - иностранной и родной. Это очень важно, так как формирование человека духовного, человека культуры происходит благодаря диалогу культур.</vt:lpstr>
      <vt:lpstr>Культура общения Содержание обучения иностранному языку должно быть направлено на развитие у школьников культуры общения.  Воспитательный аспект является неотъемлемой частью учебного процесса, поэтому все образовательные технологии предусматривают воспитание у учащихся необходимых качеств зрелой личности.</vt:lpstr>
      <vt:lpstr>Технологии обучения  Использование какой-то одной технологии обучения, какой бы совершенной она ни была, не создаст максимально эффективных условий для раскрытия и развития способностей учащихся и творческого поиска учителя.</vt:lpstr>
      <vt:lpstr>Современные технологии  Современные технологии обучения иностранному языку дают возможность учителю скорректировать любую технологию в соответствии со структурой, функциями, содержанием, целями и задачами обучения в данной конкретной группе учащихся.  Личностно – ориентированная парадигма современного образования определила необходимость комплексной реализации основных подходов к обучению иностранным языкам: личностно - ориентированного, деятельностного, коммуникативно – когнитивного и социокультурного.</vt:lpstr>
      <vt:lpstr>Здоровье сберегающая технология Предмет “Иностранный язык” в ранговой шкале трудностей И. Г. Сивкова занимает второе место после математики.   Применение здоровье сберегающих технологий снижает утомляющее воздействие урока на организм школьника, активизирует резервные возможности личности с помощью рациональной организации учебного процесса, средств обучения.   Важна атмосфера сотрудничества, смена деятельности и форм урока, режимов и приемов работы, физкультминутки.</vt:lpstr>
      <vt:lpstr>Проектная технология  Использование проектной технологии способствует развитию навыков речемыслительной деятельности, требующих от учащихся интеллектуально-поисковых усилий, формирует устойчивый интерес и мотивацию к дальнейшему изучению иностранного языка.   Работа над проектами развивает воображение, фантазию, творческое мышление, способствует благоприятному психологическому климату, умение работать в коллективе.</vt:lpstr>
      <vt:lpstr>Критическое мышление  Жизнь в современном обществе требует от школьников развития таких важных познавательных навыков, как умение выработать собственное мнение, выстроить цепь доказательств, выразить себя ясно и уверенно.  Технология развития критического мышления учащихся предполагает постановку вопросов учащимися и понимание проблемы, которую нужно решить.         </vt:lpstr>
      <vt:lpstr>«Языковой портфель»  Данная технология обеспечивает учащихся механизмом наблюдения за приобретаемым опытом, его рефлексии, оценки и самооценки уровня своих знаний.  В результате работы с «Языковым портфелем» у учащихся формируется положительное отношение к предмету «Иностранный язык» и восприятие его как среды, необходимой для осуществления различных форм деятельности человека.   Языковой портфель — это пакет рабочих материалов, которые представляют опыт учебной деятельности обучающегося по овладению иностранным языком. Главная цель языкового портфеля — создание ситуации успеха, развитие навыков самооценки, самоконтроля, самоанализа и рефлексии во всех видах речевой деятельности обучающегося. </vt:lpstr>
      <vt:lpstr>       Информационно-   коммуникационные  технологии Высокий уровень компьютеризации общества и рост значения сети Интернет как средства хранения и передачи информации требуют от современного учителя иностранного языка внедрения в свою образовательную практику информационно-коммуникационных технологий. .  </vt:lpstr>
      <vt:lpstr>Мотивация  В идеале обучение иностранному языку должно осуществляться не по принуждению, а сопровождаться интересом со стороны ребят.   Мотивация  изучения иностранного языка повышает качество образования. Необходимо целенаправленно развивать интерес к изучению иностранного языка.   </vt:lpstr>
      <vt:lpstr>Внеклассные мероприятия  Чтобы снять напряжение и усталость, заинтересовать в изучении языка, необходимо проводить систематически внеклассные занятия по иностранному языку.  Разнообразие форм и методов внеклассной деятельности позволяет привлечь обучающихся к поиску иноязычной информации.  Это может повысить качество иноязычного образования в современной общеобразовательной школе.    </vt:lpstr>
      <vt:lpstr>Иноязычное образование</vt:lpstr>
      <vt:lpstr>Иноязычное обучение</vt:lpstr>
      <vt:lpstr>Иноязычное образование</vt:lpstr>
      <vt:lpstr>Новый тип личности</vt:lpstr>
      <vt:lpstr>Роль учителя</vt:lpstr>
      <vt:lpstr>Основные тенденции</vt:lpstr>
      <vt:lpstr>Вывод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Elegant And Classy Style Agency</dc:title>
  <dc:creator>Таратун Е.В.</dc:creator>
  <cp:lastModifiedBy>Dinan</cp:lastModifiedBy>
  <cp:revision>195</cp:revision>
  <dcterms:modified xsi:type="dcterms:W3CDTF">2024-10-31T03:53:15Z</dcterms:modified>
</cp:coreProperties>
</file>