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1"/>
  </p:notesMasterIdLst>
  <p:sldIdLst>
    <p:sldId id="256" r:id="rId2"/>
    <p:sldId id="292" r:id="rId3"/>
    <p:sldId id="293" r:id="rId4"/>
    <p:sldId id="294" r:id="rId5"/>
    <p:sldId id="295" r:id="rId6"/>
    <p:sldId id="296" r:id="rId7"/>
    <p:sldId id="297" r:id="rId8"/>
    <p:sldId id="33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1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2" autoAdjust="0"/>
    <p:restoredTop sz="94660"/>
  </p:normalViewPr>
  <p:slideViewPr>
    <p:cSldViewPr>
      <p:cViewPr>
        <p:scale>
          <a:sx n="62" d="100"/>
          <a:sy n="62" d="100"/>
        </p:scale>
        <p:origin x="2886" y="10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CA15DC77-CA06-4BFF-8CE1-5A47B933B2AF}" type="datetimeFigureOut">
              <a:rPr lang="ru-RU"/>
              <a:pPr>
                <a:defRPr/>
              </a:pPr>
              <a:t>15.09.2025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235F11DC-6415-437A-AD42-F8C4A5003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966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A88C466-9616-47FE-A504-AA70E54C0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24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57297-9745-4037-BA05-0AC90C66F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1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0B8C9-2CF1-4DCC-87E7-E00C67AEE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8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7D528-4B27-413D-94C2-94FAB80D9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0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59B1B-0980-4B02-9F6D-63D10E3D3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D0EFD-5F4B-4F94-B6AE-750C44DA8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33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D9EA6-1C30-4EA1-8543-FE8704906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84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6C622-4F67-4EFB-9A38-0A2D64A04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33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DBA67-5578-4E42-B4BA-D41A8FC8F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62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7A187-B6D9-4466-9CF5-6ABEB8493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99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758F6-322D-4A6D-9A96-7D536FFC8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8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50B94D3-3438-4F6A-B32D-76532DFB3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970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ru-RU">
                  <a:cs typeface="Arial" charset="0"/>
                </a:endParaRPr>
              </a:p>
            </p:txBody>
          </p:sp>
        </p:grp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ru-RU">
                <a:cs typeface="Arial" charset="0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0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32" r:id="rId1"/>
    <p:sldLayoutId id="2147484222" r:id="rId2"/>
    <p:sldLayoutId id="2147484223" r:id="rId3"/>
    <p:sldLayoutId id="2147484224" r:id="rId4"/>
    <p:sldLayoutId id="2147484225" r:id="rId5"/>
    <p:sldLayoutId id="2147484226" r:id="rId6"/>
    <p:sldLayoutId id="2147484227" r:id="rId7"/>
    <p:sldLayoutId id="2147484228" r:id="rId8"/>
    <p:sldLayoutId id="2147484229" r:id="rId9"/>
    <p:sldLayoutId id="2147484230" r:id="rId10"/>
    <p:sldLayoutId id="214748423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6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428625"/>
            <a:ext cx="8429625" cy="3429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sz="3600" dirty="0" smtClean="0">
              <a:solidFill>
                <a:srgbClr val="00B0F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28875" y="4214813"/>
            <a:ext cx="6072188" cy="2500312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pic>
        <p:nvPicPr>
          <p:cNvPr id="4100" name="Рисунок 6" descr="0402dvlcsnap2010020318h57m29s79.png"/>
          <p:cNvPicPr>
            <a:picLocks noChangeAspect="1"/>
          </p:cNvPicPr>
          <p:nvPr/>
        </p:nvPicPr>
        <p:blipFill rotWithShape="1">
          <a:blip r:embed="rId2">
            <a:lum brigh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3" t="1700" r="10243" b="15351"/>
          <a:stretch/>
        </p:blipFill>
        <p:spPr bwMode="auto">
          <a:xfrm>
            <a:off x="-22892" y="449288"/>
            <a:ext cx="9166892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" y="5492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2.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1520" y="1556793"/>
            <a:ext cx="9000999" cy="527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Утверждение:</a:t>
            </a: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dirty="0"/>
              <a:t>Если у тебя есть сомнения, дать ли людям, с которыми общаешься в сети больше личной информации о себе, что ты сделаешь</a:t>
            </a:r>
            <a:r>
              <a:rPr lang="ru-RU" sz="1800" dirty="0"/>
              <a:t> </a:t>
            </a:r>
          </a:p>
          <a:p>
            <a:r>
              <a:rPr lang="ru-RU" sz="1800" dirty="0"/>
              <a:t>Расскажешь взрослому и попросишь совет </a:t>
            </a:r>
          </a:p>
          <a:p>
            <a:r>
              <a:rPr lang="ru-RU" sz="1800" dirty="0"/>
              <a:t>Расскажешь другу (подруге) и попросишь совет </a:t>
            </a:r>
          </a:p>
          <a:p>
            <a:r>
              <a:rPr lang="ru-RU" sz="1800" dirty="0"/>
              <a:t>Отправишь личные данные и посмотришь, что будет </a:t>
            </a:r>
          </a:p>
          <a:p>
            <a:r>
              <a:rPr lang="ru-RU" sz="1800" dirty="0"/>
              <a:t>Не отправишь личные данные </a:t>
            </a:r>
          </a:p>
          <a:p>
            <a:r>
              <a:rPr lang="ru-RU" sz="1800" dirty="0"/>
              <a:t>* - Допускается несколько вариантов ответа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1600" b="1" dirty="0" smtClean="0"/>
              <a:t>Правильный ответ: Расскажешь взрослому и попросишь совет; Не отдашь личные данные.</a:t>
            </a:r>
            <a:r>
              <a:rPr lang="ru-RU" sz="1600" dirty="0"/>
              <a:t> </a:t>
            </a:r>
            <a:r>
              <a:rPr lang="ru-RU" sz="1600" dirty="0" smtClean="0"/>
              <a:t>Не стоит сообщать незнакомым людям в сети много информации о себе. Вы не можете точно знать, что за человек с Вами общается в Интернете и как он будет использовать Ваши персональные данные. Старайтесь советоваться со взрослыми, как Вам лучше поступить в таком случае.»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92868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3.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2938" y="1500188"/>
            <a:ext cx="7858125" cy="4774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Утверждение: </a:t>
            </a:r>
            <a:r>
              <a:rPr lang="ru-RU" sz="2800" b="1" dirty="0"/>
              <a:t>Новый друг, в чьих данных указан тот же возраст, что и у тебя, предлагает тебе обменяться фотографиями</a:t>
            </a:r>
            <a:r>
              <a:rPr lang="ru-RU" sz="2800" b="1" dirty="0" smtClean="0"/>
              <a:t>. </a:t>
            </a:r>
          </a:p>
          <a:p>
            <a:pPr algn="just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/>
              <a:t>1) </a:t>
            </a:r>
            <a:r>
              <a:rPr lang="ru-RU" sz="2800" dirty="0" smtClean="0"/>
              <a:t>Попрошу </a:t>
            </a:r>
            <a:r>
              <a:rPr lang="ru-RU" sz="2800" dirty="0"/>
              <a:t>его фото и потом отправлю свое.</a:t>
            </a:r>
            <a:br>
              <a:rPr lang="ru-RU" sz="2800" dirty="0"/>
            </a:br>
            <a:r>
              <a:rPr lang="ru-RU" b="1" dirty="0" smtClean="0"/>
              <a:t>2)</a:t>
            </a:r>
            <a:r>
              <a:rPr lang="ru-RU" sz="2800" dirty="0"/>
              <a:t> Посоветуюсь с родителями.</a:t>
            </a:r>
            <a:endParaRPr lang="ru-RU" sz="2800" b="1" dirty="0" smtClean="0"/>
          </a:p>
          <a:p>
            <a:pPr algn="just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2) </a:t>
            </a:r>
            <a:r>
              <a:rPr lang="ru-RU" sz="2800" dirty="0"/>
              <a:t>Помни, что под маской твоего ровесника </a:t>
            </a:r>
            <a:r>
              <a:rPr lang="ru-RU" sz="2800" b="1" dirty="0"/>
              <a:t>может скрываться взрослый человек с преступными намерениями</a:t>
            </a:r>
            <a:r>
              <a:rPr lang="ru-RU" sz="2800" dirty="0"/>
              <a:t>.</a:t>
            </a:r>
            <a:endParaRPr lang="ru-RU" sz="2800" dirty="0"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836613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4.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42938" y="1785938"/>
            <a:ext cx="7286625" cy="3908121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i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баллов.</a:t>
            </a:r>
          </a:p>
          <a:p>
            <a:pPr eaLnBrk="1" hangingPunct="1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Утверждение:</a:t>
            </a:r>
            <a:r>
              <a:rPr lang="ru-RU" sz="24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основным каналом распространения компьютерных вирусов?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Веб-страницы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Электронная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Флеш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-накопители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флешки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eaLnBrk="1" hangingPunct="1">
              <a:lnSpc>
                <a:spcPct val="107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sz="2800" dirty="0">
                <a:solidFill>
                  <a:srgbClr val="B9CDE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Электронная почта!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5.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4063" y="1481138"/>
            <a:ext cx="7572375" cy="477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ru-RU" sz="2400" b="1" dirty="0" smtClean="0"/>
              <a:t>Для </a:t>
            </a:r>
            <a:r>
              <a:rPr lang="ru-RU" sz="2400" b="1" dirty="0"/>
              <a:t>предотвращения заражения компьютера вирусами следует:</a:t>
            </a:r>
            <a:r>
              <a:rPr lang="ru-RU" sz="2000" dirty="0"/>
              <a:t>  </a:t>
            </a:r>
            <a:endParaRPr lang="ru-RU" sz="2000" dirty="0" smtClean="0"/>
          </a:p>
          <a:p>
            <a:pPr>
              <a:buNone/>
            </a:pPr>
            <a:r>
              <a:rPr lang="ru-RU" sz="2400" dirty="0" smtClean="0"/>
              <a:t>1) Не </a:t>
            </a:r>
            <a:r>
              <a:rPr lang="ru-RU" sz="2400" dirty="0"/>
              <a:t>пользоваться Интернетом </a:t>
            </a:r>
          </a:p>
          <a:p>
            <a:pPr>
              <a:buNone/>
            </a:pPr>
            <a:r>
              <a:rPr lang="ru-RU" sz="2400" dirty="0" smtClean="0"/>
              <a:t>2) Устанавливать </a:t>
            </a:r>
            <a:r>
              <a:rPr lang="ru-RU" sz="2400" dirty="0"/>
              <a:t>и обновлять антивирусные средства </a:t>
            </a:r>
          </a:p>
          <a:p>
            <a:pPr>
              <a:buNone/>
            </a:pPr>
            <a:r>
              <a:rPr lang="ru-RU" sz="2400" dirty="0" smtClean="0"/>
              <a:t>3) Не </a:t>
            </a:r>
            <a:r>
              <a:rPr lang="ru-RU" sz="2400" dirty="0"/>
              <a:t>чихать и не кашлять рядом с </a:t>
            </a:r>
            <a:r>
              <a:rPr lang="ru-RU" sz="2400" dirty="0" smtClean="0"/>
              <a:t>компьютером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800" dirty="0" smtClean="0"/>
              <a:t>Устанавливать </a:t>
            </a:r>
            <a:r>
              <a:rPr lang="ru-RU" sz="2800" dirty="0"/>
              <a:t>и обновлять антивирусные </a:t>
            </a:r>
            <a:r>
              <a:rPr lang="ru-RU" sz="2800" dirty="0" smtClean="0"/>
              <a:t>средства! </a:t>
            </a:r>
            <a:endParaRPr lang="ru-RU" sz="28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" y="92868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6.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38" y="1500188"/>
            <a:ext cx="8143875" cy="403187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sz="2800" b="1" i="1" dirty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баллов. </a:t>
            </a:r>
          </a:p>
          <a:p>
            <a:r>
              <a:rPr lang="ru-RU" sz="2000" b="1" dirty="0"/>
              <a:t>Если вирус обнаружен, следует:</a:t>
            </a:r>
            <a:r>
              <a:rPr lang="ru-RU" sz="2000" dirty="0"/>
              <a:t>  </a:t>
            </a:r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1) Удалить </a:t>
            </a:r>
            <a:r>
              <a:rPr lang="ru-RU" sz="2000" dirty="0"/>
              <a:t>его и предотвратить дальнейшее заражение </a:t>
            </a:r>
          </a:p>
          <a:p>
            <a:r>
              <a:rPr lang="ru-RU" sz="2000" dirty="0" smtClean="0"/>
              <a:t>2) Установить </a:t>
            </a:r>
            <a:r>
              <a:rPr lang="ru-RU" sz="2000" dirty="0"/>
              <a:t>какую разновидность имеет вирус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/>
              <a:t>Удалить его и предотвратить дальнейшее заражение </a:t>
            </a:r>
          </a:p>
          <a:p>
            <a:pPr algn="r" eaLnBrk="1" hangingPunct="1"/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514350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>
                <a:solidFill>
                  <a:srgbClr val="FF0000"/>
                </a:solidFill>
              </a:rPr>
              <a:t>1. Вашему вниманию представлены  утверждения. Какие утверждения являются верными, а какие нет? Кратко аргументируйте свой ответ.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3" y="1643063"/>
            <a:ext cx="8589838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sz="2800" b="1" i="1" dirty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баллов.</a:t>
            </a: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endParaRPr lang="ru-RU" sz="28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/>
              <a:t>В</a:t>
            </a:r>
            <a:r>
              <a:rPr lang="ru-RU" sz="2400" b="1" dirty="0"/>
              <a:t> чате тебя обозвали очень грубыми словами</a:t>
            </a:r>
            <a:r>
              <a:rPr lang="ru-RU" sz="2400" b="1" dirty="0" smtClean="0"/>
              <a:t>.</a:t>
            </a:r>
          </a:p>
          <a:p>
            <a:endParaRPr lang="ru-RU" sz="2400" dirty="0"/>
          </a:p>
          <a:p>
            <a:pPr marL="457200" indent="-457200">
              <a:buAutoNum type="arabicParenR"/>
            </a:pPr>
            <a:r>
              <a:rPr lang="ru-RU" sz="2400" dirty="0" smtClean="0"/>
              <a:t>Скажу </a:t>
            </a:r>
            <a:r>
              <a:rPr lang="ru-RU" sz="2400" dirty="0"/>
              <a:t>в ответ: «Сам дурак</a:t>
            </a:r>
            <a:r>
              <a:rPr lang="ru-RU" sz="2400" dirty="0" smtClean="0"/>
              <a:t>».</a:t>
            </a:r>
          </a:p>
          <a:p>
            <a:pPr marL="457200" indent="-457200">
              <a:buAutoNum type="arabicParenR"/>
            </a:pPr>
            <a:r>
              <a:rPr lang="ru-RU" sz="2400" dirty="0" smtClean="0"/>
              <a:t>Прекращу </a:t>
            </a:r>
            <a:r>
              <a:rPr lang="ru-RU" sz="2400" dirty="0"/>
              <a:t>разговор с этим человеком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pPr algn="r"/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/>
              <a:t>Кроме преступников в Интернете есть просто злые и невоспитанные люди. Ради собственного развлечения они могут обидеть тебя, прислать неприятную картинку или устроить травлю. Ты можешь столкнуться с такими людьми на самых разных сайтах, форумах и чатах.</a:t>
            </a:r>
          </a:p>
          <a:p>
            <a:pPr algn="r"/>
            <a:r>
              <a:rPr lang="ru-RU" dirty="0"/>
              <a:t>Помни: </a:t>
            </a:r>
            <a:r>
              <a:rPr lang="ru-RU" b="1" dirty="0"/>
              <a:t>ты не виноват</a:t>
            </a:r>
            <a:r>
              <a:rPr lang="ru-RU" dirty="0"/>
              <a:t>, если получил оскорбительное сообщение. Не нужно реагировать на грубых людей — просто прекрати общение.</a:t>
            </a:r>
          </a:p>
          <a:p>
            <a:pPr algn="r" eaLnBrk="1" hangingPunct="1"/>
            <a:r>
              <a:rPr lang="ru-RU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20713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2.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504" y="1357313"/>
            <a:ext cx="8856984" cy="4481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b="1" i="1" dirty="0"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b="1" i="1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баллов. </a:t>
            </a:r>
          </a:p>
          <a:p>
            <a:pPr>
              <a:buNone/>
            </a:pPr>
            <a:r>
              <a:rPr lang="ru-RU" sz="2800" b="1" dirty="0" smtClean="0"/>
              <a:t> </a:t>
            </a:r>
            <a:r>
              <a:rPr lang="ru-RU" sz="2800" b="1" dirty="0"/>
              <a:t>Знакомый предложил разослать телефон и адрес «плохой девочки», чтобы все знали о </a:t>
            </a:r>
            <a:r>
              <a:rPr lang="ru-RU" sz="2800" b="1" dirty="0" smtClean="0"/>
              <a:t>ней.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1) Потребую </a:t>
            </a:r>
            <a:r>
              <a:rPr lang="ru-RU" sz="2800" dirty="0"/>
              <a:t>доказательств, что она плохая</a:t>
            </a:r>
            <a:r>
              <a:rPr lang="ru-RU" sz="2800" dirty="0" smtClean="0"/>
              <a:t>.</a:t>
            </a:r>
            <a:endParaRPr lang="ru-RU" sz="2800" dirty="0"/>
          </a:p>
          <a:p>
            <a:pPr>
              <a:buNone/>
            </a:pPr>
            <a:r>
              <a:rPr lang="ru-RU" sz="2800" dirty="0" smtClean="0"/>
              <a:t>2) Сразу </a:t>
            </a:r>
            <a:r>
              <a:rPr lang="ru-RU" sz="2800" dirty="0"/>
              <a:t>откажусь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arenR"/>
            </a:pPr>
            <a:endParaRPr lang="ru-RU" sz="2800" dirty="0"/>
          </a:p>
          <a:p>
            <a:pPr algn="r" eaLnBrk="1" hangingPunct="1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2. </a:t>
            </a:r>
            <a:r>
              <a:rPr lang="ru-RU" sz="2400" b="1" dirty="0" smtClean="0"/>
              <a:t>Никогда </a:t>
            </a:r>
            <a:r>
              <a:rPr lang="ru-RU" sz="2400" b="1" dirty="0"/>
              <a:t>не участвуй в травле и не общайся с людьми, которые обижают других.</a:t>
            </a:r>
            <a:r>
              <a:rPr lang="ru-RU" sz="2400" dirty="0"/>
              <a:t> </a:t>
            </a:r>
            <a:endParaRPr lang="ru-RU" sz="2400" dirty="0"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sz="2800" dirty="0">
                <a:solidFill>
                  <a:srgbClr val="FF0000"/>
                </a:solidFill>
              </a:rPr>
              <a:t>3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143000"/>
            <a:ext cx="8964488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b="1" i="1" dirty="0"/>
          </a:p>
          <a:p>
            <a:pPr eaLnBrk="1" hangingPunct="1"/>
            <a:endParaRPr lang="ru-RU" b="1" i="1" dirty="0"/>
          </a:p>
          <a:p>
            <a:pPr algn="ctr" eaLnBrk="1" hangingPunct="1"/>
            <a:endParaRPr lang="ru-RU" b="1" i="1" dirty="0">
              <a:solidFill>
                <a:srgbClr val="953735"/>
              </a:solidFill>
            </a:endParaRPr>
          </a:p>
          <a:p>
            <a:pPr algn="ctr" eaLnBrk="1" hangingPunct="1"/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 Интернета предложил тебе встретиться.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приду.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 пойду, так как этот человек может оказаться не тем, за кого себя выдает.</a:t>
            </a:r>
          </a:p>
          <a:p>
            <a:pPr algn="r" eaLnBrk="1" hangingPunct="1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 соглашайся прийти в гости к человеку, с которым ты познакомился в Интернете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Помни, что под маской твоего ровесника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скрываться взрослый человек с преступными намерениями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i="1" dirty="0"/>
          </a:p>
          <a:p>
            <a:pPr eaLnBrk="1" hangingPunct="1"/>
            <a:endParaRPr lang="ru-RU" dirty="0"/>
          </a:p>
          <a:p>
            <a:pPr eaLnBrk="1" hangingPunct="1"/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620713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4. </a:t>
            </a:r>
            <a:r>
              <a:rPr lang="ru-RU" sz="2800" dirty="0">
                <a:solidFill>
                  <a:srgbClr val="FF0000"/>
                </a:solidFill>
              </a:rPr>
              <a:t>Вашему вниманию представлены  утверждения. Какие утверждения являются верными, а какие нет? Кратко аргументируйте свой ответ.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1520" y="1428750"/>
            <a:ext cx="8784975" cy="463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i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баллов.</a:t>
            </a:r>
          </a:p>
          <a:p>
            <a:pPr>
              <a:buNone/>
            </a:pPr>
            <a:r>
              <a:rPr lang="ru-RU" sz="2400" b="1" dirty="0" smtClean="0"/>
              <a:t>Учительница </a:t>
            </a:r>
            <a:r>
              <a:rPr lang="ru-RU" sz="2400" b="1" dirty="0"/>
              <a:t>дала домашнее задание: найти ответ на вопрос «Какие планеты входят в Солнечную систему?».</a:t>
            </a:r>
            <a:endParaRPr lang="ru-RU" sz="2400" dirty="0"/>
          </a:p>
          <a:p>
            <a:pPr>
              <a:buNone/>
            </a:pPr>
            <a:r>
              <a:rPr lang="ru-RU" b="1" dirty="0" smtClean="0"/>
              <a:t>1) </a:t>
            </a:r>
            <a:r>
              <a:rPr lang="ru-RU" sz="2400" dirty="0" smtClean="0"/>
              <a:t>Найду </a:t>
            </a:r>
            <a:r>
              <a:rPr lang="ru-RU" sz="2400" dirty="0"/>
              <a:t>ответ в Интернете.</a:t>
            </a:r>
            <a:br>
              <a:rPr lang="ru-RU" sz="2400" dirty="0"/>
            </a:br>
            <a:r>
              <a:rPr lang="ru-RU" b="1" dirty="0" smtClean="0"/>
              <a:t>2) </a:t>
            </a:r>
            <a:r>
              <a:rPr lang="ru-RU" sz="2400" dirty="0" smtClean="0"/>
              <a:t>Проверю </a:t>
            </a:r>
            <a:r>
              <a:rPr lang="ru-RU" sz="2400" dirty="0"/>
              <a:t>информацию в других источниках (книгах), так как не все, что пишут в Интернете — правда.</a:t>
            </a:r>
          </a:p>
          <a:p>
            <a:pPr algn="r" eaLnBrk="1" hangingPunct="1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8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800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>
              <a:lnSpc>
                <a:spcPct val="107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ru-RU" sz="2800" i="1" dirty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2. В Интернете слишком много непроверенной информации!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latin typeface="Tahoma" panose="020B0604030504040204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1785938"/>
            <a:ext cx="8643937" cy="116205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u="sng" dirty="0" smtClean="0">
                <a:solidFill>
                  <a:srgbClr val="92D050"/>
                </a:solidFill>
              </a:rPr>
              <a:t>Подведение итогов викторины</a:t>
            </a:r>
            <a:r>
              <a:rPr lang="ru-RU" sz="2600" u="sng" dirty="0" smtClean="0">
                <a:solidFill>
                  <a:srgbClr val="92D050"/>
                </a:solidFill>
              </a:rPr>
              <a:t/>
            </a:r>
            <a:br>
              <a:rPr lang="ru-RU" sz="2600" u="sng" dirty="0" smtClean="0">
                <a:solidFill>
                  <a:srgbClr val="92D050"/>
                </a:solidFill>
              </a:rPr>
            </a:br>
            <a:endParaRPr lang="ru-RU" sz="2600" u="sng" dirty="0" smtClean="0">
              <a:solidFill>
                <a:srgbClr val="92D050"/>
              </a:solidFill>
            </a:endParaRPr>
          </a:p>
        </p:txBody>
      </p:sp>
      <p:pic>
        <p:nvPicPr>
          <p:cNvPr id="52227" name="Рисунок 4" descr="cas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786063"/>
            <a:ext cx="29908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050" cy="922337"/>
          </a:xfrm>
        </p:spPr>
        <p:txBody>
          <a:bodyPr/>
          <a:lstStyle/>
          <a:p>
            <a:pPr>
              <a:defRPr/>
            </a:pPr>
            <a:r>
              <a:rPr lang="ru-RU" sz="4000" dirty="0">
                <a:solidFill>
                  <a:srgbClr val="FF0000"/>
                </a:solidFill>
              </a:rPr>
              <a:t>Выберите тему и категорию вопроса: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455603"/>
              </p:ext>
            </p:extLst>
          </p:nvPr>
        </p:nvGraphicFramePr>
        <p:xfrm>
          <a:off x="714375" y="1397000"/>
          <a:ext cx="7429499" cy="279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7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20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820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0385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0385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5596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75596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69029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тема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вопросы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 marL="91439" marR="91439" marT="45727" marB="45727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989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/>
                        <a:t>1. </a:t>
                      </a:r>
                      <a:r>
                        <a:rPr lang="ru-RU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«Персональные данные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2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3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4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5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hlinkClick r:id="rId6" action="ppaction://hlinksldjump"/>
                        </a:rPr>
                        <a:t>3</a:t>
                      </a:r>
                      <a:r>
                        <a:rPr lang="ru-RU" sz="2000" dirty="0" smtClean="0">
                          <a:hlinkClick r:id="rId6" action="ppaction://hlinksldjump"/>
                        </a:rPr>
                        <a:t>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7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1023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2. «Информационная безопасность»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8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9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0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hlinkClick r:id="rId11" action="ppaction://hlinksldjump"/>
                        </a:rPr>
                        <a:t>3</a:t>
                      </a:r>
                      <a:r>
                        <a:rPr lang="ru-RU" sz="2000" dirty="0" smtClean="0">
                          <a:hlinkClick r:id="rId11" action="ppaction://hlinksldjump"/>
                        </a:rPr>
                        <a:t>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2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3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1023">
                <a:tc>
                  <a:txBody>
                    <a:bodyPr/>
                    <a:lstStyle/>
                    <a:p>
                      <a:r>
                        <a:rPr lang="ru-RU" sz="2000" baseline="0" dirty="0" smtClean="0"/>
                        <a:t>3. «Поведение в сети Интернет»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4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5" action="ppaction://hlinksldjump"/>
                        </a:rPr>
                        <a:t>20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6" action="ppaction://hlinksldjump"/>
                        </a:rPr>
                        <a:t>10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7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rId18" action="ppaction://hlinksldjump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hlinkClick r:id="" action="ppaction://noaction"/>
                        </a:rPr>
                        <a:t>30</a:t>
                      </a:r>
                      <a:endParaRPr lang="ru-RU" sz="2000" dirty="0"/>
                    </a:p>
                  </a:txBody>
                  <a:tcPr marL="91439" marR="91439" marT="45725" marB="45725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185738" y="6381750"/>
            <a:ext cx="357187" cy="28575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1.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Какое из утверждений представленных в вопросе верно? Кратко аргументируйте свой ответ.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00113" y="1196752"/>
            <a:ext cx="7786687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10 баллов. </a:t>
            </a:r>
            <a:endParaRPr lang="ru-RU" sz="2800" b="1" i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dirty="0" smtClean="0"/>
              <a:t>Персональные данные состоят из</a:t>
            </a:r>
            <a:r>
              <a:rPr lang="ru-RU" sz="2400" dirty="0"/>
              <a:t>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1)ФИО, возраст, домашний адрес и номер телефона </a:t>
            </a:r>
          </a:p>
          <a:p>
            <a:pPr>
              <a:buNone/>
            </a:pPr>
            <a:r>
              <a:rPr lang="ru-RU" sz="2400" dirty="0" smtClean="0"/>
              <a:t>2)Группа крови, отпечатки пальцев, медицинские диагнозы </a:t>
            </a:r>
          </a:p>
          <a:p>
            <a:pPr>
              <a:buNone/>
            </a:pPr>
            <a:r>
              <a:rPr lang="ru-RU" sz="2400" dirty="0" smtClean="0"/>
              <a:t>3)Сведения об образовании, фотографии </a:t>
            </a:r>
          </a:p>
          <a:p>
            <a:pPr>
              <a:buNone/>
            </a:pPr>
            <a:r>
              <a:rPr lang="ru-RU" sz="2400" dirty="0" smtClean="0"/>
              <a:t>4)Все вышеперечисленное. Персональные данные - это информация, по которой тебя можно идентифицировать.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solidFill>
                <a:srgbClr val="00B0F0"/>
              </a:solidFill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20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данных, который можно отнести к персональным, четко не определен в законах. Поэтому набор данных, позволяющий определить или идентифицировать тебя среди множества других людей является персональными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 </a:t>
            </a:r>
            <a:endParaRPr lang="ru-RU" sz="2800" b="1" i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050" y="757238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dirty="0">
                <a:solidFill>
                  <a:srgbClr val="FF0000"/>
                </a:solidFill>
              </a:rPr>
              <a:t>2</a:t>
            </a:r>
            <a:r>
              <a:rPr lang="ru-RU" sz="2800" dirty="0" smtClean="0">
                <a:solidFill>
                  <a:srgbClr val="FF0000"/>
                </a:solidFill>
              </a:rPr>
              <a:t>. Вашему </a:t>
            </a:r>
            <a:r>
              <a:rPr lang="ru-RU" sz="2800" dirty="0">
                <a:solidFill>
                  <a:srgbClr val="FF0000"/>
                </a:solidFill>
              </a:rPr>
              <a:t>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699314" y="1512243"/>
            <a:ext cx="8072438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20 баллов. </a:t>
            </a:r>
            <a:endParaRPr lang="ru-RU" sz="2800" b="1" i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</a:rPr>
              <a:t> </a:t>
            </a:r>
            <a:r>
              <a:rPr lang="ru-RU" dirty="0"/>
              <a:t>2. Можешь ли ты контролировать размещение своих фотографий в сети Интернет, если выкладываешь их в социальные сети? 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solidFill>
                <a:srgbClr val="00B0F0"/>
              </a:solidFill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</a:rPr>
              <a:t>Ответ: </a:t>
            </a: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Нет! </a:t>
            </a:r>
            <a:r>
              <a:rPr lang="ru-RU" sz="2000" dirty="0" smtClean="0"/>
              <a:t>При </a:t>
            </a:r>
            <a:r>
              <a:rPr lang="ru-RU" sz="2000" dirty="0"/>
              <a:t>публикации фотографий в Сети, вы даете другим возможность на их загрузку, изменение или даже использование их в рекламе! Всегда проверяйте, что вы установили настройки приватности.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520" y="1700808"/>
            <a:ext cx="8892479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30 баллов.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b="1" i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</a:rPr>
              <a:t>   </a:t>
            </a:r>
            <a:r>
              <a:rPr lang="ru-RU" b="1" dirty="0" smtClean="0"/>
              <a:t> </a:t>
            </a:r>
            <a:r>
              <a:rPr lang="ru-RU" sz="2800" b="1" dirty="0"/>
              <a:t>Друг устраивает вечеринку в выходные, и все ваши друзья приглашены. Правильно ли будет разместить дату, время и место на сайте, потому что тогда у каждого будут детали этой встречи</a:t>
            </a:r>
            <a:r>
              <a:rPr lang="ru-RU" sz="2800" b="1" dirty="0" smtClean="0"/>
              <a:t>.</a:t>
            </a:r>
          </a:p>
          <a:p>
            <a:endParaRPr lang="ru-RU" sz="2800" dirty="0"/>
          </a:p>
          <a:p>
            <a:pPr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Ответ: Нет! </a:t>
            </a:r>
            <a:r>
              <a:rPr lang="ru-RU" sz="2400" i="1" dirty="0"/>
              <a:t>Ты никогда не можешь знать точно, кто имеет доступ к информации, которую публикуешь на сайте. То, что ты разместишь на сайте, может повлиять на твою личную безопасность - особенно, если говоришь людям, где собираешься быть в определенное время.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000" dirty="0">
              <a:latin typeface="Calibri" panose="020F0502020204030204" pitchFamily="34" charset="0"/>
            </a:endParaRP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527050" y="7572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ru-RU" sz="3600" kern="0" dirty="0" smtClean="0"/>
              <a:t/>
            </a:r>
            <a:br>
              <a:rPr lang="ru-RU" sz="3600" kern="0" dirty="0" smtClean="0"/>
            </a:br>
            <a:r>
              <a:rPr lang="ru-RU" sz="2800" kern="0" dirty="0">
                <a:solidFill>
                  <a:srgbClr val="FF0000"/>
                </a:solidFill>
              </a:rPr>
              <a:t>3</a:t>
            </a:r>
            <a:r>
              <a:rPr lang="ru-RU" sz="2800" kern="0" dirty="0" smtClean="0">
                <a:solidFill>
                  <a:srgbClr val="FF0000"/>
                </a:solidFill>
              </a:rPr>
              <a:t>. Вашему вниманию представлены  утверждения. Какие утверждения являются верными, а какие нет? Кратко аргументируйте свой ответ.</a:t>
            </a:r>
            <a:br>
              <a:rPr lang="ru-RU" sz="2800" kern="0" dirty="0" smtClean="0">
                <a:solidFill>
                  <a:srgbClr val="FF0000"/>
                </a:solidFill>
              </a:rPr>
            </a:br>
            <a:r>
              <a:rPr lang="ru-RU" kern="0" dirty="0" smtClean="0">
                <a:solidFill>
                  <a:srgbClr val="FF0000"/>
                </a:solidFill>
              </a:rPr>
              <a:t/>
            </a:r>
            <a:br>
              <a:rPr lang="ru-RU" kern="0" dirty="0" smtClean="0">
                <a:solidFill>
                  <a:srgbClr val="FF0000"/>
                </a:solidFill>
              </a:rPr>
            </a:br>
            <a:endParaRPr lang="ru-RU" kern="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2000250"/>
            <a:ext cx="8215313" cy="504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20 баллов</a:t>
            </a:r>
          </a:p>
          <a:p>
            <a:pPr>
              <a:buNone/>
            </a:pPr>
            <a:r>
              <a:rPr lang="ru-RU" sz="2000" b="1" dirty="0" smtClean="0"/>
              <a:t>Какие </a:t>
            </a:r>
            <a:r>
              <a:rPr lang="ru-RU" sz="2000" b="1" dirty="0"/>
              <a:t>файлы ты разместишь в социальных сетях? </a:t>
            </a: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1) В</a:t>
            </a:r>
            <a:r>
              <a:rPr lang="ru-RU" sz="2000" dirty="0" smtClean="0"/>
              <a:t>се</a:t>
            </a:r>
            <a:r>
              <a:rPr lang="ru-RU" sz="2000" dirty="0"/>
              <a:t>, что захочу, это смешно и интересно – моим друзьям понравится! </a:t>
            </a:r>
          </a:p>
          <a:p>
            <a:pPr>
              <a:buNone/>
            </a:pPr>
            <a:r>
              <a:rPr lang="ru-RU" sz="2000" dirty="0" smtClean="0"/>
              <a:t>2) Сначала </a:t>
            </a:r>
            <a:r>
              <a:rPr lang="ru-RU" sz="2000" dirty="0"/>
              <a:t>подумаю. Буду ли я чувствовать себя комфортно, если родители, учителя увидят то, что я публикую? </a:t>
            </a:r>
          </a:p>
          <a:p>
            <a:pPr>
              <a:buNone/>
            </a:pPr>
            <a:r>
              <a:rPr lang="ru-RU" sz="2000" dirty="0" smtClean="0"/>
              <a:t>3) Фотографии</a:t>
            </a:r>
            <a:r>
              <a:rPr lang="ru-RU" sz="2000" dirty="0"/>
              <a:t>, ФИО, адрес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i="1" dirty="0">
              <a:solidFill>
                <a:srgbClr val="00B0F0"/>
              </a:solidFill>
              <a:latin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None/>
            </a:pPr>
            <a:r>
              <a:rPr lang="ru-RU" sz="2800" b="1" i="1" dirty="0">
                <a:solidFill>
                  <a:srgbClr val="00B0F0"/>
                </a:solidFill>
                <a:latin typeface="Times New Roman" panose="02020603050405020304" pitchFamily="18" charset="0"/>
              </a:rPr>
              <a:t>Ответ:</a:t>
            </a:r>
            <a:r>
              <a:rPr lang="ru-RU" sz="1800" i="1" dirty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rgbClr val="FFFFFF"/>
                </a:solidFill>
                <a:latin typeface="Times New Roman" panose="02020603050405020304" pitchFamily="18" charset="0"/>
              </a:rPr>
              <a:t> </a:t>
            </a:r>
            <a:r>
              <a:rPr lang="ru-RU" sz="1800" dirty="0"/>
              <a:t>Важно сначала подумать, прежде чем публиковать что-то. Всю информацию из твоего профиля - комментарии, фотографии - могут увидеть тысячи людей и эта информация никогда не будет полностью стерта. Информация в сети помогает другим людям составить впечатление о тебе, и как ты ведешь себя в реальной жизни.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b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527050" y="7572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ru-RU" sz="3600" kern="0" dirty="0" smtClean="0"/>
              <a:t/>
            </a:r>
            <a:br>
              <a:rPr lang="ru-RU" sz="3600" kern="0" dirty="0" smtClean="0"/>
            </a:br>
            <a:r>
              <a:rPr lang="ru-RU" sz="28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8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Какое из утверждений представленных в вопросе верно? Кратко аргументируйте свой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sz="24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 аргументируйте свой ответ.</a:t>
            </a:r>
            <a:br>
              <a:rPr lang="ru-RU" sz="24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0" dirty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5</a:t>
            </a:r>
            <a:r>
              <a:rPr lang="ru-RU" sz="2800" b="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. </a:t>
            </a:r>
            <a:r>
              <a:rPr lang="ru-RU" sz="2800" b="0" dirty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Вашему вниманию представлены  утверждения. Какие утверждения являются верными, а какие нет? Кратко аргументируйте свой </a:t>
            </a:r>
            <a:r>
              <a:rPr lang="ru-RU" sz="2800" b="0" dirty="0" smtClean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ответ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14375" y="1785938"/>
            <a:ext cx="7500938" cy="547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3</a:t>
            </a:r>
            <a:r>
              <a:rPr lang="ru-RU" b="1" i="1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0 </a:t>
            </a: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баллов.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b="1" i="1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/>
              <a:t>Может </a:t>
            </a:r>
            <a:r>
              <a:rPr lang="ru-RU" b="1" dirty="0"/>
              <a:t>ли твой друг заходить в твой аккаунт и отправлять от твоего имени сообщения?</a:t>
            </a:r>
            <a:endParaRPr lang="ru-RU" dirty="0"/>
          </a:p>
          <a:p>
            <a:pPr algn="r">
              <a:buNone/>
            </a:pPr>
            <a:endParaRPr lang="ru-RU" sz="2800" b="1" i="1" dirty="0" smtClean="0">
              <a:solidFill>
                <a:srgbClr val="00B0F0"/>
              </a:solidFill>
              <a:latin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Ответ: </a:t>
            </a:r>
            <a:r>
              <a:rPr lang="ru-RU" sz="2800" dirty="0" smtClean="0"/>
              <a:t>Нет</a:t>
            </a:r>
            <a:r>
              <a:rPr lang="ru-RU" sz="2800" dirty="0"/>
              <a:t>. Имея доступ к твоему аккаунту друг может иметь доступ не только к тем файлам, которые ты разрешил смотреть, но и ко всем остальным данных.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  </a:t>
            </a:r>
            <a:endParaRPr lang="ru-RU" sz="2800" b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0" smtClean="0">
                <a:solidFill>
                  <a:srgbClr val="FF0000"/>
                </a:solidFill>
                <a:effectLst/>
                <a:latin typeface="Tahoma" panose="020B0604030504040204" pitchFamily="34" charset="0"/>
              </a:rPr>
              <a:t>6. </a:t>
            </a:r>
            <a:r>
              <a:rPr lang="ru-RU" sz="280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Выберите правильный ответ</a:t>
            </a:r>
            <a:r>
              <a:rPr lang="ru-RU" sz="3600" smtClean="0">
                <a:solidFill>
                  <a:srgbClr val="FF0000"/>
                </a:solidFill>
              </a:rPr>
              <a:t>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981075"/>
            <a:ext cx="7500937" cy="582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b="1" i="1" dirty="0">
                <a:solidFill>
                  <a:srgbClr val="92D050"/>
                </a:solidFill>
                <a:latin typeface="Times New Roman" panose="02020603050405020304" pitchFamily="18" charset="0"/>
              </a:rPr>
              <a:t>30 баллов. </a:t>
            </a:r>
          </a:p>
          <a:p>
            <a:pPr>
              <a:buNone/>
            </a:pPr>
            <a:r>
              <a:rPr lang="ru-RU" sz="1800" u="sng" dirty="0">
                <a:latin typeface="Times New Roman" panose="02020603050405020304" pitchFamily="18" charset="0"/>
              </a:rPr>
              <a:t>Вопрос:</a:t>
            </a:r>
            <a:r>
              <a:rPr lang="ru-RU" sz="1800" dirty="0">
                <a:latin typeface="Times New Roman" panose="02020603050405020304" pitchFamily="18" charset="0"/>
              </a:rPr>
              <a:t> </a:t>
            </a:r>
            <a:r>
              <a:rPr lang="ru-RU" sz="1800" b="1" dirty="0" smtClean="0"/>
              <a:t>При </a:t>
            </a:r>
            <a:r>
              <a:rPr lang="ru-RU" sz="1800" b="1" dirty="0"/>
              <a:t>заполнении онлайн-формы для ввода данных, которые будут опубликованы, какие данные не стоит указывать?</a:t>
            </a:r>
            <a:r>
              <a:rPr lang="ru-RU" sz="1800" dirty="0"/>
              <a:t> </a:t>
            </a:r>
          </a:p>
          <a:p>
            <a:r>
              <a:rPr lang="ru-RU" sz="1800" dirty="0"/>
              <a:t>Начало формы</a:t>
            </a:r>
          </a:p>
          <a:p>
            <a:r>
              <a:rPr lang="ru-RU" sz="1800" dirty="0" err="1"/>
              <a:t>Никнэйм</a:t>
            </a:r>
            <a:r>
              <a:rPr lang="ru-RU" sz="1800" dirty="0"/>
              <a:t> или псевдоним </a:t>
            </a:r>
          </a:p>
          <a:p>
            <a:r>
              <a:rPr lang="ru-RU" sz="1800" dirty="0"/>
              <a:t>ФИО </a:t>
            </a:r>
          </a:p>
          <a:p>
            <a:r>
              <a:rPr lang="ru-RU" sz="1800" dirty="0"/>
              <a:t>Адрес, где ты живешь </a:t>
            </a:r>
          </a:p>
          <a:p>
            <a:r>
              <a:rPr lang="ru-RU" sz="1800" dirty="0"/>
              <a:t>Адрес, где ты учишься </a:t>
            </a:r>
          </a:p>
          <a:p>
            <a:r>
              <a:rPr lang="ru-RU" sz="1800" dirty="0"/>
              <a:t>* - Допускается несколько вариантов ответа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dirty="0"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Ответ: </a:t>
            </a:r>
            <a:r>
              <a:rPr lang="ru-RU" sz="1800" b="1" dirty="0" smtClean="0"/>
              <a:t>Правильный </a:t>
            </a:r>
            <a:r>
              <a:rPr lang="ru-RU" sz="1800" b="1" dirty="0"/>
              <a:t>ответ: ФИО; адрес, где Вы </a:t>
            </a:r>
            <a:r>
              <a:rPr lang="ru-RU" sz="1800" b="1" dirty="0" smtClean="0"/>
              <a:t>живете.</a:t>
            </a:r>
            <a:r>
              <a:rPr lang="ru-RU" sz="1800" dirty="0"/>
              <a:t> </a:t>
            </a:r>
            <a:r>
              <a:rPr lang="ru-RU" sz="1800" dirty="0" smtClean="0"/>
              <a:t>Эти </a:t>
            </a:r>
            <a:r>
              <a:rPr lang="ru-RU" sz="1800" dirty="0"/>
              <a:t>данные позволяют установить Вашу личность в реальной жизни и дают возможность для вторжения в Ваше личное пространство, а также для использования Вас как объекта навязчивой рекламы или противоправных действий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</a:rPr>
              <a:t> </a:t>
            </a:r>
            <a:endParaRPr lang="ru-RU" sz="2800" b="1" dirty="0">
              <a:solidFill>
                <a:srgbClr val="00B0F0"/>
              </a:solidFill>
              <a:latin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800" dirty="0">
              <a:latin typeface="Tahoma" panose="020B0604030504040204" pitchFamily="34" charset="0"/>
            </a:endParaRPr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algn="l">
              <a:defRPr/>
            </a:pPr>
            <a:r>
              <a:rPr lang="ru-RU" sz="2800" dirty="0">
                <a:solidFill>
                  <a:srgbClr val="FF0000"/>
                </a:solidFill>
              </a:rPr>
              <a:t>1</a:t>
            </a:r>
            <a:r>
              <a:rPr lang="ru-RU" sz="2800" dirty="0" smtClean="0">
                <a:solidFill>
                  <a:srgbClr val="FF0000"/>
                </a:solidFill>
              </a:rPr>
              <a:t>. Вашему вниманию представлены  утверждения. Какие утверждения являются верными, а какие нет? Кратко </a:t>
            </a:r>
            <a:r>
              <a:rPr lang="ru-RU" sz="2800" dirty="0">
                <a:solidFill>
                  <a:srgbClr val="FF0000"/>
                </a:solidFill>
              </a:rPr>
              <a:t>аргументируйте свой ответ.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88" y="1285875"/>
            <a:ext cx="7572375" cy="5262979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sz="2800" b="1" i="1" dirty="0">
              <a:solidFill>
                <a:srgbClr val="D99694"/>
              </a:solidFill>
            </a:endParaRPr>
          </a:p>
          <a:p>
            <a:pPr algn="ctr" eaLnBrk="1" hangingPunct="1"/>
            <a:r>
              <a:rPr lang="ru-RU" sz="2800" b="1" i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баллов. </a:t>
            </a:r>
          </a:p>
          <a:p>
            <a:pPr eaLnBrk="1" hangingPunct="1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/>
              <a:t> </a:t>
            </a:r>
            <a:r>
              <a:rPr lang="ru-RU" b="1" dirty="0"/>
              <a:t>Какие последствия могут наступить, если ты отметишь друга на фото</a:t>
            </a:r>
            <a:r>
              <a:rPr lang="ru-RU" dirty="0"/>
              <a:t> </a:t>
            </a:r>
          </a:p>
          <a:p>
            <a:r>
              <a:rPr lang="ru-RU" dirty="0" smtClean="0"/>
              <a:t>1) Массовое </a:t>
            </a:r>
            <a:r>
              <a:rPr lang="ru-RU" dirty="0"/>
              <a:t>распространение фотографии в сети, если не настроена приватность учетной записи </a:t>
            </a:r>
          </a:p>
          <a:p>
            <a:r>
              <a:rPr lang="ru-RU" dirty="0" smtClean="0"/>
              <a:t>2) Никаких </a:t>
            </a:r>
            <a:r>
              <a:rPr lang="ru-RU" dirty="0"/>
              <a:t>последствий не будет </a:t>
            </a:r>
          </a:p>
          <a:p>
            <a:r>
              <a:rPr lang="ru-RU" dirty="0" smtClean="0"/>
              <a:t>3) Ничего </a:t>
            </a:r>
            <a:r>
              <a:rPr lang="ru-RU" dirty="0"/>
              <a:t>не случится, мой друг просто станет популярнее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eaLnBrk="1" hangingPunct="1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1" hangingPunct="1"/>
            <a:r>
              <a:rPr lang="ru-RU" sz="28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 </a:t>
            </a:r>
            <a:r>
              <a:rPr lang="ru-RU" dirty="0" smtClean="0"/>
              <a:t>Вы </a:t>
            </a:r>
            <a:r>
              <a:rPr lang="ru-RU" dirty="0"/>
              <a:t>никогда не можете знать точно, кто имеет доступ к информации, которую вы публикуете на сайте. Не стоит этого делать без разрешения друга, возможно, он не хочет, чтобы информация о нем стала доступной для других.</a:t>
            </a:r>
          </a:p>
          <a:p>
            <a:pPr algn="r" eaLnBrk="1" hangingPunct="1"/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642938" y="6357938"/>
            <a:ext cx="285750" cy="2857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ч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</TotalTime>
  <Words>1053</Words>
  <Application>Microsoft Office PowerPoint</Application>
  <PresentationFormat>Экран (4:3)</PresentationFormat>
  <Paragraphs>171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Garamond</vt:lpstr>
      <vt:lpstr>Tahoma</vt:lpstr>
      <vt:lpstr>Times New Roman</vt:lpstr>
      <vt:lpstr>Wingdings</vt:lpstr>
      <vt:lpstr>Течение</vt:lpstr>
      <vt:lpstr> </vt:lpstr>
      <vt:lpstr>Выберите тему и категорию вопроса:</vt:lpstr>
      <vt:lpstr> 1. Какое из утверждений представленных в вопросе верно? Кратко аргументируйте свой ответ.    </vt:lpstr>
      <vt:lpstr> 2. Вашему вниманию представлены  утверждения. Какие утверждения являются верными, а какие нет? Кратко аргументируйте свой ответ.  </vt:lpstr>
      <vt:lpstr> </vt:lpstr>
      <vt:lpstr> </vt:lpstr>
      <vt:lpstr>  5. Вашему вниманию представлены  утверждения. Какие утверждения являются верными, а какие нет? Кратко аргументируйте свой ответ. </vt:lpstr>
      <vt:lpstr>6. Выберите правильный ответ. </vt:lpstr>
      <vt:lpstr>1. Вашему вниманию представлены  утверждения. Какие утверждения являются верными, а какие нет? Кратко аргументируйте свой ответ. </vt:lpstr>
      <vt:lpstr>2. Вашему вниманию представлены  утверждения. Какие утверждения являются верными, а какие нет? Кратко аргументируйте свой ответ. </vt:lpstr>
      <vt:lpstr>3. Вашему вниманию представлены  утверждения. Какие утверждения являются верными, а какие нет? Кратко аргументируйте свой ответ.  </vt:lpstr>
      <vt:lpstr>4. Вашему вниманию представлены  утверждения. Какие утверждения являются верными, а какие нет? Кратко аргументируйте свой ответ.  </vt:lpstr>
      <vt:lpstr>5. Вашему вниманию представлены  утверждения. Какие утверждения являются верными, а какие нет? Кратко аргументируйте свой ответ.  </vt:lpstr>
      <vt:lpstr> 6. Вашему вниманию представлены  утверждения. Какие утверждения являются верными, а какие нет? Кратко аргументируйте свой ответ.  </vt:lpstr>
      <vt:lpstr>1. Вашему вниманию представлены  утверждения. Какие утверждения являются верными, а какие нет? Кратко аргументируйте свой ответ. </vt:lpstr>
      <vt:lpstr> 2. Вашему вниманию представлены  утверждения. Какие утверждения являются верными, а какие нет? Кратко аргументируйте свой ответ. </vt:lpstr>
      <vt:lpstr>3. Вашему вниманию представлены  утверждения. Какие утверждения являются верными, а какие нет? Кратко аргументируйте свой ответ.</vt:lpstr>
      <vt:lpstr> 4. Вашему вниманию представлены  утверждения. Какие утверждения являются верными, а какие нет? Кратко аргументируйте свой ответ. </vt:lpstr>
      <vt:lpstr>Подведение итогов викторины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Правовой калейдоскоп</dc:title>
  <dc:creator>Римма</dc:creator>
  <cp:lastModifiedBy>Чеверда И.В.</cp:lastModifiedBy>
  <cp:revision>150</cp:revision>
  <dcterms:created xsi:type="dcterms:W3CDTF">2010-10-11T15:20:22Z</dcterms:created>
  <dcterms:modified xsi:type="dcterms:W3CDTF">2025-09-15T01:36:10Z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000800ba2c0000000000010250300207f7000400038000</vt:lpwstr>
  </property>
</Properties>
</file>