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02" r:id="rId3"/>
    <p:sldId id="262" r:id="rId4"/>
    <p:sldId id="263" r:id="rId5"/>
    <p:sldId id="264" r:id="rId6"/>
    <p:sldId id="369" r:id="rId7"/>
    <p:sldId id="265" r:id="rId8"/>
    <p:sldId id="370" r:id="rId9"/>
    <p:sldId id="268" r:id="rId10"/>
    <p:sldId id="318" r:id="rId11"/>
    <p:sldId id="371" r:id="rId12"/>
  </p:sldIdLst>
  <p:sldSz cx="18288000" cy="10287000"/>
  <p:notesSz cx="6858000" cy="9144000"/>
  <p:embeddedFontLst>
    <p:embeddedFont>
      <p:font typeface="PT Sans" panose="020B0604020202020204" charset="-52"/>
      <p:regular r:id="rId13"/>
      <p:bold r:id="rId14"/>
      <p:italic r:id="rId15"/>
      <p:boldItalic r:id="rId16"/>
    </p:embeddedFont>
    <p:embeddedFont>
      <p:font typeface="Open Sans 1 Bold" panose="020B0604020202020204" charset="0"/>
      <p:regular r:id="rId17"/>
    </p:embeddedFont>
    <p:embeddedFont>
      <p:font typeface="Open Sans 2 Bold" panose="020B0604020202020204" charset="0"/>
      <p:regular r:id="rId18"/>
    </p:embeddedFont>
    <p:embeddedFont>
      <p:font typeface="Open Sans 1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6CCC3"/>
    <a:srgbClr val="2E9196"/>
    <a:srgbClr val="FDC300"/>
    <a:srgbClr val="EF75D9"/>
    <a:srgbClr val="9FE1DC"/>
    <a:srgbClr val="36AAB0"/>
    <a:srgbClr val="46C0C6"/>
    <a:srgbClr val="041A22"/>
    <a:srgbClr val="F2F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7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svg"/><Relationship Id="rId3" Type="http://schemas.openxmlformats.org/officeDocument/2006/relationships/image" Target="../media/image76.svg"/><Relationship Id="rId7" Type="http://schemas.openxmlformats.org/officeDocument/2006/relationships/image" Target="../media/image23.svg"/><Relationship Id="rId12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78.svg"/><Relationship Id="rId15" Type="http://schemas.openxmlformats.org/officeDocument/2006/relationships/image" Target="../media/image45.jpeg"/><Relationship Id="rId10" Type="http://schemas.openxmlformats.org/officeDocument/2006/relationships/image" Target="../media/image14.png"/><Relationship Id="rId4" Type="http://schemas.openxmlformats.org/officeDocument/2006/relationships/image" Target="../media/image43.png"/><Relationship Id="rId9" Type="http://schemas.openxmlformats.org/officeDocument/2006/relationships/image" Target="../media/image25.svg"/><Relationship Id="rId1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7.svg"/><Relationship Id="rId3" Type="http://schemas.openxmlformats.org/officeDocument/2006/relationships/image" Target="../media/image43.svg"/><Relationship Id="rId7" Type="http://schemas.openxmlformats.org/officeDocument/2006/relationships/image" Target="../media/image63.sv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2.sv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17" Type="http://schemas.openxmlformats.org/officeDocument/2006/relationships/image" Target="../media/image16.jpeg"/><Relationship Id="rId2" Type="http://schemas.openxmlformats.org/officeDocument/2006/relationships/image" Target="../media/image8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2.svg"/><Relationship Id="rId5" Type="http://schemas.openxmlformats.org/officeDocument/2006/relationships/image" Target="../media/image45.svg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21.png"/><Relationship Id="rId18" Type="http://schemas.openxmlformats.org/officeDocument/2006/relationships/image" Target="../media/image57.svg"/><Relationship Id="rId3" Type="http://schemas.openxmlformats.org/officeDocument/2006/relationships/image" Target="../media/image43.svg"/><Relationship Id="rId7" Type="http://schemas.openxmlformats.org/officeDocument/2006/relationships/image" Target="../media/image29.png"/><Relationship Id="rId12" Type="http://schemas.openxmlformats.org/officeDocument/2006/relationships/image" Target="../media/image32.svg"/><Relationship Id="rId17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5" Type="http://schemas.openxmlformats.org/officeDocument/2006/relationships/image" Target="../media/image30.png"/><Relationship Id="rId10" Type="http://schemas.openxmlformats.org/officeDocument/2006/relationships/image" Target="../media/image38.svg"/><Relationship Id="rId19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20.png"/><Relationship Id="rId1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21.png"/><Relationship Id="rId18" Type="http://schemas.openxmlformats.org/officeDocument/2006/relationships/image" Target="../media/image57.svg"/><Relationship Id="rId3" Type="http://schemas.openxmlformats.org/officeDocument/2006/relationships/image" Target="../media/image43.svg"/><Relationship Id="rId7" Type="http://schemas.openxmlformats.org/officeDocument/2006/relationships/image" Target="../media/image29.png"/><Relationship Id="rId12" Type="http://schemas.openxmlformats.org/officeDocument/2006/relationships/image" Target="../media/image32.svg"/><Relationship Id="rId17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5" Type="http://schemas.openxmlformats.org/officeDocument/2006/relationships/image" Target="../media/image30.png"/><Relationship Id="rId10" Type="http://schemas.openxmlformats.org/officeDocument/2006/relationships/image" Target="../media/image38.svg"/><Relationship Id="rId19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20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7.svg"/><Relationship Id="rId3" Type="http://schemas.openxmlformats.org/officeDocument/2006/relationships/image" Target="../media/image43.svg"/><Relationship Id="rId7" Type="http://schemas.openxmlformats.org/officeDocument/2006/relationships/image" Target="../media/image63.sv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2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7.svg"/><Relationship Id="rId3" Type="http://schemas.openxmlformats.org/officeDocument/2006/relationships/image" Target="../media/image43.svg"/><Relationship Id="rId7" Type="http://schemas.openxmlformats.org/officeDocument/2006/relationships/image" Target="../media/image63.sv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2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73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4DF42026-8230-4E14-AA12-7007772BEDD8}"/>
              </a:ext>
            </a:extLst>
          </p:cNvPr>
          <p:cNvSpPr/>
          <p:nvPr/>
        </p:nvSpPr>
        <p:spPr>
          <a:xfrm>
            <a:off x="8525511" y="448215"/>
            <a:ext cx="9390570" cy="9390570"/>
          </a:xfrm>
          <a:custGeom>
            <a:avLst/>
            <a:gdLst/>
            <a:ahLst/>
            <a:cxnLst/>
            <a:rect l="l" t="t" r="r" b="b"/>
            <a:pathLst>
              <a:path w="9390570" h="9390570">
                <a:moveTo>
                  <a:pt x="0" y="0"/>
                </a:moveTo>
                <a:lnTo>
                  <a:pt x="9390570" y="0"/>
                </a:lnTo>
                <a:lnTo>
                  <a:pt x="9390570" y="9390570"/>
                </a:lnTo>
                <a:lnTo>
                  <a:pt x="0" y="9390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xmlns="" id="{1A15A809-6A39-4120-B0C9-1B3D76AABF1E}"/>
              </a:ext>
            </a:extLst>
          </p:cNvPr>
          <p:cNvSpPr/>
          <p:nvPr/>
        </p:nvSpPr>
        <p:spPr>
          <a:xfrm>
            <a:off x="9019305" y="942008"/>
            <a:ext cx="8402983" cy="8402983"/>
          </a:xfrm>
          <a:custGeom>
            <a:avLst/>
            <a:gdLst/>
            <a:ahLst/>
            <a:cxnLst/>
            <a:rect l="l" t="t" r="r" b="b"/>
            <a:pathLst>
              <a:path w="8402983" h="8402983">
                <a:moveTo>
                  <a:pt x="0" y="0"/>
                </a:moveTo>
                <a:lnTo>
                  <a:pt x="8402983" y="0"/>
                </a:lnTo>
                <a:lnTo>
                  <a:pt x="8402983" y="8402984"/>
                </a:lnTo>
                <a:lnTo>
                  <a:pt x="0" y="8402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xmlns="" id="{A4937814-85F3-489C-9FBA-B11EDDBD9480}"/>
              </a:ext>
            </a:extLst>
          </p:cNvPr>
          <p:cNvSpPr/>
          <p:nvPr/>
        </p:nvSpPr>
        <p:spPr>
          <a:xfrm>
            <a:off x="9483718" y="1406421"/>
            <a:ext cx="7474157" cy="7474157"/>
          </a:xfrm>
          <a:custGeom>
            <a:avLst/>
            <a:gdLst/>
            <a:ahLst/>
            <a:cxnLst/>
            <a:rect l="l" t="t" r="r" b="b"/>
            <a:pathLst>
              <a:path w="7474157" h="7474157">
                <a:moveTo>
                  <a:pt x="0" y="0"/>
                </a:moveTo>
                <a:lnTo>
                  <a:pt x="7474157" y="0"/>
                </a:lnTo>
                <a:lnTo>
                  <a:pt x="7474157" y="7474158"/>
                </a:lnTo>
                <a:lnTo>
                  <a:pt x="0" y="747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xmlns="" id="{FCF539F1-85DE-421E-82EB-69FE237BABF3}"/>
              </a:ext>
            </a:extLst>
          </p:cNvPr>
          <p:cNvGrpSpPr/>
          <p:nvPr/>
        </p:nvGrpSpPr>
        <p:grpSpPr>
          <a:xfrm>
            <a:off x="9905486" y="1838288"/>
            <a:ext cx="6630621" cy="6630621"/>
            <a:chOff x="0" y="0"/>
            <a:chExt cx="812800" cy="812800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5890D503-B33A-4CBB-8FF3-50427EE831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xmlns="" id="{345E6BD1-32C2-4F3D-AE7B-069D825CC42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xmlns="" id="{28463452-D960-4D7F-A353-3B1F44CB76D1}"/>
              </a:ext>
            </a:extLst>
          </p:cNvPr>
          <p:cNvSpPr/>
          <p:nvPr/>
        </p:nvSpPr>
        <p:spPr>
          <a:xfrm>
            <a:off x="16392320" y="277894"/>
            <a:ext cx="1501611" cy="1501611"/>
          </a:xfrm>
          <a:custGeom>
            <a:avLst/>
            <a:gdLst/>
            <a:ahLst/>
            <a:cxnLst/>
            <a:rect l="l" t="t" r="r" b="b"/>
            <a:pathLst>
              <a:path w="1501611" h="1501611">
                <a:moveTo>
                  <a:pt x="0" y="0"/>
                </a:moveTo>
                <a:lnTo>
                  <a:pt x="1501612" y="0"/>
                </a:lnTo>
                <a:lnTo>
                  <a:pt x="1501612" y="1501612"/>
                </a:lnTo>
                <a:lnTo>
                  <a:pt x="0" y="1501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xmlns="" id="{FDFC66F0-EC56-4BA4-A1D9-64147B81841E}"/>
              </a:ext>
            </a:extLst>
          </p:cNvPr>
          <p:cNvSpPr/>
          <p:nvPr/>
        </p:nvSpPr>
        <p:spPr>
          <a:xfrm>
            <a:off x="8910558" y="7621235"/>
            <a:ext cx="1259344" cy="1259344"/>
          </a:xfrm>
          <a:custGeom>
            <a:avLst/>
            <a:gdLst/>
            <a:ahLst/>
            <a:cxnLst/>
            <a:rect l="l" t="t" r="r" b="b"/>
            <a:pathLst>
              <a:path w="1259344" h="1259344">
                <a:moveTo>
                  <a:pt x="0" y="0"/>
                </a:moveTo>
                <a:lnTo>
                  <a:pt x="1259343" y="0"/>
                </a:lnTo>
                <a:lnTo>
                  <a:pt x="1259343" y="1259344"/>
                </a:lnTo>
                <a:lnTo>
                  <a:pt x="0" y="1259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xmlns="" id="{8CE67E90-E75C-453D-82D2-290987AE63D4}"/>
              </a:ext>
            </a:extLst>
          </p:cNvPr>
          <p:cNvSpPr/>
          <p:nvPr/>
        </p:nvSpPr>
        <p:spPr>
          <a:xfrm>
            <a:off x="16513454" y="7998956"/>
            <a:ext cx="1259344" cy="1259344"/>
          </a:xfrm>
          <a:custGeom>
            <a:avLst/>
            <a:gdLst/>
            <a:ahLst/>
            <a:cxnLst/>
            <a:rect l="l" t="t" r="r" b="b"/>
            <a:pathLst>
              <a:path w="1259344" h="1259344">
                <a:moveTo>
                  <a:pt x="0" y="0"/>
                </a:moveTo>
                <a:lnTo>
                  <a:pt x="1259344" y="0"/>
                </a:lnTo>
                <a:lnTo>
                  <a:pt x="1259344" y="1259344"/>
                </a:lnTo>
                <a:lnTo>
                  <a:pt x="0" y="12593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xmlns="" id="{CFD94DF2-FAB7-4B27-831C-92FDC4A66D3C}"/>
              </a:ext>
            </a:extLst>
          </p:cNvPr>
          <p:cNvSpPr txBox="1"/>
          <p:nvPr/>
        </p:nvSpPr>
        <p:spPr>
          <a:xfrm>
            <a:off x="526464" y="454808"/>
            <a:ext cx="8119566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Times New Roman" pitchFamily="18" charset="0"/>
                <a:ea typeface="Montserrat Bold"/>
                <a:cs typeface="Times New Roman" pitchFamily="18" charset="0"/>
                <a:sym typeface="Montserrat Bold"/>
              </a:rPr>
              <a:t>Эффективные практики методического объединения </a:t>
            </a:r>
            <a:r>
              <a:rPr lang="ru-RU" sz="4800" b="1" dirty="0">
                <a:solidFill>
                  <a:srgbClr val="041A22"/>
                </a:solidFill>
                <a:latin typeface="Times New Roman" pitchFamily="18" charset="0"/>
                <a:ea typeface="Montserrat Bold"/>
                <a:cs typeface="Times New Roman" pitchFamily="18" charset="0"/>
                <a:sym typeface="Montserrat Bold"/>
              </a:rPr>
              <a:t>учителей </a:t>
            </a:r>
            <a:r>
              <a:rPr lang="ru-RU" sz="4800" b="1" dirty="0" smtClean="0">
                <a:solidFill>
                  <a:srgbClr val="041A22"/>
                </a:solidFill>
                <a:latin typeface="Times New Roman" pitchFamily="18" charset="0"/>
                <a:ea typeface="Montserrat Bold"/>
                <a:cs typeface="Times New Roman" pitchFamily="18" charset="0"/>
                <a:sym typeface="Montserrat Bold"/>
              </a:rPr>
              <a:t>естественно-научных дисциплин </a:t>
            </a:r>
            <a:endParaRPr lang="ru-RU" sz="4800" b="1" dirty="0">
              <a:solidFill>
                <a:srgbClr val="041A22"/>
              </a:solidFill>
              <a:latin typeface="Times New Roman" pitchFamily="18" charset="0"/>
              <a:ea typeface="Montserrat Bold"/>
              <a:cs typeface="Times New Roman" pitchFamily="18" charset="0"/>
              <a:sym typeface="Montserrat Bold"/>
            </a:endParaRPr>
          </a:p>
          <a:p>
            <a:pPr algn="l">
              <a:lnSpc>
                <a:spcPts val="7679"/>
              </a:lnSpc>
            </a:pPr>
            <a:r>
              <a:rPr lang="ru-RU" sz="4800" b="1" dirty="0" err="1">
                <a:solidFill>
                  <a:srgbClr val="041A22"/>
                </a:solidFill>
                <a:latin typeface="Times New Roman" pitchFamily="18" charset="0"/>
                <a:ea typeface="Montserrat Bold"/>
                <a:cs typeface="Times New Roman" pitchFamily="18" charset="0"/>
                <a:sym typeface="Montserrat Bold"/>
              </a:rPr>
              <a:t>Бийского</a:t>
            </a:r>
            <a:r>
              <a:rPr lang="ru-RU" sz="4800" b="1" dirty="0">
                <a:solidFill>
                  <a:srgbClr val="041A22"/>
                </a:solidFill>
                <a:latin typeface="Times New Roman" pitchFamily="18" charset="0"/>
                <a:ea typeface="Montserrat Bold"/>
                <a:cs typeface="Times New Roman" pitchFamily="18" charset="0"/>
                <a:sym typeface="Montserrat Bold"/>
              </a:rPr>
              <a:t> </a:t>
            </a:r>
            <a:r>
              <a:rPr lang="ru-RU" sz="4800" b="1" dirty="0" smtClean="0">
                <a:solidFill>
                  <a:srgbClr val="041A22"/>
                </a:solidFill>
                <a:latin typeface="Times New Roman" pitchFamily="18" charset="0"/>
                <a:ea typeface="Montserrat Bold"/>
                <a:cs typeface="Times New Roman" pitchFamily="18" charset="0"/>
                <a:sym typeface="Montserrat Bold"/>
              </a:rPr>
              <a:t>образовательного округа Алтайского края</a:t>
            </a:r>
            <a:endParaRPr lang="en-US" sz="4800" b="1" dirty="0">
              <a:solidFill>
                <a:srgbClr val="041A22"/>
              </a:solidFill>
              <a:latin typeface="Times New Roman" pitchFamily="18" charset="0"/>
              <a:ea typeface="Montserrat Bold"/>
              <a:cs typeface="Times New Roman" pitchFamily="18" charset="0"/>
              <a:sym typeface="Montserrat Bold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xmlns="" id="{71B7DBC5-2F91-4444-B97F-C60D13EF462F}"/>
              </a:ext>
            </a:extLst>
          </p:cNvPr>
          <p:cNvSpPr txBox="1"/>
          <p:nvPr/>
        </p:nvSpPr>
        <p:spPr>
          <a:xfrm>
            <a:off x="1210149" y="6923958"/>
            <a:ext cx="70516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rgbClr val="041A22"/>
                </a:solidFill>
                <a:latin typeface="Times New Roman" pitchFamily="18" charset="0"/>
                <a:ea typeface="Open Sans Bold" panose="020B0604020202020204" charset="0"/>
                <a:cs typeface="Times New Roman" pitchFamily="18" charset="0"/>
                <a:sym typeface="Open Sans 1 Bold"/>
              </a:rPr>
              <a:t>Чепрасова Людмила Владимировна, руководитель МО </a:t>
            </a:r>
            <a:r>
              <a:rPr lang="ru-RU" sz="2400" b="1" dirty="0">
                <a:solidFill>
                  <a:srgbClr val="041A22"/>
                </a:solidFill>
                <a:latin typeface="Times New Roman" pitchFamily="18" charset="0"/>
                <a:ea typeface="Open Sans Bold" panose="020B0604020202020204" charset="0"/>
                <a:cs typeface="Times New Roman" pitchFamily="18" charset="0"/>
                <a:sym typeface="Open Sans 1 Bold"/>
              </a:rPr>
              <a:t>учителей естественно-научных дисциплин </a:t>
            </a:r>
          </a:p>
          <a:p>
            <a:r>
              <a:rPr lang="ru-RU" sz="2400" b="1" dirty="0" err="1">
                <a:solidFill>
                  <a:srgbClr val="041A22"/>
                </a:solidFill>
                <a:latin typeface="Times New Roman" pitchFamily="18" charset="0"/>
                <a:ea typeface="Open Sans Bold" panose="020B0604020202020204" charset="0"/>
                <a:cs typeface="Times New Roman" pitchFamily="18" charset="0"/>
                <a:sym typeface="Open Sans 1 Bold"/>
              </a:rPr>
              <a:t>Бийского</a:t>
            </a:r>
            <a:r>
              <a:rPr lang="ru-RU" sz="2400" b="1" dirty="0">
                <a:solidFill>
                  <a:srgbClr val="041A22"/>
                </a:solidFill>
                <a:latin typeface="Times New Roman" pitchFamily="18" charset="0"/>
                <a:ea typeface="Open Sans Bold" panose="020B0604020202020204" charset="0"/>
                <a:cs typeface="Times New Roman" pitchFamily="18" charset="0"/>
                <a:sym typeface="Open Sans 1 Bold"/>
              </a:rPr>
              <a:t> образовательного округа Алтайского </a:t>
            </a:r>
            <a:r>
              <a:rPr lang="ru-RU" sz="2400" b="1" dirty="0" smtClean="0">
                <a:solidFill>
                  <a:srgbClr val="041A22"/>
                </a:solidFill>
                <a:latin typeface="Times New Roman" pitchFamily="18" charset="0"/>
                <a:ea typeface="Open Sans Bold" panose="020B0604020202020204" charset="0"/>
                <a:cs typeface="Times New Roman" pitchFamily="18" charset="0"/>
                <a:sym typeface="Open Sans 1 Bold"/>
              </a:rPr>
              <a:t>края</a:t>
            </a:r>
            <a:r>
              <a:rPr lang="ru-RU" sz="2400" b="1" dirty="0" smtClean="0">
                <a:solidFill>
                  <a:srgbClr val="041A22"/>
                </a:solidFill>
                <a:latin typeface="Times New Roman" pitchFamily="18" charset="0"/>
                <a:ea typeface="Open Sans Bold" panose="020B0604020202020204" charset="0"/>
                <a:cs typeface="Times New Roman" pitchFamily="18" charset="0"/>
                <a:sym typeface="Open Sans 1 Bold"/>
              </a:rPr>
              <a:t>, </a:t>
            </a:r>
            <a:r>
              <a:rPr lang="ru-RU" sz="2400" b="1" dirty="0">
                <a:solidFill>
                  <a:srgbClr val="041A22"/>
                </a:solidFill>
                <a:latin typeface="Times New Roman" pitchFamily="18" charset="0"/>
                <a:ea typeface="Open Sans Bold" panose="020B0604020202020204" charset="0"/>
                <a:cs typeface="Times New Roman" pitchFamily="18" charset="0"/>
                <a:sym typeface="Open Sans 1 Bold"/>
              </a:rPr>
              <a:t>учитель химии и биологии  МБОУ «Первомайская </a:t>
            </a:r>
            <a:r>
              <a:rPr lang="ru-RU" sz="2400" b="1" dirty="0" smtClean="0">
                <a:solidFill>
                  <a:srgbClr val="041A22"/>
                </a:solidFill>
                <a:latin typeface="Times New Roman" pitchFamily="18" charset="0"/>
                <a:ea typeface="Open Sans Bold" panose="020B0604020202020204" charset="0"/>
                <a:cs typeface="Times New Roman" pitchFamily="18" charset="0"/>
                <a:sym typeface="Open Sans 1 Bold"/>
              </a:rPr>
              <a:t>СОШ»</a:t>
            </a:r>
            <a:endParaRPr lang="en-US" sz="2400" dirty="0">
              <a:solidFill>
                <a:srgbClr val="041A22"/>
              </a:solidFill>
              <a:latin typeface="Times New Roman" pitchFamily="18" charset="0"/>
              <a:ea typeface="Open Sans 1" panose="020B0604020202020204" charset="0"/>
              <a:cs typeface="Times New Roman" pitchFamily="18" charset="0"/>
              <a:sym typeface="Open Sans 1"/>
            </a:endParaRPr>
          </a:p>
        </p:txBody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xmlns="" id="{461CE8AA-954F-4754-A8F0-976D143984D6}"/>
              </a:ext>
            </a:extLst>
          </p:cNvPr>
          <p:cNvSpPr/>
          <p:nvPr/>
        </p:nvSpPr>
        <p:spPr>
          <a:xfrm>
            <a:off x="215008" y="7306406"/>
            <a:ext cx="731395" cy="731395"/>
          </a:xfrm>
          <a:custGeom>
            <a:avLst/>
            <a:gdLst/>
            <a:ahLst/>
            <a:cxnLst/>
            <a:rect l="l" t="t" r="r" b="b"/>
            <a:pathLst>
              <a:path w="975193" h="975193">
                <a:moveTo>
                  <a:pt x="0" y="0"/>
                </a:moveTo>
                <a:lnTo>
                  <a:pt x="975193" y="0"/>
                </a:lnTo>
                <a:lnTo>
                  <a:pt x="975193" y="975193"/>
                </a:lnTo>
                <a:lnTo>
                  <a:pt x="0" y="97519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028" name="Picture 4" descr="Бийск — Википеди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423" y="3289481"/>
            <a:ext cx="4568746" cy="3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28630" y="285716"/>
            <a:ext cx="8435641" cy="4569278"/>
          </a:xfrm>
          <a:custGeom>
            <a:avLst/>
            <a:gdLst/>
            <a:ahLst/>
            <a:cxnLst/>
            <a:rect l="l" t="t" r="r" b="b"/>
            <a:pathLst>
              <a:path w="8435641" h="4569278">
                <a:moveTo>
                  <a:pt x="0" y="0"/>
                </a:moveTo>
                <a:lnTo>
                  <a:pt x="8435641" y="0"/>
                </a:lnTo>
                <a:lnTo>
                  <a:pt x="8435641" y="4569278"/>
                </a:lnTo>
                <a:lnTo>
                  <a:pt x="0" y="456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6730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500794" y="1214410"/>
            <a:ext cx="2928958" cy="28705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38135" y="5655626"/>
            <a:ext cx="2011730" cy="20117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7000860" y="2214542"/>
            <a:ext cx="1809896" cy="536182"/>
          </a:xfrm>
          <a:custGeom>
            <a:avLst/>
            <a:gdLst/>
            <a:ahLst/>
            <a:cxnLst/>
            <a:rect l="l" t="t" r="r" b="b"/>
            <a:pathLst>
              <a:path w="1809896" h="536182">
                <a:moveTo>
                  <a:pt x="0" y="0"/>
                </a:moveTo>
                <a:lnTo>
                  <a:pt x="1809896" y="0"/>
                </a:lnTo>
                <a:lnTo>
                  <a:pt x="1809896" y="536181"/>
                </a:lnTo>
                <a:lnTo>
                  <a:pt x="0" y="536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224900" y="6476889"/>
            <a:ext cx="5181393" cy="37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</a:pPr>
            <a:r>
              <a:rPr lang="en-US" sz="2600" b="1" spc="26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Тезис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24900" y="8179776"/>
            <a:ext cx="5181393" cy="37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</a:pPr>
            <a:r>
              <a:rPr lang="en-US" sz="2600" b="1" spc="26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Тезис</a:t>
            </a:r>
          </a:p>
        </p:txBody>
      </p:sp>
      <p:sp>
        <p:nvSpPr>
          <p:cNvPr id="20" name="Freeform 20"/>
          <p:cNvSpPr/>
          <p:nvPr/>
        </p:nvSpPr>
        <p:spPr>
          <a:xfrm rot="-10800000" flipH="1" flipV="1"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1894816" y="1883724"/>
                </a:moveTo>
                <a:lnTo>
                  <a:pt x="0" y="1883724"/>
                </a:lnTo>
                <a:lnTo>
                  <a:pt x="0" y="0"/>
                </a:lnTo>
                <a:lnTo>
                  <a:pt x="1894816" y="0"/>
                </a:lnTo>
                <a:lnTo>
                  <a:pt x="1894816" y="188372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39904" y="-30590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302418" y="38637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33517" y="-720988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Прямоугольник 23"/>
          <p:cNvSpPr/>
          <p:nvPr/>
        </p:nvSpPr>
        <p:spPr>
          <a:xfrm flipH="1">
            <a:off x="1500134" y="500030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Конкурсы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1225815" y="1930799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Исследовательские проекты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РМО\IMG-20251008-WA002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858380" y="714344"/>
            <a:ext cx="8143932" cy="6107949"/>
          </a:xfrm>
          <a:prstGeom prst="rect">
            <a:avLst/>
          </a:prstGeom>
          <a:noFill/>
        </p:spPr>
      </p:pic>
      <p:pic>
        <p:nvPicPr>
          <p:cNvPr id="10244" name="Picture 4" descr="D:\РМО\IMG-20251008-WA0020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16" y="3714740"/>
            <a:ext cx="8072494" cy="60543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704" y="0"/>
            <a:ext cx="19271408" cy="3208020"/>
            <a:chOff x="0" y="0"/>
            <a:chExt cx="5075597" cy="844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5597" cy="844911"/>
            </a:xfrm>
            <a:custGeom>
              <a:avLst/>
              <a:gdLst/>
              <a:ahLst/>
              <a:cxnLst/>
              <a:rect l="l" t="t" r="r" b="b"/>
              <a:pathLst>
                <a:path w="5075597" h="844911">
                  <a:moveTo>
                    <a:pt x="0" y="0"/>
                  </a:moveTo>
                  <a:lnTo>
                    <a:pt x="5075597" y="0"/>
                  </a:lnTo>
                  <a:lnTo>
                    <a:pt x="5075597" y="844911"/>
                  </a:lnTo>
                  <a:lnTo>
                    <a:pt x="0" y="844911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5075597" cy="104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59195" y="8635474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7126" y="3357550"/>
            <a:ext cx="315813" cy="315813"/>
          </a:xfrm>
          <a:custGeom>
            <a:avLst/>
            <a:gdLst/>
            <a:ahLst/>
            <a:cxnLst/>
            <a:rect l="l" t="t" r="r" b="b"/>
            <a:pathLst>
              <a:path w="315813" h="315813">
                <a:moveTo>
                  <a:pt x="0" y="0"/>
                </a:moveTo>
                <a:lnTo>
                  <a:pt x="315813" y="0"/>
                </a:lnTo>
                <a:lnTo>
                  <a:pt x="315813" y="315813"/>
                </a:lnTo>
                <a:lnTo>
                  <a:pt x="0" y="3158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49349" y="-10491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8"/>
                </a:lnTo>
                <a:lnTo>
                  <a:pt x="0" y="55218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6632904" y="4604663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3357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05731" y="9982200"/>
            <a:ext cx="3779560" cy="1199196"/>
          </a:xfrm>
          <a:custGeom>
            <a:avLst/>
            <a:gdLst/>
            <a:ahLst/>
            <a:cxnLst/>
            <a:rect l="l" t="t" r="r" b="b"/>
            <a:pathLst>
              <a:path w="5178481" h="1199196">
                <a:moveTo>
                  <a:pt x="0" y="0"/>
                </a:moveTo>
                <a:lnTo>
                  <a:pt x="5178481" y="0"/>
                </a:lnTo>
                <a:lnTo>
                  <a:pt x="5178481" y="1199196"/>
                </a:lnTo>
                <a:lnTo>
                  <a:pt x="0" y="1199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t="-150590" r="-5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44743" y="-1612953"/>
            <a:ext cx="4696392" cy="4794818"/>
          </a:xfrm>
          <a:custGeom>
            <a:avLst/>
            <a:gdLst/>
            <a:ahLst/>
            <a:cxnLst/>
            <a:rect l="l" t="t" r="r" b="b"/>
            <a:pathLst>
              <a:path w="4696392" h="4794818">
                <a:moveTo>
                  <a:pt x="0" y="0"/>
                </a:moveTo>
                <a:lnTo>
                  <a:pt x="4696392" y="0"/>
                </a:lnTo>
                <a:lnTo>
                  <a:pt x="4696392" y="4794818"/>
                </a:lnTo>
                <a:lnTo>
                  <a:pt x="0" y="47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21296"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8"/>
          <p:cNvSpPr txBox="1"/>
          <p:nvPr/>
        </p:nvSpPr>
        <p:spPr>
          <a:xfrm>
            <a:off x="1787393" y="3571865"/>
            <a:ext cx="2213072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ru-RU" sz="2600" b="1" dirty="0">
                <a:solidFill>
                  <a:srgbClr val="041A2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Э</a:t>
            </a:r>
          </a:p>
          <a:p>
            <a:pPr algn="l">
              <a:lnSpc>
                <a:spcPts val="3120"/>
              </a:lnSpc>
            </a:pPr>
            <a:endParaRPr lang="ru-RU" sz="2600" b="1" dirty="0">
              <a:solidFill>
                <a:srgbClr val="041A2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120"/>
              </a:lnSpc>
            </a:pPr>
            <a:endParaRPr lang="ru-RU" sz="2600" b="1" dirty="0">
              <a:solidFill>
                <a:srgbClr val="041A2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120"/>
              </a:lnSpc>
            </a:pPr>
            <a:endParaRPr lang="ru-RU" sz="2600" b="1" dirty="0">
              <a:solidFill>
                <a:srgbClr val="041A2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43098" y="1057275"/>
            <a:ext cx="7357684" cy="61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endParaRPr lang="en-US" sz="48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6" name="Freeform 26"/>
          <p:cNvSpPr/>
          <p:nvPr/>
        </p:nvSpPr>
        <p:spPr>
          <a:xfrm rot="560423" flipH="1" flipV="1">
            <a:off x="-1783260" y="5410731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2304785" y="2333959"/>
                </a:moveTo>
                <a:lnTo>
                  <a:pt x="0" y="2333959"/>
                </a:lnTo>
                <a:lnTo>
                  <a:pt x="0" y="0"/>
                </a:lnTo>
                <a:lnTo>
                  <a:pt x="2304785" y="0"/>
                </a:lnTo>
                <a:lnTo>
                  <a:pt x="2304785" y="233395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27"/>
          <p:cNvGrpSpPr/>
          <p:nvPr/>
        </p:nvGrpSpPr>
        <p:grpSpPr>
          <a:xfrm>
            <a:off x="9661196" y="9610347"/>
            <a:ext cx="1563662" cy="1563662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15" name="Group 29"/>
          <p:cNvGrpSpPr/>
          <p:nvPr/>
        </p:nvGrpSpPr>
        <p:grpSpPr>
          <a:xfrm>
            <a:off x="10609057" y="9030629"/>
            <a:ext cx="1789644" cy="178964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48254" y="2746860"/>
            <a:ext cx="771530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профессиональной компетентности педагогов;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Совершенствование учебного процесса в рамках реализации проекта модернизации общего образования;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Освоение инновационных технологий, включая дистанционные, и применение их в современных условиях;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Повышение интереса учителей к обобщению и распространению педагогического опыта.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РМО\IMG-20241107-WA0014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858380" y="2143104"/>
            <a:ext cx="5643602" cy="75248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59686" y="1208406"/>
            <a:ext cx="5924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4382" y="642906"/>
            <a:ext cx="14770321" cy="1143008"/>
            <a:chOff x="-95251" y="0"/>
            <a:chExt cx="19979513" cy="1520414"/>
          </a:xfrm>
        </p:grpSpPr>
        <p:sp>
          <p:nvSpPr>
            <p:cNvPr id="3" name="Freeform 3"/>
            <p:cNvSpPr/>
            <p:nvPr/>
          </p:nvSpPr>
          <p:spPr>
            <a:xfrm>
              <a:off x="440208" y="0"/>
              <a:ext cx="19035780" cy="1520414"/>
            </a:xfrm>
            <a:custGeom>
              <a:avLst/>
              <a:gdLst/>
              <a:ahLst/>
              <a:cxnLst/>
              <a:rect l="l" t="t" r="r" b="b"/>
              <a:pathLst>
                <a:path w="19035780" h="1520414">
                  <a:moveTo>
                    <a:pt x="0" y="0"/>
                  </a:moveTo>
                  <a:lnTo>
                    <a:pt x="19035779" y="0"/>
                  </a:lnTo>
                  <a:lnTo>
                    <a:pt x="19035779" y="1520414"/>
                  </a:lnTo>
                  <a:lnTo>
                    <a:pt x="0" y="1520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87899" b="-8052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201487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0" y="0"/>
                  </a:lnTo>
                  <a:lnTo>
                    <a:pt x="5273760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181491" y="0"/>
              <a:ext cx="6491089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l="-39523"/>
              </a:stretch>
            </a:blipFill>
          </p:spPr>
          <p:txBody>
            <a:bodyPr/>
            <a:lstStyle/>
            <a:p>
              <a:endParaRPr lang="ru-RU" sz="4800" dirty="0"/>
            </a:p>
          </p:txBody>
        </p:sp>
        <p:sp>
          <p:nvSpPr>
            <p:cNvPr id="6" name="Freeform 6"/>
            <p:cNvSpPr/>
            <p:nvPr/>
          </p:nvSpPr>
          <p:spPr>
            <a:xfrm>
              <a:off x="-95251" y="0"/>
              <a:ext cx="10436335" cy="1370453"/>
            </a:xfrm>
            <a:custGeom>
              <a:avLst/>
              <a:gdLst/>
              <a:ahLst/>
              <a:cxnLst/>
              <a:rect l="l" t="t" r="r" b="b"/>
              <a:pathLst>
                <a:path w="7358139" h="1370453">
                  <a:moveTo>
                    <a:pt x="0" y="0"/>
                  </a:moveTo>
                  <a:lnTo>
                    <a:pt x="7358139" y="0"/>
                  </a:lnTo>
                  <a:lnTo>
                    <a:pt x="7358139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 sz="4000" dirty="0"/>
            </a:p>
            <a:p>
              <a:endParaRPr lang="ru-RU" sz="4000" dirty="0"/>
            </a:p>
            <a:p>
              <a:r>
                <a:rPr lang="ru-RU" sz="4000" dirty="0" err="1"/>
                <a:t>Бийский</a:t>
              </a:r>
              <a:r>
                <a:rPr lang="ru-RU" sz="4000" dirty="0"/>
                <a:t> район</a:t>
              </a:r>
            </a:p>
            <a:p>
              <a:r>
                <a:rPr lang="ru-RU" sz="4000" dirty="0" err="1"/>
                <a:t>Быстроистокский</a:t>
              </a:r>
              <a:r>
                <a:rPr lang="ru-RU" sz="4000" dirty="0"/>
                <a:t> район</a:t>
              </a:r>
            </a:p>
            <a:p>
              <a:r>
                <a:rPr lang="ru-RU" sz="4000" dirty="0" err="1"/>
                <a:t>Ельцовский</a:t>
              </a:r>
              <a:r>
                <a:rPr lang="ru-RU" sz="4000" dirty="0"/>
                <a:t> район</a:t>
              </a:r>
            </a:p>
            <a:p>
              <a:r>
                <a:rPr lang="ru-RU" sz="4000" dirty="0"/>
                <a:t>Зональный район</a:t>
              </a:r>
            </a:p>
            <a:p>
              <a:r>
                <a:rPr lang="ru-RU" sz="4000" dirty="0"/>
                <a:t>Красногорский район</a:t>
              </a:r>
            </a:p>
            <a:p>
              <a:r>
                <a:rPr lang="ru-RU" sz="4000" dirty="0"/>
                <a:t>Петропавловский район</a:t>
              </a:r>
            </a:p>
            <a:p>
              <a:r>
                <a:rPr lang="ru-RU" sz="4000" dirty="0"/>
                <a:t>Смоленский район</a:t>
              </a:r>
            </a:p>
            <a:p>
              <a:r>
                <a:rPr lang="ru-RU" sz="4000" dirty="0"/>
                <a:t>Советский район</a:t>
              </a:r>
            </a:p>
            <a:p>
              <a:r>
                <a:rPr lang="ru-RU" sz="4000" dirty="0" err="1"/>
                <a:t>Солонешенский</a:t>
              </a:r>
              <a:r>
                <a:rPr lang="ru-RU" sz="4000" dirty="0"/>
                <a:t> район</a:t>
              </a:r>
            </a:p>
            <a:p>
              <a:r>
                <a:rPr lang="ru-RU" sz="4000" dirty="0" err="1"/>
                <a:t>Солтонский</a:t>
              </a:r>
              <a:r>
                <a:rPr lang="ru-RU" sz="4000" dirty="0"/>
                <a:t> район</a:t>
              </a:r>
            </a:p>
            <a:p>
              <a:r>
                <a:rPr lang="ru-RU" sz="4000" dirty="0"/>
                <a:t>Троицкий район</a:t>
              </a:r>
            </a:p>
            <a:p>
              <a:r>
                <a:rPr lang="ru-RU" sz="4000" dirty="0"/>
                <a:t>Целинный район</a:t>
              </a:r>
              <a:r>
                <a:rPr lang="ru-RU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endParaRPr>
            </a:p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4303026" y="0"/>
              <a:ext cx="2111564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8311797" y="0"/>
              <a:ext cx="11572465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l="-39523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358856" y="5677688"/>
            <a:ext cx="613772" cy="390513"/>
          </a:xfrm>
          <a:custGeom>
            <a:avLst/>
            <a:gdLst/>
            <a:ahLst/>
            <a:cxnLst/>
            <a:rect l="l" t="t" r="r" b="b"/>
            <a:pathLst>
              <a:path w="613772" h="390513">
                <a:moveTo>
                  <a:pt x="0" y="0"/>
                </a:moveTo>
                <a:lnTo>
                  <a:pt x="613772" y="0"/>
                </a:lnTo>
                <a:lnTo>
                  <a:pt x="613772" y="390512"/>
                </a:lnTo>
                <a:lnTo>
                  <a:pt x="0" y="39051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58856" y="7055701"/>
            <a:ext cx="613772" cy="390513"/>
          </a:xfrm>
          <a:custGeom>
            <a:avLst/>
            <a:gdLst/>
            <a:ahLst/>
            <a:cxnLst/>
            <a:rect l="l" t="t" r="r" b="b"/>
            <a:pathLst>
              <a:path w="613772" h="390513">
                <a:moveTo>
                  <a:pt x="0" y="0"/>
                </a:moveTo>
                <a:lnTo>
                  <a:pt x="613772" y="0"/>
                </a:lnTo>
                <a:lnTo>
                  <a:pt x="613772" y="390512"/>
                </a:lnTo>
                <a:lnTo>
                  <a:pt x="0" y="39051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58856" y="8433713"/>
            <a:ext cx="613772" cy="390513"/>
          </a:xfrm>
          <a:custGeom>
            <a:avLst/>
            <a:gdLst/>
            <a:ahLst/>
            <a:cxnLst/>
            <a:rect l="l" t="t" r="r" b="b"/>
            <a:pathLst>
              <a:path w="613772" h="390513">
                <a:moveTo>
                  <a:pt x="0" y="0"/>
                </a:moveTo>
                <a:lnTo>
                  <a:pt x="613772" y="0"/>
                </a:lnTo>
                <a:lnTo>
                  <a:pt x="613772" y="390513"/>
                </a:lnTo>
                <a:lnTo>
                  <a:pt x="0" y="39051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790222" y="8383148"/>
            <a:ext cx="1266978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Название</a:t>
            </a:r>
            <a:r>
              <a:rPr lang="en-US" sz="2400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/</a:t>
            </a:r>
            <a:r>
              <a:rPr lang="en-US" sz="2400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Тези</a:t>
            </a:r>
            <a:r>
              <a:rPr lang="en-US" sz="2400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/</a:t>
            </a:r>
            <a:r>
              <a:rPr lang="en-US" sz="2400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Тезис</a:t>
            </a:r>
            <a:endParaRPr lang="en-US" sz="2400" b="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1" name="Freeform 31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6570504" y="274558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928182" y="966844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1"/>
                </a:lnTo>
                <a:lnTo>
                  <a:pt x="0" y="6423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7483052" y="413161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6" name="Прямоугольник 35"/>
          <p:cNvSpPr/>
          <p:nvPr/>
        </p:nvSpPr>
        <p:spPr>
          <a:xfrm>
            <a:off x="7444784" y="2143104"/>
            <a:ext cx="10343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          </a:t>
            </a:r>
            <a:r>
              <a:rPr lang="ru-RU" sz="4400" b="1" dirty="0" err="1"/>
              <a:t>Бийский</a:t>
            </a:r>
            <a:r>
              <a:rPr lang="ru-RU" sz="4400" b="1" dirty="0"/>
              <a:t> образовательный округ</a:t>
            </a:r>
          </a:p>
        </p:txBody>
      </p:sp>
      <p:pic>
        <p:nvPicPr>
          <p:cNvPr id="66562" name="Picture 2" descr="D:\РМО\IMG-20251008-WA002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86744" y="3357550"/>
            <a:ext cx="8048617" cy="60364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00360"/>
            <a:ext cx="18452144" cy="5155881"/>
            <a:chOff x="0" y="0"/>
            <a:chExt cx="4859824" cy="1357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9824" cy="1357928"/>
            </a:xfrm>
            <a:custGeom>
              <a:avLst/>
              <a:gdLst/>
              <a:ahLst/>
              <a:cxnLst/>
              <a:rect l="l" t="t" r="r" b="b"/>
              <a:pathLst>
                <a:path w="4859824" h="1357928">
                  <a:moveTo>
                    <a:pt x="0" y="0"/>
                  </a:moveTo>
                  <a:lnTo>
                    <a:pt x="4859824" y="0"/>
                  </a:lnTo>
                  <a:lnTo>
                    <a:pt x="4859824" y="1357928"/>
                  </a:lnTo>
                  <a:lnTo>
                    <a:pt x="0" y="1357928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4859824" cy="1557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-1350296" y="5168601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5"/>
                </a:lnTo>
                <a:lnTo>
                  <a:pt x="0" y="1077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33573"/>
            </a:stretch>
          </a:blipFill>
        </p:spPr>
      </p:sp>
      <p:sp>
        <p:nvSpPr>
          <p:cNvPr id="6" name="Freeform 6"/>
          <p:cNvSpPr/>
          <p:nvPr/>
        </p:nvSpPr>
        <p:spPr>
          <a:xfrm rot="-741444" flipH="1">
            <a:off x="15385632" y="-2938132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0"/>
                </a:moveTo>
                <a:lnTo>
                  <a:pt x="0" y="0"/>
                </a:lnTo>
                <a:lnTo>
                  <a:pt x="0" y="5738804"/>
                </a:lnTo>
                <a:lnTo>
                  <a:pt x="7256654" y="5738804"/>
                </a:lnTo>
                <a:lnTo>
                  <a:pt x="7256654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39134" y="3030725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12390167" y="7458995"/>
            <a:ext cx="4308518" cy="0"/>
          </a:xfrm>
          <a:prstGeom prst="line">
            <a:avLst/>
          </a:prstGeom>
          <a:ln w="1905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2390167" y="4357142"/>
            <a:ext cx="4308518" cy="0"/>
          </a:xfrm>
          <a:prstGeom prst="line">
            <a:avLst/>
          </a:prstGeom>
          <a:ln w="1905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6727371" y="7468520"/>
            <a:ext cx="4237158" cy="0"/>
          </a:xfrm>
          <a:prstGeom prst="line">
            <a:avLst/>
          </a:prstGeom>
          <a:ln w="1905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727371" y="4357142"/>
            <a:ext cx="4237158" cy="0"/>
          </a:xfrm>
          <a:prstGeom prst="line">
            <a:avLst/>
          </a:prstGeom>
          <a:ln w="1905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727371" y="-7852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774614" y="-13723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7"/>
                </a:lnTo>
                <a:lnTo>
                  <a:pt x="0" y="55218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429752" y="3286112"/>
            <a:ext cx="8429684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ru-RU" sz="3600" b="1" dirty="0"/>
              <a:t>Цель :</a:t>
            </a:r>
            <a:r>
              <a:rPr lang="ru-RU" sz="3600" dirty="0"/>
              <a:t> создание условий для повышения качества образования по учебным предметам </a:t>
            </a:r>
            <a:r>
              <a:rPr lang="ru-RU" sz="3600" dirty="0" smtClean="0"/>
              <a:t>естественно-научного </a:t>
            </a:r>
            <a:r>
              <a:rPr lang="ru-RU" sz="3600" dirty="0"/>
              <a:t>цикла через развитие </a:t>
            </a:r>
            <a:r>
              <a:rPr lang="ru-RU" sz="3600" dirty="0" smtClean="0"/>
              <a:t>профессиональных компетенций </a:t>
            </a:r>
            <a:r>
              <a:rPr lang="ru-RU" sz="3600" dirty="0"/>
              <a:t>педагогов, повышение роли участия учебно-методических объединений педагогов в управлении процессами развития краевой системы образования</a:t>
            </a:r>
          </a:p>
          <a:p>
            <a:pPr lvl="0" fontAlgn="base"/>
            <a:endParaRPr lang="ru-RU" sz="2400" dirty="0"/>
          </a:p>
        </p:txBody>
      </p:sp>
      <p:grpSp>
        <p:nvGrpSpPr>
          <p:cNvPr id="19" name="Group 19"/>
          <p:cNvGrpSpPr/>
          <p:nvPr/>
        </p:nvGrpSpPr>
        <p:grpSpPr>
          <a:xfrm rot="-5400000">
            <a:off x="12844238" y="4679092"/>
            <a:ext cx="385893" cy="10829924"/>
            <a:chOff x="0" y="0"/>
            <a:chExt cx="925813" cy="68685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25813" cy="6868531"/>
            </a:xfrm>
            <a:custGeom>
              <a:avLst/>
              <a:gdLst/>
              <a:ahLst/>
              <a:cxnLst/>
              <a:rect l="l" t="t" r="r" b="b"/>
              <a:pathLst>
                <a:path w="925813" h="6868531">
                  <a:moveTo>
                    <a:pt x="0" y="0"/>
                  </a:moveTo>
                  <a:lnTo>
                    <a:pt x="925813" y="0"/>
                  </a:lnTo>
                  <a:lnTo>
                    <a:pt x="925813" y="6868531"/>
                  </a:lnTo>
                  <a:lnTo>
                    <a:pt x="0" y="6868531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7929553" y="500031"/>
            <a:ext cx="1007275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/>
              <a:t>Создание условий для </a:t>
            </a:r>
            <a:r>
              <a:rPr lang="ru-RU" sz="4800" b="1" dirty="0" smtClean="0"/>
              <a:t>развития профессиональных компетенций </a:t>
            </a:r>
            <a:r>
              <a:rPr lang="ru-RU" sz="4800" b="1" dirty="0"/>
              <a:t>учителя ЕНД в условиях реализации ФГОС ООО и ФГОС СОО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27371" y="5929318"/>
            <a:ext cx="430851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fontAlgn="base"/>
            <a:r>
              <a:rPr lang="ru-RU" sz="2400" dirty="0"/>
              <a:t>,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0" y="9119276"/>
            <a:ext cx="1563662" cy="1563662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-838072" y="8168640"/>
            <a:ext cx="1676145" cy="1676145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-647445" y="-785239"/>
            <a:ext cx="1676145" cy="167614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pic>
        <p:nvPicPr>
          <p:cNvPr id="71682" name="Picture 2" descr="D:\РМО\IMG-20251008-WA0025.jpg"/>
          <p:cNvPicPr>
            <a:picLocks noChangeAspect="1" noChangeArrowheads="1"/>
          </p:cNvPicPr>
          <p:nvPr/>
        </p:nvPicPr>
        <p:blipFill>
          <a:blip r:embed="rId12"/>
          <a:srcRect r="34308"/>
          <a:stretch>
            <a:fillRect/>
          </a:stretch>
        </p:blipFill>
        <p:spPr bwMode="auto">
          <a:xfrm>
            <a:off x="357126" y="857220"/>
            <a:ext cx="7503024" cy="85661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553384" y="-298592"/>
            <a:ext cx="9975955" cy="603392"/>
          </a:xfrm>
          <a:custGeom>
            <a:avLst/>
            <a:gdLst/>
            <a:ahLst/>
            <a:cxnLst/>
            <a:rect l="l" t="t" r="r" b="b"/>
            <a:pathLst>
              <a:path w="9975955" h="2758553">
                <a:moveTo>
                  <a:pt x="0" y="0"/>
                </a:moveTo>
                <a:lnTo>
                  <a:pt x="9975955" y="0"/>
                </a:lnTo>
                <a:lnTo>
                  <a:pt x="9975955" y="2758553"/>
                </a:lnTo>
                <a:lnTo>
                  <a:pt x="0" y="27585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817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57258" y="5143500"/>
            <a:ext cx="1358900" cy="13589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0</a:t>
              </a:r>
              <a:r>
                <a:rPr lang="ru-RU" sz="2999" b="1" dirty="0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2</a:t>
              </a:r>
              <a:endParaRPr lang="en-US" sz="2999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96400" y="5502267"/>
            <a:ext cx="1358900" cy="13589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0</a:t>
              </a:r>
              <a:r>
                <a:rPr lang="ru-RU" sz="2999" b="1" dirty="0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4</a:t>
              </a:r>
              <a:endParaRPr lang="en-US" sz="2999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84514" y="7369810"/>
            <a:ext cx="1358900" cy="13589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0</a:t>
              </a:r>
              <a:r>
                <a:rPr lang="ru-RU" sz="2999" b="1" dirty="0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3</a:t>
              </a:r>
              <a:endParaRPr lang="en-US" sz="2999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96400" y="7369810"/>
            <a:ext cx="1358900" cy="13589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0</a:t>
              </a:r>
              <a:r>
                <a:rPr lang="ru-RU" sz="2999" b="1" dirty="0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5</a:t>
              </a:r>
              <a:endParaRPr lang="en-US" sz="2999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113291">
            <a:off x="17793549" y="3130971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9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17755723" y="9481948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5400000">
            <a:off x="7946104" y="3079239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5"/>
                </a:lnTo>
                <a:lnTo>
                  <a:pt x="0" y="1077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33573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957695" y="5286376"/>
            <a:ext cx="5400487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400" dirty="0"/>
              <a:t>повышение психолого-педагогической </a:t>
            </a:r>
            <a:r>
              <a:rPr lang="ru-RU" sz="2400" dirty="0" smtClean="0"/>
              <a:t>компетентности с целью осуществления  </a:t>
            </a:r>
            <a:r>
              <a:rPr lang="ru-RU" sz="2400" dirty="0"/>
              <a:t>работы со школьниками с особыми образовательными запросами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3" name="TextBox 23"/>
          <p:cNvSpPr txBox="1"/>
          <p:nvPr/>
        </p:nvSpPr>
        <p:spPr>
          <a:xfrm>
            <a:off x="10969581" y="5640380"/>
            <a:ext cx="6175475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400" dirty="0"/>
              <a:t>эффективное использование учебно-лабораторного оборудования и современных </a:t>
            </a:r>
            <a:r>
              <a:rPr lang="ru-RU" sz="2400" dirty="0" smtClean="0"/>
              <a:t>УМК</a:t>
            </a:r>
            <a:endParaRPr lang="en-US" sz="2400" spc="10" dirty="0">
              <a:solidFill>
                <a:srgbClr val="041A2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000332" y="7715268"/>
            <a:ext cx="532904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400" dirty="0">
                <a:cs typeface="Times New Roman" pitchFamily="18" charset="0"/>
              </a:rPr>
              <a:t>развитие системы работы с одаренными </a:t>
            </a:r>
            <a:r>
              <a:rPr lang="ru-RU" sz="2400" dirty="0" smtClean="0">
                <a:cs typeface="Times New Roman" pitchFamily="18" charset="0"/>
              </a:rPr>
              <a:t>детьми </a:t>
            </a:r>
            <a:endParaRPr lang="en-US" sz="2400" spc="21" dirty="0">
              <a:solidFill>
                <a:srgbClr val="041A22"/>
              </a:solidFill>
              <a:ea typeface="Open Sans 1"/>
              <a:cs typeface="Times New Roman" pitchFamily="18" charset="0"/>
              <a:sym typeface="Open Sans 1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969581" y="7507923"/>
            <a:ext cx="6318351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400" dirty="0"/>
              <a:t>подготовка обучающихся к государственной итоговой аттестации в форме ЕГЭ и </a:t>
            </a:r>
            <a:r>
              <a:rPr lang="ru-RU" sz="2400" dirty="0" smtClean="0"/>
              <a:t>ОГЭ</a:t>
            </a:r>
            <a:endParaRPr lang="en-US" sz="2400" spc="21" dirty="0">
              <a:solidFill>
                <a:srgbClr val="041A2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-129069" y="9481948"/>
            <a:ext cx="1563662" cy="1563662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967269" y="9663429"/>
            <a:ext cx="1676145" cy="1676145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pic>
        <p:nvPicPr>
          <p:cNvPr id="70658" name="Picture 2" descr="D:\РМО\IMG-20251008-WA002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15372" y="214278"/>
            <a:ext cx="6929422" cy="5197067"/>
          </a:xfrm>
          <a:prstGeom prst="rect">
            <a:avLst/>
          </a:prstGeom>
          <a:noFill/>
        </p:spPr>
      </p:pic>
      <p:sp>
        <p:nvSpPr>
          <p:cNvPr id="34" name="TextBox 24"/>
          <p:cNvSpPr txBox="1"/>
          <p:nvPr/>
        </p:nvSpPr>
        <p:spPr>
          <a:xfrm>
            <a:off x="1714448" y="1714475"/>
            <a:ext cx="6767333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400" dirty="0">
                <a:cs typeface="Times New Roman" pitchFamily="18" charset="0"/>
              </a:rPr>
              <a:t> </a:t>
            </a:r>
            <a:endParaRPr lang="en-US" sz="2400" spc="21" dirty="0">
              <a:solidFill>
                <a:srgbClr val="041A22"/>
              </a:solidFill>
              <a:ea typeface="Open Sans 1"/>
              <a:cs typeface="Times New Roman" pitchFamily="18" charset="0"/>
              <a:sym typeface="Open Sans 1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1928762" y="1357285"/>
            <a:ext cx="6553019" cy="37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pc="21" dirty="0">
              <a:solidFill>
                <a:srgbClr val="041A22"/>
              </a:solidFill>
              <a:latin typeface="Times New Roman" pitchFamily="18" charset="0"/>
              <a:ea typeface="Open Sans 1"/>
              <a:cs typeface="Times New Roman" pitchFamily="18" charset="0"/>
              <a:sym typeface="Open Sans 1"/>
            </a:endParaRPr>
          </a:p>
        </p:txBody>
      </p:sp>
      <p:grpSp>
        <p:nvGrpSpPr>
          <p:cNvPr id="36" name="Group 7"/>
          <p:cNvGrpSpPr/>
          <p:nvPr/>
        </p:nvGrpSpPr>
        <p:grpSpPr>
          <a:xfrm>
            <a:off x="1142944" y="2071666"/>
            <a:ext cx="1358900" cy="1358900"/>
            <a:chOff x="0" y="0"/>
            <a:chExt cx="812800" cy="812800"/>
          </a:xfrm>
        </p:grpSpPr>
        <p:sp>
          <p:nvSpPr>
            <p:cNvPr id="37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38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01</a:t>
              </a:r>
            </a:p>
          </p:txBody>
        </p:sp>
      </p:grpSp>
      <p:sp>
        <p:nvSpPr>
          <p:cNvPr id="40" name="TextBox 24"/>
          <p:cNvSpPr txBox="1"/>
          <p:nvPr/>
        </p:nvSpPr>
        <p:spPr>
          <a:xfrm>
            <a:off x="3152732" y="2000229"/>
            <a:ext cx="532904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fontAlgn="base"/>
            <a:r>
              <a:rPr lang="ru-RU" sz="2400" dirty="0"/>
              <a:t>выявление проблем в работе педагогов, руководителей </a:t>
            </a:r>
            <a:r>
              <a:rPr lang="ru-RU" sz="2400" dirty="0" smtClean="0"/>
              <a:t>методических </a:t>
            </a:r>
            <a:r>
              <a:rPr lang="ru-RU" sz="2400" dirty="0"/>
              <a:t>объединений по обеспечению качества образовательных результатов по учебным предметам и оказание адресной методической помощи через консультирование, проведение методических </a:t>
            </a:r>
            <a:r>
              <a:rPr lang="ru-RU" sz="2400" dirty="0" smtClean="0"/>
              <a:t>мероприятий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1444" flipH="1" flipV="1">
            <a:off x="15515256" y="-4532390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4"/>
                </a:moveTo>
                <a:lnTo>
                  <a:pt x="0" y="5738804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4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078980"/>
            <a:ext cx="18288000" cy="3364680"/>
            <a:chOff x="0" y="0"/>
            <a:chExt cx="2614425" cy="481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14425" cy="481010"/>
            </a:xfrm>
            <a:custGeom>
              <a:avLst/>
              <a:gdLst/>
              <a:ahLst/>
              <a:cxnLst/>
              <a:rect l="l" t="t" r="r" b="b"/>
              <a:pathLst>
                <a:path w="2614425" h="481010">
                  <a:moveTo>
                    <a:pt x="4233" y="0"/>
                  </a:moveTo>
                  <a:lnTo>
                    <a:pt x="2610192" y="0"/>
                  </a:lnTo>
                  <a:cubicBezTo>
                    <a:pt x="2611315" y="0"/>
                    <a:pt x="2612392" y="446"/>
                    <a:pt x="2613186" y="1240"/>
                  </a:cubicBezTo>
                  <a:cubicBezTo>
                    <a:pt x="2613979" y="2034"/>
                    <a:pt x="2614425" y="3111"/>
                    <a:pt x="2614425" y="4233"/>
                  </a:cubicBezTo>
                  <a:lnTo>
                    <a:pt x="2614425" y="476776"/>
                  </a:lnTo>
                  <a:cubicBezTo>
                    <a:pt x="2614425" y="479114"/>
                    <a:pt x="2612530" y="481010"/>
                    <a:pt x="2610192" y="481010"/>
                  </a:cubicBezTo>
                  <a:lnTo>
                    <a:pt x="4233" y="481010"/>
                  </a:lnTo>
                  <a:cubicBezTo>
                    <a:pt x="3111" y="481010"/>
                    <a:pt x="2034" y="480564"/>
                    <a:pt x="1240" y="479770"/>
                  </a:cubicBezTo>
                  <a:cubicBezTo>
                    <a:pt x="446" y="478976"/>
                    <a:pt x="0" y="477899"/>
                    <a:pt x="0" y="476776"/>
                  </a:cubicBezTo>
                  <a:lnTo>
                    <a:pt x="0" y="4233"/>
                  </a:lnTo>
                  <a:cubicBezTo>
                    <a:pt x="0" y="3111"/>
                    <a:pt x="446" y="2034"/>
                    <a:pt x="1240" y="1240"/>
                  </a:cubicBezTo>
                  <a:cubicBezTo>
                    <a:pt x="2034" y="446"/>
                    <a:pt x="3111" y="0"/>
                    <a:pt x="4233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9890" t="-241871" b="-56068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0" y="2357418"/>
            <a:ext cx="18696464" cy="4838700"/>
            <a:chOff x="0" y="0"/>
            <a:chExt cx="4924171" cy="1274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24172" cy="1274390"/>
            </a:xfrm>
            <a:custGeom>
              <a:avLst/>
              <a:gdLst/>
              <a:ahLst/>
              <a:cxnLst/>
              <a:rect l="l" t="t" r="r" b="b"/>
              <a:pathLst>
                <a:path w="4924172" h="1274390">
                  <a:moveTo>
                    <a:pt x="0" y="0"/>
                  </a:moveTo>
                  <a:lnTo>
                    <a:pt x="4924172" y="0"/>
                  </a:lnTo>
                  <a:lnTo>
                    <a:pt x="4924172" y="1274390"/>
                  </a:lnTo>
                  <a:lnTo>
                    <a:pt x="0" y="1274390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00025"/>
              <a:ext cx="4924171" cy="1474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533599" y="2720158"/>
            <a:ext cx="1220801" cy="1220801"/>
          </a:xfrm>
          <a:custGeom>
            <a:avLst/>
            <a:gdLst/>
            <a:ahLst/>
            <a:cxnLst/>
            <a:rect l="l" t="t" r="r" b="b"/>
            <a:pathLst>
              <a:path w="1220801" h="1220801">
                <a:moveTo>
                  <a:pt x="0" y="0"/>
                </a:moveTo>
                <a:lnTo>
                  <a:pt x="1220802" y="0"/>
                </a:lnTo>
                <a:lnTo>
                  <a:pt x="1220802" y="1220802"/>
                </a:lnTo>
                <a:lnTo>
                  <a:pt x="0" y="12208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37991" y="2786292"/>
            <a:ext cx="1122199" cy="1088533"/>
          </a:xfrm>
          <a:custGeom>
            <a:avLst/>
            <a:gdLst/>
            <a:ahLst/>
            <a:cxnLst/>
            <a:rect l="l" t="t" r="r" b="b"/>
            <a:pathLst>
              <a:path w="1122199" h="1088533">
                <a:moveTo>
                  <a:pt x="0" y="0"/>
                </a:moveTo>
                <a:lnTo>
                  <a:pt x="1122200" y="0"/>
                </a:lnTo>
                <a:lnTo>
                  <a:pt x="1122200" y="1088534"/>
                </a:lnTo>
                <a:lnTo>
                  <a:pt x="0" y="10885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 flipH="1" flipV="1">
            <a:off x="6413046" y="3208020"/>
            <a:ext cx="19050" cy="3089720"/>
          </a:xfrm>
          <a:prstGeom prst="line">
            <a:avLst/>
          </a:prstGeom>
          <a:ln w="1905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H="1" flipV="1">
            <a:off x="11855904" y="3208020"/>
            <a:ext cx="19050" cy="3089720"/>
          </a:xfrm>
          <a:prstGeom prst="line">
            <a:avLst/>
          </a:prstGeom>
          <a:ln w="1905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-530114" y="-137234"/>
            <a:ext cx="1676145" cy="167614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-142940" y="-781831"/>
            <a:ext cx="1563662" cy="15636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72941"/>
              </a:srgbClr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-811528" y="-81781"/>
            <a:ext cx="1699256" cy="544251"/>
          </a:xfrm>
          <a:custGeom>
            <a:avLst/>
            <a:gdLst/>
            <a:ahLst/>
            <a:cxnLst/>
            <a:rect l="l" t="t" r="r" b="b"/>
            <a:pathLst>
              <a:path w="1699256" h="544251">
                <a:moveTo>
                  <a:pt x="0" y="0"/>
                </a:moveTo>
                <a:lnTo>
                  <a:pt x="1699256" y="0"/>
                </a:lnTo>
                <a:lnTo>
                  <a:pt x="1699256" y="544252"/>
                </a:lnTo>
                <a:lnTo>
                  <a:pt x="0" y="54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t="-8733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011886" y="9982200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5"/>
                </a:lnTo>
                <a:lnTo>
                  <a:pt x="0" y="10776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33573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774614" y="-13723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7"/>
                </a:lnTo>
                <a:lnTo>
                  <a:pt x="0" y="55218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17135608" y="1063775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477" y="2230755"/>
            <a:ext cx="4696392" cy="5815965"/>
          </a:xfrm>
          <a:custGeom>
            <a:avLst/>
            <a:gdLst/>
            <a:ahLst/>
            <a:cxnLst/>
            <a:rect l="l" t="t" r="r" b="b"/>
            <a:pathLst>
              <a:path w="4696392" h="5815965">
                <a:moveTo>
                  <a:pt x="0" y="0"/>
                </a:moveTo>
                <a:lnTo>
                  <a:pt x="4696392" y="0"/>
                </a:lnTo>
                <a:lnTo>
                  <a:pt x="4696392" y="5815965"/>
                </a:lnTo>
                <a:lnTo>
                  <a:pt x="0" y="58159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9999"/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>
            <a:off x="2937203" y="2720158"/>
            <a:ext cx="1508855" cy="1220801"/>
          </a:xfrm>
          <a:custGeom>
            <a:avLst/>
            <a:gdLst/>
            <a:ahLst/>
            <a:cxnLst/>
            <a:rect l="l" t="t" r="r" b="b"/>
            <a:pathLst>
              <a:path w="1508855" h="1220801">
                <a:moveTo>
                  <a:pt x="0" y="0"/>
                </a:moveTo>
                <a:lnTo>
                  <a:pt x="1508855" y="0"/>
                </a:lnTo>
                <a:lnTo>
                  <a:pt x="1508855" y="1220802"/>
                </a:lnTo>
                <a:lnTo>
                  <a:pt x="0" y="12208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897329" y="4193524"/>
            <a:ext cx="3588603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800" dirty="0"/>
              <a:t>Работа с молодыми </a:t>
            </a:r>
            <a:r>
              <a:rPr lang="ru-RU" sz="2800" dirty="0" smtClean="0"/>
              <a:t>педагогами</a:t>
            </a:r>
            <a:endParaRPr lang="ru-RU" sz="2800" dirty="0"/>
          </a:p>
        </p:txBody>
      </p:sp>
      <p:sp>
        <p:nvSpPr>
          <p:cNvPr id="25" name="TextBox 25"/>
          <p:cNvSpPr txBox="1"/>
          <p:nvPr/>
        </p:nvSpPr>
        <p:spPr>
          <a:xfrm>
            <a:off x="7351059" y="4193524"/>
            <a:ext cx="3936081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ru-RU" sz="2800" dirty="0" smtClean="0"/>
              <a:t>Экспериментальная </a:t>
            </a:r>
            <a:r>
              <a:rPr lang="ru-RU" sz="2800" dirty="0"/>
              <a:t>деятельность </a:t>
            </a:r>
            <a:r>
              <a:rPr lang="ru-RU" sz="2800" dirty="0" smtClean="0"/>
              <a:t>учителей</a:t>
            </a:r>
            <a:endParaRPr lang="ru-RU" sz="2800" dirty="0"/>
          </a:p>
          <a:p>
            <a:pPr algn="ctr">
              <a:lnSpc>
                <a:spcPts val="3120"/>
              </a:lnSpc>
            </a:pPr>
            <a:endParaRPr lang="ru-RU" sz="2800" dirty="0"/>
          </a:p>
          <a:p>
            <a:pPr algn="ctr">
              <a:lnSpc>
                <a:spcPts val="3120"/>
              </a:lnSpc>
            </a:pPr>
            <a:endParaRPr lang="en-US" sz="2600" b="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143205" y="4258810"/>
            <a:ext cx="491177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/>
              <a:t>Участие в профессиональных конкурсах.</a:t>
            </a:r>
          </a:p>
          <a:p>
            <a:pPr algn="ctr"/>
            <a:r>
              <a:rPr lang="ru-RU" sz="2800" dirty="0"/>
              <a:t>Повышение профессиональной компетентности педагогов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46030" y="1057275"/>
            <a:ext cx="1599593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Основные направления деятельности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1444" flipH="1" flipV="1">
            <a:off x="15515256" y="-4532390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4"/>
                </a:moveTo>
                <a:lnTo>
                  <a:pt x="0" y="5738804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4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078980"/>
            <a:ext cx="18288000" cy="3364680"/>
            <a:chOff x="0" y="0"/>
            <a:chExt cx="2614425" cy="481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14425" cy="481010"/>
            </a:xfrm>
            <a:custGeom>
              <a:avLst/>
              <a:gdLst/>
              <a:ahLst/>
              <a:cxnLst/>
              <a:rect l="l" t="t" r="r" b="b"/>
              <a:pathLst>
                <a:path w="2614425" h="481010">
                  <a:moveTo>
                    <a:pt x="4233" y="0"/>
                  </a:moveTo>
                  <a:lnTo>
                    <a:pt x="2610192" y="0"/>
                  </a:lnTo>
                  <a:cubicBezTo>
                    <a:pt x="2611315" y="0"/>
                    <a:pt x="2612392" y="446"/>
                    <a:pt x="2613186" y="1240"/>
                  </a:cubicBezTo>
                  <a:cubicBezTo>
                    <a:pt x="2613979" y="2034"/>
                    <a:pt x="2614425" y="3111"/>
                    <a:pt x="2614425" y="4233"/>
                  </a:cubicBezTo>
                  <a:lnTo>
                    <a:pt x="2614425" y="476776"/>
                  </a:lnTo>
                  <a:cubicBezTo>
                    <a:pt x="2614425" y="479114"/>
                    <a:pt x="2612530" y="481010"/>
                    <a:pt x="2610192" y="481010"/>
                  </a:cubicBezTo>
                  <a:lnTo>
                    <a:pt x="4233" y="481010"/>
                  </a:lnTo>
                  <a:cubicBezTo>
                    <a:pt x="3111" y="481010"/>
                    <a:pt x="2034" y="480564"/>
                    <a:pt x="1240" y="479770"/>
                  </a:cubicBezTo>
                  <a:cubicBezTo>
                    <a:pt x="446" y="478976"/>
                    <a:pt x="0" y="477899"/>
                    <a:pt x="0" y="476776"/>
                  </a:cubicBezTo>
                  <a:lnTo>
                    <a:pt x="0" y="4233"/>
                  </a:lnTo>
                  <a:cubicBezTo>
                    <a:pt x="0" y="3111"/>
                    <a:pt x="446" y="2034"/>
                    <a:pt x="1240" y="1240"/>
                  </a:cubicBezTo>
                  <a:cubicBezTo>
                    <a:pt x="2034" y="446"/>
                    <a:pt x="3111" y="0"/>
                    <a:pt x="4233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9890" t="-241871" b="-56068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-18673" y="2263899"/>
            <a:ext cx="18696464" cy="4838700"/>
            <a:chOff x="0" y="0"/>
            <a:chExt cx="4924171" cy="1274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24172" cy="1274390"/>
            </a:xfrm>
            <a:custGeom>
              <a:avLst/>
              <a:gdLst/>
              <a:ahLst/>
              <a:cxnLst/>
              <a:rect l="l" t="t" r="r" b="b"/>
              <a:pathLst>
                <a:path w="4924172" h="1274390">
                  <a:moveTo>
                    <a:pt x="0" y="0"/>
                  </a:moveTo>
                  <a:lnTo>
                    <a:pt x="4924172" y="0"/>
                  </a:lnTo>
                  <a:lnTo>
                    <a:pt x="4924172" y="1274390"/>
                  </a:lnTo>
                  <a:lnTo>
                    <a:pt x="0" y="1274390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00025"/>
              <a:ext cx="4924171" cy="1474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533599" y="2720158"/>
            <a:ext cx="1220801" cy="1220801"/>
          </a:xfrm>
          <a:custGeom>
            <a:avLst/>
            <a:gdLst/>
            <a:ahLst/>
            <a:cxnLst/>
            <a:rect l="l" t="t" r="r" b="b"/>
            <a:pathLst>
              <a:path w="1220801" h="1220801">
                <a:moveTo>
                  <a:pt x="0" y="0"/>
                </a:moveTo>
                <a:lnTo>
                  <a:pt x="1220802" y="0"/>
                </a:lnTo>
                <a:lnTo>
                  <a:pt x="1220802" y="1220802"/>
                </a:lnTo>
                <a:lnTo>
                  <a:pt x="0" y="12208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37991" y="2786292"/>
            <a:ext cx="1122199" cy="1088533"/>
          </a:xfrm>
          <a:custGeom>
            <a:avLst/>
            <a:gdLst/>
            <a:ahLst/>
            <a:cxnLst/>
            <a:rect l="l" t="t" r="r" b="b"/>
            <a:pathLst>
              <a:path w="1122199" h="1088533">
                <a:moveTo>
                  <a:pt x="0" y="0"/>
                </a:moveTo>
                <a:lnTo>
                  <a:pt x="1122200" y="0"/>
                </a:lnTo>
                <a:lnTo>
                  <a:pt x="1122200" y="1088534"/>
                </a:lnTo>
                <a:lnTo>
                  <a:pt x="0" y="10885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 flipH="1" flipV="1">
            <a:off x="6413046" y="3208020"/>
            <a:ext cx="19050" cy="3089720"/>
          </a:xfrm>
          <a:prstGeom prst="line">
            <a:avLst/>
          </a:prstGeom>
          <a:ln w="1905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H="1" flipV="1">
            <a:off x="11855904" y="3208020"/>
            <a:ext cx="19050" cy="3089720"/>
          </a:xfrm>
          <a:prstGeom prst="line">
            <a:avLst/>
          </a:prstGeom>
          <a:ln w="1905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-530114" y="-137234"/>
            <a:ext cx="1676145" cy="167614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-142940" y="-781831"/>
            <a:ext cx="1563662" cy="15636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72941"/>
              </a:srgbClr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-811528" y="-81781"/>
            <a:ext cx="1699256" cy="544251"/>
          </a:xfrm>
          <a:custGeom>
            <a:avLst/>
            <a:gdLst/>
            <a:ahLst/>
            <a:cxnLst/>
            <a:rect l="l" t="t" r="r" b="b"/>
            <a:pathLst>
              <a:path w="1699256" h="544251">
                <a:moveTo>
                  <a:pt x="0" y="0"/>
                </a:moveTo>
                <a:lnTo>
                  <a:pt x="1699256" y="0"/>
                </a:lnTo>
                <a:lnTo>
                  <a:pt x="1699256" y="544252"/>
                </a:lnTo>
                <a:lnTo>
                  <a:pt x="0" y="54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t="-8733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011886" y="9982200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5"/>
                </a:lnTo>
                <a:lnTo>
                  <a:pt x="0" y="10776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33573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774614" y="-13723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7"/>
                </a:lnTo>
                <a:lnTo>
                  <a:pt x="0" y="55218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17135608" y="1063775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61782" y="4438399"/>
            <a:ext cx="4786346" cy="714380"/>
          </a:xfrm>
          <a:custGeom>
            <a:avLst/>
            <a:gdLst/>
            <a:ahLst/>
            <a:cxnLst/>
            <a:rect l="l" t="t" r="r" b="b"/>
            <a:pathLst>
              <a:path w="4696392" h="5815965">
                <a:moveTo>
                  <a:pt x="0" y="0"/>
                </a:moveTo>
                <a:lnTo>
                  <a:pt x="4696392" y="0"/>
                </a:lnTo>
                <a:lnTo>
                  <a:pt x="4696392" y="5815965"/>
                </a:lnTo>
                <a:lnTo>
                  <a:pt x="0" y="58159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9999"/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lvl="0" algn="ctr"/>
            <a:r>
              <a:rPr lang="ru-RU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</a:t>
            </a:r>
            <a:r>
              <a:rPr lang="ru-RU" sz="2800" dirty="0">
                <a:ea typeface="Times New Roman" pitchFamily="18" charset="0"/>
                <a:cs typeface="Calibri" panose="020F0502020204030204" pitchFamily="34" charset="0"/>
              </a:rPr>
              <a:t>одарёнными</a:t>
            </a:r>
            <a:r>
              <a:rPr lang="ru-RU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учащимися</a:t>
            </a:r>
            <a:endParaRPr lang="ru-RU" sz="2800" dirty="0"/>
          </a:p>
        </p:txBody>
      </p:sp>
      <p:sp>
        <p:nvSpPr>
          <p:cNvPr id="21" name="Freeform 21"/>
          <p:cNvSpPr/>
          <p:nvPr/>
        </p:nvSpPr>
        <p:spPr>
          <a:xfrm>
            <a:off x="2800527" y="2732958"/>
            <a:ext cx="1508855" cy="1220801"/>
          </a:xfrm>
          <a:custGeom>
            <a:avLst/>
            <a:gdLst/>
            <a:ahLst/>
            <a:cxnLst/>
            <a:rect l="l" t="t" r="r" b="b"/>
            <a:pathLst>
              <a:path w="1508855" h="1220801">
                <a:moveTo>
                  <a:pt x="0" y="0"/>
                </a:moveTo>
                <a:lnTo>
                  <a:pt x="1508855" y="0"/>
                </a:lnTo>
                <a:lnTo>
                  <a:pt x="1508855" y="1220802"/>
                </a:lnTo>
                <a:lnTo>
                  <a:pt x="0" y="12208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7351059" y="4193524"/>
            <a:ext cx="3936081" cy="2087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/>
              <a:t>Подготовка к итоговой аттестации школьников в формате ЕГЭ, </a:t>
            </a:r>
            <a:r>
              <a:rPr lang="ru-RU" sz="2800" dirty="0" smtClean="0"/>
              <a:t>ОГЭ</a:t>
            </a:r>
            <a:endParaRPr lang="ru-RU" sz="2800" dirty="0"/>
          </a:p>
          <a:p>
            <a:pPr algn="ctr">
              <a:lnSpc>
                <a:spcPts val="3120"/>
              </a:lnSpc>
            </a:pPr>
            <a:endParaRPr lang="ru-RU" sz="2800" dirty="0"/>
          </a:p>
          <a:p>
            <a:pPr algn="ctr">
              <a:lnSpc>
                <a:spcPts val="3120"/>
              </a:lnSpc>
            </a:pPr>
            <a:endParaRPr lang="en-US" sz="2600" b="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804790" y="4193524"/>
            <a:ext cx="491177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/>
              <a:t>Работа с детьми </a:t>
            </a:r>
            <a:r>
              <a:rPr lang="ru-RU" sz="2800" dirty="0" smtClean="0"/>
              <a:t>с ОВЗ</a:t>
            </a:r>
            <a:endParaRPr lang="ru-RU" sz="2800" dirty="0"/>
          </a:p>
        </p:txBody>
      </p:sp>
      <p:sp>
        <p:nvSpPr>
          <p:cNvPr id="28" name="TextBox 28"/>
          <p:cNvSpPr txBox="1"/>
          <p:nvPr/>
        </p:nvSpPr>
        <p:spPr>
          <a:xfrm>
            <a:off x="1146030" y="1057275"/>
            <a:ext cx="1599593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Основные направления работы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704" y="0"/>
            <a:ext cx="19271408" cy="3208020"/>
            <a:chOff x="0" y="0"/>
            <a:chExt cx="5075597" cy="844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5597" cy="844911"/>
            </a:xfrm>
            <a:custGeom>
              <a:avLst/>
              <a:gdLst/>
              <a:ahLst/>
              <a:cxnLst/>
              <a:rect l="l" t="t" r="r" b="b"/>
              <a:pathLst>
                <a:path w="5075597" h="844911">
                  <a:moveTo>
                    <a:pt x="0" y="0"/>
                  </a:moveTo>
                  <a:lnTo>
                    <a:pt x="5075597" y="0"/>
                  </a:lnTo>
                  <a:lnTo>
                    <a:pt x="5075597" y="844911"/>
                  </a:lnTo>
                  <a:lnTo>
                    <a:pt x="0" y="844911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5075597" cy="104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59195" y="8635474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7192" y="5857880"/>
            <a:ext cx="315813" cy="315813"/>
          </a:xfrm>
          <a:custGeom>
            <a:avLst/>
            <a:gdLst/>
            <a:ahLst/>
            <a:cxnLst/>
            <a:rect l="l" t="t" r="r" b="b"/>
            <a:pathLst>
              <a:path w="315813" h="315813">
                <a:moveTo>
                  <a:pt x="0" y="0"/>
                </a:moveTo>
                <a:lnTo>
                  <a:pt x="315813" y="0"/>
                </a:lnTo>
                <a:lnTo>
                  <a:pt x="315813" y="315813"/>
                </a:lnTo>
                <a:lnTo>
                  <a:pt x="0" y="3158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57720" y="4143368"/>
            <a:ext cx="315813" cy="315813"/>
          </a:xfrm>
          <a:custGeom>
            <a:avLst/>
            <a:gdLst/>
            <a:ahLst/>
            <a:cxnLst/>
            <a:rect l="l" t="t" r="r" b="b"/>
            <a:pathLst>
              <a:path w="315813" h="315813">
                <a:moveTo>
                  <a:pt x="0" y="0"/>
                </a:moveTo>
                <a:lnTo>
                  <a:pt x="315813" y="0"/>
                </a:lnTo>
                <a:lnTo>
                  <a:pt x="315813" y="315813"/>
                </a:lnTo>
                <a:lnTo>
                  <a:pt x="0" y="3158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99534" y="6354678"/>
            <a:ext cx="315813" cy="315813"/>
          </a:xfrm>
          <a:custGeom>
            <a:avLst/>
            <a:gdLst/>
            <a:ahLst/>
            <a:cxnLst/>
            <a:rect l="l" t="t" r="r" b="b"/>
            <a:pathLst>
              <a:path w="315813" h="315813">
                <a:moveTo>
                  <a:pt x="0" y="0"/>
                </a:moveTo>
                <a:lnTo>
                  <a:pt x="315813" y="0"/>
                </a:lnTo>
                <a:lnTo>
                  <a:pt x="315813" y="315813"/>
                </a:lnTo>
                <a:lnTo>
                  <a:pt x="0" y="3158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49349" y="-10491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8"/>
                </a:lnTo>
                <a:lnTo>
                  <a:pt x="0" y="55218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6632904" y="4604663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3357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05731" y="9982200"/>
            <a:ext cx="3779560" cy="1199196"/>
          </a:xfrm>
          <a:custGeom>
            <a:avLst/>
            <a:gdLst/>
            <a:ahLst/>
            <a:cxnLst/>
            <a:rect l="l" t="t" r="r" b="b"/>
            <a:pathLst>
              <a:path w="5178481" h="1199196">
                <a:moveTo>
                  <a:pt x="0" y="0"/>
                </a:moveTo>
                <a:lnTo>
                  <a:pt x="5178481" y="0"/>
                </a:lnTo>
                <a:lnTo>
                  <a:pt x="5178481" y="1199196"/>
                </a:lnTo>
                <a:lnTo>
                  <a:pt x="0" y="1199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t="-150590" r="-5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44743" y="-1612953"/>
            <a:ext cx="4696392" cy="4794818"/>
          </a:xfrm>
          <a:custGeom>
            <a:avLst/>
            <a:gdLst/>
            <a:ahLst/>
            <a:cxnLst/>
            <a:rect l="l" t="t" r="r" b="b"/>
            <a:pathLst>
              <a:path w="4696392" h="4794818">
                <a:moveTo>
                  <a:pt x="0" y="0"/>
                </a:moveTo>
                <a:lnTo>
                  <a:pt x="4696392" y="0"/>
                </a:lnTo>
                <a:lnTo>
                  <a:pt x="4696392" y="4794818"/>
                </a:lnTo>
                <a:lnTo>
                  <a:pt x="0" y="47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21296"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8"/>
          <p:cNvSpPr txBox="1"/>
          <p:nvPr/>
        </p:nvSpPr>
        <p:spPr>
          <a:xfrm>
            <a:off x="1787393" y="3571865"/>
            <a:ext cx="2213072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ru-RU" sz="2600" b="1" dirty="0">
                <a:solidFill>
                  <a:srgbClr val="041A2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Э</a:t>
            </a:r>
          </a:p>
          <a:p>
            <a:pPr algn="l">
              <a:lnSpc>
                <a:spcPts val="3120"/>
              </a:lnSpc>
            </a:pPr>
            <a:endParaRPr lang="ru-RU" sz="2600" b="1" dirty="0">
              <a:solidFill>
                <a:srgbClr val="041A2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120"/>
              </a:lnSpc>
            </a:pPr>
            <a:endParaRPr lang="ru-RU" sz="2600" b="1" dirty="0">
              <a:solidFill>
                <a:srgbClr val="041A2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120"/>
              </a:lnSpc>
            </a:pPr>
            <a:endParaRPr lang="ru-RU" sz="2600" b="1" dirty="0">
              <a:solidFill>
                <a:srgbClr val="041A2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120"/>
              </a:lnSpc>
            </a:pPr>
            <a:endParaRPr lang="ru-RU" sz="2600" b="1" dirty="0">
              <a:solidFill>
                <a:srgbClr val="041A2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120"/>
              </a:lnSpc>
            </a:pPr>
            <a:r>
              <a:rPr lang="ru-RU" sz="2600" b="1" dirty="0">
                <a:solidFill>
                  <a:srgbClr val="041A22"/>
                </a:solidFill>
                <a:latin typeface="Times New Roman" pitchFamily="18" charset="0"/>
                <a:ea typeface="Open Sans 1 Bold"/>
                <a:cs typeface="Times New Roman" pitchFamily="18" charset="0"/>
                <a:sym typeface="Open Sans 1 Bold"/>
              </a:rPr>
              <a:t>Экскурсии на производство</a:t>
            </a:r>
            <a:endParaRPr lang="en-US" sz="2600" b="1" dirty="0">
              <a:solidFill>
                <a:srgbClr val="041A2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391348" y="3960104"/>
            <a:ext cx="392908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ru-RU" sz="2600" b="1" dirty="0">
                <a:solidFill>
                  <a:srgbClr val="041A22"/>
                </a:solidFill>
                <a:latin typeface="Times New Roman" pitchFamily="18" charset="0"/>
                <a:ea typeface="Open Sans 1 Bold"/>
                <a:cs typeface="Times New Roman" pitchFamily="18" charset="0"/>
                <a:sym typeface="Open Sans 1 Bold"/>
              </a:rPr>
              <a:t>Профессиональные конкурсы</a:t>
            </a:r>
            <a:endParaRPr lang="en-US" sz="2600" b="1" dirty="0">
              <a:solidFill>
                <a:srgbClr val="041A22"/>
              </a:solidFill>
              <a:latin typeface="Times New Roman" pitchFamily="18" charset="0"/>
              <a:ea typeface="Open Sans 1 Bold"/>
              <a:cs typeface="Times New Roman" pitchFamily="18" charset="0"/>
              <a:sym typeface="Open Sans 1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471592" y="6081487"/>
            <a:ext cx="2786082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Научно-практические конференции</a:t>
            </a:r>
            <a:endParaRPr lang="en-US" sz="2600" b="1" dirty="0">
              <a:solidFill>
                <a:srgbClr val="041A22"/>
              </a:solidFill>
              <a:latin typeface="Times New Roman" pitchFamily="18" charset="0"/>
              <a:ea typeface="Open Sans 1 Bold"/>
              <a:cs typeface="Times New Roman" pitchFamily="18" charset="0"/>
              <a:sym typeface="Open Sans 1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43098" y="1057275"/>
            <a:ext cx="7357684" cy="61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endParaRPr lang="en-US" sz="48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6" name="Freeform 26"/>
          <p:cNvSpPr/>
          <p:nvPr/>
        </p:nvSpPr>
        <p:spPr>
          <a:xfrm rot="560423" flipH="1" flipV="1">
            <a:off x="-1783260" y="5410731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2304785" y="2333959"/>
                </a:moveTo>
                <a:lnTo>
                  <a:pt x="0" y="2333959"/>
                </a:lnTo>
                <a:lnTo>
                  <a:pt x="0" y="0"/>
                </a:lnTo>
                <a:lnTo>
                  <a:pt x="2304785" y="0"/>
                </a:lnTo>
                <a:lnTo>
                  <a:pt x="2304785" y="233395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9661196" y="9610347"/>
            <a:ext cx="1563662" cy="1563662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609057" y="9030629"/>
            <a:ext cx="1789644" cy="178964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pic>
        <p:nvPicPr>
          <p:cNvPr id="68610" name="Picture 2" descr="D:\РМО\IMG-20250403-WA001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0" y="1214410"/>
            <a:ext cx="8937624" cy="67032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704" y="0"/>
            <a:ext cx="19271408" cy="3208020"/>
            <a:chOff x="0" y="0"/>
            <a:chExt cx="5075597" cy="844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5597" cy="844911"/>
            </a:xfrm>
            <a:custGeom>
              <a:avLst/>
              <a:gdLst/>
              <a:ahLst/>
              <a:cxnLst/>
              <a:rect l="l" t="t" r="r" b="b"/>
              <a:pathLst>
                <a:path w="5075597" h="844911">
                  <a:moveTo>
                    <a:pt x="0" y="0"/>
                  </a:moveTo>
                  <a:lnTo>
                    <a:pt x="5075597" y="0"/>
                  </a:lnTo>
                  <a:lnTo>
                    <a:pt x="5075597" y="844911"/>
                  </a:lnTo>
                  <a:lnTo>
                    <a:pt x="0" y="844911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5075597" cy="104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59195" y="8635474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4382" y="5286376"/>
            <a:ext cx="315813" cy="315813"/>
          </a:xfrm>
          <a:custGeom>
            <a:avLst/>
            <a:gdLst/>
            <a:ahLst/>
            <a:cxnLst/>
            <a:rect l="l" t="t" r="r" b="b"/>
            <a:pathLst>
              <a:path w="315813" h="315813">
                <a:moveTo>
                  <a:pt x="0" y="0"/>
                </a:moveTo>
                <a:lnTo>
                  <a:pt x="315813" y="0"/>
                </a:lnTo>
                <a:lnTo>
                  <a:pt x="315813" y="315813"/>
                </a:lnTo>
                <a:lnTo>
                  <a:pt x="0" y="3158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49349" y="-10491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8"/>
                </a:lnTo>
                <a:lnTo>
                  <a:pt x="0" y="55218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6632904" y="4604663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3357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05731" y="9982200"/>
            <a:ext cx="3779560" cy="1199196"/>
          </a:xfrm>
          <a:custGeom>
            <a:avLst/>
            <a:gdLst/>
            <a:ahLst/>
            <a:cxnLst/>
            <a:rect l="l" t="t" r="r" b="b"/>
            <a:pathLst>
              <a:path w="5178481" h="1199196">
                <a:moveTo>
                  <a:pt x="0" y="0"/>
                </a:moveTo>
                <a:lnTo>
                  <a:pt x="5178481" y="0"/>
                </a:lnTo>
                <a:lnTo>
                  <a:pt x="5178481" y="1199196"/>
                </a:lnTo>
                <a:lnTo>
                  <a:pt x="0" y="1199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t="-150590" r="-5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44743" y="-1612953"/>
            <a:ext cx="4696392" cy="4794818"/>
          </a:xfrm>
          <a:custGeom>
            <a:avLst/>
            <a:gdLst/>
            <a:ahLst/>
            <a:cxnLst/>
            <a:rect l="l" t="t" r="r" b="b"/>
            <a:pathLst>
              <a:path w="4696392" h="4794818">
                <a:moveTo>
                  <a:pt x="0" y="0"/>
                </a:moveTo>
                <a:lnTo>
                  <a:pt x="4696392" y="0"/>
                </a:lnTo>
                <a:lnTo>
                  <a:pt x="4696392" y="4794818"/>
                </a:lnTo>
                <a:lnTo>
                  <a:pt x="0" y="47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21296"/>
            </a:stretch>
          </a:blipFill>
          <a:ln cap="sq">
            <a:noFill/>
            <a:prstDash val="solid"/>
            <a:miter/>
          </a:ln>
        </p:spPr>
      </p:sp>
      <p:sp>
        <p:nvSpPr>
          <p:cNvPr id="22" name="TextBox 22"/>
          <p:cNvSpPr txBox="1"/>
          <p:nvPr/>
        </p:nvSpPr>
        <p:spPr>
          <a:xfrm>
            <a:off x="1787392" y="4000492"/>
            <a:ext cx="5070592" cy="335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ru-RU" sz="3200" b="1" dirty="0" smtClean="0">
                <a:solidFill>
                  <a:srgbClr val="041A22"/>
                </a:solidFill>
                <a:latin typeface="Times New Roman" pitchFamily="18" charset="0"/>
                <a:ea typeface="Open Sans 1 Bold"/>
                <a:cs typeface="Times New Roman" pitchFamily="18" charset="0"/>
                <a:sym typeface="Open Sans 1 Bold"/>
              </a:rPr>
              <a:t>- Методические </a:t>
            </a:r>
            <a:r>
              <a:rPr lang="ru-RU" sz="3200" b="1" dirty="0">
                <a:solidFill>
                  <a:srgbClr val="041A22"/>
                </a:solidFill>
                <a:latin typeface="Times New Roman" pitchFamily="18" charset="0"/>
                <a:ea typeface="Open Sans 1 Bold"/>
                <a:cs typeface="Times New Roman" pitchFamily="18" charset="0"/>
                <a:sym typeface="Open Sans 1 Bold"/>
              </a:rPr>
              <a:t>семинары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Семинары-практикумы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Онлайн-конференции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Круглые столы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Деловые игры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Творческие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отчеты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Мастер-классы</a:t>
            </a:r>
            <a:endParaRPr lang="en-US" sz="3200" b="1" dirty="0">
              <a:solidFill>
                <a:srgbClr val="041A22"/>
              </a:solidFill>
              <a:latin typeface="Times New Roman" pitchFamily="18" charset="0"/>
              <a:ea typeface="Open Sans 1 Bold"/>
              <a:cs typeface="Times New Roman" pitchFamily="18" charset="0"/>
              <a:sym typeface="Open Sans 1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43098" y="1057275"/>
            <a:ext cx="7357684" cy="61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endParaRPr lang="en-US" sz="48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6" name="Freeform 26"/>
          <p:cNvSpPr/>
          <p:nvPr/>
        </p:nvSpPr>
        <p:spPr>
          <a:xfrm rot="560423" flipH="1" flipV="1">
            <a:off x="-1783260" y="5410731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2304785" y="2333959"/>
                </a:moveTo>
                <a:lnTo>
                  <a:pt x="0" y="2333959"/>
                </a:lnTo>
                <a:lnTo>
                  <a:pt x="0" y="0"/>
                </a:lnTo>
                <a:lnTo>
                  <a:pt x="2304785" y="0"/>
                </a:lnTo>
                <a:lnTo>
                  <a:pt x="2304785" y="233395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27"/>
          <p:cNvGrpSpPr/>
          <p:nvPr/>
        </p:nvGrpSpPr>
        <p:grpSpPr>
          <a:xfrm>
            <a:off x="9661196" y="9610347"/>
            <a:ext cx="1563662" cy="1563662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16" name="Group 29"/>
          <p:cNvGrpSpPr/>
          <p:nvPr/>
        </p:nvGrpSpPr>
        <p:grpSpPr>
          <a:xfrm>
            <a:off x="10609057" y="9030629"/>
            <a:ext cx="1789644" cy="178964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pic>
        <p:nvPicPr>
          <p:cNvPr id="87042" name="Picture 2" descr="D:\РМО\IMG-20250403-WA0025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7984" y="1142972"/>
            <a:ext cx="10652136" cy="79891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73139" y="575198"/>
            <a:ext cx="746051" cy="74605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96453" y="1636531"/>
            <a:ext cx="525766" cy="5257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72629" y="345188"/>
            <a:ext cx="554523" cy="5545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C3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 rot="-6078113" flipV="1">
            <a:off x="35054" y="2973748"/>
            <a:ext cx="12676724" cy="4421008"/>
          </a:xfrm>
          <a:custGeom>
            <a:avLst/>
            <a:gdLst/>
            <a:ahLst/>
            <a:cxnLst/>
            <a:rect l="l" t="t" r="r" b="b"/>
            <a:pathLst>
              <a:path w="12676724" h="4421008">
                <a:moveTo>
                  <a:pt x="0" y="4421007"/>
                </a:moveTo>
                <a:lnTo>
                  <a:pt x="12676725" y="4421007"/>
                </a:lnTo>
                <a:lnTo>
                  <a:pt x="12676725" y="0"/>
                </a:lnTo>
                <a:lnTo>
                  <a:pt x="0" y="0"/>
                </a:lnTo>
                <a:lnTo>
                  <a:pt x="0" y="4421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2903702">
            <a:off x="-5767044" y="6286174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5" y="0"/>
                </a:lnTo>
                <a:lnTo>
                  <a:pt x="10909315" y="3709166"/>
                </a:lnTo>
                <a:lnTo>
                  <a:pt x="0" y="3709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0429883" y="1106194"/>
            <a:ext cx="7072363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ru-RU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  <a:p>
            <a:pPr algn="l"/>
            <a:endParaRPr lang="ru-RU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  <a:p>
            <a:pPr algn="l"/>
            <a:endParaRPr lang="ru-RU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  <a:p>
            <a:pPr algn="ctr"/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Работа с одарёнными детьми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pic>
        <p:nvPicPr>
          <p:cNvPr id="21506" name="Picture 2" descr="D:\РМО\IMG-20251013-WA0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40" y="714344"/>
            <a:ext cx="9787006" cy="84813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316</Words>
  <Application>Microsoft Office PowerPoint</Application>
  <PresentationFormat>Произвольный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PT Sans</vt:lpstr>
      <vt:lpstr>Times New Roman</vt:lpstr>
      <vt:lpstr>Arial</vt:lpstr>
      <vt:lpstr>Open Sans 1 Bold</vt:lpstr>
      <vt:lpstr>Open Sans 2 Bold</vt:lpstr>
      <vt:lpstr>Montserrat 1 Bold</vt:lpstr>
      <vt:lpstr>Montserrat Bold</vt:lpstr>
      <vt:lpstr>Open Sans 1</vt:lpstr>
      <vt:lpstr>Open Sans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2024_шаблон презентации</dc:title>
  <dc:creator>Райских Т.Н.</dc:creator>
  <cp:lastModifiedBy>Горбатова О.Н.</cp:lastModifiedBy>
  <cp:revision>80</cp:revision>
  <dcterms:created xsi:type="dcterms:W3CDTF">2006-08-16T00:00:00Z</dcterms:created>
  <dcterms:modified xsi:type="dcterms:W3CDTF">2025-10-14T04:01:53Z</dcterms:modified>
  <dc:identifier>DAGP5fx93wg</dc:identifier>
</cp:coreProperties>
</file>