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7" r:id="rId1"/>
    <p:sldMasterId id="2147483930" r:id="rId2"/>
    <p:sldMasterId id="2147484178" r:id="rId3"/>
    <p:sldMasterId id="2147484197" r:id="rId4"/>
  </p:sldMasterIdLst>
  <p:notesMasterIdLst>
    <p:notesMasterId r:id="rId27"/>
  </p:notesMasterIdLst>
  <p:sldIdLst>
    <p:sldId id="433" r:id="rId5"/>
    <p:sldId id="739" r:id="rId6"/>
    <p:sldId id="589" r:id="rId7"/>
    <p:sldId id="718" r:id="rId8"/>
    <p:sldId id="719" r:id="rId9"/>
    <p:sldId id="720" r:id="rId10"/>
    <p:sldId id="722" r:id="rId11"/>
    <p:sldId id="715" r:id="rId12"/>
    <p:sldId id="723" r:id="rId13"/>
    <p:sldId id="737" r:id="rId14"/>
    <p:sldId id="724" r:id="rId15"/>
    <p:sldId id="727" r:id="rId16"/>
    <p:sldId id="738" r:id="rId17"/>
    <p:sldId id="735" r:id="rId18"/>
    <p:sldId id="726" r:id="rId19"/>
    <p:sldId id="732" r:id="rId20"/>
    <p:sldId id="730" r:id="rId21"/>
    <p:sldId id="736" r:id="rId22"/>
    <p:sldId id="731" r:id="rId23"/>
    <p:sldId id="734" r:id="rId24"/>
    <p:sldId id="733" r:id="rId25"/>
    <p:sldId id="716" r:id="rId26"/>
  </p:sldIdLst>
  <p:sldSz cx="12192000" cy="6858000"/>
  <p:notesSz cx="6858000" cy="9144000"/>
  <p:embeddedFontLst>
    <p:embeddedFont>
      <p:font typeface="Microsoft YaHei" panose="020B0503020204020204" pitchFamily="34" charset="-122"/>
      <p:regular r:id="rId28"/>
      <p:bold r:id="rId29"/>
    </p:embeddedFont>
    <p:embeddedFont>
      <p:font typeface="Open Sans Bold" panose="020B0604020202020204" charset="0"/>
      <p:regular r:id="rId30"/>
    </p:embeddedFont>
    <p:embeddedFont>
      <p:font typeface="Open Sans 2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PT Sans" panose="020B0604020202020204" charset="0"/>
      <p:regular r:id="rId40"/>
      <p:bold r:id="rId41"/>
      <p:italic r:id="rId42"/>
      <p:boldItalic r:id="rId43"/>
    </p:embeddedFont>
    <p:embeddedFont>
      <p:font typeface="DejaVu Sans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214"/>
    <a:srgbClr val="F18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383" autoAdjust="0"/>
  </p:normalViewPr>
  <p:slideViewPr>
    <p:cSldViewPr snapToGrid="0">
      <p:cViewPr varScale="1">
        <p:scale>
          <a:sx n="106" d="100"/>
          <a:sy n="106" d="100"/>
        </p:scale>
        <p:origin x="65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7195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A3C0-1F12-45CD-B0E1-0720522785D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415603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 hasCustomPrompt="1"/>
          </p:nvPr>
        </p:nvSpPr>
        <p:spPr>
          <a:xfrm>
            <a:off x="415603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4" name="Google Shape;134;p33"/>
          <p:cNvSpPr txBox="1">
            <a:spLocks noGrp="1"/>
          </p:cNvSpPr>
          <p:nvPr>
            <p:ph type="body" idx="1"/>
          </p:nvPr>
        </p:nvSpPr>
        <p:spPr>
          <a:xfrm>
            <a:off x="415603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1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6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02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58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82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4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415603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14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3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43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22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34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4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99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0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2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2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3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2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3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6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3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3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12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697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966641" y="2453054"/>
            <a:ext cx="6752400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369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27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362391" y="1545219"/>
            <a:ext cx="4829700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409363" y="6332537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sz="13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9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944883" y="2485786"/>
            <a:ext cx="3617100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409047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87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9791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839791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295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6678639" y="365760"/>
            <a:ext cx="3871500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4313227" y="2528394"/>
            <a:ext cx="2803500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865620" y="3797913"/>
            <a:ext cx="30636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7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82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409047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80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759921"/>
            <a:ext cx="62031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11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996517" y="224496"/>
            <a:ext cx="2844800" cy="365125"/>
          </a:xfrm>
          <a:prstGeom prst="rect">
            <a:avLst/>
          </a:prstGeom>
        </p:spPr>
        <p:txBody>
          <a:bodyPr/>
          <a:lstStyle/>
          <a:p>
            <a:fld id="{F02981A5-F60C-4BC1-992A-3E80C5081FB3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88597" y="5852164"/>
            <a:ext cx="4669536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24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557" y="316737"/>
            <a:ext cx="10425451" cy="10539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02571" y="2089670"/>
            <a:ext cx="6186961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7152" y="3501618"/>
            <a:ext cx="779769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8169"/>
            <a:ext cx="3901440" cy="21544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8169"/>
            <a:ext cx="2804160" cy="21544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3406">
              <a:lnSpc>
                <a:spcPts val="1087"/>
              </a:lnSpc>
            </a:pPr>
            <a:fld id="{81D60167-4931-47E6-BA6A-407CBD079E47}" type="slidenum">
              <a:rPr lang="ru-RU" spc="-22" smtClean="0"/>
              <a:pPr marL="33406">
                <a:lnSpc>
                  <a:spcPts val="1087"/>
                </a:lnSpc>
              </a:pPr>
              <a:t>‹#›</a:t>
            </a:fld>
            <a:endParaRPr lang="ru-RU" spc="-22" dirty="0"/>
          </a:p>
        </p:txBody>
      </p:sp>
    </p:spTree>
    <p:extLst>
      <p:ext uri="{BB962C8B-B14F-4D97-AF65-F5344CB8AC3E}">
        <p14:creationId xmlns:p14="http://schemas.microsoft.com/office/powerpoint/2010/main" val="1745129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709" y="316737"/>
            <a:ext cx="10425463" cy="9958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82709" y="316737"/>
            <a:ext cx="10425463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0" y="3428999"/>
                </a:lnTo>
                <a:lnTo>
                  <a:pt x="9143996" y="3428999"/>
                </a:lnTo>
                <a:lnTo>
                  <a:pt x="91439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2709" y="316737"/>
            <a:ext cx="10425463" cy="98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6852" y="306592"/>
            <a:ext cx="8558399" cy="430887"/>
          </a:xfrm>
        </p:spPr>
        <p:txBody>
          <a:bodyPr lIns="0" tIns="0" rIns="0" bIns="0"/>
          <a:lstStyle>
            <a:lvl1pPr>
              <a:defRPr sz="2800" b="0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13323" y="3414476"/>
            <a:ext cx="8565356" cy="400110"/>
          </a:xfrm>
        </p:spPr>
        <p:txBody>
          <a:bodyPr lIns="0" tIns="0" rIns="0" bIns="0"/>
          <a:lstStyle>
            <a:lvl1pPr>
              <a:defRPr sz="26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8169"/>
            <a:ext cx="3901440" cy="21544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8169"/>
            <a:ext cx="2804160" cy="21544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3406">
              <a:lnSpc>
                <a:spcPts val="1087"/>
              </a:lnSpc>
            </a:pPr>
            <a:fld id="{81D60167-4931-47E6-BA6A-407CBD079E47}" type="slidenum">
              <a:rPr lang="ru-RU" spc="-22" smtClean="0"/>
              <a:pPr marL="33406">
                <a:lnSpc>
                  <a:spcPts val="1087"/>
                </a:lnSpc>
              </a:pPr>
              <a:t>‹#›</a:t>
            </a:fld>
            <a:endParaRPr lang="ru-RU" spc="-22" dirty="0"/>
          </a:p>
        </p:txBody>
      </p:sp>
    </p:spTree>
    <p:extLst>
      <p:ext uri="{BB962C8B-B14F-4D97-AF65-F5344CB8AC3E}">
        <p14:creationId xmlns:p14="http://schemas.microsoft.com/office/powerpoint/2010/main" val="1035713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709" y="316737"/>
            <a:ext cx="10425463" cy="9958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82709" y="316737"/>
            <a:ext cx="10425463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0" y="3428999"/>
                </a:lnTo>
                <a:lnTo>
                  <a:pt x="9143996" y="3428999"/>
                </a:lnTo>
                <a:lnTo>
                  <a:pt x="91439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2709" y="316737"/>
            <a:ext cx="10425463" cy="98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6852" y="306592"/>
            <a:ext cx="8558399" cy="430887"/>
          </a:xfrm>
        </p:spPr>
        <p:txBody>
          <a:bodyPr lIns="0" tIns="0" rIns="0" bIns="0"/>
          <a:lstStyle>
            <a:lvl1pPr>
              <a:defRPr sz="2800" b="0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8169"/>
            <a:ext cx="3901440" cy="21544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8169"/>
            <a:ext cx="2804160" cy="21544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3406">
              <a:lnSpc>
                <a:spcPts val="1087"/>
              </a:lnSpc>
            </a:pPr>
            <a:fld id="{81D60167-4931-47E6-BA6A-407CBD079E47}" type="slidenum">
              <a:rPr lang="ru-RU" spc="-22" smtClean="0"/>
              <a:pPr marL="33406">
                <a:lnSpc>
                  <a:spcPts val="1087"/>
                </a:lnSpc>
              </a:pPr>
              <a:t>‹#›</a:t>
            </a:fld>
            <a:endParaRPr lang="ru-RU" spc="-22" dirty="0"/>
          </a:p>
        </p:txBody>
      </p:sp>
    </p:spTree>
    <p:extLst>
      <p:ext uri="{BB962C8B-B14F-4D97-AF65-F5344CB8AC3E}">
        <p14:creationId xmlns:p14="http://schemas.microsoft.com/office/powerpoint/2010/main" val="12655544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6852" y="306592"/>
            <a:ext cx="8558399" cy="430887"/>
          </a:xfrm>
        </p:spPr>
        <p:txBody>
          <a:bodyPr lIns="0" tIns="0" rIns="0" bIns="0"/>
          <a:lstStyle>
            <a:lvl1pPr>
              <a:defRPr sz="2800" b="0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8169"/>
            <a:ext cx="3901440" cy="21544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8169"/>
            <a:ext cx="2804160" cy="21544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3406">
              <a:lnSpc>
                <a:spcPts val="1087"/>
              </a:lnSpc>
            </a:pPr>
            <a:fld id="{81D60167-4931-47E6-BA6A-407CBD079E47}" type="slidenum">
              <a:rPr lang="ru-RU" spc="-22" smtClean="0"/>
              <a:pPr marL="33406">
                <a:lnSpc>
                  <a:spcPts val="1087"/>
                </a:lnSpc>
              </a:pPr>
              <a:t>‹#›</a:t>
            </a:fld>
            <a:endParaRPr lang="ru-RU" spc="-22" dirty="0"/>
          </a:p>
        </p:txBody>
      </p:sp>
    </p:spTree>
    <p:extLst>
      <p:ext uri="{BB962C8B-B14F-4D97-AF65-F5344CB8AC3E}">
        <p14:creationId xmlns:p14="http://schemas.microsoft.com/office/powerpoint/2010/main" val="555520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8169"/>
            <a:ext cx="3901440" cy="21544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8169"/>
            <a:ext cx="2804160" cy="21544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3406">
              <a:lnSpc>
                <a:spcPts val="1087"/>
              </a:lnSpc>
            </a:pPr>
            <a:fld id="{81D60167-4931-47E6-BA6A-407CBD079E47}" type="slidenum">
              <a:rPr lang="ru-RU" spc="-22" smtClean="0"/>
              <a:pPr marL="33406">
                <a:lnSpc>
                  <a:spcPts val="1087"/>
                </a:lnSpc>
              </a:pPr>
              <a:t>‹#›</a:t>
            </a:fld>
            <a:endParaRPr lang="ru-RU" spc="-22" dirty="0"/>
          </a:p>
        </p:txBody>
      </p:sp>
    </p:spTree>
    <p:extLst>
      <p:ext uri="{BB962C8B-B14F-4D97-AF65-F5344CB8AC3E}">
        <p14:creationId xmlns:p14="http://schemas.microsoft.com/office/powerpoint/2010/main" val="3754135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78169"/>
            <a:ext cx="2804160" cy="21544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5280" y="6378169"/>
            <a:ext cx="3901440" cy="21544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746784" y="6183497"/>
            <a:ext cx="278736" cy="16927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854C8-D074-4252-ABE9-B202E19AD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24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54002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ubTitle" idx="1"/>
          </p:nvPr>
        </p:nvSpPr>
        <p:spPr>
          <a:xfrm>
            <a:off x="354002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2"/>
          </p:nvPr>
        </p:nvSpPr>
        <p:spPr>
          <a:xfrm>
            <a:off x="6586003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body" idx="1"/>
          </p:nvPr>
        </p:nvSpPr>
        <p:spPr>
          <a:xfrm>
            <a:off x="415603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5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13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  <p:sldLayoutId id="2147484191" r:id="rId13"/>
    <p:sldLayoutId id="2147484192" r:id="rId14"/>
    <p:sldLayoutId id="2147484193" r:id="rId15"/>
    <p:sldLayoutId id="2147484194" r:id="rId16"/>
    <p:sldLayoutId id="214748419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2557" y="316737"/>
            <a:ext cx="10425451" cy="9958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82709" y="316737"/>
            <a:ext cx="10425463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0" y="3428999"/>
                </a:lnTo>
                <a:lnTo>
                  <a:pt x="9143996" y="3428999"/>
                </a:lnTo>
                <a:lnTo>
                  <a:pt x="91439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1101" y="316737"/>
            <a:ext cx="10427201" cy="98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6852" y="306819"/>
            <a:ext cx="855839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13323" y="3414480"/>
            <a:ext cx="856535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8169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sz="18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816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sz="18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10/27/2025</a:t>
            </a:fld>
            <a:endParaRPr lang="en-US" sz="18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746784" y="6183494"/>
            <a:ext cx="278736" cy="141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3406">
              <a:lnSpc>
                <a:spcPts val="1087"/>
              </a:lnSpc>
              <a:buClrTx/>
            </a:pPr>
            <a:fld id="{81D60167-4931-47E6-BA6A-407CBD079E47}" type="slidenum">
              <a:rPr lang="ru-RU" spc="-22" smtClean="0">
                <a:ea typeface="+mn-ea"/>
              </a:rPr>
              <a:pPr marL="33406">
                <a:lnSpc>
                  <a:spcPts val="1087"/>
                </a:lnSpc>
                <a:buClrTx/>
              </a:pPr>
              <a:t>‹#›</a:t>
            </a:fld>
            <a:endParaRPr lang="ru-RU" spc="-22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080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0873">
        <a:defRPr>
          <a:latin typeface="+mn-lt"/>
          <a:ea typeface="+mn-ea"/>
          <a:cs typeface="+mn-cs"/>
        </a:defRPr>
      </a:lvl2pPr>
      <a:lvl3pPr marL="801746">
        <a:defRPr>
          <a:latin typeface="+mn-lt"/>
          <a:ea typeface="+mn-ea"/>
          <a:cs typeface="+mn-cs"/>
        </a:defRPr>
      </a:lvl3pPr>
      <a:lvl4pPr marL="1202619">
        <a:defRPr>
          <a:latin typeface="+mn-lt"/>
          <a:ea typeface="+mn-ea"/>
          <a:cs typeface="+mn-cs"/>
        </a:defRPr>
      </a:lvl4pPr>
      <a:lvl5pPr marL="1603492">
        <a:defRPr>
          <a:latin typeface="+mn-lt"/>
          <a:ea typeface="+mn-ea"/>
          <a:cs typeface="+mn-cs"/>
        </a:defRPr>
      </a:lvl5pPr>
      <a:lvl6pPr marL="2004365">
        <a:defRPr>
          <a:latin typeface="+mn-lt"/>
          <a:ea typeface="+mn-ea"/>
          <a:cs typeface="+mn-cs"/>
        </a:defRPr>
      </a:lvl6pPr>
      <a:lvl7pPr marL="2405238">
        <a:defRPr>
          <a:latin typeface="+mn-lt"/>
          <a:ea typeface="+mn-ea"/>
          <a:cs typeface="+mn-cs"/>
        </a:defRPr>
      </a:lvl7pPr>
      <a:lvl8pPr marL="2806111">
        <a:defRPr>
          <a:latin typeface="+mn-lt"/>
          <a:ea typeface="+mn-ea"/>
          <a:cs typeface="+mn-cs"/>
        </a:defRPr>
      </a:lvl8pPr>
      <a:lvl9pPr marL="320698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0873">
        <a:defRPr>
          <a:latin typeface="+mn-lt"/>
          <a:ea typeface="+mn-ea"/>
          <a:cs typeface="+mn-cs"/>
        </a:defRPr>
      </a:lvl2pPr>
      <a:lvl3pPr marL="801746">
        <a:defRPr>
          <a:latin typeface="+mn-lt"/>
          <a:ea typeface="+mn-ea"/>
          <a:cs typeface="+mn-cs"/>
        </a:defRPr>
      </a:lvl3pPr>
      <a:lvl4pPr marL="1202619">
        <a:defRPr>
          <a:latin typeface="+mn-lt"/>
          <a:ea typeface="+mn-ea"/>
          <a:cs typeface="+mn-cs"/>
        </a:defRPr>
      </a:lvl4pPr>
      <a:lvl5pPr marL="1603492">
        <a:defRPr>
          <a:latin typeface="+mn-lt"/>
          <a:ea typeface="+mn-ea"/>
          <a:cs typeface="+mn-cs"/>
        </a:defRPr>
      </a:lvl5pPr>
      <a:lvl6pPr marL="2004365">
        <a:defRPr>
          <a:latin typeface="+mn-lt"/>
          <a:ea typeface="+mn-ea"/>
          <a:cs typeface="+mn-cs"/>
        </a:defRPr>
      </a:lvl6pPr>
      <a:lvl7pPr marL="2405238">
        <a:defRPr>
          <a:latin typeface="+mn-lt"/>
          <a:ea typeface="+mn-ea"/>
          <a:cs typeface="+mn-cs"/>
        </a:defRPr>
      </a:lvl7pPr>
      <a:lvl8pPr marL="2806111">
        <a:defRPr>
          <a:latin typeface="+mn-lt"/>
          <a:ea typeface="+mn-ea"/>
          <a:cs typeface="+mn-cs"/>
        </a:defRPr>
      </a:lvl8pPr>
      <a:lvl9pPr marL="320698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2.svg"/><Relationship Id="rId17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38.svg"/><Relationship Id="rId15" Type="http://schemas.openxmlformats.org/officeDocument/2006/relationships/image" Target="../media/image11.gif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14" Type="http://schemas.openxmlformats.org/officeDocument/2006/relationships/image" Target="../media/image4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8.sv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12" Type="http://schemas.openxmlformats.org/officeDocument/2006/relationships/image" Target="../media/image4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jpg"/><Relationship Id="rId4" Type="http://schemas.openxmlformats.org/officeDocument/2006/relationships/image" Target="../media/image57.jpeg"/><Relationship Id="rId9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iro22.ru/dejatelnost/redakcionno-izdatelskaja-i-bibliotechno-informacionnaja-dejatelnost/nauchno-pedagogicheskij-zhurnal-uchitel-altaja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gon@iro22.ru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max.ru/join/KPS0tajdLOfaRgDCKaiMlAJLyYmn94wuFucYbmIOQLs" TargetMode="External"/><Relationship Id="rId4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15" Type="http://schemas.openxmlformats.org/officeDocument/2006/relationships/image" Target="../media/image18.png"/><Relationship Id="rId14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kumo/natural-science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2" Type="http://schemas.openxmlformats.org/officeDocument/2006/relationships/image" Target="../media/image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15" Type="http://schemas.openxmlformats.org/officeDocument/2006/relationships/image" Target="../media/image27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3218" y="0"/>
            <a:ext cx="12695218" cy="2438400"/>
            <a:chOff x="0" y="0"/>
            <a:chExt cx="59196199" cy="11369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196201" cy="11369951"/>
            </a:xfrm>
            <a:custGeom>
              <a:avLst/>
              <a:gdLst/>
              <a:ahLst/>
              <a:cxnLst/>
              <a:rect l="l" t="t" r="r" b="b"/>
              <a:pathLst>
                <a:path w="59196201" h="11369951">
                  <a:moveTo>
                    <a:pt x="0" y="0"/>
                  </a:moveTo>
                  <a:lnTo>
                    <a:pt x="59196201" y="0"/>
                  </a:lnTo>
                  <a:lnTo>
                    <a:pt x="59196201" y="11369951"/>
                  </a:lnTo>
                  <a:lnTo>
                    <a:pt x="0" y="11369951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9196199" cy="1138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168803" y="-57311"/>
            <a:ext cx="1269597" cy="1269597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0" y="0"/>
                </a:moveTo>
                <a:lnTo>
                  <a:pt x="1828800" y="0"/>
                </a:ln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411279E3-BEA7-4F87-A53E-37B6ABE39FB8}"/>
              </a:ext>
            </a:extLst>
          </p:cNvPr>
          <p:cNvGrpSpPr/>
          <p:nvPr/>
        </p:nvGrpSpPr>
        <p:grpSpPr>
          <a:xfrm>
            <a:off x="2388004" y="0"/>
            <a:ext cx="1238433" cy="1233789"/>
            <a:chOff x="3660387" y="14287"/>
            <a:chExt cx="1835684" cy="1828800"/>
          </a:xfrm>
        </p:grpSpPr>
        <p:grpSp>
          <p:nvGrpSpPr>
            <p:cNvPr id="5" name="Group 5"/>
            <p:cNvGrpSpPr/>
            <p:nvPr/>
          </p:nvGrpSpPr>
          <p:grpSpPr>
            <a:xfrm>
              <a:off x="3663829" y="14287"/>
              <a:ext cx="1828800" cy="1828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5E0D7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73"/>
                  </a:lnSpc>
                  <a:spcBef>
                    <a:spcPct val="0"/>
                  </a:spcBef>
                  <a:buClrTx/>
                </a:pPr>
                <a:endParaRPr sz="12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660387" y="14287"/>
              <a:ext cx="1835684" cy="1828800"/>
            </a:xfrm>
            <a:custGeom>
              <a:avLst/>
              <a:gdLst/>
              <a:ahLst/>
              <a:cxnLst/>
              <a:rect l="l" t="t" r="r" b="b"/>
              <a:pathLst>
                <a:path w="1835684" h="1828800">
                  <a:moveTo>
                    <a:pt x="0" y="0"/>
                  </a:moveTo>
                  <a:lnTo>
                    <a:pt x="1835684" y="0"/>
                  </a:lnTo>
                  <a:lnTo>
                    <a:pt x="1835684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" y="1219201"/>
            <a:ext cx="1175687" cy="1219199"/>
            <a:chOff x="0" y="0"/>
            <a:chExt cx="723176" cy="7231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3176" cy="723176"/>
            </a:xfrm>
            <a:custGeom>
              <a:avLst/>
              <a:gdLst/>
              <a:ahLst/>
              <a:cxnLst/>
              <a:rect l="l" t="t" r="r" b="b"/>
              <a:pathLst>
                <a:path w="723176" h="723176">
                  <a:moveTo>
                    <a:pt x="0" y="0"/>
                  </a:moveTo>
                  <a:lnTo>
                    <a:pt x="723176" y="0"/>
                  </a:lnTo>
                  <a:lnTo>
                    <a:pt x="723176" y="723176"/>
                  </a:lnTo>
                  <a:lnTo>
                    <a:pt x="0" y="723176"/>
                  </a:lnTo>
                  <a:close/>
                </a:path>
              </a:pathLst>
            </a:custGeom>
            <a:solidFill>
              <a:srgbClr val="E7F1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723176" cy="742226"/>
            </a:xfrm>
            <a:prstGeom prst="rect">
              <a:avLst/>
            </a:prstGeom>
          </p:spPr>
          <p:txBody>
            <a:bodyPr lIns="38064" tIns="38064" rIns="38064" bIns="38064" rtlCol="0" anchor="ctr"/>
            <a:lstStyle/>
            <a:p>
              <a:pPr algn="ctr">
                <a:lnSpc>
                  <a:spcPts val="13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7413" y="1219200"/>
            <a:ext cx="924375" cy="1219200"/>
          </a:xfrm>
          <a:custGeom>
            <a:avLst/>
            <a:gdLst/>
            <a:ahLst/>
            <a:cxnLst/>
            <a:rect l="l" t="t" r="r" b="b"/>
            <a:pathLst>
              <a:path w="1386563" h="1828800">
                <a:moveTo>
                  <a:pt x="0" y="0"/>
                </a:moveTo>
                <a:lnTo>
                  <a:pt x="1386562" y="0"/>
                </a:lnTo>
                <a:lnTo>
                  <a:pt x="1386562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2394888" y="1219199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1828800" y="1828800"/>
                </a:moveTo>
                <a:lnTo>
                  <a:pt x="0" y="1828800"/>
                </a:lnTo>
                <a:lnTo>
                  <a:pt x="0" y="0"/>
                </a:lnTo>
                <a:lnTo>
                  <a:pt x="1828800" y="0"/>
                </a:lnTo>
                <a:lnTo>
                  <a:pt x="1828800" y="1828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68803" y="4941448"/>
            <a:ext cx="3660506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  <a:buClrTx/>
            </a:pPr>
            <a:r>
              <a:rPr lang="ru-RU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</a:t>
            </a:r>
            <a:r>
              <a:rPr lang="en-US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ru-RU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октября 2025 г.</a:t>
            </a:r>
            <a:endParaRPr lang="en-US" sz="3333" b="1" kern="1200" dirty="0">
              <a:solidFill>
                <a:srgbClr val="334B4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616915" y="4806379"/>
            <a:ext cx="1201141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  <a:buClrTx/>
            </a:pPr>
            <a:r>
              <a:rPr lang="en-US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  <a:r>
              <a:rPr lang="ru-RU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  <a:r>
              <a:rPr lang="en-US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ru-RU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00</a:t>
            </a:r>
            <a:endParaRPr lang="en-US" sz="3333" b="1" kern="1200" dirty="0">
              <a:solidFill>
                <a:srgbClr val="334B4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51319" y="4923874"/>
            <a:ext cx="620469" cy="619245"/>
          </a:xfrm>
          <a:custGeom>
            <a:avLst/>
            <a:gdLst/>
            <a:ahLst/>
            <a:cxnLst/>
            <a:rect l="l" t="t" r="r" b="b"/>
            <a:pathLst>
              <a:path w="930704" h="928867">
                <a:moveTo>
                  <a:pt x="0" y="0"/>
                </a:moveTo>
                <a:lnTo>
                  <a:pt x="930704" y="0"/>
                </a:lnTo>
                <a:lnTo>
                  <a:pt x="930704" y="928867"/>
                </a:lnTo>
                <a:lnTo>
                  <a:pt x="0" y="9288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829320" y="4838610"/>
            <a:ext cx="528799" cy="636410"/>
          </a:xfrm>
          <a:custGeom>
            <a:avLst/>
            <a:gdLst/>
            <a:ahLst/>
            <a:cxnLst/>
            <a:rect l="l" t="t" r="r" b="b"/>
            <a:pathLst>
              <a:path w="793198" h="954615">
                <a:moveTo>
                  <a:pt x="0" y="0"/>
                </a:moveTo>
                <a:lnTo>
                  <a:pt x="793198" y="0"/>
                </a:lnTo>
                <a:lnTo>
                  <a:pt x="793198" y="954614"/>
                </a:lnTo>
                <a:lnTo>
                  <a:pt x="0" y="9546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0" y="6565172"/>
            <a:ext cx="12878348" cy="1802449"/>
            <a:chOff x="0" y="0"/>
            <a:chExt cx="60050111" cy="840459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0050108" cy="8404594"/>
            </a:xfrm>
            <a:custGeom>
              <a:avLst/>
              <a:gdLst/>
              <a:ahLst/>
              <a:cxnLst/>
              <a:rect l="l" t="t" r="r" b="b"/>
              <a:pathLst>
                <a:path w="60050108" h="8404594">
                  <a:moveTo>
                    <a:pt x="0" y="0"/>
                  </a:moveTo>
                  <a:lnTo>
                    <a:pt x="60050108" y="0"/>
                  </a:lnTo>
                  <a:lnTo>
                    <a:pt x="60050108" y="8404594"/>
                  </a:lnTo>
                  <a:lnTo>
                    <a:pt x="0" y="8404594"/>
                  </a:ln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60050111" cy="84236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75B6EEE-37E2-4085-84D4-68CD65D82C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04" y="1212820"/>
            <a:ext cx="1221495" cy="12214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A1C0A478-14FF-44E8-A707-E247D5A717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13" y="-4085"/>
            <a:ext cx="1219200" cy="12192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16" y="-82587"/>
            <a:ext cx="3101327" cy="2325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05651" y="5363272"/>
            <a:ext cx="365792" cy="35969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28104" y="5962180"/>
            <a:ext cx="365792" cy="35969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05651" y="5909464"/>
            <a:ext cx="365792" cy="359695"/>
          </a:xfrm>
          <a:prstGeom prst="rect">
            <a:avLst/>
          </a:prstGeom>
        </p:spPr>
      </p:pic>
      <p:sp>
        <p:nvSpPr>
          <p:cNvPr id="38" name="Заголовок 1">
            <a:extLst>
              <a:ext uri="{FF2B5EF4-FFF2-40B4-BE49-F238E27FC236}">
                <a16:creationId xmlns="" xmlns:a16="http://schemas.microsoft.com/office/drawing/2014/main" id="{9DD45FD5-B454-4BEA-AB56-2392A6600425}"/>
              </a:ext>
            </a:extLst>
          </p:cNvPr>
          <p:cNvSpPr txBox="1">
            <a:spLocks/>
          </p:cNvSpPr>
          <p:nvPr/>
        </p:nvSpPr>
        <p:spPr>
          <a:xfrm>
            <a:off x="863546" y="2386767"/>
            <a:ext cx="10530350" cy="1150680"/>
          </a:xfrm>
          <a:prstGeom prst="rect">
            <a:avLst/>
          </a:prstGeom>
        </p:spPr>
        <p:txBody>
          <a:bodyPr vert="horz" lIns="91383" tIns="45692" rIns="91383" bIns="45692" rtlCol="0" anchor="ctr">
            <a:noAutofit/>
          </a:bodyPr>
          <a:lstStyle>
            <a:lvl1pPr algn="l" defTabSz="10073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ClrTx/>
              <a:buFontTx/>
            </a:pPr>
            <a:r>
              <a:rPr lang="ru-RU" sz="2900" b="1" dirty="0" smtClean="0">
                <a:latin typeface="Century Gothic" panose="020B0502020202020204" pitchFamily="34" charset="0"/>
              </a:rPr>
              <a:t/>
            </a:r>
            <a:br>
              <a:rPr lang="ru-RU" sz="2900" b="1" dirty="0" smtClean="0"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Секция отделения по естественнонаучным дисциплинам</a:t>
            </a:r>
          </a:p>
          <a:p>
            <a:pPr algn="ctr">
              <a:lnSpc>
                <a:spcPct val="100000"/>
              </a:lnSpc>
              <a:buClrTx/>
              <a:buFontTx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краевого учебно-методического объединения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1517" y="3548631"/>
            <a:ext cx="2997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915">
              <a:buClrTx/>
              <a:buFontTx/>
              <a:buNone/>
            </a:pPr>
            <a:r>
              <a:rPr lang="ru-RU" sz="1800" kern="12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биология, география, химия</a:t>
            </a:r>
            <a:endParaRPr lang="ru-RU" sz="18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8897" y="566045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b="1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b="1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краевых профессиональных сообществ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b="1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«Повышение качества образования: </a:t>
            </a:r>
            <a:endParaRPr lang="ru-RU" b="1" cap="all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b="1" cap="al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вызовы</a:t>
            </a:r>
            <a:r>
              <a:rPr lang="ru-RU" b="1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ценности, условия, результаты»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15133" t="21437" r="14568" b="14360"/>
          <a:stretch/>
        </p:blipFill>
        <p:spPr bwMode="auto">
          <a:xfrm>
            <a:off x="1701578" y="10666"/>
            <a:ext cx="9062041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0" t="36269" r="5860" b="25379"/>
          <a:stretch/>
        </p:blipFill>
        <p:spPr bwMode="auto">
          <a:xfrm>
            <a:off x="2639616" y="4653136"/>
            <a:ext cx="4270548" cy="197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4192" y="5142310"/>
            <a:ext cx="180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9-10 апреля 2025 г.</a:t>
            </a:r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8941358" y="3284984"/>
            <a:ext cx="1117165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59898" y="-46652"/>
            <a:ext cx="5578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Мотивация к учению. Любят ли школьники естественные науки</a:t>
            </a:r>
            <a:r>
              <a:rPr lang="ru-R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89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6" t="7876" r="35152" b="29666"/>
          <a:stretch/>
        </p:blipFill>
        <p:spPr bwMode="auto">
          <a:xfrm>
            <a:off x="1525842" y="334297"/>
            <a:ext cx="3065189" cy="4356959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t="24599" r="36149" b="15857"/>
          <a:stretch/>
        </p:blipFill>
        <p:spPr bwMode="auto">
          <a:xfrm>
            <a:off x="6458670" y="191852"/>
            <a:ext cx="4415276" cy="633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6029608" y="1502875"/>
            <a:ext cx="429062" cy="108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6029608" y="2391037"/>
            <a:ext cx="429062" cy="108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074041" y="5021656"/>
            <a:ext cx="429062" cy="108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6197" y="4691256"/>
            <a:ext cx="49988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buClrTx/>
            </a:pPr>
            <a:r>
              <a:rPr lang="ru-RU" sz="20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Open Sans 2 Bold"/>
                <a:cs typeface="Times New Roman" panose="02020603050405020304" pitchFamily="18" charset="0"/>
                <a:sym typeface="Open Sans 2 Bold"/>
              </a:rPr>
              <a:t>Цель </a:t>
            </a:r>
            <a:r>
              <a: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Open Sans 2 Bold"/>
                <a:cs typeface="Times New Roman" panose="02020603050405020304" pitchFamily="18" charset="0"/>
                <a:sym typeface="Open Sans 2 Bold"/>
              </a:rPr>
              <a:t>проведения </a:t>
            </a:r>
            <a:r>
              <a:rPr lang="ru-RU" sz="20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Open Sans 2 Bold"/>
                <a:cs typeface="Times New Roman" panose="02020603050405020304" pitchFamily="18" charset="0"/>
                <a:sym typeface="Open Sans 2 Bold"/>
              </a:rPr>
              <a:t>ЛПШ: создание </a:t>
            </a:r>
            <a:r>
              <a: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Open Sans 2 Bold"/>
                <a:cs typeface="Times New Roman" panose="02020603050405020304" pitchFamily="18" charset="0"/>
                <a:sym typeface="Open Sans 2 Bold"/>
              </a:rPr>
              <a:t>методического актива учителей Алтайского кря по вопросам реализации комплексного плана повышения качества математического и естественно-научного образования</a:t>
            </a:r>
            <a:endPara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Open Sans 2 Bold"/>
              <a:cs typeface="Times New Roman" panose="02020603050405020304" pitchFamily="18" charset="0"/>
              <a:sym typeface="Open Sans 2 Bold"/>
            </a:endParaRPr>
          </a:p>
        </p:txBody>
      </p:sp>
    </p:spTree>
    <p:extLst>
      <p:ext uri="{BB962C8B-B14F-4D97-AF65-F5344CB8AC3E}">
        <p14:creationId xmlns:p14="http://schemas.microsoft.com/office/powerpoint/2010/main" val="16766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="" xmlns:a16="http://schemas.microsoft.com/office/drawing/2014/main" id="{4DF42026-8230-4E14-AA12-7007772BEDD8}"/>
              </a:ext>
            </a:extLst>
          </p:cNvPr>
          <p:cNvSpPr/>
          <p:nvPr/>
        </p:nvSpPr>
        <p:spPr>
          <a:xfrm>
            <a:off x="5683674" y="298810"/>
            <a:ext cx="6260380" cy="6260380"/>
          </a:xfrm>
          <a:custGeom>
            <a:avLst/>
            <a:gdLst/>
            <a:ahLst/>
            <a:cxnLst/>
            <a:rect l="l" t="t" r="r" b="b"/>
            <a:pathLst>
              <a:path w="9390570" h="9390570">
                <a:moveTo>
                  <a:pt x="0" y="0"/>
                </a:moveTo>
                <a:lnTo>
                  <a:pt x="9390570" y="0"/>
                </a:lnTo>
                <a:lnTo>
                  <a:pt x="9390570" y="9390570"/>
                </a:lnTo>
                <a:lnTo>
                  <a:pt x="0" y="939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="" xmlns:a16="http://schemas.microsoft.com/office/drawing/2014/main" id="{1A15A809-6A39-4120-B0C9-1B3D76AABF1E}"/>
              </a:ext>
            </a:extLst>
          </p:cNvPr>
          <p:cNvSpPr/>
          <p:nvPr/>
        </p:nvSpPr>
        <p:spPr>
          <a:xfrm>
            <a:off x="6012870" y="628006"/>
            <a:ext cx="5601989" cy="5601989"/>
          </a:xfrm>
          <a:custGeom>
            <a:avLst/>
            <a:gdLst/>
            <a:ahLst/>
            <a:cxnLst/>
            <a:rect l="l" t="t" r="r" b="b"/>
            <a:pathLst>
              <a:path w="8402983" h="8402983">
                <a:moveTo>
                  <a:pt x="0" y="0"/>
                </a:moveTo>
                <a:lnTo>
                  <a:pt x="8402983" y="0"/>
                </a:lnTo>
                <a:lnTo>
                  <a:pt x="8402983" y="8402984"/>
                </a:lnTo>
                <a:lnTo>
                  <a:pt x="0" y="8402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4">
            <a:extLst>
              <a:ext uri="{FF2B5EF4-FFF2-40B4-BE49-F238E27FC236}">
                <a16:creationId xmlns="" xmlns:a16="http://schemas.microsoft.com/office/drawing/2014/main" id="{A4937814-85F3-489C-9FBA-B11EDDBD9480}"/>
              </a:ext>
            </a:extLst>
          </p:cNvPr>
          <p:cNvSpPr/>
          <p:nvPr/>
        </p:nvSpPr>
        <p:spPr>
          <a:xfrm>
            <a:off x="6322479" y="937615"/>
            <a:ext cx="4982771" cy="4982771"/>
          </a:xfrm>
          <a:custGeom>
            <a:avLst/>
            <a:gdLst/>
            <a:ahLst/>
            <a:cxnLst/>
            <a:rect l="l" t="t" r="r" b="b"/>
            <a:pathLst>
              <a:path w="7474157" h="7474157">
                <a:moveTo>
                  <a:pt x="0" y="0"/>
                </a:moveTo>
                <a:lnTo>
                  <a:pt x="7474157" y="0"/>
                </a:lnTo>
                <a:lnTo>
                  <a:pt x="7474157" y="7474158"/>
                </a:lnTo>
                <a:lnTo>
                  <a:pt x="0" y="7474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5">
            <a:extLst>
              <a:ext uri="{FF2B5EF4-FFF2-40B4-BE49-F238E27FC236}">
                <a16:creationId xmlns="" xmlns:a16="http://schemas.microsoft.com/office/drawing/2014/main" id="{FCF539F1-85DE-421E-82EB-69FE237BABF3}"/>
              </a:ext>
            </a:extLst>
          </p:cNvPr>
          <p:cNvGrpSpPr/>
          <p:nvPr/>
        </p:nvGrpSpPr>
        <p:grpSpPr>
          <a:xfrm>
            <a:off x="6603658" y="1225526"/>
            <a:ext cx="4420414" cy="4420414"/>
            <a:chOff x="0" y="0"/>
            <a:chExt cx="812800" cy="812800"/>
          </a:xfrm>
        </p:grpSpPr>
        <p:sp>
          <p:nvSpPr>
            <p:cNvPr id="24" name="Freeform 6">
              <a:extLst>
                <a:ext uri="{FF2B5EF4-FFF2-40B4-BE49-F238E27FC236}">
                  <a16:creationId xmlns="" xmlns:a16="http://schemas.microsoft.com/office/drawing/2014/main" id="{5890D503-B33A-4CBB-8FF3-50427EE831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5" name="TextBox 7">
              <a:extLst>
                <a:ext uri="{FF2B5EF4-FFF2-40B4-BE49-F238E27FC236}">
                  <a16:creationId xmlns="" xmlns:a16="http://schemas.microsoft.com/office/drawing/2014/main" id="{345E6BD1-32C2-4F3D-AE7B-069D825CC42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8" name="Freeform 10">
            <a:extLst>
              <a:ext uri="{FF2B5EF4-FFF2-40B4-BE49-F238E27FC236}">
                <a16:creationId xmlns="" xmlns:a16="http://schemas.microsoft.com/office/drawing/2014/main" id="{28463452-D960-4D7F-A353-3B1F44CB76D1}"/>
              </a:ext>
            </a:extLst>
          </p:cNvPr>
          <p:cNvSpPr/>
          <p:nvPr/>
        </p:nvSpPr>
        <p:spPr>
          <a:xfrm>
            <a:off x="10928214" y="185263"/>
            <a:ext cx="1001074" cy="1001074"/>
          </a:xfrm>
          <a:custGeom>
            <a:avLst/>
            <a:gdLst/>
            <a:ahLst/>
            <a:cxnLst/>
            <a:rect l="l" t="t" r="r" b="b"/>
            <a:pathLst>
              <a:path w="1501611" h="1501611">
                <a:moveTo>
                  <a:pt x="0" y="0"/>
                </a:moveTo>
                <a:lnTo>
                  <a:pt x="1501612" y="0"/>
                </a:lnTo>
                <a:lnTo>
                  <a:pt x="1501612" y="1501612"/>
                </a:lnTo>
                <a:lnTo>
                  <a:pt x="0" y="150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1">
            <a:extLst>
              <a:ext uri="{FF2B5EF4-FFF2-40B4-BE49-F238E27FC236}">
                <a16:creationId xmlns="" xmlns:a16="http://schemas.microsoft.com/office/drawing/2014/main" id="{FDFC66F0-EC56-4BA4-A1D9-64147B81841E}"/>
              </a:ext>
            </a:extLst>
          </p:cNvPr>
          <p:cNvSpPr/>
          <p:nvPr/>
        </p:nvSpPr>
        <p:spPr>
          <a:xfrm>
            <a:off x="5940372" y="5080823"/>
            <a:ext cx="839563" cy="839563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3" y="0"/>
                </a:lnTo>
                <a:lnTo>
                  <a:pt x="1259343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5">
            <a:extLst>
              <a:ext uri="{FF2B5EF4-FFF2-40B4-BE49-F238E27FC236}">
                <a16:creationId xmlns="" xmlns:a16="http://schemas.microsoft.com/office/drawing/2014/main" id="{8CE67E90-E75C-453D-82D2-290987AE63D4}"/>
              </a:ext>
            </a:extLst>
          </p:cNvPr>
          <p:cNvSpPr/>
          <p:nvPr/>
        </p:nvSpPr>
        <p:spPr>
          <a:xfrm>
            <a:off x="11008969" y="5332637"/>
            <a:ext cx="839563" cy="839563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4" y="0"/>
                </a:lnTo>
                <a:lnTo>
                  <a:pt x="1259344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0171" y="85933"/>
            <a:ext cx="1616563" cy="11340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11338" y="5598530"/>
            <a:ext cx="2740803" cy="307771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r>
              <a:rPr lang="ru-RU" sz="1600" dirty="0"/>
              <a:t>01.05.2025 г. </a:t>
            </a:r>
            <a:r>
              <a:rPr lang="ru-RU" sz="1600" dirty="0" smtClean="0"/>
              <a:t>- 28.11.2025 </a:t>
            </a:r>
            <a:r>
              <a:rPr lang="ru-RU" sz="1600" dirty="0"/>
              <a:t>г.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63" y="5281511"/>
            <a:ext cx="528366" cy="634039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="" xmlns:a16="http://schemas.microsoft.com/office/drawing/2014/main" id="{9971F194-4F14-4940-876D-7B0B6BCF7B6C}"/>
              </a:ext>
            </a:extLst>
          </p:cNvPr>
          <p:cNvSpPr/>
          <p:nvPr/>
        </p:nvSpPr>
        <p:spPr>
          <a:xfrm>
            <a:off x="355600" y="2112016"/>
            <a:ext cx="4707652" cy="2163729"/>
          </a:xfrm>
          <a:custGeom>
            <a:avLst/>
            <a:gdLst/>
            <a:ahLst/>
            <a:cxnLst/>
            <a:rect l="l" t="t" r="r" b="b"/>
            <a:pathLst>
              <a:path w="2118720" h="924292">
                <a:moveTo>
                  <a:pt x="0" y="0"/>
                </a:moveTo>
                <a:lnTo>
                  <a:pt x="2118720" y="0"/>
                </a:lnTo>
                <a:lnTo>
                  <a:pt x="2118720" y="924292"/>
                </a:lnTo>
                <a:lnTo>
                  <a:pt x="0" y="9242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Freeform 31">
            <a:extLst>
              <a:ext uri="{FF2B5EF4-FFF2-40B4-BE49-F238E27FC236}">
                <a16:creationId xmlns="" xmlns:a16="http://schemas.microsoft.com/office/drawing/2014/main" id="{B65C66DB-DF5E-43EC-8343-336CE9DB06F7}"/>
              </a:ext>
            </a:extLst>
          </p:cNvPr>
          <p:cNvSpPr/>
          <p:nvPr/>
        </p:nvSpPr>
        <p:spPr>
          <a:xfrm>
            <a:off x="586823" y="374697"/>
            <a:ext cx="1007101" cy="633215"/>
          </a:xfrm>
          <a:custGeom>
            <a:avLst/>
            <a:gdLst/>
            <a:ahLst/>
            <a:cxnLst/>
            <a:rect l="l" t="t" r="r" b="b"/>
            <a:pathLst>
              <a:path w="1510652" h="949822">
                <a:moveTo>
                  <a:pt x="0" y="0"/>
                </a:moveTo>
                <a:lnTo>
                  <a:pt x="1510652" y="0"/>
                </a:lnTo>
                <a:lnTo>
                  <a:pt x="1510652" y="949823"/>
                </a:lnTo>
                <a:lnTo>
                  <a:pt x="0" y="9498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="" xmlns:a16="http://schemas.microsoft.com/office/drawing/2014/main" id="{555D7B48-D49D-4A5D-99EA-AA5A0438E4B5}"/>
              </a:ext>
            </a:extLst>
          </p:cNvPr>
          <p:cNvSpPr/>
          <p:nvPr/>
        </p:nvSpPr>
        <p:spPr>
          <a:xfrm>
            <a:off x="1712898" y="368114"/>
            <a:ext cx="2645705" cy="622777"/>
          </a:xfrm>
          <a:custGeom>
            <a:avLst/>
            <a:gdLst/>
            <a:ahLst/>
            <a:cxnLst/>
            <a:rect l="l" t="t" r="r" b="b"/>
            <a:pathLst>
              <a:path w="3968558" h="934166">
                <a:moveTo>
                  <a:pt x="0" y="0"/>
                </a:moveTo>
                <a:lnTo>
                  <a:pt x="3968558" y="0"/>
                </a:lnTo>
                <a:lnTo>
                  <a:pt x="3968558" y="934167"/>
                </a:lnTo>
                <a:lnTo>
                  <a:pt x="0" y="9341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578" t="-36985" r="-3151" b="-39846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699300D-DF4E-4D64-97CE-620B9130A4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10537" y="1007911"/>
            <a:ext cx="5850153" cy="48052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2374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14788" t="15738" r="11660" b="12679"/>
          <a:stretch/>
        </p:blipFill>
        <p:spPr bwMode="auto">
          <a:xfrm>
            <a:off x="958738" y="0"/>
            <a:ext cx="9894345" cy="541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1982" y="5636311"/>
            <a:ext cx="11883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/>
              <a:t>По мнению А.Ю. </a:t>
            </a:r>
            <a:r>
              <a:rPr lang="ru-RU" sz="1800" dirty="0" err="1"/>
              <a:t>Петнина</a:t>
            </a:r>
            <a:r>
              <a:rPr lang="ru-RU" sz="1800" dirty="0"/>
              <a:t>, </a:t>
            </a:r>
            <a:r>
              <a:rPr lang="ru-RU" sz="1800" dirty="0">
                <a:solidFill>
                  <a:srgbClr val="FF0000"/>
                </a:solidFill>
              </a:rPr>
              <a:t>естественно-научная грамотность </a:t>
            </a:r>
            <a:r>
              <a:rPr lang="ru-RU" sz="1800" dirty="0"/>
              <a:t>«отражает способность человека применять естественнонаучные знания и умения в реальных жизненных ситуациях, в том числе в случаях обсуждения общественно значимых вопросов, связанных с практическим применением достижений естественных наук».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77628" y="3874108"/>
            <a:ext cx="2318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FF0000"/>
                </a:solidFill>
              </a:rPr>
              <a:t>Почему сформированность ЕНГ отстает?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304206" y="5230761"/>
            <a:ext cx="727588" cy="265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3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790" t="18064" r="37661" b="14409"/>
          <a:stretch/>
        </p:blipFill>
        <p:spPr>
          <a:xfrm>
            <a:off x="825910" y="425127"/>
            <a:ext cx="3854245" cy="6216951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44" y="997251"/>
            <a:ext cx="3633837" cy="36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3777" y="4888020"/>
            <a:ext cx="272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sz="1800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Готовится к публикации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5402" y="4885829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sz="18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Авторами идей заданий являются учителя Алтайского края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8904" y="0"/>
            <a:ext cx="7625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Формирование естественно-научной грамотности школьников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138" y="5656353"/>
            <a:ext cx="6022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Calibri"/>
              </a:rPr>
              <a:t>Задача конкурса в 2025 г.</a:t>
            </a:r>
            <a:r>
              <a:rPr lang="ru-RU" sz="1800" dirty="0" smtClean="0">
                <a:latin typeface="Times New Roman"/>
                <a:ea typeface="Calibri"/>
              </a:rPr>
              <a:t>: создание </a:t>
            </a:r>
            <a:r>
              <a:rPr lang="ru-RU" sz="1800" dirty="0">
                <a:latin typeface="Times New Roman"/>
                <a:ea typeface="Calibri"/>
              </a:rPr>
              <a:t>банка заданий разного уровня </a:t>
            </a:r>
            <a:r>
              <a:rPr lang="ru-RU" sz="1800" dirty="0" smtClean="0">
                <a:latin typeface="Times New Roman"/>
                <a:ea typeface="Calibri"/>
              </a:rPr>
              <a:t>сложности, </a:t>
            </a:r>
            <a:r>
              <a:rPr lang="ru-RU" sz="1800" dirty="0">
                <a:latin typeface="Times New Roman"/>
                <a:ea typeface="Calibri"/>
              </a:rPr>
              <a:t>разработанных с учетом проблемных, жизненных ситуаций, характерных для Алтайского края.</a:t>
            </a:r>
            <a:endParaRPr lang="ru-RU" sz="1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80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84" y="150604"/>
            <a:ext cx="3396589" cy="469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722" y="150604"/>
            <a:ext cx="3295906" cy="469300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3712457" y="2169096"/>
            <a:ext cx="725880" cy="17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519" t="60726" r="20545" b="16699"/>
          <a:stretch/>
        </p:blipFill>
        <p:spPr>
          <a:xfrm>
            <a:off x="1330859" y="5092288"/>
            <a:ext cx="5966234" cy="1548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6906" t="15050" r="20990" b="37954"/>
          <a:stretch/>
        </p:blipFill>
        <p:spPr>
          <a:xfrm>
            <a:off x="8145917" y="409766"/>
            <a:ext cx="3666654" cy="2302168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3947311" y="4076180"/>
            <a:ext cx="190122" cy="832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Freeform 27"/>
          <p:cNvSpPr/>
          <p:nvPr/>
        </p:nvSpPr>
        <p:spPr>
          <a:xfrm>
            <a:off x="8811261" y="3713424"/>
            <a:ext cx="2721978" cy="2391350"/>
          </a:xfrm>
          <a:custGeom>
            <a:avLst/>
            <a:gdLst/>
            <a:ahLst/>
            <a:cxnLst/>
            <a:rect l="l" t="t" r="r" b="b"/>
            <a:pathLst>
              <a:path w="3656647" h="3592655">
                <a:moveTo>
                  <a:pt x="0" y="0"/>
                </a:moveTo>
                <a:lnTo>
                  <a:pt x="3656647" y="0"/>
                </a:lnTo>
                <a:lnTo>
                  <a:pt x="3656647" y="3592655"/>
                </a:lnTo>
                <a:lnTo>
                  <a:pt x="0" y="3592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13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972424" y="2668996"/>
            <a:ext cx="1903268" cy="31131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chemeClr val="bg1">
                    <a:lumMod val="10000"/>
                  </a:schemeClr>
                </a:solidFill>
                <a:latin typeface="Mont" panose="020B0604020202020204" charset="0"/>
                <a:ea typeface="Times New Roman" panose="02020603050405020304" pitchFamily="18" charset="0"/>
              </a:rPr>
              <a:t>ОСВОЕНИЕ ОСНОВНЫХ НАПРАВЛЕНИЙ </a:t>
            </a:r>
          </a:p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chemeClr val="bg1">
                    <a:lumMod val="10000"/>
                  </a:schemeClr>
                </a:solidFill>
                <a:latin typeface="Mont" panose="020B0604020202020204" charset="0"/>
                <a:ea typeface="Times New Roman" panose="02020603050405020304" pitchFamily="18" charset="0"/>
              </a:rPr>
              <a:t>И ПРИНЦИПОВ </a:t>
            </a:r>
          </a:p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chemeClr val="bg1">
                    <a:lumMod val="10000"/>
                  </a:schemeClr>
                </a:solidFill>
                <a:latin typeface="Mont" panose="020B0604020202020204" charset="0"/>
                <a:ea typeface="Times New Roman" panose="02020603050405020304" pitchFamily="18" charset="0"/>
              </a:rPr>
              <a:t>СЕЛЬСКО</a:t>
            </a:r>
          </a:p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chemeClr val="bg1">
                    <a:lumMod val="10000"/>
                  </a:schemeClr>
                </a:solidFill>
                <a:latin typeface="Mont" panose="020B0604020202020204" charset="0"/>
                <a:ea typeface="Times New Roman" panose="02020603050405020304" pitchFamily="18" charset="0"/>
              </a:rPr>
              <a:t>ХОЗЯЙСТВЕННОГО ПРОИЗВОДСТВА</a:t>
            </a:r>
            <a:endParaRPr lang="ru-RU" sz="12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011647" y="2664008"/>
            <a:ext cx="1903267" cy="31131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chemeClr val="bg1">
                    <a:lumMod val="10000"/>
                  </a:schemeClr>
                </a:solidFill>
                <a:latin typeface="Mont" panose="020B0604020202020204" charset="0"/>
                <a:ea typeface="Times New Roman" panose="02020603050405020304" pitchFamily="18" charset="0"/>
              </a:rPr>
              <a:t>ОЗНАКОМЛЕНИЕ С СОВРЕМЕННЫМИ ТЕХНОЛОГИЯМИ И ИННОВАЦИЯМИ В АГРАРНОЙ ОТРАСЛИ</a:t>
            </a:r>
            <a:endParaRPr lang="ru-RU" sz="12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7968386" y="2615559"/>
            <a:ext cx="2077619" cy="31131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chemeClr val="bg1">
                    <a:lumMod val="10000"/>
                  </a:schemeClr>
                </a:solidFill>
                <a:latin typeface="Mont" panose="020B0604020202020204" charset="0"/>
                <a:ea typeface="Times New Roman" panose="02020603050405020304" pitchFamily="18" charset="0"/>
              </a:rPr>
              <a:t>РАЗВИТИЕ ПРЕДПРИНИМАТЕЛЬСКИХ НАВЫКОВ И ЭКОНОМИЧЕСКОГО МЫШЛЕНИЯ</a:t>
            </a:r>
            <a:endParaRPr lang="ru-RU" sz="12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0134522" y="2592653"/>
            <a:ext cx="1919522" cy="31131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chemeClr val="bg1">
                    <a:lumMod val="10000"/>
                  </a:schemeClr>
                </a:solidFill>
                <a:latin typeface="Mon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 ПОСТУПЛЕНИЮ В ВЫСШИЕ УЧЕБНЫЕ ЗАВЕДЕНИЯ ПО АГРАРНОЙ СПЕЦИАЛЬНОСТИ</a:t>
            </a:r>
            <a:endParaRPr lang="ru-RU" sz="12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087919" y="2420731"/>
            <a:ext cx="1771636" cy="2960756"/>
          </a:xfrm>
          <a:prstGeom prst="round2Diag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700" dirty="0">
                <a:latin typeface="Mont" panose="020B0604020202020204" charset="0"/>
                <a:ea typeface="Times New Roman" panose="02020603050405020304" pitchFamily="18" charset="0"/>
              </a:rPr>
              <a:t> </a:t>
            </a:r>
            <a:endParaRPr lang="ru-RU" sz="1700" dirty="0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092535" y="2740208"/>
            <a:ext cx="1741490" cy="2960756"/>
          </a:xfrm>
          <a:prstGeom prst="round2Diag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700" dirty="0">
                <a:latin typeface="Mont" panose="020B0604020202020204" charset="0"/>
                <a:ea typeface="Times New Roman" panose="02020603050405020304" pitchFamily="18" charset="0"/>
              </a:rPr>
              <a:t> </a:t>
            </a:r>
            <a:endParaRPr lang="ru-RU" sz="1700" dirty="0"/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8068244" y="2668853"/>
            <a:ext cx="1916279" cy="2960756"/>
          </a:xfrm>
          <a:prstGeom prst="round2Diag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700" dirty="0">
                <a:latin typeface="Mont" panose="020B0604020202020204" charset="0"/>
                <a:ea typeface="Times New Roman" panose="02020603050405020304" pitchFamily="18" charset="0"/>
              </a:rPr>
              <a:t> </a:t>
            </a:r>
            <a:endParaRPr lang="ru-RU" sz="1700" dirty="0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0216789" y="2664008"/>
            <a:ext cx="1754987" cy="2960756"/>
          </a:xfrm>
          <a:prstGeom prst="round2Diag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700" dirty="0">
                <a:latin typeface="Mont" panose="020B0604020202020204" charset="0"/>
                <a:ea typeface="Times New Roman" panose="02020603050405020304" pitchFamily="18" charset="0"/>
              </a:rPr>
              <a:t> </a:t>
            </a:r>
            <a:endParaRPr lang="ru-RU" sz="17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40922" y="2420731"/>
            <a:ext cx="7668491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085794" y="2740208"/>
            <a:ext cx="1741490" cy="2960756"/>
          </a:xfrm>
          <a:prstGeom prst="round2Diag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700" dirty="0">
                <a:latin typeface="Mont" panose="020B0604020202020204" charset="0"/>
                <a:ea typeface="Times New Roman" panose="02020603050405020304" pitchFamily="18" charset="0"/>
              </a:rPr>
              <a:t> </a:t>
            </a:r>
            <a:endParaRPr lang="ru-RU" sz="17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09715" y="947516"/>
            <a:ext cx="812569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ru-RU" sz="3200" dirty="0">
                <a:solidFill>
                  <a:schemeClr val="tx1"/>
                </a:solidFill>
                <a:latin typeface="Mont Bold" panose="020B0604020202020204" charset="0"/>
                <a:ea typeface="Times New Roman" panose="02020603050405020304" pitchFamily="18" charset="0"/>
              </a:rPr>
              <a:t>ЗАДАЧИ ШКОЛЬНОГО АГРАРНОГО ОБРАЗОВАНИЯ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3538" y="0"/>
            <a:ext cx="11938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 smtClean="0">
                <a:solidFill>
                  <a:srgbClr val="FF0000"/>
                </a:solidFill>
                <a:latin typeface="TimesNewRomanPSMT"/>
              </a:rPr>
              <a:t>С 1 января 2025 г. запущены Национальный проект </a:t>
            </a:r>
            <a:r>
              <a:rPr lang="ru-RU" sz="1800" dirty="0">
                <a:solidFill>
                  <a:srgbClr val="FF0000"/>
                </a:solidFill>
                <a:latin typeface="TimesNewRomanPSMT"/>
              </a:rPr>
              <a:t>по обеспечению технологического </a:t>
            </a:r>
            <a:r>
              <a:rPr lang="ru-RU" sz="1800" dirty="0" smtClean="0">
                <a:solidFill>
                  <a:srgbClr val="FF0000"/>
                </a:solidFill>
                <a:latin typeface="TimesNewRomanPSMT"/>
              </a:rPr>
              <a:t>лидерства РФ «</a:t>
            </a:r>
            <a:r>
              <a:rPr lang="ru-RU" sz="1800" dirty="0">
                <a:solidFill>
                  <a:srgbClr val="FF0000"/>
                </a:solidFill>
                <a:latin typeface="TimesNewRomanPSMT"/>
              </a:rPr>
              <a:t>Технологическое обеспечение продовольственной безопасности</a:t>
            </a:r>
            <a:r>
              <a:rPr lang="ru-RU" sz="1800" dirty="0" smtClean="0">
                <a:solidFill>
                  <a:srgbClr val="FF0000"/>
                </a:solidFill>
                <a:latin typeface="TimesNewRomanPSMT"/>
              </a:rPr>
              <a:t>», федеральный проект </a:t>
            </a:r>
            <a:r>
              <a:rPr lang="ru-RU" sz="1800" dirty="0">
                <a:solidFill>
                  <a:srgbClr val="FF0000"/>
                </a:solidFill>
                <a:latin typeface="TimesNewRomanPSMT"/>
              </a:rPr>
              <a:t>«Кадры в АПК» </a:t>
            </a:r>
            <a:endParaRPr lang="ru-RU" sz="1800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3" y="865238"/>
            <a:ext cx="3754402" cy="21733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58" y="3634723"/>
            <a:ext cx="1998534" cy="19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54522" r="4583" b="32680"/>
          <a:stretch/>
        </p:blipFill>
        <p:spPr bwMode="auto">
          <a:xfrm>
            <a:off x="411710" y="734458"/>
            <a:ext cx="8227669" cy="111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4397" y="1875173"/>
            <a:ext cx="588014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464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6884" y="1891128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4023" y="1774849"/>
            <a:ext cx="918232" cy="773305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algn="ctr" defTabSz="882136">
              <a:buClrTx/>
            </a:pPr>
            <a:r>
              <a:rPr lang="ru-RU" sz="1500" kern="1200" dirty="0">
                <a:ea typeface="+mn-ea"/>
                <a:cs typeface="+mn-cs"/>
              </a:rPr>
              <a:t>2</a:t>
            </a:r>
          </a:p>
          <a:p>
            <a:pPr algn="ctr" defTabSz="882136">
              <a:buClrTx/>
            </a:pPr>
            <a:r>
              <a:rPr lang="ru-RU" sz="1500" kern="1200" dirty="0">
                <a:ea typeface="+mn-ea"/>
                <a:cs typeface="+mn-cs"/>
              </a:rPr>
              <a:t>Барнаул</a:t>
            </a:r>
          </a:p>
          <a:p>
            <a:pPr algn="ctr" defTabSz="882136">
              <a:buClrTx/>
            </a:pPr>
            <a:r>
              <a:rPr lang="ru-RU" sz="1500" kern="1200" dirty="0">
                <a:ea typeface="+mn-ea"/>
                <a:cs typeface="+mn-cs"/>
              </a:rPr>
              <a:t>Бийск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4632" r="43344" b="32775"/>
          <a:stretch/>
        </p:blipFill>
        <p:spPr bwMode="auto">
          <a:xfrm>
            <a:off x="542870" y="3030880"/>
            <a:ext cx="4277080" cy="122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015038" y="1556797"/>
            <a:ext cx="1271745" cy="40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82136">
              <a:buClrTx/>
            </a:pPr>
            <a:endParaRPr lang="ru-RU" sz="1700" kern="120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63871" y="4234927"/>
            <a:ext cx="1856509" cy="2412215"/>
          </a:xfrm>
          <a:prstGeom prst="rect">
            <a:avLst/>
          </a:prstGeom>
          <a:noFill/>
        </p:spPr>
        <p:txBody>
          <a:bodyPr wrap="square" lIns="80026" tIns="40013" rIns="80026" bIns="40013" rtlCol="0">
            <a:spAutoFit/>
          </a:bodyPr>
          <a:lstStyle/>
          <a:p>
            <a:pPr algn="ctr" defTabSz="882136">
              <a:lnSpc>
                <a:spcPct val="150000"/>
              </a:lnSpc>
              <a:buClrTx/>
            </a:pPr>
            <a:r>
              <a:rPr lang="ru-RU" sz="1700" kern="1200" dirty="0" smtClean="0">
                <a:ea typeface="+mn-ea"/>
                <a:cs typeface="+mn-cs"/>
              </a:rPr>
              <a:t>4</a:t>
            </a:r>
          </a:p>
          <a:p>
            <a:pPr algn="ctr" defTabSz="882136">
              <a:lnSpc>
                <a:spcPct val="150000"/>
              </a:lnSpc>
              <a:buClrTx/>
            </a:pPr>
            <a:r>
              <a:rPr lang="ru-RU" sz="1200" kern="1200" dirty="0" smtClean="0">
                <a:ea typeface="+mn-ea"/>
                <a:cs typeface="+mn-cs"/>
              </a:rPr>
              <a:t>Барнаул </a:t>
            </a:r>
            <a:r>
              <a:rPr lang="ru-RU" sz="1200" kern="1200" dirty="0">
                <a:ea typeface="+mn-ea"/>
                <a:cs typeface="+mn-cs"/>
              </a:rPr>
              <a:t>(</a:t>
            </a:r>
            <a:r>
              <a:rPr lang="ru-RU" sz="1200" kern="1200" dirty="0" err="1">
                <a:ea typeface="+mn-ea"/>
                <a:cs typeface="+mn-cs"/>
              </a:rPr>
              <a:t>АИЦТиОКО</a:t>
            </a:r>
            <a:r>
              <a:rPr lang="ru-RU" sz="1200" kern="1200" dirty="0">
                <a:ea typeface="+mn-ea"/>
                <a:cs typeface="+mn-cs"/>
              </a:rPr>
              <a:t>)</a:t>
            </a:r>
          </a:p>
          <a:p>
            <a:pPr algn="ctr" defTabSz="882136">
              <a:buClrTx/>
            </a:pPr>
            <a:r>
              <a:rPr lang="ru-RU" sz="1200" kern="1200" dirty="0" err="1">
                <a:ea typeface="+mn-ea"/>
                <a:cs typeface="+mn-cs"/>
              </a:rPr>
              <a:t>Бийский</a:t>
            </a:r>
            <a:r>
              <a:rPr lang="ru-RU" sz="1200" kern="1200" dirty="0">
                <a:ea typeface="+mn-ea"/>
                <a:cs typeface="+mn-cs"/>
              </a:rPr>
              <a:t> педагогический колледж имени Д.И. Кузнецова</a:t>
            </a:r>
          </a:p>
          <a:p>
            <a:pPr algn="ctr" defTabSz="882136">
              <a:buClrTx/>
            </a:pPr>
            <a:r>
              <a:rPr lang="ru-RU" sz="1200" kern="1200" dirty="0" err="1">
                <a:ea typeface="+mn-ea"/>
                <a:cs typeface="+mn-cs"/>
              </a:rPr>
              <a:t>Славгородский</a:t>
            </a:r>
            <a:r>
              <a:rPr lang="ru-RU" sz="1200" kern="1200" dirty="0">
                <a:ea typeface="+mn-ea"/>
                <a:cs typeface="+mn-cs"/>
              </a:rPr>
              <a:t> аграрный техникум</a:t>
            </a:r>
          </a:p>
          <a:p>
            <a:pPr algn="ctr" defTabSz="882136">
              <a:buClrTx/>
            </a:pPr>
            <a:r>
              <a:rPr lang="ru-RU" sz="1200" kern="1200" dirty="0">
                <a:solidFill>
                  <a:schemeClr val="tx1"/>
                </a:solidFill>
                <a:ea typeface="Calibri" panose="020F0502020204030204" pitchFamily="34" charset="0"/>
                <a:cs typeface="+mn-cs"/>
              </a:rPr>
              <a:t>Центр детского творчества города Заринска</a:t>
            </a:r>
            <a:endParaRPr lang="ru-RU" sz="1200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9064" y="4287963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3478" y="4287963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38343" y="246976"/>
            <a:ext cx="2950736" cy="1750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400129">
              <a:buClrTx/>
            </a:pPr>
            <a:endParaRPr lang="ru-RU" sz="1800" kern="12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5090" y="2180740"/>
            <a:ext cx="2153480" cy="1835134"/>
          </a:xfrm>
          <a:prstGeom prst="rect">
            <a:avLst/>
          </a:prstGeom>
          <a:noFill/>
        </p:spPr>
        <p:txBody>
          <a:bodyPr wrap="square" lIns="80026" tIns="40013" rIns="80026" bIns="40013" rtlCol="0">
            <a:spAutoFit/>
          </a:bodyPr>
          <a:lstStyle/>
          <a:p>
            <a:pPr algn="ctr" defTabSz="400129">
              <a:buClrTx/>
            </a:pPr>
            <a:r>
              <a:rPr lang="ru-RU" sz="1200" kern="1200" dirty="0">
                <a:ea typeface="+mn-ea"/>
                <a:cs typeface="+mn-cs"/>
              </a:rPr>
              <a:t>Барнаул, </a:t>
            </a:r>
            <a:r>
              <a:rPr lang="ru-RU" sz="1200" kern="1200" dirty="0" err="1">
                <a:ea typeface="+mn-ea"/>
                <a:cs typeface="+mn-cs"/>
              </a:rPr>
              <a:t>Бийский</a:t>
            </a:r>
            <a:r>
              <a:rPr lang="ru-RU" sz="1200" kern="1200" dirty="0">
                <a:ea typeface="+mn-ea"/>
                <a:cs typeface="+mn-cs"/>
              </a:rPr>
              <a:t> промышленно-технологический колледж, ш</a:t>
            </a:r>
            <a:r>
              <a:rPr lang="ru-RU" sz="1200" kern="1200" dirty="0">
                <a:ea typeface="+mn-ea"/>
                <a:cs typeface="Times New Roman" panose="02020603050405020304" pitchFamily="18" charset="0"/>
              </a:rPr>
              <a:t>кольные </a:t>
            </a:r>
            <a:r>
              <a:rPr lang="ru-RU" sz="1200" kern="1200" dirty="0" err="1">
                <a:ea typeface="+mn-ea"/>
                <a:cs typeface="Times New Roman" panose="02020603050405020304" pitchFamily="18" charset="0"/>
              </a:rPr>
              <a:t>кванториумы</a:t>
            </a:r>
            <a:r>
              <a:rPr lang="ru-RU" sz="1200" kern="1200" dirty="0">
                <a:ea typeface="+mn-ea"/>
                <a:cs typeface="Times New Roman" panose="02020603050405020304" pitchFamily="18" charset="0"/>
              </a:rPr>
              <a:t>  (Новоалтайск - СОШ № 15, Рубцовск - лицей № 6, </a:t>
            </a:r>
            <a:r>
              <a:rPr lang="ru-RU" sz="1200" kern="1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Бийск - СОШ № 1, Барнаул - СОШ №126, СОШ №136)</a:t>
            </a:r>
          </a:p>
          <a:p>
            <a:pPr defTabSz="400129">
              <a:buClrTx/>
            </a:pPr>
            <a:endParaRPr lang="ru-RU" sz="1800" kern="1200" dirty="0"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8981" y="1844833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7</a:t>
            </a:r>
          </a:p>
        </p:txBody>
      </p:sp>
      <p:pic>
        <p:nvPicPr>
          <p:cNvPr id="1028" name="Picture 4" descr="Детский технопарк &quot;Кванториум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82" y="800011"/>
            <a:ext cx="1562247" cy="9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532406" y="829753"/>
            <a:ext cx="725591" cy="101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400129">
              <a:buClrTx/>
            </a:pPr>
            <a:endParaRPr lang="ru-RU" sz="1800" kern="1200">
              <a:solidFill>
                <a:srgbClr val="FFFFFF"/>
              </a:solidFill>
            </a:endParaRPr>
          </a:p>
        </p:txBody>
      </p:sp>
      <p:pic>
        <p:nvPicPr>
          <p:cNvPr id="1029" name="Picture 5" descr="https://sun9-8.userapi.com/impf/WsT6gY8HR7zRxlhkqkP5NtqYAmOLLCp6Fc89Hw/Gd5tw_HcCcA.jpg?size=1920x768&amp;quality=95&amp;crop=0,17,1090,435&amp;sign=518f2727c0ae01f39ec0a7d4f465d239&amp;type=cover_gro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95" y="971269"/>
            <a:ext cx="1113611" cy="4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05467" y="1899468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9671" y="54808"/>
            <a:ext cx="8816998" cy="357806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400129">
              <a:buClrTx/>
            </a:pPr>
            <a:r>
              <a:rPr lang="ru-RU" sz="1800" b="1" kern="1200" dirty="0" smtClean="0">
                <a:solidFill>
                  <a:srgbClr val="FF0000"/>
                </a:solidFill>
                <a:ea typeface="+mn-ea"/>
                <a:cs typeface="+mn-cs"/>
              </a:rPr>
              <a:t>Инфраструктура национального проекта «Образование» в Алтайском крае</a:t>
            </a:r>
            <a:endParaRPr lang="ru-RU" sz="18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55" y="4669516"/>
            <a:ext cx="2433715" cy="1825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006" y="2285408"/>
            <a:ext cx="2471964" cy="18539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48" y="4669285"/>
            <a:ext cx="2434022" cy="1825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06" y="4693138"/>
            <a:ext cx="2402219" cy="18016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24" y="4687127"/>
            <a:ext cx="2386752" cy="17900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3390" y="393597"/>
            <a:ext cx="3192329" cy="17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906" y="80849"/>
            <a:ext cx="8849033" cy="762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реализации проектов  </a:t>
            </a:r>
            <a:r>
              <a:rPr lang="ru-RU" dirty="0" smtClean="0">
                <a:solidFill>
                  <a:srgbClr val="FF0000"/>
                </a:solidFill>
              </a:rPr>
              <a:t>в сентябре 2025 г.  </a:t>
            </a:r>
            <a:r>
              <a:rPr lang="ru-RU" dirty="0" smtClean="0"/>
              <a:t>представлены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290" t="15484" r="14920" b="11685"/>
          <a:stretch/>
        </p:blipFill>
        <p:spPr>
          <a:xfrm>
            <a:off x="147483" y="842849"/>
            <a:ext cx="4434349" cy="3090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2500" t="8173" r="10081" b="4946"/>
          <a:stretch/>
        </p:blipFill>
        <p:spPr>
          <a:xfrm>
            <a:off x="7688826" y="1011360"/>
            <a:ext cx="3797912" cy="2753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39" y="3694124"/>
            <a:ext cx="3883742" cy="2912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744" y="1791037"/>
            <a:ext cx="3645530" cy="25798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281" y="3864183"/>
            <a:ext cx="5106457" cy="287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10622" y="3363075"/>
            <a:ext cx="2569876" cy="638928"/>
          </a:xfrm>
          <a:prstGeom prst="rect">
            <a:avLst/>
          </a:prstGeom>
        </p:spPr>
        <p:txBody>
          <a:bodyPr wrap="square" lIns="82901" tIns="41451" rIns="82901" bIns="41451">
            <a:spAutoFit/>
          </a:bodyPr>
          <a:lstStyle/>
          <a:p>
            <a:pPr marL="414513" algn="just">
              <a:lnSpc>
                <a:spcPct val="107000"/>
              </a:lnSpc>
            </a:pPr>
            <a:endParaRPr lang="ru-RU" sz="9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70" dirty="0">
                <a:latin typeface="Times New Roman" panose="02020603050405020304" pitchFamily="18" charset="0"/>
                <a:ea typeface="Calibri" panose="020F0502020204030204" pitchFamily="34" charset="0"/>
              </a:rPr>
              <a:t> Прием статей в журнал «Учитель Алтая».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96485" y="1312251"/>
            <a:ext cx="4210552" cy="670026"/>
          </a:xfrm>
          <a:prstGeom prst="rect">
            <a:avLst/>
          </a:prstGeom>
        </p:spPr>
        <p:txBody>
          <a:bodyPr wrap="square" lIns="82901" tIns="41451" rIns="82901" bIns="41451">
            <a:spAutoFit/>
          </a:bodyPr>
          <a:lstStyle/>
          <a:p>
            <a:r>
              <a:rPr lang="en-US" sz="1270" dirty="0">
                <a:hlinkClick r:id="rId2"/>
              </a:rPr>
              <a:t>https://iro22.ru/dejatelnost/redakcionno-izdatelskaja-i-bibliotechno-informacionnaja-dejatelnost/nauchno-pedagogicheskij-zhurnal-uchitel-altaja/</a:t>
            </a:r>
            <a:r>
              <a:rPr lang="ru-RU" sz="1270" dirty="0"/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0784" b="5831"/>
          <a:stretch/>
        </p:blipFill>
        <p:spPr bwMode="auto">
          <a:xfrm>
            <a:off x="8738054" y="4191806"/>
            <a:ext cx="3170660" cy="248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 rot="10800000">
            <a:off x="7415370" y="3689715"/>
            <a:ext cx="565586" cy="226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1" tIns="41451" rIns="82901" bIns="41451" spcCol="0" rtlCol="0" anchor="ctr"/>
          <a:lstStyle/>
          <a:p>
            <a:pPr algn="ctr"/>
            <a:endParaRPr lang="ru-RU" sz="1270"/>
          </a:p>
        </p:txBody>
      </p:sp>
      <p:sp>
        <p:nvSpPr>
          <p:cNvPr id="5" name="TextBox 4"/>
          <p:cNvSpPr txBox="1"/>
          <p:nvPr/>
        </p:nvSpPr>
        <p:spPr>
          <a:xfrm>
            <a:off x="1433389" y="4727690"/>
            <a:ext cx="485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Опубликовано 17 статей педагогов в № 1 за 2025 г.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999" t="12187" r="16210" b="18136"/>
          <a:stretch/>
        </p:blipFill>
        <p:spPr>
          <a:xfrm>
            <a:off x="186813" y="171593"/>
            <a:ext cx="7098890" cy="4044619"/>
          </a:xfrm>
          <a:prstGeom prst="rect">
            <a:avLst/>
          </a:prstGeom>
        </p:spPr>
      </p:pic>
      <p:sp>
        <p:nvSpPr>
          <p:cNvPr id="7" name="Стрелка углом 6"/>
          <p:cNvSpPr/>
          <p:nvPr/>
        </p:nvSpPr>
        <p:spPr>
          <a:xfrm rot="10800000" flipH="1">
            <a:off x="8123958" y="4164848"/>
            <a:ext cx="481781" cy="568608"/>
          </a:xfrm>
          <a:prstGeom prst="bentArrow">
            <a:avLst>
              <a:gd name="adj1" fmla="val 25000"/>
              <a:gd name="adj2" fmla="val 24038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0767" t="9109" r="25297" b="8779"/>
          <a:stretch/>
        </p:blipFill>
        <p:spPr>
          <a:xfrm>
            <a:off x="6924731" y="226334"/>
            <a:ext cx="4581585" cy="623576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0619" t="8317" r="29158" b="15379"/>
          <a:stretch/>
        </p:blipFill>
        <p:spPr>
          <a:xfrm>
            <a:off x="717755" y="226333"/>
            <a:ext cx="4531212" cy="623576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056671" y="0"/>
            <a:ext cx="9832" cy="6858000"/>
          </a:xfrm>
          <a:prstGeom prst="line">
            <a:avLst/>
          </a:prstGeom>
          <a:ln w="25400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6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Более 204 900 работ на тему «знак вопроса»: стоковые фото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778" y="-13088"/>
            <a:ext cx="5174380" cy="414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909" y="1349332"/>
            <a:ext cx="54184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 smtClean="0"/>
              <a:t>страница отделения по ЕНД КУМО на сайте АИРО, рубрика «Задать вопрос руководителю»</a:t>
            </a:r>
          </a:p>
          <a:p>
            <a:pPr marL="285750" indent="-285750">
              <a:buFontTx/>
              <a:buChar char="-"/>
            </a:pPr>
            <a:endParaRPr lang="ru-RU" sz="2000" dirty="0" smtClean="0"/>
          </a:p>
          <a:p>
            <a:r>
              <a:rPr lang="ru-RU" sz="2000" dirty="0" smtClean="0"/>
              <a:t> -  электронная почта: </a:t>
            </a:r>
            <a:r>
              <a:rPr lang="en-US" sz="2000" dirty="0" smtClean="0">
                <a:hlinkClick r:id="rId3"/>
              </a:rPr>
              <a:t>gon@iro22.ru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письменно в ходе работы секции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86842" y="177545"/>
            <a:ext cx="3916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FF0000"/>
                </a:solidFill>
              </a:rPr>
              <a:t>Можно задать вопрос:</a:t>
            </a:r>
          </a:p>
        </p:txBody>
      </p:sp>
      <p:pic>
        <p:nvPicPr>
          <p:cNvPr id="1026" name="Picture 2" descr="http://qrcoder.ru/code/?https%3A%2F%2Fmax.ru%2Fjoin%2FKPS0tajdLOfaRgDCKaiMlAJLyYmn94wuFucYbmIOQLs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52" y="3899456"/>
            <a:ext cx="2578571" cy="257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75152" y="458545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Tx/>
              <a:buChar char="-"/>
            </a:pPr>
            <a:r>
              <a:rPr lang="ru-RU" sz="2000" dirty="0"/>
              <a:t>чат «Точка роста. Алтайский край»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https://max.ru/join/KPS0tajdLOfaRgDCKaiMlAJLyYmn94wuFucYbmIOQLs</a:t>
            </a:r>
            <a:r>
              <a:rPr lang="ru-RU" sz="2000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6935" y="5669609"/>
            <a:ext cx="1842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15 октября 2025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6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678" y="243469"/>
            <a:ext cx="3597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Программа работы секции</a:t>
            </a:r>
            <a:endParaRPr lang="ru-RU" sz="20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728198"/>
              </p:ext>
            </p:extLst>
          </p:nvPr>
        </p:nvGraphicFramePr>
        <p:xfrm>
          <a:off x="832919" y="1014771"/>
          <a:ext cx="7954978" cy="4691696"/>
        </p:xfrm>
        <a:graphic>
          <a:graphicData uri="http://schemas.openxmlformats.org/drawingml/2006/table">
            <a:tbl>
              <a:tblPr firstRow="1" firstCol="1" bandRow="1"/>
              <a:tblGrid>
                <a:gridCol w="1526067"/>
                <a:gridCol w="6428911"/>
              </a:tblGrid>
              <a:tr h="57706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Обмен опытом: слово руководителям 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округов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44" marR="618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39424">
                <a:tc>
                  <a:txBody>
                    <a:bodyPr/>
                    <a:lstStyle/>
                    <a:p>
                      <a:pPr marR="111125" indent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10.15-10.25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11125" indent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11125" indent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11125" indent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indent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10.25-10.35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11125" indent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11125" indent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11125" indent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11125" indent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10.35-10.45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44" marR="618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Чепрасова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Людмила Владимировна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руководитель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Бийского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 округа по ЕНД, учитель химии и биологии МБОУ «Первомайская СОШ»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Бийского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Шалофастова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 Владимировна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руководитель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Заринского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 округа по ЕНД, учитель географии, физики и химии МКОУ «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Ларичихинская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Тальменского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Копать Валентина Николаевна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руководитель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Славгородского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 округа по ЕНД, учитель географии МБОУ «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Хабарская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1»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Хабарского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44" marR="618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523" y="-63374"/>
            <a:ext cx="3103133" cy="2328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422" y="6346479"/>
            <a:ext cx="10296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Русина Дарья Алексеевна, Горская Татьяна Валентиновна</a:t>
            </a:r>
            <a:r>
              <a:rPr lang="ru-RU" dirty="0" smtClean="0"/>
              <a:t>, преподаватели Барнаульского кооперативного техникума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63770" y="5826181"/>
            <a:ext cx="206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Почетные гости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341" t="18482" r="33391" b="14719"/>
          <a:stretch/>
        </p:blipFill>
        <p:spPr>
          <a:xfrm>
            <a:off x="63375" y="380243"/>
            <a:ext cx="4055952" cy="4581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193" t="17294" r="33317" b="10627"/>
          <a:stretch/>
        </p:blipFill>
        <p:spPr>
          <a:xfrm>
            <a:off x="4019739" y="380243"/>
            <a:ext cx="4083114" cy="4943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90932" y="5930020"/>
            <a:ext cx="3597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Программа работы секции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3416" t="40924" r="33985" b="19736"/>
          <a:stretch/>
        </p:blipFill>
        <p:spPr>
          <a:xfrm>
            <a:off x="8102853" y="380243"/>
            <a:ext cx="3974473" cy="2697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865" y="3539514"/>
            <a:ext cx="295681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79458" y="0"/>
            <a:ext cx="5712542" cy="6839892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0548" y="0"/>
            <a:ext cx="446547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 smtClean="0">
                <a:solidFill>
                  <a:srgbClr val="FF0000"/>
                </a:solidFill>
                <a:latin typeface="Times New Roman"/>
                <a:ea typeface="Calibri"/>
              </a:rPr>
              <a:t>Члены отделения могут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kern="1200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ru-RU" sz="1800" kern="1200" dirty="0" smtClean="0">
                <a:latin typeface="Times New Roman"/>
                <a:ea typeface="Calibri"/>
              </a:rPr>
              <a:t>вносить </a:t>
            </a:r>
            <a:r>
              <a:rPr lang="ru-RU" sz="1800" kern="1200" dirty="0">
                <a:latin typeface="Times New Roman"/>
                <a:ea typeface="Calibri"/>
              </a:rPr>
              <a:t>в органы государственной власти предложения по вопросам государственной политики и нормативного правового регулирования в сфере образования, содержания образования, кадрового, учебно-методического и материально-технического обеспечения образовательной </a:t>
            </a:r>
            <a:r>
              <a:rPr lang="ru-RU" sz="1800" kern="1200" dirty="0" smtClean="0">
                <a:latin typeface="Times New Roman"/>
                <a:ea typeface="Calibri"/>
              </a:rPr>
              <a:t>деятельности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>
              <a:latin typeface="Times New Roman"/>
              <a:ea typeface="Calibri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ru-RU" sz="1800" kern="1200" dirty="0" smtClean="0">
                <a:latin typeface="Times New Roman"/>
                <a:ea typeface="Calibri"/>
              </a:rPr>
              <a:t>участвовать </a:t>
            </a:r>
            <a:r>
              <a:rPr lang="ru-RU" sz="1800" kern="1200" dirty="0">
                <a:latin typeface="Times New Roman"/>
                <a:ea typeface="Calibri"/>
              </a:rPr>
              <a:t>в выработке решений органов государственной власти по вопросам деятельности системы общего </a:t>
            </a:r>
            <a:r>
              <a:rPr lang="ru-RU" sz="1800" kern="1200" dirty="0" smtClean="0">
                <a:latin typeface="Times New Roman"/>
                <a:ea typeface="Calibri"/>
              </a:rPr>
              <a:t>образования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>
              <a:latin typeface="Times New Roman"/>
              <a:ea typeface="Calibri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ru-RU" sz="1800" kern="1200" dirty="0" smtClean="0">
                <a:latin typeface="Times New Roman"/>
                <a:ea typeface="Calibri"/>
              </a:rPr>
              <a:t>участвовать </a:t>
            </a:r>
            <a:r>
              <a:rPr lang="ru-RU" sz="1800" kern="1200" dirty="0">
                <a:latin typeface="Times New Roman"/>
                <a:ea typeface="Calibri"/>
              </a:rPr>
              <a:t>в подготовке проектов нормативных правовых актов и иных документов по вопросам </a:t>
            </a:r>
            <a:r>
              <a:rPr lang="ru-RU" sz="1800" kern="1200" dirty="0" smtClean="0">
                <a:latin typeface="Times New Roman"/>
                <a:ea typeface="Calibri"/>
              </a:rPr>
              <a:t>образования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 smtClean="0">
              <a:latin typeface="Times New Roman"/>
              <a:ea typeface="Calibri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ru-RU" sz="1800" kern="1200" dirty="0">
                <a:latin typeface="Times New Roman"/>
                <a:ea typeface="Calibri"/>
              </a:rPr>
              <a:t> </a:t>
            </a:r>
            <a:r>
              <a:rPr lang="ru-RU" sz="1800" kern="1200" dirty="0" smtClean="0">
                <a:latin typeface="Times New Roman"/>
                <a:ea typeface="Calibri"/>
              </a:rPr>
              <a:t>оказывать </a:t>
            </a:r>
            <a:r>
              <a:rPr lang="ru-RU" sz="1800" kern="1200" dirty="0">
                <a:latin typeface="Times New Roman"/>
                <a:ea typeface="Calibri"/>
              </a:rPr>
              <a:t>информационные, консультационные и экспертные услуги в сфере своей </a:t>
            </a:r>
            <a:r>
              <a:rPr lang="ru-RU" sz="1800" kern="1200" dirty="0" smtClean="0">
                <a:latin typeface="Times New Roman"/>
                <a:ea typeface="Calibri"/>
              </a:rPr>
              <a:t>деятельности</a:t>
            </a:r>
            <a:endParaRPr lang="ru-RU" sz="1800" kern="1200" dirty="0">
              <a:latin typeface="Times New Roman"/>
              <a:ea typeface="Calibri"/>
            </a:endParaRPr>
          </a:p>
        </p:txBody>
      </p:sp>
      <p:sp>
        <p:nvSpPr>
          <p:cNvPr id="8" name="Freeform 24"/>
          <p:cNvSpPr/>
          <p:nvPr/>
        </p:nvSpPr>
        <p:spPr>
          <a:xfrm>
            <a:off x="6925769" y="538410"/>
            <a:ext cx="528799" cy="636410"/>
          </a:xfrm>
          <a:custGeom>
            <a:avLst/>
            <a:gdLst/>
            <a:ahLst/>
            <a:cxnLst/>
            <a:rect l="l" t="t" r="r" b="b"/>
            <a:pathLst>
              <a:path w="793198" h="954615">
                <a:moveTo>
                  <a:pt x="0" y="0"/>
                </a:moveTo>
                <a:lnTo>
                  <a:pt x="793198" y="0"/>
                </a:lnTo>
                <a:lnTo>
                  <a:pt x="793198" y="954614"/>
                </a:lnTo>
                <a:lnTo>
                  <a:pt x="0" y="954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5"/>
          <a:srcRect l="60446" t="17030" r="6287" b="11946"/>
          <a:stretch/>
        </p:blipFill>
        <p:spPr>
          <a:xfrm>
            <a:off x="253497" y="-36214"/>
            <a:ext cx="5739897" cy="6911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2107" y="57692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15.01.2024)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2875" y="5830432"/>
            <a:ext cx="1412341" cy="2534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60899" y="6294745"/>
            <a:ext cx="479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В 2025 г. создана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видеовизитка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отделения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5279" y="4716649"/>
            <a:ext cx="4502314" cy="142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55278" y="4784315"/>
            <a:ext cx="44540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КАУ ДПО «АИРО имени А.М.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Топорова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199 от 13.10.2025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состава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краевого учебно-методического объединения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общего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Алтайского края»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7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11445" r="1623" b="34685"/>
          <a:stretch/>
        </p:blipFill>
        <p:spPr bwMode="auto">
          <a:xfrm>
            <a:off x="225631" y="195943"/>
            <a:ext cx="10343407" cy="525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/>
          <p:cNvSpPr/>
          <p:nvPr/>
        </p:nvSpPr>
        <p:spPr>
          <a:xfrm rot="10800000">
            <a:off x="6885005" y="2006293"/>
            <a:ext cx="5131929" cy="216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0" y="5875699"/>
            <a:ext cx="12192000" cy="27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088455"/>
            <a:ext cx="12192000" cy="27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6301212"/>
            <a:ext cx="12192000" cy="27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6"/>
          <p:cNvSpPr/>
          <p:nvPr/>
        </p:nvSpPr>
        <p:spPr>
          <a:xfrm>
            <a:off x="-344130" y="4324858"/>
            <a:ext cx="1966453" cy="188355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F75D9"/>
          </a:solidFill>
        </p:spPr>
      </p:sp>
    </p:spTree>
    <p:extLst>
      <p:ext uri="{BB962C8B-B14F-4D97-AF65-F5344CB8AC3E}">
        <p14:creationId xmlns:p14="http://schemas.microsoft.com/office/powerpoint/2010/main" val="5958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193" t="7742" r="20161" b="4373"/>
          <a:stretch/>
        </p:blipFill>
        <p:spPr>
          <a:xfrm>
            <a:off x="5320146" y="22570"/>
            <a:ext cx="6167889" cy="50278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1040" y="4008074"/>
            <a:ext cx="3267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https://iro22.ru/kumo/natural-sciences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226" t="20215" r="21048" b="13549"/>
          <a:stretch/>
        </p:blipFill>
        <p:spPr>
          <a:xfrm>
            <a:off x="209506" y="719733"/>
            <a:ext cx="4490311" cy="275501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9433977">
            <a:off x="2635901" y="391124"/>
            <a:ext cx="1189257" cy="497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41322" r="5644" b="37230"/>
          <a:stretch/>
        </p:blipFill>
        <p:spPr bwMode="auto">
          <a:xfrm>
            <a:off x="5191302" y="5229299"/>
            <a:ext cx="6201731" cy="133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6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984" t="26380" r="50726" b="35627"/>
          <a:stretch/>
        </p:blipFill>
        <p:spPr>
          <a:xfrm>
            <a:off x="1769806" y="3696928"/>
            <a:ext cx="4628284" cy="3161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065" t="19212" r="19517" b="39212"/>
          <a:stretch/>
        </p:blipFill>
        <p:spPr>
          <a:xfrm>
            <a:off x="1644530" y="206476"/>
            <a:ext cx="9315896" cy="3490452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 rot="1178212">
            <a:off x="39573" y="198937"/>
            <a:ext cx="1516308" cy="497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4842737" y="4303562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3874260" y="5210277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3899052" y="6034139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6523366" y="6501072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3376164" y="3865871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2676" y="3733894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согласовываем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70864" y="4207226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обновляем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937672" y="5097814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наполняем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3543" y="5911580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распространяем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26980" y="5532613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участвуем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473001" y="6347183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наполняем, применяем!!!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1997" y="794332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декабре 2024 г. - 1125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4754" y="783747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марте 2025 г. - 1862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8434" y="783747"/>
            <a:ext cx="218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октябре 2025 г. - 2364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87997" y="794333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сентябре 2024 г.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0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6164826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765" lvl="0" algn="ctr"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solidFill>
                <a:srgbClr val="8A784A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 23"/>
          <p:cNvSpPr/>
          <p:nvPr/>
        </p:nvSpPr>
        <p:spPr>
          <a:xfrm>
            <a:off x="366251" y="206771"/>
            <a:ext cx="620469" cy="619245"/>
          </a:xfrm>
          <a:custGeom>
            <a:avLst/>
            <a:gdLst/>
            <a:ahLst/>
            <a:cxnLst/>
            <a:rect l="l" t="t" r="r" b="b"/>
            <a:pathLst>
              <a:path w="930704" h="928867">
                <a:moveTo>
                  <a:pt x="0" y="0"/>
                </a:moveTo>
                <a:lnTo>
                  <a:pt x="930704" y="0"/>
                </a:lnTo>
                <a:lnTo>
                  <a:pt x="930704" y="928867"/>
                </a:lnTo>
                <a:lnTo>
                  <a:pt x="0" y="92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272135" y="332015"/>
            <a:ext cx="6096000" cy="3687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765" lvl="0"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 smtClean="0">
                <a:solidFill>
                  <a:srgbClr val="8A78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Приоритетные задачи развития отделения</a:t>
            </a:r>
            <a:endParaRPr lang="ru-RU" sz="1800" b="1" dirty="0">
              <a:solidFill>
                <a:srgbClr val="8A784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/>
          <a:srcRect l="33791" t="42007" r="21371" b="20287"/>
          <a:stretch/>
        </p:blipFill>
        <p:spPr>
          <a:xfrm>
            <a:off x="51660" y="1158031"/>
            <a:ext cx="6061506" cy="28672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413" y="413268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Видение отделения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динамично развивающееся, конкурентоспособное образовательное, научное подразделение, имеющее партнерские связи с образовательными организациями и научными центрами регионов России и зарубежных стран, обеспечивающее высокий уровень подготовки педагогических кадров, занимающее лидирующие позиции на региональном рынке образовательных услуг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1077" y="206771"/>
            <a:ext cx="5320698" cy="3032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1077" y="3281379"/>
            <a:ext cx="5320698" cy="350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3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703" t="18085" r="15346" b="6007"/>
          <a:stretch/>
        </p:blipFill>
        <p:spPr>
          <a:xfrm>
            <a:off x="756097" y="108641"/>
            <a:ext cx="10738323" cy="65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6" name="object 32"/>
          <p:cNvPicPr/>
          <p:nvPr/>
        </p:nvPicPr>
        <p:blipFill>
          <a:blip r:embed="rId2"/>
          <a:stretch/>
        </p:blipFill>
        <p:spPr bwMode="auto">
          <a:xfrm>
            <a:off x="11790360" y="6344640"/>
            <a:ext cx="142920" cy="210240"/>
          </a:xfrm>
          <a:prstGeom prst="rect">
            <a:avLst/>
          </a:prstGeom>
          <a:ln w="0">
            <a:noFill/>
          </a:ln>
        </p:spPr>
      </p:pic>
      <p:sp>
        <p:nvSpPr>
          <p:cNvPr id="187" name="object 33"/>
          <p:cNvSpPr/>
          <p:nvPr/>
        </p:nvSpPr>
        <p:spPr bwMode="auto">
          <a:xfrm>
            <a:off x="802800" y="68040"/>
            <a:ext cx="11254680" cy="220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12600" rIns="36000" bIns="36000" anchor="t">
            <a:spAutoFit/>
          </a:bodyPr>
          <a:lstStyle/>
          <a:p>
            <a:pPr marL="2520" algn="ctr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  <a:defRPr/>
            </a:pPr>
            <a:r>
              <a:rPr lang="ru-RU" sz="2400" b="1" strike="noStrike" spc="199" dirty="0">
                <a:solidFill>
                  <a:srgbClr val="0D4697"/>
                </a:solidFill>
                <a:latin typeface="Century Gothic"/>
                <a:ea typeface="DejaVu Sans"/>
              </a:rPr>
              <a:t>КОМПЛЕКСНЫЙ</a:t>
            </a:r>
            <a:r>
              <a:rPr lang="ru-RU" sz="2400" b="1" strike="noStrike" spc="9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208" dirty="0">
                <a:solidFill>
                  <a:srgbClr val="0D4697"/>
                </a:solidFill>
                <a:latin typeface="Century Gothic"/>
                <a:ea typeface="DejaVu Sans"/>
              </a:rPr>
              <a:t>ПЛАН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520" algn="ctr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strike="noStrike" spc="109" dirty="0">
                <a:solidFill>
                  <a:srgbClr val="0D4697"/>
                </a:solidFill>
                <a:latin typeface="Century Gothic"/>
                <a:ea typeface="DejaVu Sans"/>
              </a:rPr>
              <a:t>мероприятий</a:t>
            </a:r>
            <a:r>
              <a:rPr lang="ru-RU" sz="2400" b="1" strike="noStrike" spc="62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92" dirty="0">
                <a:solidFill>
                  <a:srgbClr val="0D4697"/>
                </a:solidFill>
                <a:latin typeface="Century Gothic"/>
                <a:ea typeface="DejaVu Sans"/>
              </a:rPr>
              <a:t>по</a:t>
            </a:r>
            <a:r>
              <a:rPr lang="ru-RU" sz="2400" b="1" strike="noStrike" spc="103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123" dirty="0">
                <a:solidFill>
                  <a:srgbClr val="0D4697"/>
                </a:solidFill>
                <a:latin typeface="Century Gothic"/>
                <a:ea typeface="DejaVu Sans"/>
              </a:rPr>
              <a:t>повышению</a:t>
            </a:r>
            <a:r>
              <a:rPr lang="ru-RU" sz="2400" b="1" strike="noStrike" spc="69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-1" dirty="0">
                <a:solidFill>
                  <a:srgbClr val="0D4697"/>
                </a:solidFill>
                <a:latin typeface="Century Gothic"/>
                <a:ea typeface="DejaVu Sans"/>
              </a:rPr>
              <a:t>качества</a:t>
            </a:r>
            <a:r>
              <a:rPr lang="ru-RU" sz="2400" b="1" strike="noStrike" spc="89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-11" dirty="0">
                <a:solidFill>
                  <a:srgbClr val="0D4697"/>
                </a:solidFill>
                <a:latin typeface="Century Gothic"/>
                <a:ea typeface="DejaVu Sans"/>
              </a:rPr>
              <a:t>математического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520" algn="ctr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strike="noStrike" spc="233" dirty="0">
                <a:solidFill>
                  <a:srgbClr val="0D4697"/>
                </a:solidFill>
                <a:latin typeface="Century Gothic"/>
                <a:ea typeface="DejaVu Sans"/>
              </a:rPr>
              <a:t>и</a:t>
            </a:r>
            <a:r>
              <a:rPr lang="ru-RU" sz="2400" b="1" strike="noStrike" spc="38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-1" dirty="0">
                <a:solidFill>
                  <a:srgbClr val="0D4697"/>
                </a:solidFill>
                <a:latin typeface="Century Gothic"/>
                <a:ea typeface="DejaVu Sans"/>
              </a:rPr>
              <a:t>естественно-</a:t>
            </a:r>
            <a:r>
              <a:rPr lang="ru-RU" sz="2400" b="1" strike="noStrike" spc="89" dirty="0">
                <a:solidFill>
                  <a:srgbClr val="0D4697"/>
                </a:solidFill>
                <a:latin typeface="Century Gothic"/>
                <a:ea typeface="DejaVu Sans"/>
              </a:rPr>
              <a:t>научного</a:t>
            </a:r>
            <a:r>
              <a:rPr lang="ru-RU" sz="2400" b="1" strike="noStrike" spc="32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77" dirty="0">
                <a:solidFill>
                  <a:srgbClr val="0D4697"/>
                </a:solidFill>
                <a:latin typeface="Century Gothic"/>
                <a:ea typeface="DejaVu Sans"/>
              </a:rPr>
              <a:t>образования в Алтайском крае</a:t>
            </a:r>
            <a:r>
              <a:rPr lang="ru-RU" sz="2400" b="1" strike="noStrike" spc="18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-1" dirty="0">
                <a:solidFill>
                  <a:srgbClr val="0D4697"/>
                </a:solidFill>
                <a:latin typeface="Century Gothic"/>
                <a:ea typeface="DejaVu Sans"/>
              </a:rPr>
              <a:t>на</a:t>
            </a:r>
            <a:r>
              <a:rPr lang="ru-RU" sz="2400" b="1" strike="noStrike" spc="32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83" dirty="0">
                <a:solidFill>
                  <a:srgbClr val="0D4697"/>
                </a:solidFill>
                <a:latin typeface="Century Gothic"/>
                <a:ea typeface="DejaVu Sans"/>
              </a:rPr>
              <a:t>период</a:t>
            </a:r>
            <a:r>
              <a:rPr lang="ru-RU" sz="2400" b="1" strike="noStrike" spc="32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52" dirty="0">
                <a:solidFill>
                  <a:srgbClr val="0D4697"/>
                </a:solidFill>
                <a:latin typeface="Century Gothic"/>
                <a:ea typeface="DejaVu Sans"/>
              </a:rPr>
              <a:t>до </a:t>
            </a:r>
            <a:r>
              <a:rPr lang="ru-RU" sz="2400" b="1" strike="noStrike" spc="143" dirty="0">
                <a:solidFill>
                  <a:srgbClr val="0D4697"/>
                </a:solidFill>
                <a:latin typeface="Century Gothic"/>
                <a:ea typeface="DejaVu Sans"/>
              </a:rPr>
              <a:t>2030</a:t>
            </a:r>
            <a:r>
              <a:rPr lang="ru-RU" sz="2400" b="1" strike="noStrike" spc="43" dirty="0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28" dirty="0">
                <a:solidFill>
                  <a:srgbClr val="0D4697"/>
                </a:solidFill>
                <a:latin typeface="Century Gothic"/>
                <a:ea typeface="DejaVu Sans"/>
              </a:rPr>
              <a:t>года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520" algn="ctr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503519" indent="2520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文本框 1"/>
          <p:cNvSpPr/>
          <p:nvPr/>
        </p:nvSpPr>
        <p:spPr bwMode="auto">
          <a:xfrm>
            <a:off x="5508000" y="3696120"/>
            <a:ext cx="161820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600" b="0" strike="noStrike" spc="-1">
                <a:solidFill>
                  <a:schemeClr val="accent5"/>
                </a:solidFill>
                <a:latin typeface="Calibri"/>
                <a:ea typeface="微软雅黑"/>
              </a:rPr>
              <a:t>Региональные показатели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9" name="组合 21"/>
          <p:cNvGrpSpPr/>
          <p:nvPr/>
        </p:nvGrpSpPr>
        <p:grpSpPr bwMode="auto">
          <a:xfrm>
            <a:off x="4152960" y="2701440"/>
            <a:ext cx="1672200" cy="1440360"/>
            <a:chOff x="4152960" y="2701440"/>
            <a:chExt cx="1672200" cy="1440360"/>
          </a:xfrm>
        </p:grpSpPr>
        <p:sp>
          <p:nvSpPr>
            <p:cNvPr id="190" name="梯形 19"/>
            <p:cNvSpPr/>
            <p:nvPr/>
          </p:nvSpPr>
          <p:spPr bwMode="auto">
            <a:xfrm>
              <a:off x="4560480" y="38926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1" name="六边形 13"/>
            <p:cNvSpPr/>
            <p:nvPr/>
          </p:nvSpPr>
          <p:spPr bwMode="auto">
            <a:xfrm>
              <a:off x="4152960" y="270144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2" name="任意多边形 19"/>
            <p:cNvSpPr/>
            <p:nvPr/>
          </p:nvSpPr>
          <p:spPr bwMode="auto">
            <a:xfrm>
              <a:off x="4234680" y="277128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3" name="梯形 20"/>
            <p:cNvSpPr/>
            <p:nvPr/>
          </p:nvSpPr>
          <p:spPr bwMode="auto">
            <a:xfrm rot="14580000" flipH="1">
              <a:off x="5133240" y="304236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4" name="任意多边形 20"/>
            <p:cNvSpPr/>
            <p:nvPr/>
          </p:nvSpPr>
          <p:spPr bwMode="auto">
            <a:xfrm>
              <a:off x="4235040" y="277596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5" name="梯形 21"/>
            <p:cNvSpPr/>
            <p:nvPr/>
          </p:nvSpPr>
          <p:spPr bwMode="auto">
            <a:xfrm flipV="1">
              <a:off x="4560480" y="27676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196" name="组合 22"/>
          <p:cNvGrpSpPr/>
          <p:nvPr/>
        </p:nvGrpSpPr>
        <p:grpSpPr bwMode="auto">
          <a:xfrm>
            <a:off x="4430880" y="2954160"/>
            <a:ext cx="1121760" cy="935280"/>
            <a:chOff x="4430880" y="2954160"/>
            <a:chExt cx="1121760" cy="935280"/>
          </a:xfrm>
        </p:grpSpPr>
        <p:sp>
          <p:nvSpPr>
            <p:cNvPr id="197" name="六边形 14"/>
            <p:cNvSpPr/>
            <p:nvPr/>
          </p:nvSpPr>
          <p:spPr bwMode="auto">
            <a:xfrm>
              <a:off x="4446000" y="295416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1ACBE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8" name="文本框 2"/>
            <p:cNvSpPr/>
            <p:nvPr/>
          </p:nvSpPr>
          <p:spPr bwMode="auto">
            <a:xfrm>
              <a:off x="4430880" y="313524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01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99" name="组合 23"/>
          <p:cNvGrpSpPr/>
          <p:nvPr/>
        </p:nvGrpSpPr>
        <p:grpSpPr bwMode="auto">
          <a:xfrm>
            <a:off x="4152960" y="4141800"/>
            <a:ext cx="1672200" cy="1440360"/>
            <a:chOff x="4152960" y="4141800"/>
            <a:chExt cx="1672200" cy="1440360"/>
          </a:xfrm>
        </p:grpSpPr>
        <p:sp>
          <p:nvSpPr>
            <p:cNvPr id="200" name="梯形 22"/>
            <p:cNvSpPr/>
            <p:nvPr/>
          </p:nvSpPr>
          <p:spPr bwMode="auto">
            <a:xfrm>
              <a:off x="4560480" y="5333039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1" name="梯形 23"/>
            <p:cNvSpPr/>
            <p:nvPr/>
          </p:nvSpPr>
          <p:spPr bwMode="auto">
            <a:xfrm flipV="1">
              <a:off x="4560480" y="420804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2" name="六边形 15"/>
            <p:cNvSpPr/>
            <p:nvPr/>
          </p:nvSpPr>
          <p:spPr bwMode="auto">
            <a:xfrm>
              <a:off x="4152960" y="414180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3" name="任意多边形 21"/>
            <p:cNvSpPr/>
            <p:nvPr/>
          </p:nvSpPr>
          <p:spPr bwMode="auto">
            <a:xfrm>
              <a:off x="4234680" y="421164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4" name="梯形 24"/>
            <p:cNvSpPr/>
            <p:nvPr/>
          </p:nvSpPr>
          <p:spPr bwMode="auto">
            <a:xfrm rot="14580000" flipH="1">
              <a:off x="5133240" y="448272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5" name="任意多边形 22"/>
            <p:cNvSpPr/>
            <p:nvPr/>
          </p:nvSpPr>
          <p:spPr bwMode="auto">
            <a:xfrm>
              <a:off x="4235040" y="421632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06" name="组合 24"/>
          <p:cNvGrpSpPr/>
          <p:nvPr/>
        </p:nvGrpSpPr>
        <p:grpSpPr bwMode="auto">
          <a:xfrm>
            <a:off x="4430880" y="4394520"/>
            <a:ext cx="1121760" cy="935280"/>
            <a:chOff x="4430880" y="4394520"/>
            <a:chExt cx="1121760" cy="935280"/>
          </a:xfrm>
        </p:grpSpPr>
        <p:sp>
          <p:nvSpPr>
            <p:cNvPr id="207" name="六边形 16"/>
            <p:cNvSpPr/>
            <p:nvPr/>
          </p:nvSpPr>
          <p:spPr bwMode="auto">
            <a:xfrm>
              <a:off x="4446000" y="439452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7071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8" name="文本框 22"/>
            <p:cNvSpPr/>
            <p:nvPr/>
          </p:nvSpPr>
          <p:spPr bwMode="auto">
            <a:xfrm>
              <a:off x="4430880" y="455508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02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9" name="组合 25"/>
          <p:cNvGrpSpPr/>
          <p:nvPr/>
        </p:nvGrpSpPr>
        <p:grpSpPr bwMode="auto">
          <a:xfrm>
            <a:off x="6793200" y="2701440"/>
            <a:ext cx="1672200" cy="1440360"/>
            <a:chOff x="6793200" y="2701440"/>
            <a:chExt cx="1672200" cy="1440360"/>
          </a:xfrm>
        </p:grpSpPr>
        <p:sp>
          <p:nvSpPr>
            <p:cNvPr id="210" name="梯形 25"/>
            <p:cNvSpPr/>
            <p:nvPr/>
          </p:nvSpPr>
          <p:spPr bwMode="auto">
            <a:xfrm>
              <a:off x="7200720" y="38926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1" name="梯形 26"/>
            <p:cNvSpPr/>
            <p:nvPr/>
          </p:nvSpPr>
          <p:spPr bwMode="auto">
            <a:xfrm flipV="1">
              <a:off x="7200720" y="27676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2" name="六边形 17"/>
            <p:cNvSpPr/>
            <p:nvPr/>
          </p:nvSpPr>
          <p:spPr bwMode="auto">
            <a:xfrm>
              <a:off x="6793200" y="270144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3" name="任意多边形 23"/>
            <p:cNvSpPr/>
            <p:nvPr/>
          </p:nvSpPr>
          <p:spPr bwMode="auto">
            <a:xfrm>
              <a:off x="6874920" y="277128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4" name="梯形 27"/>
            <p:cNvSpPr/>
            <p:nvPr/>
          </p:nvSpPr>
          <p:spPr bwMode="auto">
            <a:xfrm rot="14580000" flipH="1">
              <a:off x="7773480" y="304236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5" name="任意多边形 24"/>
            <p:cNvSpPr/>
            <p:nvPr/>
          </p:nvSpPr>
          <p:spPr bwMode="auto">
            <a:xfrm>
              <a:off x="6875640" y="277596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16" name="组合 26"/>
          <p:cNvGrpSpPr/>
          <p:nvPr/>
        </p:nvGrpSpPr>
        <p:grpSpPr bwMode="auto">
          <a:xfrm>
            <a:off x="7066800" y="2954160"/>
            <a:ext cx="1121760" cy="935280"/>
            <a:chOff x="7066800" y="2954160"/>
            <a:chExt cx="1121760" cy="935280"/>
          </a:xfrm>
        </p:grpSpPr>
        <p:sp>
          <p:nvSpPr>
            <p:cNvPr id="217" name="六边形 18"/>
            <p:cNvSpPr/>
            <p:nvPr/>
          </p:nvSpPr>
          <p:spPr bwMode="auto">
            <a:xfrm>
              <a:off x="7086240" y="295416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63A77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8" name="文本框 23"/>
            <p:cNvSpPr/>
            <p:nvPr/>
          </p:nvSpPr>
          <p:spPr bwMode="auto">
            <a:xfrm>
              <a:off x="7066800" y="313524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05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9" name="组合 27"/>
          <p:cNvGrpSpPr/>
          <p:nvPr/>
        </p:nvGrpSpPr>
        <p:grpSpPr bwMode="auto">
          <a:xfrm>
            <a:off x="6793200" y="4141800"/>
            <a:ext cx="1672200" cy="1440360"/>
            <a:chOff x="6793200" y="4141800"/>
            <a:chExt cx="1672200" cy="1440360"/>
          </a:xfrm>
        </p:grpSpPr>
        <p:sp>
          <p:nvSpPr>
            <p:cNvPr id="220" name="梯形 28"/>
            <p:cNvSpPr/>
            <p:nvPr/>
          </p:nvSpPr>
          <p:spPr bwMode="auto">
            <a:xfrm>
              <a:off x="7200720" y="5333039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1" name="梯形 29"/>
            <p:cNvSpPr/>
            <p:nvPr/>
          </p:nvSpPr>
          <p:spPr bwMode="auto">
            <a:xfrm flipV="1">
              <a:off x="7200720" y="420804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2" name="六边形 19"/>
            <p:cNvSpPr/>
            <p:nvPr/>
          </p:nvSpPr>
          <p:spPr bwMode="auto">
            <a:xfrm>
              <a:off x="6793200" y="414180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3" name="任意多边形 25"/>
            <p:cNvSpPr/>
            <p:nvPr/>
          </p:nvSpPr>
          <p:spPr bwMode="auto">
            <a:xfrm>
              <a:off x="6874920" y="421164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4" name="梯形 30"/>
            <p:cNvSpPr/>
            <p:nvPr/>
          </p:nvSpPr>
          <p:spPr bwMode="auto">
            <a:xfrm rot="14580000" flipH="1">
              <a:off x="7773480" y="448272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5" name="任意多边形 26"/>
            <p:cNvSpPr/>
            <p:nvPr/>
          </p:nvSpPr>
          <p:spPr bwMode="auto">
            <a:xfrm>
              <a:off x="6875640" y="421632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26" name="组合 28"/>
          <p:cNvGrpSpPr/>
          <p:nvPr/>
        </p:nvGrpSpPr>
        <p:grpSpPr bwMode="auto">
          <a:xfrm>
            <a:off x="7066800" y="4394520"/>
            <a:ext cx="1121760" cy="935280"/>
            <a:chOff x="7066800" y="4394520"/>
            <a:chExt cx="1121760" cy="935280"/>
          </a:xfrm>
        </p:grpSpPr>
        <p:sp>
          <p:nvSpPr>
            <p:cNvPr id="227" name="六边形 20"/>
            <p:cNvSpPr/>
            <p:nvPr/>
          </p:nvSpPr>
          <p:spPr bwMode="auto">
            <a:xfrm>
              <a:off x="7086240" y="439452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65885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8" name="文本框 24"/>
            <p:cNvSpPr/>
            <p:nvPr/>
          </p:nvSpPr>
          <p:spPr bwMode="auto">
            <a:xfrm>
              <a:off x="7066800" y="455508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04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29" name="组合 29"/>
          <p:cNvGrpSpPr/>
          <p:nvPr/>
        </p:nvGrpSpPr>
        <p:grpSpPr bwMode="auto">
          <a:xfrm>
            <a:off x="5473080" y="4849200"/>
            <a:ext cx="1672200" cy="1440360"/>
            <a:chOff x="5473080" y="4849200"/>
            <a:chExt cx="1672200" cy="1440360"/>
          </a:xfrm>
        </p:grpSpPr>
        <p:sp>
          <p:nvSpPr>
            <p:cNvPr id="230" name="梯形 31"/>
            <p:cNvSpPr/>
            <p:nvPr/>
          </p:nvSpPr>
          <p:spPr bwMode="auto">
            <a:xfrm>
              <a:off x="5880600" y="604044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1" name="梯形 32"/>
            <p:cNvSpPr/>
            <p:nvPr/>
          </p:nvSpPr>
          <p:spPr bwMode="auto">
            <a:xfrm flipV="1">
              <a:off x="5880600" y="49150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2" name="六边形 21"/>
            <p:cNvSpPr/>
            <p:nvPr/>
          </p:nvSpPr>
          <p:spPr bwMode="auto">
            <a:xfrm>
              <a:off x="5473080" y="484920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3" name="任意多边形 27"/>
            <p:cNvSpPr/>
            <p:nvPr/>
          </p:nvSpPr>
          <p:spPr bwMode="auto">
            <a:xfrm>
              <a:off x="5554800" y="491868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4" name="梯形 33"/>
            <p:cNvSpPr/>
            <p:nvPr/>
          </p:nvSpPr>
          <p:spPr bwMode="auto">
            <a:xfrm rot="14580000" flipH="1">
              <a:off x="6453360" y="519012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5" name="任意多边形 28"/>
            <p:cNvSpPr/>
            <p:nvPr/>
          </p:nvSpPr>
          <p:spPr bwMode="auto">
            <a:xfrm>
              <a:off x="5555160" y="492336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36" name="组合 30"/>
          <p:cNvGrpSpPr/>
          <p:nvPr/>
        </p:nvGrpSpPr>
        <p:grpSpPr bwMode="auto">
          <a:xfrm>
            <a:off x="5726880" y="5101920"/>
            <a:ext cx="1125000" cy="935280"/>
            <a:chOff x="5726880" y="5101920"/>
            <a:chExt cx="1125000" cy="935280"/>
          </a:xfrm>
        </p:grpSpPr>
        <p:sp>
          <p:nvSpPr>
            <p:cNvPr id="237" name="六边形 22"/>
            <p:cNvSpPr/>
            <p:nvPr/>
          </p:nvSpPr>
          <p:spPr bwMode="auto">
            <a:xfrm>
              <a:off x="5766120" y="510192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AF92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8" name="文本框 25"/>
            <p:cNvSpPr/>
            <p:nvPr/>
          </p:nvSpPr>
          <p:spPr bwMode="auto">
            <a:xfrm>
              <a:off x="5726880" y="528120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03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39" name="组合 31"/>
          <p:cNvGrpSpPr/>
          <p:nvPr/>
        </p:nvGrpSpPr>
        <p:grpSpPr bwMode="auto">
          <a:xfrm>
            <a:off x="5473080" y="1980360"/>
            <a:ext cx="1672200" cy="1440360"/>
            <a:chOff x="5473080" y="1980360"/>
            <a:chExt cx="1672200" cy="1440360"/>
          </a:xfrm>
        </p:grpSpPr>
        <p:sp>
          <p:nvSpPr>
            <p:cNvPr id="240" name="梯形 34"/>
            <p:cNvSpPr/>
            <p:nvPr/>
          </p:nvSpPr>
          <p:spPr bwMode="auto">
            <a:xfrm flipV="1">
              <a:off x="5880600" y="204624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1" name="六边形 23"/>
            <p:cNvSpPr/>
            <p:nvPr/>
          </p:nvSpPr>
          <p:spPr bwMode="auto">
            <a:xfrm>
              <a:off x="5473080" y="198036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2" name="任意多边形 29"/>
            <p:cNvSpPr/>
            <p:nvPr/>
          </p:nvSpPr>
          <p:spPr bwMode="auto">
            <a:xfrm>
              <a:off x="5554800" y="204984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3" name="梯形 35"/>
            <p:cNvSpPr/>
            <p:nvPr/>
          </p:nvSpPr>
          <p:spPr bwMode="auto">
            <a:xfrm>
              <a:off x="5880600" y="317160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4" name="梯形 36"/>
            <p:cNvSpPr/>
            <p:nvPr/>
          </p:nvSpPr>
          <p:spPr bwMode="auto">
            <a:xfrm rot="14580000" flipH="1">
              <a:off x="6453360" y="232128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5" name="任意多边形 30"/>
            <p:cNvSpPr/>
            <p:nvPr/>
          </p:nvSpPr>
          <p:spPr bwMode="auto">
            <a:xfrm>
              <a:off x="5555160" y="205452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46" name="组合 32"/>
          <p:cNvGrpSpPr/>
          <p:nvPr/>
        </p:nvGrpSpPr>
        <p:grpSpPr bwMode="auto">
          <a:xfrm>
            <a:off x="5759640" y="2233080"/>
            <a:ext cx="1121760" cy="935280"/>
            <a:chOff x="5759640" y="2233080"/>
            <a:chExt cx="1121760" cy="935280"/>
          </a:xfrm>
        </p:grpSpPr>
        <p:sp>
          <p:nvSpPr>
            <p:cNvPr id="247" name="六边形 24"/>
            <p:cNvSpPr/>
            <p:nvPr/>
          </p:nvSpPr>
          <p:spPr bwMode="auto">
            <a:xfrm>
              <a:off x="5766120" y="223308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B850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8" name="文本框 26"/>
            <p:cNvSpPr/>
            <p:nvPr/>
          </p:nvSpPr>
          <p:spPr bwMode="auto">
            <a:xfrm>
              <a:off x="5759640" y="242064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06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9" name="组合 33"/>
          <p:cNvGrpSpPr/>
          <p:nvPr/>
        </p:nvGrpSpPr>
        <p:grpSpPr bwMode="auto">
          <a:xfrm>
            <a:off x="7061400" y="2224800"/>
            <a:ext cx="2891880" cy="396360"/>
            <a:chOff x="7061400" y="2224800"/>
            <a:chExt cx="2891880" cy="396360"/>
          </a:xfrm>
        </p:grpSpPr>
        <p:sp>
          <p:nvSpPr>
            <p:cNvPr id="250" name="任意多边形 31"/>
            <p:cNvSpPr/>
            <p:nvPr/>
          </p:nvSpPr>
          <p:spPr bwMode="auto">
            <a:xfrm flipH="1">
              <a:off x="7131600" y="2292840"/>
              <a:ext cx="2821680" cy="328320"/>
            </a:xfrm>
            <a:custGeom>
              <a:avLst/>
              <a:gdLst>
                <a:gd name="textAreaLeft" fmla="*/ 1800 w 2821680"/>
                <a:gd name="textAreaRight" fmla="*/ 2826720 w 282168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51" name="椭圆 7"/>
            <p:cNvSpPr/>
            <p:nvPr/>
          </p:nvSpPr>
          <p:spPr bwMode="auto">
            <a:xfrm flipH="1">
              <a:off x="7061039" y="2224800"/>
              <a:ext cx="111960" cy="133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55" name="组合 35"/>
          <p:cNvGrpSpPr/>
          <p:nvPr/>
        </p:nvGrpSpPr>
        <p:grpSpPr bwMode="auto">
          <a:xfrm>
            <a:off x="8371260" y="4100951"/>
            <a:ext cx="1833480" cy="396360"/>
            <a:chOff x="8365320" y="5178600"/>
            <a:chExt cx="1833480" cy="396360"/>
          </a:xfrm>
        </p:grpSpPr>
        <p:sp>
          <p:nvSpPr>
            <p:cNvPr id="256" name="任意多边形 33"/>
            <p:cNvSpPr/>
            <p:nvPr/>
          </p:nvSpPr>
          <p:spPr bwMode="auto">
            <a:xfrm flipH="1">
              <a:off x="8445600" y="5246640"/>
              <a:ext cx="1752840" cy="328320"/>
            </a:xfrm>
            <a:custGeom>
              <a:avLst/>
              <a:gdLst>
                <a:gd name="textAreaLeft" fmla="*/ -1800 w 1752840"/>
                <a:gd name="textAreaRight" fmla="*/ 1754280 w 175284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57" name="椭圆 9"/>
            <p:cNvSpPr/>
            <p:nvPr/>
          </p:nvSpPr>
          <p:spPr bwMode="auto">
            <a:xfrm flipH="1">
              <a:off x="8364960" y="5178600"/>
              <a:ext cx="129960" cy="133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58" name="组合 36"/>
          <p:cNvGrpSpPr/>
          <p:nvPr/>
        </p:nvGrpSpPr>
        <p:grpSpPr bwMode="auto">
          <a:xfrm>
            <a:off x="2648160" y="5642640"/>
            <a:ext cx="2924640" cy="390240"/>
            <a:chOff x="2648160" y="5642640"/>
            <a:chExt cx="2924640" cy="390240"/>
          </a:xfrm>
        </p:grpSpPr>
        <p:sp>
          <p:nvSpPr>
            <p:cNvPr id="259" name="任意多边形 34"/>
            <p:cNvSpPr/>
            <p:nvPr/>
          </p:nvSpPr>
          <p:spPr bwMode="auto">
            <a:xfrm rot="10800000" flipH="1">
              <a:off x="2647800" y="5642640"/>
              <a:ext cx="2821320" cy="328320"/>
            </a:xfrm>
            <a:custGeom>
              <a:avLst/>
              <a:gdLst>
                <a:gd name="textAreaLeft" fmla="*/ -1800 w 2821320"/>
                <a:gd name="textAreaRight" fmla="*/ 2822760 w 282132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60" name="椭圆 10"/>
            <p:cNvSpPr/>
            <p:nvPr/>
          </p:nvSpPr>
          <p:spPr bwMode="auto">
            <a:xfrm rot="10800000" flipH="1">
              <a:off x="5460480" y="5912280"/>
              <a:ext cx="111960" cy="12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2480" rIns="90000" bIns="4248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61" name="组合 37"/>
          <p:cNvGrpSpPr/>
          <p:nvPr/>
        </p:nvGrpSpPr>
        <p:grpSpPr bwMode="auto">
          <a:xfrm>
            <a:off x="2604780" y="4390465"/>
            <a:ext cx="1602720" cy="390240"/>
            <a:chOff x="2630160" y="4199400"/>
            <a:chExt cx="1602720" cy="390240"/>
          </a:xfrm>
        </p:grpSpPr>
        <p:sp>
          <p:nvSpPr>
            <p:cNvPr id="262" name="任意多边形 35"/>
            <p:cNvSpPr/>
            <p:nvPr/>
          </p:nvSpPr>
          <p:spPr bwMode="auto">
            <a:xfrm rot="10800000" flipH="1">
              <a:off x="2629800" y="4199400"/>
              <a:ext cx="1499400" cy="328320"/>
            </a:xfrm>
            <a:custGeom>
              <a:avLst/>
              <a:gdLst>
                <a:gd name="textAreaLeft" fmla="*/ -1800 w 1499400"/>
                <a:gd name="textAreaRight" fmla="*/ 1500840 w 149940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63" name="椭圆 11"/>
            <p:cNvSpPr/>
            <p:nvPr/>
          </p:nvSpPr>
          <p:spPr bwMode="auto">
            <a:xfrm rot="10800000" flipH="1">
              <a:off x="4120560" y="4469040"/>
              <a:ext cx="111960" cy="12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2480" rIns="90000" bIns="4248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64" name="组合 38"/>
          <p:cNvGrpSpPr/>
          <p:nvPr/>
        </p:nvGrpSpPr>
        <p:grpSpPr bwMode="auto">
          <a:xfrm>
            <a:off x="2630160" y="2751840"/>
            <a:ext cx="1602720" cy="390240"/>
            <a:chOff x="2630160" y="2751840"/>
            <a:chExt cx="1602720" cy="390240"/>
          </a:xfrm>
        </p:grpSpPr>
        <p:sp>
          <p:nvSpPr>
            <p:cNvPr id="265" name="任意多边形 36"/>
            <p:cNvSpPr/>
            <p:nvPr/>
          </p:nvSpPr>
          <p:spPr bwMode="auto">
            <a:xfrm rot="10800000" flipH="1">
              <a:off x="2629800" y="2751840"/>
              <a:ext cx="1499400" cy="328320"/>
            </a:xfrm>
            <a:custGeom>
              <a:avLst/>
              <a:gdLst>
                <a:gd name="textAreaLeft" fmla="*/ -1800 w 1499400"/>
                <a:gd name="textAreaRight" fmla="*/ 1500840 w 149940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66" name="椭圆 12"/>
            <p:cNvSpPr/>
            <p:nvPr/>
          </p:nvSpPr>
          <p:spPr bwMode="auto">
            <a:xfrm rot="10800000" flipH="1">
              <a:off x="4120560" y="3021480"/>
              <a:ext cx="111960" cy="12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2480" rIns="90000" bIns="4248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67" name="Freeform 5"/>
          <p:cNvSpPr/>
          <p:nvPr/>
        </p:nvSpPr>
        <p:spPr bwMode="auto">
          <a:xfrm>
            <a:off x="1726200" y="1875240"/>
            <a:ext cx="382320" cy="272520"/>
          </a:xfrm>
          <a:custGeom>
            <a:avLst/>
            <a:gdLst>
              <a:gd name="textAreaLeft" fmla="*/ 0 w 382320"/>
              <a:gd name="textAreaRight" fmla="*/ 385560 w 382320"/>
              <a:gd name="textAreaTop" fmla="*/ 0 h 272520"/>
              <a:gd name="textAreaBottom" fmla="*/ 275760 h 272520"/>
            </a:gdLst>
            <a:ahLst/>
            <a:cxnLst/>
            <a:rect l="textAreaLeft" t="textAreaTop" r="textAreaRight" b="textAreaBottom"/>
            <a:pathLst>
              <a:path w="244" h="175" extrusionOk="0">
                <a:moveTo>
                  <a:pt x="92" y="48"/>
                </a:moveTo>
                <a:cubicBezTo>
                  <a:pt x="98" y="43"/>
                  <a:pt x="102" y="36"/>
                  <a:pt x="102" y="27"/>
                </a:cubicBezTo>
                <a:cubicBezTo>
                  <a:pt x="102" y="12"/>
                  <a:pt x="90" y="0"/>
                  <a:pt x="75" y="0"/>
                </a:cubicBezTo>
                <a:cubicBezTo>
                  <a:pt x="60" y="0"/>
                  <a:pt x="48" y="12"/>
                  <a:pt x="48" y="27"/>
                </a:cubicBezTo>
                <a:cubicBezTo>
                  <a:pt x="48" y="36"/>
                  <a:pt x="52" y="43"/>
                  <a:pt x="58" y="48"/>
                </a:cubicBezTo>
                <a:cubicBezTo>
                  <a:pt x="31" y="58"/>
                  <a:pt x="0" y="113"/>
                  <a:pt x="10" y="123"/>
                </a:cubicBezTo>
                <a:cubicBezTo>
                  <a:pt x="19" y="131"/>
                  <a:pt x="34" y="114"/>
                  <a:pt x="46" y="97"/>
                </a:cubicBezTo>
                <a:cubicBezTo>
                  <a:pt x="39" y="123"/>
                  <a:pt x="34" y="151"/>
                  <a:pt x="32" y="175"/>
                </a:cubicBezTo>
                <a:cubicBezTo>
                  <a:pt x="57" y="175"/>
                  <a:pt x="57" y="175"/>
                  <a:pt x="57" y="175"/>
                </a:cubicBezTo>
                <a:cubicBezTo>
                  <a:pt x="57" y="161"/>
                  <a:pt x="66" y="142"/>
                  <a:pt x="75" y="142"/>
                </a:cubicBezTo>
                <a:cubicBezTo>
                  <a:pt x="84" y="142"/>
                  <a:pt x="93" y="161"/>
                  <a:pt x="93" y="175"/>
                </a:cubicBezTo>
                <a:cubicBezTo>
                  <a:pt x="118" y="175"/>
                  <a:pt x="118" y="175"/>
                  <a:pt x="118" y="175"/>
                </a:cubicBezTo>
                <a:cubicBezTo>
                  <a:pt x="116" y="151"/>
                  <a:pt x="111" y="123"/>
                  <a:pt x="104" y="97"/>
                </a:cubicBezTo>
                <a:cubicBezTo>
                  <a:pt x="116" y="114"/>
                  <a:pt x="131" y="131"/>
                  <a:pt x="140" y="123"/>
                </a:cubicBezTo>
                <a:cubicBezTo>
                  <a:pt x="150" y="113"/>
                  <a:pt x="119" y="58"/>
                  <a:pt x="92" y="48"/>
                </a:cubicBezTo>
                <a:close/>
                <a:moveTo>
                  <a:pt x="208" y="97"/>
                </a:moveTo>
                <a:cubicBezTo>
                  <a:pt x="212" y="94"/>
                  <a:pt x="214" y="89"/>
                  <a:pt x="214" y="84"/>
                </a:cubicBezTo>
                <a:cubicBezTo>
                  <a:pt x="214" y="75"/>
                  <a:pt x="207" y="68"/>
                  <a:pt x="198" y="68"/>
                </a:cubicBezTo>
                <a:cubicBezTo>
                  <a:pt x="188" y="68"/>
                  <a:pt x="181" y="75"/>
                  <a:pt x="181" y="84"/>
                </a:cubicBezTo>
                <a:cubicBezTo>
                  <a:pt x="181" y="89"/>
                  <a:pt x="183" y="94"/>
                  <a:pt x="187" y="97"/>
                </a:cubicBezTo>
                <a:cubicBezTo>
                  <a:pt x="170" y="103"/>
                  <a:pt x="151" y="137"/>
                  <a:pt x="158" y="143"/>
                </a:cubicBezTo>
                <a:cubicBezTo>
                  <a:pt x="163" y="148"/>
                  <a:pt x="172" y="137"/>
                  <a:pt x="180" y="127"/>
                </a:cubicBezTo>
                <a:cubicBezTo>
                  <a:pt x="176" y="143"/>
                  <a:pt x="173" y="160"/>
                  <a:pt x="171" y="175"/>
                </a:cubicBezTo>
                <a:cubicBezTo>
                  <a:pt x="186" y="175"/>
                  <a:pt x="186" y="175"/>
                  <a:pt x="186" y="175"/>
                </a:cubicBezTo>
                <a:cubicBezTo>
                  <a:pt x="186" y="167"/>
                  <a:pt x="192" y="155"/>
                  <a:pt x="198" y="155"/>
                </a:cubicBezTo>
                <a:cubicBezTo>
                  <a:pt x="203" y="155"/>
                  <a:pt x="209" y="167"/>
                  <a:pt x="209" y="175"/>
                </a:cubicBezTo>
                <a:cubicBezTo>
                  <a:pt x="224" y="175"/>
                  <a:pt x="224" y="175"/>
                  <a:pt x="224" y="175"/>
                </a:cubicBezTo>
                <a:cubicBezTo>
                  <a:pt x="223" y="160"/>
                  <a:pt x="219" y="143"/>
                  <a:pt x="216" y="127"/>
                </a:cubicBezTo>
                <a:cubicBezTo>
                  <a:pt x="223" y="137"/>
                  <a:pt x="232" y="148"/>
                  <a:pt x="237" y="143"/>
                </a:cubicBezTo>
                <a:cubicBezTo>
                  <a:pt x="244" y="137"/>
                  <a:pt x="225" y="103"/>
                  <a:pt x="208" y="97"/>
                </a:cubicBezTo>
                <a:close/>
              </a:path>
            </a:pathLst>
          </a:custGeom>
          <a:solidFill>
            <a:srgbClr val="01ACB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numCol="1" spcCol="0" anchor="t">
            <a:noAutofit/>
          </a:bodyPr>
          <a:lstStyle/>
          <a:p>
            <a:pPr>
              <a:defRPr/>
            </a:pPr>
            <a:endParaRPr lang="ru-RU" sz="12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68" name="文本框 27"/>
          <p:cNvSpPr/>
          <p:nvPr/>
        </p:nvSpPr>
        <p:spPr bwMode="auto">
          <a:xfrm>
            <a:off x="1791000" y="1585440"/>
            <a:ext cx="28864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800" b="0" strike="noStrike" spc="-1" dirty="0" err="1">
                <a:solidFill>
                  <a:srgbClr val="FF0000"/>
                </a:solidFill>
                <a:latin typeface="Calibri"/>
                <a:ea typeface="时尚中黑简体"/>
              </a:rPr>
              <a:t>Ежегодное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 </a:t>
            </a:r>
            <a:r>
              <a:rPr lang="en-US" sz="1800" b="0" strike="noStrike" spc="-1" dirty="0" err="1">
                <a:solidFill>
                  <a:srgbClr val="FF0000"/>
                </a:solidFill>
                <a:latin typeface="Calibri"/>
                <a:ea typeface="时尚中黑简体"/>
              </a:rPr>
              <a:t>увеличение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 </a:t>
            </a:r>
            <a:r>
              <a:rPr lang="en-US" sz="1800" b="0" strike="noStrike" spc="-1" dirty="0" err="1">
                <a:solidFill>
                  <a:srgbClr val="FF0000"/>
                </a:solidFill>
                <a:latin typeface="Calibri"/>
                <a:ea typeface="时尚中黑简体"/>
              </a:rPr>
              <a:t>не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 </a:t>
            </a:r>
            <a:r>
              <a:rPr lang="en-US" sz="1800" b="0" strike="noStrike" spc="-1" dirty="0" err="1" smtClean="0">
                <a:solidFill>
                  <a:srgbClr val="FF0000"/>
                </a:solidFill>
                <a:latin typeface="Calibri"/>
                <a:ea typeface="时尚中黑简体"/>
              </a:rPr>
              <a:t>менее</a:t>
            </a:r>
            <a:r>
              <a:rPr lang="ru-RU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, чем на </a:t>
            </a:r>
            <a:r>
              <a:rPr lang="en-US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 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10 %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文本框 28"/>
          <p:cNvSpPr/>
          <p:nvPr/>
        </p:nvSpPr>
        <p:spPr bwMode="auto">
          <a:xfrm>
            <a:off x="255960" y="2152080"/>
            <a:ext cx="4061520" cy="8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ru-RU" sz="1000" dirty="0" smtClean="0"/>
              <a:t>количества </a:t>
            </a:r>
            <a:r>
              <a:rPr lang="ru-RU" sz="1000" dirty="0"/>
              <a:t>обучающихся по образовательным программам основного общего и среднего общего образования, изучающих математику и естественно-научные предметы углубленно или на профильном уровне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文本框 29"/>
          <p:cNvSpPr/>
          <p:nvPr/>
        </p:nvSpPr>
        <p:spPr bwMode="auto">
          <a:xfrm>
            <a:off x="2043000" y="3320640"/>
            <a:ext cx="24544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0" strike="noStrike" spc="-1" dirty="0" err="1">
                <a:solidFill>
                  <a:srgbClr val="FF0000"/>
                </a:solidFill>
                <a:latin typeface="Calibri"/>
                <a:ea typeface="时尚中黑简体"/>
              </a:rPr>
              <a:t>Не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 </a:t>
            </a:r>
            <a:r>
              <a:rPr lang="en-US" sz="1800" b="0" strike="noStrike" spc="-1" dirty="0" err="1">
                <a:solidFill>
                  <a:srgbClr val="FF0000"/>
                </a:solidFill>
                <a:latin typeface="Calibri"/>
                <a:ea typeface="时尚中黑简体"/>
              </a:rPr>
              <a:t>менее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 20 </a:t>
            </a:r>
            <a:r>
              <a:rPr lang="en-US" sz="1800" b="0" strike="noStrike" spc="-1" dirty="0" err="1" smtClean="0">
                <a:solidFill>
                  <a:srgbClr val="FF0000"/>
                </a:solidFill>
                <a:latin typeface="Calibri"/>
                <a:ea typeface="时尚中黑简体"/>
              </a:rPr>
              <a:t>человек</a:t>
            </a:r>
            <a:r>
              <a:rPr lang="ru-RU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 ежегодно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文本框 30"/>
          <p:cNvSpPr/>
          <p:nvPr/>
        </p:nvSpPr>
        <p:spPr bwMode="auto">
          <a:xfrm>
            <a:off x="272961" y="3793317"/>
            <a:ext cx="3975666" cy="652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ru-RU" sz="1000" dirty="0"/>
              <a:t>повышение квалификации на базе классических, инженерно-технических образовательных организаций высшего образования и научных организаций, в том числе в форме стажировок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5" name="组合 40"/>
          <p:cNvGrpSpPr/>
          <p:nvPr/>
        </p:nvGrpSpPr>
        <p:grpSpPr bwMode="auto">
          <a:xfrm>
            <a:off x="1740960" y="4726080"/>
            <a:ext cx="297360" cy="335880"/>
            <a:chOff x="1740960" y="4726080"/>
            <a:chExt cx="297360" cy="335880"/>
          </a:xfrm>
        </p:grpSpPr>
        <p:sp>
          <p:nvSpPr>
            <p:cNvPr id="276" name="Freeform 8"/>
            <p:cNvSpPr/>
            <p:nvPr/>
          </p:nvSpPr>
          <p:spPr bwMode="auto">
            <a:xfrm>
              <a:off x="1740960" y="4726080"/>
              <a:ext cx="297360" cy="335880"/>
            </a:xfrm>
            <a:custGeom>
              <a:avLst/>
              <a:gdLst>
                <a:gd name="textAreaLeft" fmla="*/ 0 w 297360"/>
                <a:gd name="textAreaRight" fmla="*/ 300600 w 297360"/>
                <a:gd name="textAreaTop" fmla="*/ 0 h 335880"/>
                <a:gd name="textAreaBottom" fmla="*/ 339120 h 335880"/>
              </a:gdLst>
              <a:ahLst/>
              <a:cxnLst/>
              <a:rect l="textAreaLeft" t="textAreaTop" r="textAreaRight" b="textAreaBottom"/>
              <a:pathLst>
                <a:path w="194" h="219" extrusionOk="0">
                  <a:moveTo>
                    <a:pt x="103" y="26"/>
                  </a:moveTo>
                  <a:cubicBezTo>
                    <a:pt x="103" y="18"/>
                    <a:pt x="103" y="18"/>
                    <a:pt x="103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41" y="29"/>
                    <a:pt x="0" y="71"/>
                    <a:pt x="0" y="122"/>
                  </a:cubicBezTo>
                  <a:cubicBezTo>
                    <a:pt x="0" y="176"/>
                    <a:pt x="44" y="219"/>
                    <a:pt x="97" y="219"/>
                  </a:cubicBezTo>
                  <a:cubicBezTo>
                    <a:pt x="150" y="219"/>
                    <a:pt x="194" y="176"/>
                    <a:pt x="194" y="122"/>
                  </a:cubicBezTo>
                  <a:cubicBezTo>
                    <a:pt x="194" y="71"/>
                    <a:pt x="154" y="29"/>
                    <a:pt x="103" y="26"/>
                  </a:cubicBezTo>
                  <a:close/>
                  <a:moveTo>
                    <a:pt x="158" y="180"/>
                  </a:moveTo>
                  <a:cubicBezTo>
                    <a:pt x="145" y="167"/>
                    <a:pt x="145" y="167"/>
                    <a:pt x="145" y="167"/>
                  </a:cubicBezTo>
                  <a:cubicBezTo>
                    <a:pt x="142" y="171"/>
                    <a:pt x="142" y="171"/>
                    <a:pt x="142" y="171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40" y="197"/>
                    <a:pt x="121" y="205"/>
                    <a:pt x="100" y="206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206"/>
                    <a:pt x="95" y="206"/>
                    <a:pt x="95" y="206"/>
                  </a:cubicBezTo>
                  <a:cubicBezTo>
                    <a:pt x="73" y="205"/>
                    <a:pt x="54" y="197"/>
                    <a:pt x="40" y="183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49" y="167"/>
                    <a:pt x="49" y="167"/>
                    <a:pt x="49" y="167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23" y="165"/>
                    <a:pt x="14" y="146"/>
                    <a:pt x="14" y="125"/>
                  </a:cubicBezTo>
                  <a:cubicBezTo>
                    <a:pt x="31" y="125"/>
                    <a:pt x="31" y="125"/>
                    <a:pt x="31" y="125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99"/>
                    <a:pt x="23" y="80"/>
                    <a:pt x="36" y="65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54" y="48"/>
                    <a:pt x="73" y="40"/>
                    <a:pt x="95" y="39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21" y="40"/>
                    <a:pt x="140" y="48"/>
                    <a:pt x="154" y="62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5" y="78"/>
                    <a:pt x="145" y="78"/>
                    <a:pt x="145" y="78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71" y="80"/>
                    <a:pt x="180" y="99"/>
                    <a:pt x="180" y="120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0" y="146"/>
                    <a:pt x="171" y="165"/>
                    <a:pt x="158" y="180"/>
                  </a:cubicBezTo>
                  <a:close/>
                </a:path>
              </a:pathLst>
            </a:custGeom>
            <a:solidFill>
              <a:srgbClr val="00AF9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77" name="Freeform 12"/>
            <p:cNvSpPr/>
            <p:nvPr/>
          </p:nvSpPr>
          <p:spPr bwMode="auto">
            <a:xfrm>
              <a:off x="1880640" y="4820760"/>
              <a:ext cx="63000" cy="109440"/>
            </a:xfrm>
            <a:custGeom>
              <a:avLst/>
              <a:gdLst>
                <a:gd name="textAreaLeft" fmla="*/ 0 w 63000"/>
                <a:gd name="textAreaRight" fmla="*/ 66240 w 63000"/>
                <a:gd name="textAreaTop" fmla="*/ 0 h 109440"/>
                <a:gd name="textAreaBottom" fmla="*/ 112680 h 109440"/>
              </a:gdLst>
              <a:ahLst/>
              <a:cxnLst/>
              <a:rect l="textAreaLeft" t="textAreaTop" r="textAreaRight" b="textAreaBottom"/>
              <a:pathLst>
                <a:path w="101" h="172" extrusionOk="0">
                  <a:moveTo>
                    <a:pt x="101" y="66"/>
                  </a:moveTo>
                  <a:lnTo>
                    <a:pt x="94" y="59"/>
                  </a:lnTo>
                  <a:lnTo>
                    <a:pt x="21" y="132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11" y="141"/>
                  </a:lnTo>
                  <a:lnTo>
                    <a:pt x="0" y="153"/>
                  </a:lnTo>
                  <a:lnTo>
                    <a:pt x="7" y="163"/>
                  </a:lnTo>
                  <a:lnTo>
                    <a:pt x="11" y="158"/>
                  </a:lnTo>
                  <a:lnTo>
                    <a:pt x="11" y="172"/>
                  </a:lnTo>
                  <a:lnTo>
                    <a:pt x="21" y="172"/>
                  </a:lnTo>
                  <a:lnTo>
                    <a:pt x="21" y="146"/>
                  </a:lnTo>
                  <a:lnTo>
                    <a:pt x="101" y="66"/>
                  </a:lnTo>
                  <a:close/>
                </a:path>
              </a:pathLst>
            </a:custGeom>
            <a:solidFill>
              <a:srgbClr val="00AF9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78" name="文本框 31"/>
          <p:cNvSpPr/>
          <p:nvPr/>
        </p:nvSpPr>
        <p:spPr bwMode="auto">
          <a:xfrm>
            <a:off x="2041560" y="4791145"/>
            <a:ext cx="21060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0" strike="noStrike" spc="-1" dirty="0">
                <a:solidFill>
                  <a:srgbClr val="595959"/>
                </a:solidFill>
                <a:latin typeface="Calibri"/>
                <a:ea typeface="时尚中黑简体"/>
              </a:rPr>
              <a:t> </a:t>
            </a:r>
            <a:r>
              <a:rPr lang="ru-RU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Увеличена до </a:t>
            </a:r>
            <a:r>
              <a:rPr lang="en-US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35 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%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文本框 32"/>
          <p:cNvSpPr/>
          <p:nvPr/>
        </p:nvSpPr>
        <p:spPr bwMode="auto">
          <a:xfrm>
            <a:off x="1740960" y="5082840"/>
            <a:ext cx="2427840" cy="652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ru-RU" sz="1000" dirty="0"/>
              <a:t>доля учителей математики, физики, химии и биологии в возрасте до 35 лет (по сравнению с 2023 годом)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文本框 33"/>
          <p:cNvSpPr/>
          <p:nvPr/>
        </p:nvSpPr>
        <p:spPr bwMode="auto">
          <a:xfrm>
            <a:off x="9564480" y="2595240"/>
            <a:ext cx="23151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Увеличена до </a:t>
            </a:r>
            <a:r>
              <a:rPr lang="en-US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35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%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1" name="Group 3"/>
          <p:cNvGrpSpPr/>
          <p:nvPr/>
        </p:nvGrpSpPr>
        <p:grpSpPr bwMode="auto">
          <a:xfrm>
            <a:off x="1648800" y="3367437"/>
            <a:ext cx="338760" cy="294120"/>
            <a:chOff x="9266760" y="2621160"/>
            <a:chExt cx="338760" cy="294120"/>
          </a:xfrm>
        </p:grpSpPr>
        <p:sp>
          <p:nvSpPr>
            <p:cNvPr id="282" name="Freeform 13"/>
            <p:cNvSpPr/>
            <p:nvPr/>
          </p:nvSpPr>
          <p:spPr bwMode="auto">
            <a:xfrm>
              <a:off x="9378720" y="2688120"/>
              <a:ext cx="226800" cy="227160"/>
            </a:xfrm>
            <a:custGeom>
              <a:avLst/>
              <a:gdLst>
                <a:gd name="textAreaLeft" fmla="*/ 0 w 226800"/>
                <a:gd name="textAreaRight" fmla="*/ 230040 w 226800"/>
                <a:gd name="textAreaTop" fmla="*/ 0 h 227160"/>
                <a:gd name="textAreaBottom" fmla="*/ 230400 h 227160"/>
              </a:gdLst>
              <a:ahLst/>
              <a:cxnLst/>
              <a:rect l="textAreaLeft" t="textAreaTop" r="textAreaRight" b="textAreaBottom"/>
              <a:pathLst>
                <a:path w="80" h="80" extrusionOk="0">
                  <a:moveTo>
                    <a:pt x="9" y="19"/>
                  </a:moveTo>
                  <a:cubicBezTo>
                    <a:pt x="11" y="21"/>
                    <a:pt x="10" y="25"/>
                    <a:pt x="10" y="26"/>
                  </a:cubicBezTo>
                  <a:cubicBezTo>
                    <a:pt x="9" y="27"/>
                    <a:pt x="7" y="27"/>
                    <a:pt x="5" y="27"/>
                  </a:cubicBezTo>
                  <a:cubicBezTo>
                    <a:pt x="3" y="26"/>
                    <a:pt x="1" y="28"/>
                    <a:pt x="0" y="31"/>
                  </a:cubicBezTo>
                  <a:cubicBezTo>
                    <a:pt x="0" y="34"/>
                    <a:pt x="1" y="37"/>
                    <a:pt x="3" y="37"/>
                  </a:cubicBezTo>
                  <a:cubicBezTo>
                    <a:pt x="5" y="38"/>
                    <a:pt x="7" y="41"/>
                    <a:pt x="7" y="42"/>
                  </a:cubicBezTo>
                  <a:cubicBezTo>
                    <a:pt x="7" y="44"/>
                    <a:pt x="5" y="45"/>
                    <a:pt x="3" y="46"/>
                  </a:cubicBezTo>
                  <a:cubicBezTo>
                    <a:pt x="1" y="47"/>
                    <a:pt x="0" y="49"/>
                    <a:pt x="1" y="52"/>
                  </a:cubicBezTo>
                  <a:cubicBezTo>
                    <a:pt x="2" y="55"/>
                    <a:pt x="4" y="57"/>
                    <a:pt x="7" y="56"/>
                  </a:cubicBezTo>
                  <a:cubicBezTo>
                    <a:pt x="9" y="55"/>
                    <a:pt x="11" y="56"/>
                    <a:pt x="11" y="57"/>
                  </a:cubicBezTo>
                  <a:cubicBezTo>
                    <a:pt x="12" y="58"/>
                    <a:pt x="13" y="62"/>
                    <a:pt x="11" y="63"/>
                  </a:cubicBezTo>
                  <a:cubicBezTo>
                    <a:pt x="10" y="65"/>
                    <a:pt x="10" y="68"/>
                    <a:pt x="13" y="70"/>
                  </a:cubicBezTo>
                  <a:cubicBezTo>
                    <a:pt x="15" y="72"/>
                    <a:pt x="18" y="72"/>
                    <a:pt x="19" y="70"/>
                  </a:cubicBezTo>
                  <a:cubicBezTo>
                    <a:pt x="20" y="69"/>
                    <a:pt x="24" y="69"/>
                    <a:pt x="25" y="70"/>
                  </a:cubicBezTo>
                  <a:cubicBezTo>
                    <a:pt x="27" y="70"/>
                    <a:pt x="27" y="72"/>
                    <a:pt x="27" y="74"/>
                  </a:cubicBezTo>
                  <a:cubicBezTo>
                    <a:pt x="26" y="76"/>
                    <a:pt x="28" y="78"/>
                    <a:pt x="31" y="79"/>
                  </a:cubicBezTo>
                  <a:cubicBezTo>
                    <a:pt x="34" y="80"/>
                    <a:pt x="37" y="79"/>
                    <a:pt x="37" y="76"/>
                  </a:cubicBezTo>
                  <a:cubicBezTo>
                    <a:pt x="37" y="74"/>
                    <a:pt x="41" y="73"/>
                    <a:pt x="42" y="73"/>
                  </a:cubicBezTo>
                  <a:cubicBezTo>
                    <a:pt x="43" y="72"/>
                    <a:pt x="45" y="74"/>
                    <a:pt x="46" y="76"/>
                  </a:cubicBezTo>
                  <a:cubicBezTo>
                    <a:pt x="46" y="78"/>
                    <a:pt x="49" y="79"/>
                    <a:pt x="52" y="78"/>
                  </a:cubicBezTo>
                  <a:cubicBezTo>
                    <a:pt x="55" y="77"/>
                    <a:pt x="56" y="75"/>
                    <a:pt x="56" y="73"/>
                  </a:cubicBezTo>
                  <a:cubicBezTo>
                    <a:pt x="55" y="71"/>
                    <a:pt x="57" y="68"/>
                    <a:pt x="58" y="67"/>
                  </a:cubicBezTo>
                  <a:cubicBezTo>
                    <a:pt x="59" y="66"/>
                    <a:pt x="61" y="67"/>
                    <a:pt x="63" y="68"/>
                  </a:cubicBezTo>
                  <a:cubicBezTo>
                    <a:pt x="65" y="70"/>
                    <a:pt x="67" y="69"/>
                    <a:pt x="69" y="67"/>
                  </a:cubicBezTo>
                  <a:cubicBezTo>
                    <a:pt x="71" y="65"/>
                    <a:pt x="72" y="62"/>
                    <a:pt x="70" y="60"/>
                  </a:cubicBezTo>
                  <a:cubicBezTo>
                    <a:pt x="69" y="59"/>
                    <a:pt x="69" y="55"/>
                    <a:pt x="69" y="54"/>
                  </a:cubicBezTo>
                  <a:cubicBezTo>
                    <a:pt x="70" y="53"/>
                    <a:pt x="72" y="52"/>
                    <a:pt x="74" y="53"/>
                  </a:cubicBezTo>
                  <a:cubicBezTo>
                    <a:pt x="76" y="53"/>
                    <a:pt x="78" y="51"/>
                    <a:pt x="79" y="48"/>
                  </a:cubicBezTo>
                  <a:cubicBezTo>
                    <a:pt x="80" y="45"/>
                    <a:pt x="78" y="43"/>
                    <a:pt x="76" y="42"/>
                  </a:cubicBezTo>
                  <a:cubicBezTo>
                    <a:pt x="74" y="42"/>
                    <a:pt x="72" y="38"/>
                    <a:pt x="72" y="37"/>
                  </a:cubicBezTo>
                  <a:cubicBezTo>
                    <a:pt x="72" y="36"/>
                    <a:pt x="74" y="34"/>
                    <a:pt x="76" y="34"/>
                  </a:cubicBezTo>
                  <a:cubicBezTo>
                    <a:pt x="78" y="33"/>
                    <a:pt x="79" y="30"/>
                    <a:pt x="78" y="27"/>
                  </a:cubicBezTo>
                  <a:cubicBezTo>
                    <a:pt x="77" y="25"/>
                    <a:pt x="75" y="23"/>
                    <a:pt x="73" y="24"/>
                  </a:cubicBezTo>
                  <a:cubicBezTo>
                    <a:pt x="71" y="24"/>
                    <a:pt x="67" y="22"/>
                    <a:pt x="67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69" y="15"/>
                    <a:pt x="69" y="12"/>
                    <a:pt x="67" y="10"/>
                  </a:cubicBezTo>
                  <a:cubicBezTo>
                    <a:pt x="64" y="8"/>
                    <a:pt x="61" y="8"/>
                    <a:pt x="60" y="9"/>
                  </a:cubicBezTo>
                  <a:cubicBezTo>
                    <a:pt x="59" y="11"/>
                    <a:pt x="55" y="10"/>
                    <a:pt x="54" y="10"/>
                  </a:cubicBezTo>
                  <a:cubicBezTo>
                    <a:pt x="52" y="9"/>
                    <a:pt x="52" y="7"/>
                    <a:pt x="52" y="5"/>
                  </a:cubicBezTo>
                  <a:cubicBezTo>
                    <a:pt x="53" y="3"/>
                    <a:pt x="51" y="1"/>
                    <a:pt x="48" y="0"/>
                  </a:cubicBezTo>
                  <a:cubicBezTo>
                    <a:pt x="45" y="0"/>
                    <a:pt x="42" y="1"/>
                    <a:pt x="42" y="3"/>
                  </a:cubicBezTo>
                  <a:cubicBezTo>
                    <a:pt x="42" y="5"/>
                    <a:pt x="38" y="7"/>
                    <a:pt x="37" y="7"/>
                  </a:cubicBezTo>
                  <a:cubicBezTo>
                    <a:pt x="36" y="7"/>
                    <a:pt x="34" y="5"/>
                    <a:pt x="33" y="3"/>
                  </a:cubicBezTo>
                  <a:cubicBezTo>
                    <a:pt x="33" y="1"/>
                    <a:pt x="30" y="1"/>
                    <a:pt x="27" y="1"/>
                  </a:cubicBezTo>
                  <a:cubicBezTo>
                    <a:pt x="24" y="2"/>
                    <a:pt x="23" y="5"/>
                    <a:pt x="23" y="7"/>
                  </a:cubicBezTo>
                  <a:cubicBezTo>
                    <a:pt x="24" y="9"/>
                    <a:pt x="22" y="12"/>
                    <a:pt x="21" y="13"/>
                  </a:cubicBezTo>
                  <a:cubicBezTo>
                    <a:pt x="20" y="13"/>
                    <a:pt x="18" y="13"/>
                    <a:pt x="16" y="11"/>
                  </a:cubicBezTo>
                  <a:cubicBezTo>
                    <a:pt x="15" y="10"/>
                    <a:pt x="12" y="11"/>
                    <a:pt x="10" y="13"/>
                  </a:cubicBezTo>
                  <a:cubicBezTo>
                    <a:pt x="8" y="15"/>
                    <a:pt x="7" y="18"/>
                    <a:pt x="9" y="19"/>
                  </a:cubicBezTo>
                  <a:close/>
                  <a:moveTo>
                    <a:pt x="32" y="18"/>
                  </a:moveTo>
                  <a:cubicBezTo>
                    <a:pt x="45" y="14"/>
                    <a:pt x="58" y="21"/>
                    <a:pt x="62" y="33"/>
                  </a:cubicBezTo>
                  <a:cubicBezTo>
                    <a:pt x="65" y="45"/>
                    <a:pt x="59" y="58"/>
                    <a:pt x="47" y="62"/>
                  </a:cubicBezTo>
                  <a:cubicBezTo>
                    <a:pt x="34" y="66"/>
                    <a:pt x="21" y="59"/>
                    <a:pt x="18" y="47"/>
                  </a:cubicBezTo>
                  <a:cubicBezTo>
                    <a:pt x="14" y="35"/>
                    <a:pt x="20" y="22"/>
                    <a:pt x="32" y="18"/>
                  </a:cubicBezTo>
                  <a:close/>
                </a:path>
              </a:pathLst>
            </a:custGeom>
            <a:solidFill>
              <a:srgbClr val="FFB85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83" name="Freeform 14"/>
            <p:cNvSpPr/>
            <p:nvPr/>
          </p:nvSpPr>
          <p:spPr bwMode="auto">
            <a:xfrm>
              <a:off x="9266760" y="2621160"/>
              <a:ext cx="146160" cy="144000"/>
            </a:xfrm>
            <a:custGeom>
              <a:avLst/>
              <a:gdLst>
                <a:gd name="textAreaLeft" fmla="*/ 0 w 146160"/>
                <a:gd name="textAreaRight" fmla="*/ 149400 w 146160"/>
                <a:gd name="textAreaTop" fmla="*/ 0 h 144000"/>
                <a:gd name="textAreaBottom" fmla="*/ 147240 h 144000"/>
              </a:gdLst>
              <a:ahLst/>
              <a:cxnLst/>
              <a:rect l="textAreaLeft" t="textAreaTop" r="textAreaRight" b="textAreaBottom"/>
              <a:pathLst>
                <a:path w="52" h="51" extrusionOk="0">
                  <a:moveTo>
                    <a:pt x="6" y="12"/>
                  </a:moveTo>
                  <a:cubicBezTo>
                    <a:pt x="7" y="13"/>
                    <a:pt x="7" y="16"/>
                    <a:pt x="7" y="16"/>
                  </a:cubicBezTo>
                  <a:cubicBezTo>
                    <a:pt x="7" y="17"/>
                    <a:pt x="5" y="18"/>
                    <a:pt x="4" y="17"/>
                  </a:cubicBezTo>
                  <a:cubicBezTo>
                    <a:pt x="3" y="17"/>
                    <a:pt x="1" y="18"/>
                    <a:pt x="1" y="20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4" y="24"/>
                    <a:pt x="5" y="26"/>
                    <a:pt x="5" y="27"/>
                  </a:cubicBezTo>
                  <a:cubicBezTo>
                    <a:pt x="5" y="28"/>
                    <a:pt x="4" y="29"/>
                    <a:pt x="3" y="29"/>
                  </a:cubicBezTo>
                  <a:cubicBezTo>
                    <a:pt x="1" y="30"/>
                    <a:pt x="1" y="32"/>
                    <a:pt x="1" y="33"/>
                  </a:cubicBezTo>
                  <a:cubicBezTo>
                    <a:pt x="2" y="35"/>
                    <a:pt x="4" y="36"/>
                    <a:pt x="5" y="36"/>
                  </a:cubicBezTo>
                  <a:cubicBezTo>
                    <a:pt x="6" y="36"/>
                    <a:pt x="8" y="36"/>
                    <a:pt x="8" y="36"/>
                  </a:cubicBezTo>
                  <a:cubicBezTo>
                    <a:pt x="8" y="37"/>
                    <a:pt x="9" y="40"/>
                    <a:pt x="8" y="41"/>
                  </a:cubicBezTo>
                  <a:cubicBezTo>
                    <a:pt x="7" y="42"/>
                    <a:pt x="7" y="43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4" y="44"/>
                    <a:pt x="16" y="44"/>
                    <a:pt x="17" y="45"/>
                  </a:cubicBezTo>
                  <a:cubicBezTo>
                    <a:pt x="18" y="45"/>
                    <a:pt x="18" y="46"/>
                    <a:pt x="18" y="48"/>
                  </a:cubicBezTo>
                  <a:cubicBezTo>
                    <a:pt x="18" y="49"/>
                    <a:pt x="19" y="50"/>
                    <a:pt x="21" y="51"/>
                  </a:cubicBezTo>
                  <a:cubicBezTo>
                    <a:pt x="22" y="51"/>
                    <a:pt x="24" y="50"/>
                    <a:pt x="25" y="49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9" y="47"/>
                    <a:pt x="30" y="48"/>
                    <a:pt x="30" y="49"/>
                  </a:cubicBezTo>
                  <a:cubicBezTo>
                    <a:pt x="30" y="50"/>
                    <a:pt x="32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6" y="45"/>
                    <a:pt x="38" y="43"/>
                    <a:pt x="38" y="43"/>
                  </a:cubicBezTo>
                  <a:cubicBezTo>
                    <a:pt x="39" y="42"/>
                    <a:pt x="40" y="43"/>
                    <a:pt x="41" y="44"/>
                  </a:cubicBezTo>
                  <a:cubicBezTo>
                    <a:pt x="42" y="45"/>
                    <a:pt x="44" y="44"/>
                    <a:pt x="45" y="43"/>
                  </a:cubicBezTo>
                  <a:cubicBezTo>
                    <a:pt x="47" y="42"/>
                    <a:pt x="47" y="40"/>
                    <a:pt x="46" y="39"/>
                  </a:cubicBezTo>
                  <a:cubicBezTo>
                    <a:pt x="45" y="38"/>
                    <a:pt x="45" y="35"/>
                    <a:pt x="45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50" y="34"/>
                    <a:pt x="51" y="33"/>
                    <a:pt x="51" y="31"/>
                  </a:cubicBezTo>
                  <a:cubicBezTo>
                    <a:pt x="52" y="29"/>
                    <a:pt x="51" y="27"/>
                    <a:pt x="50" y="27"/>
                  </a:cubicBezTo>
                  <a:cubicBezTo>
                    <a:pt x="48" y="27"/>
                    <a:pt x="47" y="25"/>
                    <a:pt x="47" y="24"/>
                  </a:cubicBezTo>
                  <a:cubicBezTo>
                    <a:pt x="47" y="23"/>
                    <a:pt x="48" y="22"/>
                    <a:pt x="49" y="22"/>
                  </a:cubicBezTo>
                  <a:cubicBezTo>
                    <a:pt x="51" y="21"/>
                    <a:pt x="51" y="19"/>
                    <a:pt x="51" y="18"/>
                  </a:cubicBezTo>
                  <a:cubicBezTo>
                    <a:pt x="50" y="16"/>
                    <a:pt x="49" y="15"/>
                    <a:pt x="47" y="15"/>
                  </a:cubicBezTo>
                  <a:cubicBezTo>
                    <a:pt x="46" y="16"/>
                    <a:pt x="44" y="14"/>
                    <a:pt x="44" y="13"/>
                  </a:cubicBezTo>
                  <a:cubicBezTo>
                    <a:pt x="43" y="13"/>
                    <a:pt x="43" y="11"/>
                    <a:pt x="44" y="10"/>
                  </a:cubicBezTo>
                  <a:cubicBezTo>
                    <a:pt x="45" y="9"/>
                    <a:pt x="45" y="8"/>
                    <a:pt x="43" y="6"/>
                  </a:cubicBezTo>
                  <a:cubicBezTo>
                    <a:pt x="42" y="5"/>
                    <a:pt x="40" y="5"/>
                    <a:pt x="39" y="6"/>
                  </a:cubicBezTo>
                  <a:cubicBezTo>
                    <a:pt x="38" y="7"/>
                    <a:pt x="36" y="7"/>
                    <a:pt x="35" y="6"/>
                  </a:cubicBezTo>
                  <a:cubicBezTo>
                    <a:pt x="34" y="6"/>
                    <a:pt x="34" y="5"/>
                    <a:pt x="34" y="3"/>
                  </a:cubicBezTo>
                  <a:cubicBezTo>
                    <a:pt x="35" y="2"/>
                    <a:pt x="33" y="1"/>
                    <a:pt x="32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7" y="3"/>
                    <a:pt x="25" y="4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1"/>
                    <a:pt x="20" y="0"/>
                    <a:pt x="18" y="1"/>
                  </a:cubicBezTo>
                  <a:cubicBezTo>
                    <a:pt x="16" y="1"/>
                    <a:pt x="15" y="3"/>
                    <a:pt x="16" y="4"/>
                  </a:cubicBezTo>
                  <a:cubicBezTo>
                    <a:pt x="16" y="6"/>
                    <a:pt x="15" y="8"/>
                    <a:pt x="14" y="8"/>
                  </a:cubicBezTo>
                  <a:cubicBezTo>
                    <a:pt x="13" y="9"/>
                    <a:pt x="12" y="8"/>
                    <a:pt x="11" y="7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1"/>
                    <a:pt x="6" y="12"/>
                  </a:cubicBezTo>
                  <a:close/>
                  <a:moveTo>
                    <a:pt x="22" y="11"/>
                  </a:moveTo>
                  <a:cubicBezTo>
                    <a:pt x="29" y="9"/>
                    <a:pt x="38" y="13"/>
                    <a:pt x="40" y="21"/>
                  </a:cubicBezTo>
                  <a:cubicBezTo>
                    <a:pt x="43" y="29"/>
                    <a:pt x="38" y="37"/>
                    <a:pt x="31" y="40"/>
                  </a:cubicBezTo>
                  <a:cubicBezTo>
                    <a:pt x="23" y="42"/>
                    <a:pt x="14" y="38"/>
                    <a:pt x="12" y="30"/>
                  </a:cubicBezTo>
                  <a:cubicBezTo>
                    <a:pt x="9" y="22"/>
                    <a:pt x="14" y="14"/>
                    <a:pt x="22" y="11"/>
                  </a:cubicBezTo>
                  <a:close/>
                </a:path>
              </a:pathLst>
            </a:custGeom>
            <a:solidFill>
              <a:srgbClr val="FFB85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84" name="Freeform 18"/>
            <p:cNvSpPr/>
            <p:nvPr/>
          </p:nvSpPr>
          <p:spPr bwMode="auto">
            <a:xfrm>
              <a:off x="9269280" y="2768760"/>
              <a:ext cx="109080" cy="112320"/>
            </a:xfrm>
            <a:custGeom>
              <a:avLst/>
              <a:gdLst>
                <a:gd name="textAreaLeft" fmla="*/ 0 w 109080"/>
                <a:gd name="textAreaRight" fmla="*/ 112320 w 109080"/>
                <a:gd name="textAreaTop" fmla="*/ 0 h 112320"/>
                <a:gd name="textAreaBottom" fmla="*/ 115560 h 112320"/>
              </a:gdLst>
              <a:ahLst/>
              <a:cxnLst/>
              <a:rect l="textAreaLeft" t="textAreaTop" r="textAreaRight" b="textAreaBottom"/>
              <a:pathLst>
                <a:path w="39" h="40" extrusionOk="0">
                  <a:moveTo>
                    <a:pt x="4" y="10"/>
                  </a:moveTo>
                  <a:cubicBezTo>
                    <a:pt x="5" y="10"/>
                    <a:pt x="5" y="12"/>
                    <a:pt x="5" y="13"/>
                  </a:cubicBezTo>
                  <a:cubicBezTo>
                    <a:pt x="4" y="13"/>
                    <a:pt x="3" y="14"/>
                    <a:pt x="2" y="13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2" y="19"/>
                    <a:pt x="3" y="20"/>
                    <a:pt x="3" y="21"/>
                  </a:cubicBezTo>
                  <a:cubicBezTo>
                    <a:pt x="3" y="22"/>
                    <a:pt x="3" y="22"/>
                    <a:pt x="2" y="23"/>
                  </a:cubicBezTo>
                  <a:cubicBezTo>
                    <a:pt x="1" y="23"/>
                    <a:pt x="0" y="24"/>
                    <a:pt x="1" y="26"/>
                  </a:cubicBezTo>
                  <a:cubicBezTo>
                    <a:pt x="1" y="27"/>
                    <a:pt x="2" y="28"/>
                    <a:pt x="3" y="28"/>
                  </a:cubicBezTo>
                  <a:cubicBezTo>
                    <a:pt x="4" y="27"/>
                    <a:pt x="5" y="28"/>
                    <a:pt x="5" y="28"/>
                  </a:cubicBezTo>
                  <a:cubicBezTo>
                    <a:pt x="6" y="29"/>
                    <a:pt x="6" y="31"/>
                    <a:pt x="5" y="31"/>
                  </a:cubicBezTo>
                  <a:cubicBezTo>
                    <a:pt x="5" y="32"/>
                    <a:pt x="5" y="34"/>
                    <a:pt x="6" y="35"/>
                  </a:cubicBezTo>
                  <a:cubicBezTo>
                    <a:pt x="7" y="35"/>
                    <a:pt x="9" y="36"/>
                    <a:pt x="9" y="35"/>
                  </a:cubicBezTo>
                  <a:cubicBezTo>
                    <a:pt x="10" y="34"/>
                    <a:pt x="12" y="34"/>
                    <a:pt x="13" y="34"/>
                  </a:cubicBezTo>
                  <a:cubicBezTo>
                    <a:pt x="13" y="35"/>
                    <a:pt x="13" y="36"/>
                    <a:pt x="13" y="37"/>
                  </a:cubicBezTo>
                  <a:cubicBezTo>
                    <a:pt x="13" y="38"/>
                    <a:pt x="14" y="39"/>
                    <a:pt x="15" y="39"/>
                  </a:cubicBezTo>
                  <a:cubicBezTo>
                    <a:pt x="17" y="40"/>
                    <a:pt x="18" y="39"/>
                    <a:pt x="18" y="38"/>
                  </a:cubicBezTo>
                  <a:cubicBezTo>
                    <a:pt x="18" y="37"/>
                    <a:pt x="20" y="36"/>
                    <a:pt x="21" y="36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3" y="39"/>
                    <a:pt x="24" y="39"/>
                    <a:pt x="26" y="39"/>
                  </a:cubicBezTo>
                  <a:cubicBezTo>
                    <a:pt x="27" y="38"/>
                    <a:pt x="28" y="37"/>
                    <a:pt x="27" y="36"/>
                  </a:cubicBezTo>
                  <a:cubicBezTo>
                    <a:pt x="27" y="35"/>
                    <a:pt x="28" y="33"/>
                    <a:pt x="29" y="33"/>
                  </a:cubicBezTo>
                  <a:cubicBezTo>
                    <a:pt x="29" y="33"/>
                    <a:pt x="30" y="33"/>
                    <a:pt x="31" y="34"/>
                  </a:cubicBezTo>
                  <a:cubicBezTo>
                    <a:pt x="32" y="34"/>
                    <a:pt x="33" y="34"/>
                    <a:pt x="34" y="33"/>
                  </a:cubicBezTo>
                  <a:cubicBezTo>
                    <a:pt x="35" y="32"/>
                    <a:pt x="35" y="31"/>
                    <a:pt x="35" y="30"/>
                  </a:cubicBezTo>
                  <a:cubicBezTo>
                    <a:pt x="34" y="29"/>
                    <a:pt x="34" y="27"/>
                    <a:pt x="34" y="27"/>
                  </a:cubicBezTo>
                  <a:cubicBezTo>
                    <a:pt x="34" y="26"/>
                    <a:pt x="35" y="26"/>
                    <a:pt x="36" y="26"/>
                  </a:cubicBezTo>
                  <a:cubicBezTo>
                    <a:pt x="38" y="26"/>
                    <a:pt x="39" y="25"/>
                    <a:pt x="39" y="24"/>
                  </a:cubicBezTo>
                  <a:cubicBezTo>
                    <a:pt x="39" y="23"/>
                    <a:pt x="39" y="21"/>
                    <a:pt x="38" y="21"/>
                  </a:cubicBezTo>
                  <a:cubicBezTo>
                    <a:pt x="37" y="21"/>
                    <a:pt x="36" y="19"/>
                    <a:pt x="36" y="18"/>
                  </a:cubicBezTo>
                  <a:cubicBezTo>
                    <a:pt x="36" y="18"/>
                    <a:pt x="36" y="17"/>
                    <a:pt x="37" y="17"/>
                  </a:cubicBezTo>
                  <a:cubicBezTo>
                    <a:pt x="38" y="16"/>
                    <a:pt x="39" y="15"/>
                    <a:pt x="38" y="14"/>
                  </a:cubicBezTo>
                  <a:cubicBezTo>
                    <a:pt x="38" y="12"/>
                    <a:pt x="37" y="11"/>
                    <a:pt x="36" y="12"/>
                  </a:cubicBezTo>
                  <a:cubicBezTo>
                    <a:pt x="35" y="12"/>
                    <a:pt x="33" y="11"/>
                    <a:pt x="33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4" y="7"/>
                    <a:pt x="34" y="6"/>
                    <a:pt x="33" y="5"/>
                  </a:cubicBezTo>
                  <a:cubicBezTo>
                    <a:pt x="32" y="4"/>
                    <a:pt x="30" y="4"/>
                    <a:pt x="30" y="5"/>
                  </a:cubicBezTo>
                  <a:cubicBezTo>
                    <a:pt x="29" y="5"/>
                    <a:pt x="27" y="5"/>
                    <a:pt x="26" y="5"/>
                  </a:cubicBezTo>
                  <a:cubicBezTo>
                    <a:pt x="26" y="5"/>
                    <a:pt x="26" y="4"/>
                    <a:pt x="26" y="3"/>
                  </a:cubicBezTo>
                  <a:cubicBezTo>
                    <a:pt x="26" y="2"/>
                    <a:pt x="25" y="1"/>
                    <a:pt x="24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20" y="3"/>
                    <a:pt x="19" y="3"/>
                    <a:pt x="18" y="4"/>
                  </a:cubicBezTo>
                  <a:cubicBezTo>
                    <a:pt x="18" y="4"/>
                    <a:pt x="17" y="3"/>
                    <a:pt x="16" y="2"/>
                  </a:cubicBezTo>
                  <a:cubicBezTo>
                    <a:pt x="16" y="1"/>
                    <a:pt x="15" y="0"/>
                    <a:pt x="13" y="1"/>
                  </a:cubicBezTo>
                  <a:cubicBezTo>
                    <a:pt x="12" y="1"/>
                    <a:pt x="11" y="2"/>
                    <a:pt x="11" y="3"/>
                  </a:cubicBezTo>
                  <a:cubicBezTo>
                    <a:pt x="12" y="4"/>
                    <a:pt x="11" y="6"/>
                    <a:pt x="10" y="6"/>
                  </a:cubicBezTo>
                  <a:cubicBezTo>
                    <a:pt x="10" y="7"/>
                    <a:pt x="9" y="6"/>
                    <a:pt x="8" y="6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7"/>
                    <a:pt x="4" y="9"/>
                    <a:pt x="4" y="10"/>
                  </a:cubicBezTo>
                  <a:close/>
                  <a:moveTo>
                    <a:pt x="16" y="9"/>
                  </a:moveTo>
                  <a:cubicBezTo>
                    <a:pt x="22" y="7"/>
                    <a:pt x="28" y="10"/>
                    <a:pt x="30" y="16"/>
                  </a:cubicBezTo>
                  <a:cubicBezTo>
                    <a:pt x="32" y="22"/>
                    <a:pt x="29" y="29"/>
                    <a:pt x="23" y="31"/>
                  </a:cubicBezTo>
                  <a:cubicBezTo>
                    <a:pt x="17" y="33"/>
                    <a:pt x="11" y="29"/>
                    <a:pt x="9" y="23"/>
                  </a:cubicBezTo>
                  <a:cubicBezTo>
                    <a:pt x="7" y="17"/>
                    <a:pt x="10" y="11"/>
                    <a:pt x="16" y="9"/>
                  </a:cubicBezTo>
                  <a:close/>
                </a:path>
              </a:pathLst>
            </a:custGeom>
            <a:solidFill>
              <a:srgbClr val="FFB85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85" name="文本框 34"/>
          <p:cNvSpPr/>
          <p:nvPr/>
        </p:nvSpPr>
        <p:spPr bwMode="auto">
          <a:xfrm>
            <a:off x="9309240" y="2965320"/>
            <a:ext cx="2748240" cy="66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000" b="1" strike="noStrike" spc="-1">
                <a:solidFill>
                  <a:srgbClr val="355269"/>
                </a:solidFill>
                <a:latin typeface="Calibri"/>
                <a:ea typeface="微软雅黑"/>
              </a:rPr>
              <a:t>доля выбравших единый государственный экзамен по профильной математике, физике, химии, биологии, информатике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Freeform 22"/>
          <p:cNvSpPr/>
          <p:nvPr/>
        </p:nvSpPr>
        <p:spPr bwMode="auto">
          <a:xfrm>
            <a:off x="9108793" y="4769460"/>
            <a:ext cx="335160" cy="249120"/>
          </a:xfrm>
          <a:custGeom>
            <a:avLst/>
            <a:gdLst>
              <a:gd name="textAreaLeft" fmla="*/ 0 w 335160"/>
              <a:gd name="textAreaRight" fmla="*/ 338400 w 335160"/>
              <a:gd name="textAreaTop" fmla="*/ 0 h 249120"/>
              <a:gd name="textAreaBottom" fmla="*/ 252360 h 249120"/>
            </a:gdLst>
            <a:ahLst/>
            <a:cxnLst/>
            <a:rect l="textAreaLeft" t="textAreaTop" r="textAreaRight" b="textAreaBottom"/>
            <a:pathLst>
              <a:path w="112" h="83" extrusionOk="0">
                <a:moveTo>
                  <a:pt x="82" y="53"/>
                </a:moveTo>
                <a:cubicBezTo>
                  <a:pt x="82" y="44"/>
                  <a:pt x="90" y="36"/>
                  <a:pt x="99" y="36"/>
                </a:cubicBezTo>
                <a:cubicBezTo>
                  <a:pt x="100" y="36"/>
                  <a:pt x="102" y="37"/>
                  <a:pt x="104" y="37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104" y="17"/>
                  <a:pt x="99" y="12"/>
                  <a:pt x="92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8" y="5"/>
                  <a:pt x="43" y="0"/>
                  <a:pt x="39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8" y="0"/>
                  <a:pt x="4" y="2"/>
                  <a:pt x="2" y="6"/>
                </a:cubicBezTo>
                <a:cubicBezTo>
                  <a:pt x="1" y="8"/>
                  <a:pt x="0" y="10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8"/>
                  <a:pt x="5" y="83"/>
                  <a:pt x="12" y="83"/>
                </a:cubicBezTo>
                <a:cubicBezTo>
                  <a:pt x="92" y="83"/>
                  <a:pt x="92" y="83"/>
                  <a:pt x="92" y="83"/>
                </a:cubicBezTo>
                <a:cubicBezTo>
                  <a:pt x="99" y="83"/>
                  <a:pt x="104" y="78"/>
                  <a:pt x="104" y="71"/>
                </a:cubicBezTo>
                <a:cubicBezTo>
                  <a:pt x="104" y="69"/>
                  <a:pt x="104" y="69"/>
                  <a:pt x="104" y="69"/>
                </a:cubicBezTo>
                <a:cubicBezTo>
                  <a:pt x="102" y="69"/>
                  <a:pt x="100" y="69"/>
                  <a:pt x="99" y="69"/>
                </a:cubicBezTo>
                <a:cubicBezTo>
                  <a:pt x="90" y="69"/>
                  <a:pt x="82" y="62"/>
                  <a:pt x="82" y="53"/>
                </a:cubicBezTo>
                <a:close/>
                <a:moveTo>
                  <a:pt x="104" y="40"/>
                </a:moveTo>
                <a:cubicBezTo>
                  <a:pt x="102" y="40"/>
                  <a:pt x="101" y="39"/>
                  <a:pt x="99" y="39"/>
                </a:cubicBezTo>
                <a:cubicBezTo>
                  <a:pt x="91" y="39"/>
                  <a:pt x="85" y="45"/>
                  <a:pt x="85" y="53"/>
                </a:cubicBezTo>
                <a:cubicBezTo>
                  <a:pt x="85" y="60"/>
                  <a:pt x="91" y="66"/>
                  <a:pt x="99" y="66"/>
                </a:cubicBezTo>
                <a:cubicBezTo>
                  <a:pt x="101" y="66"/>
                  <a:pt x="102" y="66"/>
                  <a:pt x="104" y="65"/>
                </a:cubicBezTo>
                <a:cubicBezTo>
                  <a:pt x="109" y="63"/>
                  <a:pt x="112" y="59"/>
                  <a:pt x="112" y="53"/>
                </a:cubicBezTo>
                <a:cubicBezTo>
                  <a:pt x="112" y="47"/>
                  <a:pt x="109" y="42"/>
                  <a:pt x="104" y="40"/>
                </a:cubicBezTo>
                <a:close/>
                <a:moveTo>
                  <a:pt x="104" y="56"/>
                </a:moveTo>
                <a:cubicBezTo>
                  <a:pt x="99" y="63"/>
                  <a:pt x="99" y="63"/>
                  <a:pt x="99" y="63"/>
                </a:cubicBezTo>
                <a:cubicBezTo>
                  <a:pt x="99" y="63"/>
                  <a:pt x="99" y="64"/>
                  <a:pt x="98" y="64"/>
                </a:cubicBezTo>
                <a:cubicBezTo>
                  <a:pt x="98" y="64"/>
                  <a:pt x="98" y="64"/>
                  <a:pt x="98" y="64"/>
                </a:cubicBezTo>
                <a:cubicBezTo>
                  <a:pt x="97" y="64"/>
                  <a:pt x="97" y="63"/>
                  <a:pt x="97" y="63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93" y="53"/>
                  <a:pt x="93" y="53"/>
                  <a:pt x="93" y="53"/>
                </a:cubicBezTo>
                <a:cubicBezTo>
                  <a:pt x="98" y="59"/>
                  <a:pt x="98" y="59"/>
                  <a:pt x="98" y="59"/>
                </a:cubicBezTo>
                <a:cubicBezTo>
                  <a:pt x="104" y="50"/>
                  <a:pt x="104" y="50"/>
                  <a:pt x="104" y="50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7" y="44"/>
                  <a:pt x="108" y="44"/>
                  <a:pt x="109" y="45"/>
                </a:cubicBezTo>
                <a:cubicBezTo>
                  <a:pt x="110" y="45"/>
                  <a:pt x="110" y="46"/>
                  <a:pt x="110" y="47"/>
                </a:cubicBezTo>
                <a:lnTo>
                  <a:pt x="104" y="56"/>
                </a:lnTo>
                <a:close/>
              </a:path>
            </a:pathLst>
          </a:custGeom>
          <a:solidFill>
            <a:srgbClr val="663A7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numCol="1" spcCol="0" anchor="t">
            <a:noAutofit/>
          </a:bodyPr>
          <a:lstStyle/>
          <a:p>
            <a:pPr>
              <a:defRPr/>
            </a:pPr>
            <a:endParaRPr lang="ru-RU" sz="12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89" name="文本框 37"/>
          <p:cNvSpPr/>
          <p:nvPr/>
        </p:nvSpPr>
        <p:spPr bwMode="auto">
          <a:xfrm>
            <a:off x="9327960" y="4619458"/>
            <a:ext cx="28774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800" b="0" strike="noStrike" spc="-1" dirty="0" err="1">
                <a:solidFill>
                  <a:srgbClr val="FF0000"/>
                </a:solidFill>
                <a:latin typeface="Calibri"/>
                <a:ea typeface="时尚中黑简体"/>
              </a:rPr>
              <a:t>Не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 </a:t>
            </a:r>
            <a:r>
              <a:rPr lang="en-US" sz="1800" b="0" strike="noStrike" spc="-1" dirty="0" err="1" smtClean="0">
                <a:solidFill>
                  <a:srgbClr val="FF0000"/>
                </a:solidFill>
                <a:latin typeface="Calibri"/>
                <a:ea typeface="时尚中黑简体"/>
              </a:rPr>
              <a:t>менее</a:t>
            </a:r>
            <a:r>
              <a:rPr lang="ru-RU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,</a:t>
            </a:r>
            <a:r>
              <a:rPr lang="en-US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 </a:t>
            </a:r>
            <a:r>
              <a:rPr lang="en-US" sz="1800" b="0" strike="noStrike" spc="-1" dirty="0" err="1">
                <a:solidFill>
                  <a:srgbClr val="FF0000"/>
                </a:solidFill>
                <a:latin typeface="Calibri"/>
                <a:ea typeface="时尚中黑简体"/>
              </a:rPr>
              <a:t>чем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  <a:ea typeface="时尚中黑简体"/>
              </a:rPr>
              <a:t> в 3 </a:t>
            </a:r>
            <a:r>
              <a:rPr lang="en-US" sz="1800" b="0" strike="noStrike" spc="-1" dirty="0" err="1" smtClean="0">
                <a:solidFill>
                  <a:srgbClr val="FF0000"/>
                </a:solidFill>
                <a:latin typeface="Calibri"/>
                <a:ea typeface="时尚中黑简体"/>
              </a:rPr>
              <a:t>раза</a:t>
            </a:r>
            <a:r>
              <a:rPr lang="ru-RU" sz="1800" b="0" strike="noStrike" spc="-1" dirty="0" smtClean="0">
                <a:solidFill>
                  <a:srgbClr val="FF0000"/>
                </a:solidFill>
                <a:latin typeface="Calibri"/>
                <a:ea typeface="时尚中黑简体"/>
              </a:rPr>
              <a:t> по сравнению с 2024 годом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0" name="Group 4"/>
          <p:cNvGrpSpPr/>
          <p:nvPr/>
        </p:nvGrpSpPr>
        <p:grpSpPr bwMode="auto">
          <a:xfrm>
            <a:off x="8904780" y="2627100"/>
            <a:ext cx="236880" cy="349200"/>
            <a:chOff x="9276840" y="5513039"/>
            <a:chExt cx="236880" cy="349200"/>
          </a:xfrm>
        </p:grpSpPr>
        <p:sp>
          <p:nvSpPr>
            <p:cNvPr id="291" name="Freeform 23"/>
            <p:cNvSpPr/>
            <p:nvPr/>
          </p:nvSpPr>
          <p:spPr bwMode="auto">
            <a:xfrm>
              <a:off x="9276840" y="5699160"/>
              <a:ext cx="236880" cy="163080"/>
            </a:xfrm>
            <a:custGeom>
              <a:avLst/>
              <a:gdLst>
                <a:gd name="textAreaLeft" fmla="*/ 0 w 236880"/>
                <a:gd name="textAreaRight" fmla="*/ 240120 w 236880"/>
                <a:gd name="textAreaTop" fmla="*/ 0 h 163080"/>
                <a:gd name="textAreaBottom" fmla="*/ 166320 h 163080"/>
              </a:gdLst>
              <a:ahLst/>
              <a:cxnLst/>
              <a:rect l="textAreaLeft" t="textAreaTop" r="textAreaRight" b="textAreaBottom"/>
              <a:pathLst>
                <a:path w="97" h="68" extrusionOk="0">
                  <a:moveTo>
                    <a:pt x="78" y="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8" y="8"/>
                    <a:pt x="0" y="23"/>
                    <a:pt x="0" y="3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3" y="61"/>
                    <a:pt x="30" y="68"/>
                    <a:pt x="49" y="68"/>
                  </a:cubicBezTo>
                  <a:cubicBezTo>
                    <a:pt x="67" y="68"/>
                    <a:pt x="84" y="61"/>
                    <a:pt x="97" y="50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7" y="23"/>
                    <a:pt x="90" y="9"/>
                    <a:pt x="78" y="0"/>
                  </a:cubicBezTo>
                  <a:close/>
                </a:path>
              </a:pathLst>
            </a:custGeom>
            <a:solidFill>
              <a:srgbClr val="C6588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2" name="Freeform 24"/>
            <p:cNvSpPr/>
            <p:nvPr/>
          </p:nvSpPr>
          <p:spPr bwMode="auto">
            <a:xfrm>
              <a:off x="9378360" y="5721480"/>
              <a:ext cx="36720" cy="104400"/>
            </a:xfrm>
            <a:custGeom>
              <a:avLst/>
              <a:gdLst>
                <a:gd name="textAreaLeft" fmla="*/ 0 w 36720"/>
                <a:gd name="textAreaRight" fmla="*/ 39960 w 36720"/>
                <a:gd name="textAreaTop" fmla="*/ 0 h 104400"/>
                <a:gd name="textAreaBottom" fmla="*/ 107640 h 104400"/>
              </a:gdLst>
              <a:ahLst/>
              <a:cxnLst/>
              <a:rect l="textAreaLeft" t="textAreaTop" r="textAreaRight" b="textAreaBottom"/>
              <a:pathLst>
                <a:path w="16" h="44" extrusionOk="0">
                  <a:moveTo>
                    <a:pt x="0" y="0"/>
                  </a:moveTo>
                  <a:cubicBezTo>
                    <a:pt x="0" y="3"/>
                    <a:pt x="1" y="5"/>
                    <a:pt x="3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4" y="5"/>
                    <a:pt x="15" y="3"/>
                    <a:pt x="16" y="0"/>
                  </a:cubicBezTo>
                  <a:cubicBezTo>
                    <a:pt x="13" y="1"/>
                    <a:pt x="10" y="1"/>
                    <a:pt x="8" y="1"/>
                  </a:cubicBezTo>
                  <a:cubicBezTo>
                    <a:pt x="5" y="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C6588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3" name="Freeform 25"/>
            <p:cNvSpPr/>
            <p:nvPr/>
          </p:nvSpPr>
          <p:spPr bwMode="auto">
            <a:xfrm>
              <a:off x="9324720" y="5596560"/>
              <a:ext cx="145080" cy="121680"/>
            </a:xfrm>
            <a:custGeom>
              <a:avLst/>
              <a:gdLst>
                <a:gd name="textAreaLeft" fmla="*/ 0 w 145080"/>
                <a:gd name="textAreaRight" fmla="*/ 148320 w 145080"/>
                <a:gd name="textAreaTop" fmla="*/ 0 h 121680"/>
                <a:gd name="textAreaBottom" fmla="*/ 124920 h 121680"/>
              </a:gdLst>
              <a:ahLst/>
              <a:cxnLst/>
              <a:rect l="textAreaLeft" t="textAreaTop" r="textAreaRight" b="textAreaBottom"/>
              <a:pathLst>
                <a:path w="60" h="51" extrusionOk="0">
                  <a:moveTo>
                    <a:pt x="30" y="5"/>
                  </a:moveTo>
                  <a:cubicBezTo>
                    <a:pt x="22" y="5"/>
                    <a:pt x="15" y="3"/>
                    <a:pt x="1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6"/>
                    <a:pt x="9" y="47"/>
                    <a:pt x="22" y="50"/>
                  </a:cubicBezTo>
                  <a:cubicBezTo>
                    <a:pt x="24" y="51"/>
                    <a:pt x="27" y="51"/>
                    <a:pt x="30" y="51"/>
                  </a:cubicBezTo>
                  <a:cubicBezTo>
                    <a:pt x="32" y="51"/>
                    <a:pt x="35" y="51"/>
                    <a:pt x="38" y="50"/>
                  </a:cubicBezTo>
                  <a:cubicBezTo>
                    <a:pt x="50" y="47"/>
                    <a:pt x="60" y="36"/>
                    <a:pt x="60" y="24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4"/>
                    <a:pt x="59" y="2"/>
                    <a:pt x="59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3"/>
                    <a:pt x="38" y="5"/>
                    <a:pt x="30" y="5"/>
                  </a:cubicBezTo>
                  <a:close/>
                </a:path>
              </a:pathLst>
            </a:custGeom>
            <a:solidFill>
              <a:srgbClr val="C6588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4" name="Freeform 26"/>
            <p:cNvSpPr/>
            <p:nvPr/>
          </p:nvSpPr>
          <p:spPr bwMode="auto">
            <a:xfrm>
              <a:off x="9317160" y="5513039"/>
              <a:ext cx="162360" cy="84960"/>
            </a:xfrm>
            <a:custGeom>
              <a:avLst/>
              <a:gdLst>
                <a:gd name="textAreaLeft" fmla="*/ 0 w 162360"/>
                <a:gd name="textAreaRight" fmla="*/ 165600 w 162360"/>
                <a:gd name="textAreaTop" fmla="*/ 0 h 84960"/>
                <a:gd name="textAreaBottom" fmla="*/ 88200 h 84960"/>
              </a:gdLst>
              <a:ahLst/>
              <a:cxnLst/>
              <a:rect l="textAreaLeft" t="textAreaTop" r="textAreaRight" b="textAreaBottom"/>
              <a:pathLst>
                <a:path w="67" h="36" extrusionOk="0">
                  <a:moveTo>
                    <a:pt x="33" y="0"/>
                  </a:moveTo>
                  <a:cubicBezTo>
                    <a:pt x="15" y="0"/>
                    <a:pt x="1" y="14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8" y="34"/>
                    <a:pt x="25" y="36"/>
                    <a:pt x="33" y="36"/>
                  </a:cubicBezTo>
                  <a:cubicBezTo>
                    <a:pt x="42" y="36"/>
                    <a:pt x="49" y="34"/>
                    <a:pt x="51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6" y="14"/>
                    <a:pt x="51" y="0"/>
                    <a:pt x="33" y="0"/>
                  </a:cubicBezTo>
                  <a:close/>
                  <a:moveTo>
                    <a:pt x="33" y="26"/>
                  </a:moveTo>
                  <a:cubicBezTo>
                    <a:pt x="30" y="26"/>
                    <a:pt x="27" y="24"/>
                    <a:pt x="27" y="20"/>
                  </a:cubicBezTo>
                  <a:cubicBezTo>
                    <a:pt x="27" y="17"/>
                    <a:pt x="30" y="14"/>
                    <a:pt x="33" y="14"/>
                  </a:cubicBezTo>
                  <a:cubicBezTo>
                    <a:pt x="37" y="14"/>
                    <a:pt x="40" y="17"/>
                    <a:pt x="40" y="20"/>
                  </a:cubicBezTo>
                  <a:cubicBezTo>
                    <a:pt x="40" y="24"/>
                    <a:pt x="37" y="26"/>
                    <a:pt x="33" y="26"/>
                  </a:cubicBezTo>
                  <a:close/>
                </a:path>
              </a:pathLst>
            </a:custGeom>
            <a:solidFill>
              <a:srgbClr val="C6588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95" name="文本框 38"/>
          <p:cNvSpPr/>
          <p:nvPr/>
        </p:nvSpPr>
        <p:spPr bwMode="auto">
          <a:xfrm>
            <a:off x="9547920" y="5231808"/>
            <a:ext cx="2437560" cy="47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ru-RU" sz="1000" b="1" strike="noStrike" spc="-1" dirty="0" smtClean="0">
                <a:solidFill>
                  <a:srgbClr val="355269"/>
                </a:solidFill>
                <a:latin typeface="Calibri"/>
                <a:ea typeface="微软雅黑"/>
              </a:rPr>
              <a:t>Увеличено </a:t>
            </a:r>
            <a:r>
              <a:rPr lang="en-US" sz="1000" b="1" strike="noStrike" spc="-1" dirty="0" err="1" smtClean="0">
                <a:solidFill>
                  <a:srgbClr val="355269"/>
                </a:solidFill>
                <a:latin typeface="Calibri"/>
                <a:ea typeface="微软雅黑"/>
              </a:rPr>
              <a:t>количество</a:t>
            </a:r>
            <a:r>
              <a:rPr lang="en-US" sz="1000" b="1" strike="noStrike" spc="-1" dirty="0" smtClean="0">
                <a:solidFill>
                  <a:srgbClr val="355269"/>
                </a:solidFill>
                <a:latin typeface="Calibri"/>
                <a:ea typeface="微软雅黑"/>
              </a:rPr>
              <a:t> </a:t>
            </a:r>
            <a:r>
              <a:rPr lang="en-US" sz="1000" b="1" strike="noStrike" spc="-1" dirty="0" err="1">
                <a:solidFill>
                  <a:srgbClr val="355269"/>
                </a:solidFill>
                <a:latin typeface="Calibri"/>
                <a:ea typeface="微软雅黑"/>
              </a:rPr>
              <a:t>договоров</a:t>
            </a:r>
            <a:r>
              <a:rPr lang="en-US" sz="1000" b="1" strike="noStrike" spc="-1" dirty="0">
                <a:solidFill>
                  <a:srgbClr val="355269"/>
                </a:solidFill>
                <a:latin typeface="Calibri"/>
                <a:ea typeface="微软雅黑"/>
              </a:rPr>
              <a:t> о </a:t>
            </a:r>
            <a:r>
              <a:rPr lang="en-US" sz="1000" b="1" strike="noStrike" spc="-1" dirty="0" err="1">
                <a:solidFill>
                  <a:srgbClr val="355269"/>
                </a:solidFill>
                <a:latin typeface="Calibri"/>
                <a:ea typeface="微软雅黑"/>
              </a:rPr>
              <a:t>целевом</a:t>
            </a:r>
            <a:r>
              <a:rPr lang="en-US" sz="1000" b="1" strike="noStrike" spc="-1" dirty="0">
                <a:solidFill>
                  <a:srgbClr val="355269"/>
                </a:solidFill>
                <a:latin typeface="Calibri"/>
                <a:ea typeface="微软雅黑"/>
              </a:rPr>
              <a:t> </a:t>
            </a:r>
            <a:r>
              <a:rPr lang="en-US" sz="1000" b="1" strike="noStrike" spc="-1" dirty="0" err="1">
                <a:solidFill>
                  <a:srgbClr val="355269"/>
                </a:solidFill>
                <a:latin typeface="Calibri"/>
                <a:ea typeface="微软雅黑"/>
              </a:rPr>
              <a:t>обучении</a:t>
            </a: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4240" y="6529564"/>
            <a:ext cx="5713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+ формирование естественно-научной грамотности обучающихся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4767</TotalTime>
  <Words>825</Words>
  <Application>Microsoft Office PowerPoint</Application>
  <PresentationFormat>Широкоэкранный</PresentationFormat>
  <Paragraphs>129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39" baseType="lpstr">
      <vt:lpstr>Mont Bold</vt:lpstr>
      <vt:lpstr>Microsoft YaHei</vt:lpstr>
      <vt:lpstr>Open Sans Bold</vt:lpstr>
      <vt:lpstr>Open Sans 2 Bold</vt:lpstr>
      <vt:lpstr>TimesNewRomanPSMT</vt:lpstr>
      <vt:lpstr>Mont</vt:lpstr>
      <vt:lpstr>Calibri</vt:lpstr>
      <vt:lpstr>Century Gothic</vt:lpstr>
      <vt:lpstr>PT Sans</vt:lpstr>
      <vt:lpstr>Times New Roman</vt:lpstr>
      <vt:lpstr>Arial</vt:lpstr>
      <vt:lpstr>DejaVu Sans</vt:lpstr>
      <vt:lpstr>时尚中黑简体</vt:lpstr>
      <vt:lpstr>Simple Light</vt:lpstr>
      <vt:lpstr>Office Theme</vt:lpstr>
      <vt:lpstr>3_Simple Light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реализации проектов  в сентябре 2025 г.  представлены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Райских Т.Н.</dc:creator>
  <cp:lastModifiedBy>Горбатова О.Н.</cp:lastModifiedBy>
  <cp:revision>473</cp:revision>
  <dcterms:modified xsi:type="dcterms:W3CDTF">2025-10-27T03:06:52Z</dcterms:modified>
</cp:coreProperties>
</file>