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</p:sldMasterIdLst>
  <p:notesMasterIdLst>
    <p:notesMasterId r:id="rId75"/>
  </p:notesMasterIdLst>
  <p:sldIdLst>
    <p:sldId id="701" r:id="rId2"/>
    <p:sldId id="728" r:id="rId3"/>
    <p:sldId id="724" r:id="rId4"/>
    <p:sldId id="725" r:id="rId5"/>
    <p:sldId id="726" r:id="rId6"/>
    <p:sldId id="727" r:id="rId7"/>
    <p:sldId id="823" r:id="rId8"/>
    <p:sldId id="798" r:id="rId9"/>
    <p:sldId id="895" r:id="rId10"/>
    <p:sldId id="896" r:id="rId11"/>
    <p:sldId id="913" r:id="rId12"/>
    <p:sldId id="914" r:id="rId13"/>
    <p:sldId id="915" r:id="rId14"/>
    <p:sldId id="916" r:id="rId15"/>
    <p:sldId id="917" r:id="rId16"/>
    <p:sldId id="918" r:id="rId17"/>
    <p:sldId id="919" r:id="rId18"/>
    <p:sldId id="920" r:id="rId19"/>
    <p:sldId id="921" r:id="rId20"/>
    <p:sldId id="922" r:id="rId21"/>
    <p:sldId id="923" r:id="rId22"/>
    <p:sldId id="924" r:id="rId23"/>
    <p:sldId id="925" r:id="rId24"/>
    <p:sldId id="926" r:id="rId25"/>
    <p:sldId id="927" r:id="rId26"/>
    <p:sldId id="928" r:id="rId27"/>
    <p:sldId id="929" r:id="rId28"/>
    <p:sldId id="930" r:id="rId29"/>
    <p:sldId id="931" r:id="rId30"/>
    <p:sldId id="932" r:id="rId31"/>
    <p:sldId id="933" r:id="rId32"/>
    <p:sldId id="934" r:id="rId33"/>
    <p:sldId id="935" r:id="rId34"/>
    <p:sldId id="936" r:id="rId35"/>
    <p:sldId id="937" r:id="rId36"/>
    <p:sldId id="938" r:id="rId37"/>
    <p:sldId id="939" r:id="rId38"/>
    <p:sldId id="871" r:id="rId39"/>
    <p:sldId id="872" r:id="rId40"/>
    <p:sldId id="874" r:id="rId41"/>
    <p:sldId id="875" r:id="rId42"/>
    <p:sldId id="878" r:id="rId43"/>
    <p:sldId id="900" r:id="rId44"/>
    <p:sldId id="879" r:id="rId45"/>
    <p:sldId id="899" r:id="rId46"/>
    <p:sldId id="947" r:id="rId47"/>
    <p:sldId id="952" r:id="rId48"/>
    <p:sldId id="945" r:id="rId49"/>
    <p:sldId id="946" r:id="rId50"/>
    <p:sldId id="948" r:id="rId51"/>
    <p:sldId id="949" r:id="rId52"/>
    <p:sldId id="950" r:id="rId53"/>
    <p:sldId id="951" r:id="rId54"/>
    <p:sldId id="953" r:id="rId55"/>
    <p:sldId id="954" r:id="rId56"/>
    <p:sldId id="955" r:id="rId57"/>
    <p:sldId id="956" r:id="rId58"/>
    <p:sldId id="957" r:id="rId59"/>
    <p:sldId id="958" r:id="rId60"/>
    <p:sldId id="959" r:id="rId61"/>
    <p:sldId id="960" r:id="rId62"/>
    <p:sldId id="961" r:id="rId63"/>
    <p:sldId id="962" r:id="rId64"/>
    <p:sldId id="963" r:id="rId65"/>
    <p:sldId id="964" r:id="rId66"/>
    <p:sldId id="965" r:id="rId67"/>
    <p:sldId id="966" r:id="rId68"/>
    <p:sldId id="969" r:id="rId69"/>
    <p:sldId id="967" r:id="rId70"/>
    <p:sldId id="968" r:id="rId71"/>
    <p:sldId id="970" r:id="rId72"/>
    <p:sldId id="901" r:id="rId73"/>
    <p:sldId id="797" r:id="rId74"/>
  </p:sldIdLst>
  <p:sldSz cx="12192000" cy="6858000"/>
  <p:notesSz cx="6670675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C3F"/>
    <a:srgbClr val="008000"/>
    <a:srgbClr val="CCFFCC"/>
    <a:srgbClr val="FF0000"/>
    <a:srgbClr val="D5F2FF"/>
    <a:srgbClr val="0FFB03"/>
    <a:srgbClr val="003300"/>
    <a:srgbClr val="1D03DD"/>
    <a:srgbClr val="F3F9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7" autoAdjust="0"/>
    <p:restoredTop sz="94831" autoAdjust="0"/>
  </p:normalViewPr>
  <p:slideViewPr>
    <p:cSldViewPr>
      <p:cViewPr varScale="1">
        <p:scale>
          <a:sx n="113" d="100"/>
          <a:sy n="113" d="100"/>
        </p:scale>
        <p:origin x="48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45;&#1043;&#106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45;&#1043;&#106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45;&#1043;&#106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45;&#1043;&#106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54;&#1043;&#106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54;&#1043;&#106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bota\&#1045;&#1043;&#1069;-&#1054;&#1043;&#1069;\!-&#1054;&#1073;&#1097;&#1072;&#1103;%20&#1089;&#1090;&#1072;&#1090;&#1080;&#1089;&#1090;&#1080;&#1082;&#1072;\&#1054;&#1073;&#1097;&#1072;&#1103;%20&#1089;&#1090;&#1072;&#1090;&#1080;&#1089;&#1090;&#1080;&#1082;&#1072;%20&#1087;&#1086;%20&#1075;&#1086;&#1076;&#1072;&#1084;-&#1054;&#1043;&#106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Лист1!$C$2:$C$24</c:f>
              <c:numCache>
                <c:formatCode>0.0</c:formatCode>
                <c:ptCount val="23"/>
                <c:pt idx="0">
                  <c:v>7.12</c:v>
                </c:pt>
                <c:pt idx="1">
                  <c:v>4.24</c:v>
                </c:pt>
                <c:pt idx="2">
                  <c:v>3.31</c:v>
                </c:pt>
                <c:pt idx="3">
                  <c:v>3</c:v>
                </c:pt>
                <c:pt idx="4">
                  <c:v>3.13</c:v>
                </c:pt>
                <c:pt idx="5">
                  <c:v>2.74</c:v>
                </c:pt>
                <c:pt idx="6">
                  <c:v>5.0999999999999996</c:v>
                </c:pt>
                <c:pt idx="7">
                  <c:v>6.13</c:v>
                </c:pt>
                <c:pt idx="8">
                  <c:v>7.51</c:v>
                </c:pt>
                <c:pt idx="9">
                  <c:v>8.1300000000000008</c:v>
                </c:pt>
                <c:pt idx="10">
                  <c:v>8.11</c:v>
                </c:pt>
                <c:pt idx="11">
                  <c:v>7.41</c:v>
                </c:pt>
                <c:pt idx="12">
                  <c:v>8.9499999999999993</c:v>
                </c:pt>
                <c:pt idx="13">
                  <c:v>9.67</c:v>
                </c:pt>
                <c:pt idx="14">
                  <c:v>8.91</c:v>
                </c:pt>
                <c:pt idx="15">
                  <c:v>10.54</c:v>
                </c:pt>
                <c:pt idx="16">
                  <c:v>10.81</c:v>
                </c:pt>
                <c:pt idx="17">
                  <c:v>12.76</c:v>
                </c:pt>
                <c:pt idx="18">
                  <c:v>9.08</c:v>
                </c:pt>
                <c:pt idx="19">
                  <c:v>8.94</c:v>
                </c:pt>
                <c:pt idx="20" formatCode="General">
                  <c:v>8.8000000000000007</c:v>
                </c:pt>
                <c:pt idx="21" formatCode="General">
                  <c:v>9.6999999999999993</c:v>
                </c:pt>
                <c:pt idx="22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3-4E14-951E-33CEA7C22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96192"/>
        <c:axId val="107894272"/>
      </c:barChar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1136</c:v>
                </c:pt>
                <c:pt idx="1">
                  <c:v>824</c:v>
                </c:pt>
                <c:pt idx="2">
                  <c:v>609</c:v>
                </c:pt>
                <c:pt idx="3">
                  <c:v>514</c:v>
                </c:pt>
                <c:pt idx="4">
                  <c:v>492</c:v>
                </c:pt>
                <c:pt idx="5">
                  <c:v>541</c:v>
                </c:pt>
                <c:pt idx="6">
                  <c:v>891</c:v>
                </c:pt>
                <c:pt idx="7">
                  <c:v>1040</c:v>
                </c:pt>
                <c:pt idx="8">
                  <c:v>916</c:v>
                </c:pt>
                <c:pt idx="9">
                  <c:v>1134</c:v>
                </c:pt>
                <c:pt idx="10">
                  <c:v>1030</c:v>
                </c:pt>
                <c:pt idx="11">
                  <c:v>885</c:v>
                </c:pt>
                <c:pt idx="12">
                  <c:v>1009</c:v>
                </c:pt>
                <c:pt idx="13">
                  <c:v>1159</c:v>
                </c:pt>
                <c:pt idx="14">
                  <c:v>1084</c:v>
                </c:pt>
                <c:pt idx="15">
                  <c:v>1311</c:v>
                </c:pt>
                <c:pt idx="16">
                  <c:v>1405</c:v>
                </c:pt>
                <c:pt idx="17">
                  <c:v>1193</c:v>
                </c:pt>
                <c:pt idx="18">
                  <c:v>1140</c:v>
                </c:pt>
                <c:pt idx="19">
                  <c:v>973</c:v>
                </c:pt>
                <c:pt idx="20">
                  <c:v>916</c:v>
                </c:pt>
                <c:pt idx="21">
                  <c:v>943</c:v>
                </c:pt>
                <c:pt idx="22">
                  <c:v>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23-4E14-951E-33CEA7C22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73792"/>
        <c:axId val="107875712"/>
      </c:lineChart>
      <c:catAx>
        <c:axId val="1078737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875712"/>
        <c:crosses val="autoZero"/>
        <c:auto val="1"/>
        <c:lblAlgn val="ctr"/>
        <c:lblOffset val="100"/>
        <c:tickLblSkip val="2"/>
        <c:noMultiLvlLbl val="0"/>
      </c:catAx>
      <c:valAx>
        <c:axId val="1078757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Число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873792"/>
        <c:crosses val="autoZero"/>
        <c:crossBetween val="between"/>
      </c:valAx>
      <c:valAx>
        <c:axId val="107894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от общего числа участников,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896192"/>
        <c:crosses val="max"/>
        <c:crossBetween val="between"/>
      </c:valAx>
      <c:catAx>
        <c:axId val="107896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894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Средний тестовый балл в АК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xVal>
          <c:yVal>
            <c:numRef>
              <c:f>Лист1!$F$2:$F$24</c:f>
              <c:numCache>
                <c:formatCode>0.0</c:formatCode>
                <c:ptCount val="23"/>
                <c:pt idx="0">
                  <c:v>44.9</c:v>
                </c:pt>
                <c:pt idx="1">
                  <c:v>45.71</c:v>
                </c:pt>
                <c:pt idx="2">
                  <c:v>45.5</c:v>
                </c:pt>
                <c:pt idx="3">
                  <c:v>49.83</c:v>
                </c:pt>
                <c:pt idx="4">
                  <c:v>48.89</c:v>
                </c:pt>
                <c:pt idx="5">
                  <c:v>53.7</c:v>
                </c:pt>
                <c:pt idx="6">
                  <c:v>52.72</c:v>
                </c:pt>
                <c:pt idx="7">
                  <c:v>53.55</c:v>
                </c:pt>
                <c:pt idx="8">
                  <c:v>51.86</c:v>
                </c:pt>
                <c:pt idx="9">
                  <c:v>52.68</c:v>
                </c:pt>
                <c:pt idx="10">
                  <c:v>66.33</c:v>
                </c:pt>
                <c:pt idx="11">
                  <c:v>53.1</c:v>
                </c:pt>
                <c:pt idx="12">
                  <c:v>53.55</c:v>
                </c:pt>
                <c:pt idx="13">
                  <c:v>49.14</c:v>
                </c:pt>
                <c:pt idx="14">
                  <c:v>51.19</c:v>
                </c:pt>
                <c:pt idx="15">
                  <c:v>50.11</c:v>
                </c:pt>
                <c:pt idx="16">
                  <c:v>50.61</c:v>
                </c:pt>
                <c:pt idx="17">
                  <c:v>54.92</c:v>
                </c:pt>
                <c:pt idx="18">
                  <c:v>52.37</c:v>
                </c:pt>
                <c:pt idx="19">
                  <c:v>50.26</c:v>
                </c:pt>
                <c:pt idx="20">
                  <c:v>54.65</c:v>
                </c:pt>
                <c:pt idx="21">
                  <c:v>53.3</c:v>
                </c:pt>
                <c:pt idx="22">
                  <c:v>56.1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01-474C-A824-54C09FC2796E}"/>
            </c:ext>
          </c:extLst>
        </c:ser>
        <c:ser>
          <c:idx val="1"/>
          <c:order val="1"/>
          <c:tx>
            <c:strRef>
              <c:f>Лист1!$H$1</c:f>
              <c:strCache>
                <c:ptCount val="1"/>
                <c:pt idx="0">
                  <c:v>Средний тестовый балл в РФ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xVal>
          <c:yVal>
            <c:numRef>
              <c:f>Лист1!$H$6:$H$24</c:f>
              <c:numCache>
                <c:formatCode>0.0</c:formatCode>
                <c:ptCount val="19"/>
                <c:pt idx="0">
                  <c:v>49.34</c:v>
                </c:pt>
                <c:pt idx="1">
                  <c:v>56.53</c:v>
                </c:pt>
                <c:pt idx="2">
                  <c:v>54.28</c:v>
                </c:pt>
                <c:pt idx="3">
                  <c:v>56</c:v>
                </c:pt>
                <c:pt idx="4">
                  <c:v>58</c:v>
                </c:pt>
                <c:pt idx="5">
                  <c:v>57.8</c:v>
                </c:pt>
                <c:pt idx="6">
                  <c:v>67.819999999999993</c:v>
                </c:pt>
                <c:pt idx="7">
                  <c:v>55.65</c:v>
                </c:pt>
                <c:pt idx="8">
                  <c:v>56.3</c:v>
                </c:pt>
                <c:pt idx="9">
                  <c:v>56.1</c:v>
                </c:pt>
                <c:pt idx="10">
                  <c:v>55.2</c:v>
                </c:pt>
                <c:pt idx="11">
                  <c:v>54.6</c:v>
                </c:pt>
                <c:pt idx="12">
                  <c:v>55.6</c:v>
                </c:pt>
                <c:pt idx="13">
                  <c:v>54.5</c:v>
                </c:pt>
                <c:pt idx="14">
                  <c:v>54</c:v>
                </c:pt>
                <c:pt idx="15">
                  <c:v>53.8</c:v>
                </c:pt>
                <c:pt idx="16">
                  <c:v>56.23</c:v>
                </c:pt>
                <c:pt idx="17">
                  <c:v>56.55</c:v>
                </c:pt>
                <c:pt idx="18">
                  <c:v>58.15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01-474C-A824-54C09FC27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22784"/>
        <c:axId val="107955328"/>
      </c:scatterChart>
      <c:valAx>
        <c:axId val="108022784"/>
        <c:scaling>
          <c:orientation val="minMax"/>
          <c:max val="2025"/>
          <c:min val="200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955328"/>
        <c:crosses val="autoZero"/>
        <c:crossBetween val="midCat"/>
        <c:majorUnit val="2"/>
      </c:valAx>
      <c:valAx>
        <c:axId val="107955328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Средний тестовый балл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022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54309390919937"/>
          <c:y val="5.4895675132596522E-2"/>
          <c:w val="0.36759917838205713"/>
          <c:h val="0.11028731200884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174067078966521E-2"/>
          <c:y val="2.4307559016740074E-2"/>
          <c:w val="0.84062245398659408"/>
          <c:h val="0.75552783561683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Лист1!$M$2</c:f>
              <c:strCache>
                <c:ptCount val="1"/>
                <c:pt idx="0">
                  <c:v>минимальный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29-462A-B2F7-BF3A5A01D0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Лист1!$A$16:$A$24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Лист1!$M$16:$M$24</c:f>
              <c:numCache>
                <c:formatCode>0.0</c:formatCode>
                <c:ptCount val="9"/>
                <c:pt idx="0">
                  <c:v>14.57</c:v>
                </c:pt>
                <c:pt idx="1">
                  <c:v>20.45</c:v>
                </c:pt>
                <c:pt idx="2">
                  <c:v>19.899999999999999</c:v>
                </c:pt>
                <c:pt idx="3" formatCode="General">
                  <c:v>17.600000000000001</c:v>
                </c:pt>
                <c:pt idx="4">
                  <c:v>19.809999999999999</c:v>
                </c:pt>
                <c:pt idx="5">
                  <c:v>22.3</c:v>
                </c:pt>
                <c:pt idx="6">
                  <c:v>19.100000000000001</c:v>
                </c:pt>
                <c:pt idx="7">
                  <c:v>19.100000000000001</c:v>
                </c:pt>
                <c:pt idx="8">
                  <c:v>13.77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9-462A-B2F7-BF3A5A01D0A9}"/>
            </c:ext>
          </c:extLst>
        </c:ser>
        <c:ser>
          <c:idx val="1"/>
          <c:order val="1"/>
          <c:tx>
            <c:strRef>
              <c:f>Лист1!$N$2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1378664019410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29-462A-B2F7-BF3A5A01D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Лист1!$A$16:$A$24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Лист1!$N$16:$N$24</c:f>
              <c:numCache>
                <c:formatCode>0.0</c:formatCode>
                <c:ptCount val="9"/>
                <c:pt idx="0">
                  <c:v>51.73</c:v>
                </c:pt>
                <c:pt idx="1">
                  <c:v>49.21</c:v>
                </c:pt>
                <c:pt idx="2">
                  <c:v>48.79</c:v>
                </c:pt>
                <c:pt idx="3">
                  <c:v>42.57</c:v>
                </c:pt>
                <c:pt idx="4">
                  <c:v>48.25</c:v>
                </c:pt>
                <c:pt idx="5" formatCode="General">
                  <c:v>45</c:v>
                </c:pt>
                <c:pt idx="6">
                  <c:v>38.65</c:v>
                </c:pt>
                <c:pt idx="7">
                  <c:v>44.16</c:v>
                </c:pt>
                <c:pt idx="8">
                  <c:v>45.21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29-462A-B2F7-BF3A5A01D0A9}"/>
            </c:ext>
          </c:extLst>
        </c:ser>
        <c:ser>
          <c:idx val="2"/>
          <c:order val="2"/>
          <c:tx>
            <c:strRef>
              <c:f>Лист1!$O$2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Лист1!$A$16:$A$24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Лист1!$O$16:$O$24</c:f>
              <c:numCache>
                <c:formatCode>0.0</c:formatCode>
                <c:ptCount val="9"/>
                <c:pt idx="0">
                  <c:v>29.9</c:v>
                </c:pt>
                <c:pt idx="1">
                  <c:v>26.63</c:v>
                </c:pt>
                <c:pt idx="2">
                  <c:v>25.78</c:v>
                </c:pt>
                <c:pt idx="3">
                  <c:v>28.04</c:v>
                </c:pt>
                <c:pt idx="4">
                  <c:v>26.7</c:v>
                </c:pt>
                <c:pt idx="5" formatCode="General">
                  <c:v>25.7</c:v>
                </c:pt>
                <c:pt idx="6">
                  <c:v>27.4</c:v>
                </c:pt>
                <c:pt idx="7">
                  <c:v>21.34</c:v>
                </c:pt>
                <c:pt idx="8">
                  <c:v>26.66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29-462A-B2F7-BF3A5A01D0A9}"/>
            </c:ext>
          </c:extLst>
        </c:ser>
        <c:ser>
          <c:idx val="3"/>
          <c:order val="3"/>
          <c:tx>
            <c:strRef>
              <c:f>Лист1!$P$2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Лист1!$A$16:$A$24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Лист1!$P$16:$P$24</c:f>
              <c:numCache>
                <c:formatCode>0.0</c:formatCode>
                <c:ptCount val="9"/>
                <c:pt idx="0">
                  <c:v>3.78</c:v>
                </c:pt>
                <c:pt idx="1">
                  <c:v>3.74</c:v>
                </c:pt>
                <c:pt idx="2">
                  <c:v>5.56</c:v>
                </c:pt>
                <c:pt idx="3">
                  <c:v>11.78</c:v>
                </c:pt>
                <c:pt idx="4">
                  <c:v>5.24</c:v>
                </c:pt>
                <c:pt idx="5" formatCode="General">
                  <c:v>7</c:v>
                </c:pt>
                <c:pt idx="6">
                  <c:v>14.19</c:v>
                </c:pt>
                <c:pt idx="7">
                  <c:v>15.39</c:v>
                </c:pt>
                <c:pt idx="8">
                  <c:v>14.36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29-462A-B2F7-BF3A5A01D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352960"/>
        <c:axId val="61367040"/>
      </c:barChart>
      <c:lineChart>
        <c:grouping val="standard"/>
        <c:varyColors val="0"/>
        <c:ser>
          <c:idx val="4"/>
          <c:order val="4"/>
          <c:tx>
            <c:strRef>
              <c:f>Лист1!$Q$2</c:f>
              <c:strCache>
                <c:ptCount val="1"/>
                <c:pt idx="0">
                  <c:v>100 баллов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3055455258057746E-2"/>
                  <c:y val="-3.020139339356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29-462A-B2F7-BF3A5A01D0A9}"/>
                </c:ext>
              </c:extLst>
            </c:dLbl>
            <c:dLbl>
              <c:idx val="1"/>
              <c:layout>
                <c:manualLayout>
                  <c:x val="-3.9003009508514807E-3"/>
                  <c:y val="-0.10269400287228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29-462A-B2F7-BF3A5A01D0A9}"/>
                </c:ext>
              </c:extLst>
            </c:dLbl>
            <c:dLbl>
              <c:idx val="2"/>
              <c:layout>
                <c:manualLayout>
                  <c:x val="-4.1160646502240494E-2"/>
                  <c:y val="-1.568150133856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29-462A-B2F7-BF3A5A01D0A9}"/>
                </c:ext>
              </c:extLst>
            </c:dLbl>
            <c:dLbl>
              <c:idx val="3"/>
              <c:layout>
                <c:manualLayout>
                  <c:x val="-5.1734124449135326E-2"/>
                  <c:y val="-3.021528073941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29-462A-B2F7-BF3A5A01D0A9}"/>
                </c:ext>
              </c:extLst>
            </c:dLbl>
            <c:dLbl>
              <c:idx val="4"/>
              <c:layout>
                <c:manualLayout>
                  <c:x val="7.3487687324865136E-3"/>
                  <c:y val="-9.102931215528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61213800318483E-2"/>
                      <c:h val="8.84406660908644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729-462A-B2F7-BF3A5A01D0A9}"/>
                </c:ext>
              </c:extLst>
            </c:dLbl>
            <c:dLbl>
              <c:idx val="5"/>
              <c:layout>
                <c:manualLayout>
                  <c:x val="-1.7147014529249837E-2"/>
                  <c:y val="-5.6893320097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29-462A-B2F7-BF3A5A01D0A9}"/>
                </c:ext>
              </c:extLst>
            </c:dLbl>
            <c:dLbl>
              <c:idx val="6"/>
              <c:layout>
                <c:manualLayout>
                  <c:x val="7.3487205125356446E-3"/>
                  <c:y val="-5.404865409219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29-462A-B2F7-BF3A5A01D0A9}"/>
                </c:ext>
              </c:extLst>
            </c:dLbl>
            <c:dLbl>
              <c:idx val="7"/>
              <c:layout>
                <c:manualLayout>
                  <c:x val="-2.4495735041786377E-3"/>
                  <c:y val="-0.12800997021836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29-462A-B2F7-BF3A5A01D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Лист1!$A$16:$A$21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Лист1!$Q$16:$Q$24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9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  <c:pt idx="8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729-462A-B2F7-BF3A5A01D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79328"/>
        <c:axId val="61368960"/>
      </c:lineChart>
      <c:catAx>
        <c:axId val="6135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67040"/>
        <c:crosses val="autoZero"/>
        <c:auto val="1"/>
        <c:lblAlgn val="ctr"/>
        <c:lblOffset val="100"/>
        <c:noMultiLvlLbl val="0"/>
      </c:catAx>
      <c:valAx>
        <c:axId val="6136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Уровень подготовки,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52960"/>
        <c:crosses val="autoZero"/>
        <c:crossBetween val="between"/>
      </c:valAx>
      <c:valAx>
        <c:axId val="613689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"стобалльников"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79328"/>
        <c:crosses val="max"/>
        <c:crossBetween val="between"/>
      </c:valAx>
      <c:catAx>
        <c:axId val="613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368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140307792706114E-2"/>
          <c:y val="0.80466102641425141"/>
          <c:w val="0.96161799241612589"/>
          <c:h val="0.17018177249120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8225291778816"/>
          <c:y val="3.3701596290937372E-2"/>
          <c:w val="0.8385688077405733"/>
          <c:h val="0.80922052333486016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Лист1!$J$1</c:f>
              <c:strCache>
                <c:ptCount val="1"/>
                <c:pt idx="0">
                  <c:v>Доля выпускников не сдавших ЕГЭ по химии в АК, %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302263449866697E-2"/>
                  <c:y val="-2.585410895660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94-4B0F-BBFB-7A7232C8E0BB}"/>
                </c:ext>
              </c:extLst>
            </c:dLbl>
            <c:dLbl>
              <c:idx val="2"/>
              <c:layout>
                <c:manualLayout>
                  <c:x val="-3.1346204905451876E-2"/>
                  <c:y val="-5.1708217913204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94-4B0F-BBFB-7A7232C8E0BB}"/>
                </c:ext>
              </c:extLst>
            </c:dLbl>
            <c:dLbl>
              <c:idx val="3"/>
              <c:layout>
                <c:manualLayout>
                  <c:x val="-3.1346204905451876E-2"/>
                  <c:y val="4.432132963988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94-4B0F-BBFB-7A7232C8E0BB}"/>
                </c:ext>
              </c:extLst>
            </c:dLbl>
            <c:dLbl>
              <c:idx val="4"/>
              <c:layout>
                <c:manualLayout>
                  <c:x val="-4.9258321994281561E-2"/>
                  <c:y val="-2.585410895660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94-4B0F-BBFB-7A7232C8E0BB}"/>
                </c:ext>
              </c:extLst>
            </c:dLbl>
            <c:dLbl>
              <c:idx val="5"/>
              <c:layout>
                <c:manualLayout>
                  <c:x val="-2.6868175633244465E-2"/>
                  <c:y val="-4.432132963988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94-4B0F-BBFB-7A7232C8E0BB}"/>
                </c:ext>
              </c:extLst>
            </c:dLbl>
            <c:dLbl>
              <c:idx val="6"/>
              <c:layout>
                <c:manualLayout>
                  <c:x val="-2.2390146361037054E-2"/>
                  <c:y val="-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94-4B0F-BBFB-7A7232C8E0BB}"/>
                </c:ext>
              </c:extLst>
            </c:dLbl>
            <c:dLbl>
              <c:idx val="7"/>
              <c:layout>
                <c:manualLayout>
                  <c:x val="-2.0151131724933432E-2"/>
                  <c:y val="-7.756232686980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94-4B0F-BBFB-7A7232C8E0BB}"/>
                </c:ext>
              </c:extLst>
            </c:dLbl>
            <c:dLbl>
              <c:idx val="8"/>
              <c:layout>
                <c:manualLayout>
                  <c:x val="-4.0302263449866697E-2"/>
                  <c:y val="-7.017543859649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94-4B0F-BBFB-7A7232C8E0BB}"/>
                </c:ext>
              </c:extLst>
            </c:dLbl>
            <c:dLbl>
              <c:idx val="9"/>
              <c:layout>
                <c:manualLayout>
                  <c:x val="-2.6868175633244548E-2"/>
                  <c:y val="-4.801477377654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94-4B0F-BBFB-7A7232C8E0BB}"/>
                </c:ext>
              </c:extLst>
            </c:dLbl>
            <c:dLbl>
              <c:idx val="11"/>
              <c:layout>
                <c:manualLayout>
                  <c:x val="-4.9258321994281602E-2"/>
                  <c:y val="-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94-4B0F-BBFB-7A7232C8E0BB}"/>
                </c:ext>
              </c:extLst>
            </c:dLbl>
            <c:dLbl>
              <c:idx val="12"/>
              <c:layout>
                <c:manualLayout>
                  <c:x val="6.7170439083111162E-3"/>
                  <c:y val="2.585410895660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94-4B0F-BBFB-7A7232C8E0BB}"/>
                </c:ext>
              </c:extLst>
            </c:dLbl>
            <c:dLbl>
              <c:idx val="13"/>
              <c:layout>
                <c:manualLayout>
                  <c:x val="-4.0302263449866864E-2"/>
                  <c:y val="-2.9547553093259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94-4B0F-BBFB-7A7232C8E0BB}"/>
                </c:ext>
              </c:extLst>
            </c:dLbl>
            <c:dLbl>
              <c:idx val="14"/>
              <c:layout>
                <c:manualLayout>
                  <c:x val="-3.8063248813763155E-2"/>
                  <c:y val="-6.278855032317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94-4B0F-BBFB-7A7232C8E0BB}"/>
                </c:ext>
              </c:extLst>
            </c:dLbl>
            <c:dLbl>
              <c:idx val="15"/>
              <c:layout>
                <c:manualLayout>
                  <c:x val="-4.0302263449866864E-2"/>
                  <c:y val="-3.324099722991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94-4B0F-BBFB-7A7232C8E0BB}"/>
                </c:ext>
              </c:extLst>
            </c:dLbl>
            <c:dLbl>
              <c:idx val="16"/>
              <c:layout>
                <c:manualLayout>
                  <c:x val="-2.2037386683923379E-2"/>
                  <c:y val="-3.32409972299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94-4B0F-BBFB-7A7232C8E0BB}"/>
                </c:ext>
              </c:extLst>
            </c:dLbl>
            <c:dLbl>
              <c:idx val="17"/>
              <c:layout>
                <c:manualLayout>
                  <c:x val="-8.4858120730053783E-3"/>
                  <c:y val="2.585410895660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94-4B0F-BBFB-7A7232C8E0BB}"/>
                </c:ext>
              </c:extLst>
            </c:dLbl>
            <c:dLbl>
              <c:idx val="18"/>
              <c:layout>
                <c:manualLayout>
                  <c:x val="-6.3643590547540346E-3"/>
                  <c:y val="1.6928090071605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94-4B0F-BBFB-7A7232C8E0BB}"/>
                </c:ext>
              </c:extLst>
            </c:dLbl>
            <c:dLbl>
              <c:idx val="19"/>
              <c:layout>
                <c:manualLayout>
                  <c:x val="-6.3643590547541899E-3"/>
                  <c:y val="-4.8014773776546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94-4B0F-BBFB-7A7232C8E0BB}"/>
                </c:ext>
              </c:extLst>
            </c:dLbl>
            <c:dLbl>
              <c:idx val="21"/>
              <c:layout>
                <c:manualLayout>
                  <c:x val="-3.8068043780648333E-3"/>
                  <c:y val="3.116882266930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C94-4B0F-BBFB-7A7232C8E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xVal>
          <c:yVal>
            <c:numRef>
              <c:f>Лист1!$J$2:$J$24</c:f>
              <c:numCache>
                <c:formatCode>0.0</c:formatCode>
                <c:ptCount val="23"/>
                <c:pt idx="0">
                  <c:v>22.98</c:v>
                </c:pt>
                <c:pt idx="1">
                  <c:v>16.260000000000002</c:v>
                </c:pt>
                <c:pt idx="2">
                  <c:v>13.46</c:v>
                </c:pt>
                <c:pt idx="3">
                  <c:v>8.75</c:v>
                </c:pt>
                <c:pt idx="4">
                  <c:v>11.38</c:v>
                </c:pt>
                <c:pt idx="5">
                  <c:v>11.09</c:v>
                </c:pt>
                <c:pt idx="6">
                  <c:v>11.37</c:v>
                </c:pt>
                <c:pt idx="7">
                  <c:v>6.4</c:v>
                </c:pt>
                <c:pt idx="8">
                  <c:v>8.84</c:v>
                </c:pt>
                <c:pt idx="9">
                  <c:v>11.47</c:v>
                </c:pt>
                <c:pt idx="10">
                  <c:v>3.5</c:v>
                </c:pt>
                <c:pt idx="11">
                  <c:v>11.53</c:v>
                </c:pt>
                <c:pt idx="12">
                  <c:v>9.42</c:v>
                </c:pt>
                <c:pt idx="13">
                  <c:v>19.93</c:v>
                </c:pt>
                <c:pt idx="14">
                  <c:v>16.61</c:v>
                </c:pt>
                <c:pt idx="15">
                  <c:v>20.440000000000001</c:v>
                </c:pt>
                <c:pt idx="16">
                  <c:v>19.86</c:v>
                </c:pt>
                <c:pt idx="17">
                  <c:v>17.82</c:v>
                </c:pt>
                <c:pt idx="18">
                  <c:v>21.32</c:v>
                </c:pt>
                <c:pt idx="19">
                  <c:v>22.3</c:v>
                </c:pt>
                <c:pt idx="20">
                  <c:v>19.100000000000001</c:v>
                </c:pt>
                <c:pt idx="21">
                  <c:v>19.11</c:v>
                </c:pt>
                <c:pt idx="22">
                  <c:v>13.7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CC94-4B0F-BBFB-7A7232C8E0BB}"/>
            </c:ext>
          </c:extLst>
        </c:ser>
        <c:ser>
          <c:idx val="1"/>
          <c:order val="1"/>
          <c:tx>
            <c:strRef>
              <c:f>Лист1!$K$1</c:f>
              <c:strCache>
                <c:ptCount val="1"/>
                <c:pt idx="0">
                  <c:v>Доля выпускников не сдавших ЕГЭ по химии в РФ, %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585219541555585E-2"/>
                  <c:y val="-3.32409972299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C94-4B0F-BBFB-7A7232C8E0BB}"/>
                </c:ext>
              </c:extLst>
            </c:dLbl>
            <c:dLbl>
              <c:idx val="1"/>
              <c:layout>
                <c:manualLayout>
                  <c:x val="-5.3736351266488971E-2"/>
                  <c:y val="4.0627885503231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94-4B0F-BBFB-7A7232C8E0BB}"/>
                </c:ext>
              </c:extLst>
            </c:dLbl>
            <c:dLbl>
              <c:idx val="2"/>
              <c:layout>
                <c:manualLayout>
                  <c:x val="-4.0302263449866697E-2"/>
                  <c:y val="3.693444136657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C94-4B0F-BBFB-7A7232C8E0BB}"/>
                </c:ext>
              </c:extLst>
            </c:dLbl>
            <c:dLbl>
              <c:idx val="3"/>
              <c:layout>
                <c:manualLayout>
                  <c:x val="-3.3585219541555626E-2"/>
                  <c:y val="-3.32409972299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C94-4B0F-BBFB-7A7232C8E0BB}"/>
                </c:ext>
              </c:extLst>
            </c:dLbl>
            <c:dLbl>
              <c:idx val="4"/>
              <c:layout>
                <c:manualLayout>
                  <c:x val="-2.6868175633244507E-2"/>
                  <c:y val="-3.3240997229916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C94-4B0F-BBFB-7A7232C8E0BB}"/>
                </c:ext>
              </c:extLst>
            </c:dLbl>
            <c:dLbl>
              <c:idx val="5"/>
              <c:layout>
                <c:manualLayout>
                  <c:x val="-3.3585219541555585E-2"/>
                  <c:y val="4.432132963988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C94-4B0F-BBFB-7A7232C8E0BB}"/>
                </c:ext>
              </c:extLst>
            </c:dLbl>
            <c:dLbl>
              <c:idx val="6"/>
              <c:layout>
                <c:manualLayout>
                  <c:x val="-5.1497336630385228E-2"/>
                  <c:y val="5.540166204986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C94-4B0F-BBFB-7A7232C8E0BB}"/>
                </c:ext>
              </c:extLst>
            </c:dLbl>
            <c:dLbl>
              <c:idx val="7"/>
              <c:layout>
                <c:manualLayout>
                  <c:x val="-4.0302263449866781E-2"/>
                  <c:y val="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C94-4B0F-BBFB-7A7232C8E0BB}"/>
                </c:ext>
              </c:extLst>
            </c:dLbl>
            <c:dLbl>
              <c:idx val="8"/>
              <c:layout>
                <c:manualLayout>
                  <c:x val="-2.6868175633244465E-2"/>
                  <c:y val="5.17082179132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C94-4B0F-BBFB-7A7232C8E0BB}"/>
                </c:ext>
              </c:extLst>
            </c:dLbl>
            <c:dLbl>
              <c:idx val="9"/>
              <c:layout>
                <c:manualLayout>
                  <c:x val="-2.6868175633244548E-2"/>
                  <c:y val="5.170821791320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C94-4B0F-BBFB-7A7232C8E0BB}"/>
                </c:ext>
              </c:extLst>
            </c:dLbl>
            <c:dLbl>
              <c:idx val="10"/>
              <c:layout>
                <c:manualLayout>
                  <c:x val="-3.582423417765937E-2"/>
                  <c:y val="-6.648199445983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C94-4B0F-BBFB-7A7232C8E0BB}"/>
                </c:ext>
              </c:extLst>
            </c:dLbl>
            <c:dLbl>
              <c:idx val="11"/>
              <c:layout>
                <c:manualLayout>
                  <c:x val="-1.3434087816622232E-2"/>
                  <c:y val="6.278855032317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C94-4B0F-BBFB-7A7232C8E0BB}"/>
                </c:ext>
              </c:extLst>
            </c:dLbl>
            <c:dLbl>
              <c:idx val="12"/>
              <c:layout>
                <c:manualLayout>
                  <c:x val="-5.1497336630385228E-2"/>
                  <c:y val="-3.693444136657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C94-4B0F-BBFB-7A7232C8E0BB}"/>
                </c:ext>
              </c:extLst>
            </c:dLbl>
            <c:dLbl>
              <c:idx val="13"/>
              <c:layout>
                <c:manualLayout>
                  <c:x val="-2.910719026934817E-2"/>
                  <c:y val="-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C94-4B0F-BBFB-7A7232C8E0BB}"/>
                </c:ext>
              </c:extLst>
            </c:dLbl>
            <c:dLbl>
              <c:idx val="14"/>
              <c:layout>
                <c:manualLayout>
                  <c:x val="-6.7170439083111162E-3"/>
                  <c:y val="1.108033240997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C94-4B0F-BBFB-7A7232C8E0BB}"/>
                </c:ext>
              </c:extLst>
            </c:dLbl>
            <c:dLbl>
              <c:idx val="15"/>
              <c:layout>
                <c:manualLayout>
                  <c:x val="-1.7912117088829643E-2"/>
                  <c:y val="-1.4773776546629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C94-4B0F-BBFB-7A7232C8E0BB}"/>
                </c:ext>
              </c:extLst>
            </c:dLbl>
            <c:dLbl>
              <c:idx val="17"/>
              <c:layout>
                <c:manualLayout>
                  <c:x val="-2.3335983200764791E-2"/>
                  <c:y val="-3.324128805228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C94-4B0F-BBFB-7A7232C8E0BB}"/>
                </c:ext>
              </c:extLst>
            </c:dLbl>
            <c:dLbl>
              <c:idx val="20"/>
              <c:layout>
                <c:manualLayout>
                  <c:x val="0"/>
                  <c:y val="-2.770562015049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C94-4B0F-BBFB-7A7232C8E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xVal>
          <c:yVal>
            <c:numRef>
              <c:f>Лист1!$K$2:$K$24</c:f>
              <c:numCache>
                <c:formatCode>0.0</c:formatCode>
                <c:ptCount val="23"/>
                <c:pt idx="0">
                  <c:v>16.600000000000001</c:v>
                </c:pt>
                <c:pt idx="1">
                  <c:v>14.9</c:v>
                </c:pt>
                <c:pt idx="2">
                  <c:v>12.5</c:v>
                </c:pt>
                <c:pt idx="3">
                  <c:v>15.1</c:v>
                </c:pt>
                <c:pt idx="4">
                  <c:v>14.9</c:v>
                </c:pt>
                <c:pt idx="5">
                  <c:v>10.4</c:v>
                </c:pt>
                <c:pt idx="6">
                  <c:v>9.4600000000000009</c:v>
                </c:pt>
                <c:pt idx="7">
                  <c:v>6.25</c:v>
                </c:pt>
                <c:pt idx="8">
                  <c:v>6.5</c:v>
                </c:pt>
                <c:pt idx="9">
                  <c:v>8.6999999999999993</c:v>
                </c:pt>
                <c:pt idx="10">
                  <c:v>7.34</c:v>
                </c:pt>
                <c:pt idx="11">
                  <c:v>9.1999999999999993</c:v>
                </c:pt>
                <c:pt idx="12">
                  <c:v>12.8</c:v>
                </c:pt>
                <c:pt idx="13">
                  <c:v>13.2</c:v>
                </c:pt>
                <c:pt idx="14">
                  <c:v>15.2</c:v>
                </c:pt>
                <c:pt idx="15">
                  <c:v>16.600000000000001</c:v>
                </c:pt>
                <c:pt idx="16">
                  <c:v>14.7</c:v>
                </c:pt>
                <c:pt idx="17">
                  <c:v>20.7</c:v>
                </c:pt>
                <c:pt idx="18">
                  <c:v>20.309999999999999</c:v>
                </c:pt>
                <c:pt idx="19">
                  <c:v>21.2</c:v>
                </c:pt>
                <c:pt idx="20">
                  <c:v>19</c:v>
                </c:pt>
                <c:pt idx="21">
                  <c:v>19</c:v>
                </c:pt>
                <c:pt idx="22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CC94-4B0F-BBFB-7A7232C8E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584768"/>
        <c:axId val="109586688"/>
      </c:scatterChart>
      <c:valAx>
        <c:axId val="109584768"/>
        <c:scaling>
          <c:orientation val="minMax"/>
          <c:max val="2025"/>
          <c:min val="200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86688"/>
        <c:crosses val="autoZero"/>
        <c:crossBetween val="midCat"/>
        <c:majorUnit val="2"/>
      </c:valAx>
      <c:valAx>
        <c:axId val="109586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выпускников не сдавших ЕГЭ по химии,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84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85700524211504"/>
          <c:y val="3.8780290967784195E-2"/>
          <c:w val="0.43519423142173391"/>
          <c:h val="9.6953781054376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Лист1!$C$2:$C$11</c:f>
              <c:numCache>
                <c:formatCode>0.0</c:formatCode>
                <c:ptCount val="10"/>
                <c:pt idx="0">
                  <c:v>0.55000000000000004</c:v>
                </c:pt>
                <c:pt idx="1">
                  <c:v>0.57999999999999996</c:v>
                </c:pt>
                <c:pt idx="2">
                  <c:v>11.38</c:v>
                </c:pt>
                <c:pt idx="3">
                  <c:v>12.64</c:v>
                </c:pt>
                <c:pt idx="4">
                  <c:v>11.08</c:v>
                </c:pt>
                <c:pt idx="5">
                  <c:v>10.17</c:v>
                </c:pt>
                <c:pt idx="6" formatCode="General">
                  <c:v>6.71</c:v>
                </c:pt>
                <c:pt idx="7" formatCode="General">
                  <c:v>6.36</c:v>
                </c:pt>
                <c:pt idx="8" formatCode="General">
                  <c:v>6.39</c:v>
                </c:pt>
                <c:pt idx="9" formatCode="General">
                  <c:v>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8-4CBD-9D5F-DB72A7FBB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06976"/>
        <c:axId val="173006688"/>
      </c:barChar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108</c:v>
                </c:pt>
                <c:pt idx="1">
                  <c:v>120</c:v>
                </c:pt>
                <c:pt idx="2">
                  <c:v>2452</c:v>
                </c:pt>
                <c:pt idx="3">
                  <c:v>2838</c:v>
                </c:pt>
                <c:pt idx="4">
                  <c:v>2609</c:v>
                </c:pt>
                <c:pt idx="5">
                  <c:v>2504</c:v>
                </c:pt>
                <c:pt idx="6">
                  <c:v>1527</c:v>
                </c:pt>
                <c:pt idx="7">
                  <c:v>1603</c:v>
                </c:pt>
                <c:pt idx="8">
                  <c:v>1783</c:v>
                </c:pt>
                <c:pt idx="9">
                  <c:v>1709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8-4CBD-9D5F-DB72A7FBB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007248"/>
        <c:axId val="173006128"/>
      </c:lineChart>
      <c:catAx>
        <c:axId val="1730072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06128"/>
        <c:crosses val="autoZero"/>
        <c:auto val="1"/>
        <c:lblAlgn val="ctr"/>
        <c:lblOffset val="100"/>
        <c:noMultiLvlLbl val="0"/>
      </c:catAx>
      <c:valAx>
        <c:axId val="1730061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Число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07248"/>
        <c:crosses val="autoZero"/>
        <c:crossBetween val="between"/>
      </c:valAx>
      <c:valAx>
        <c:axId val="1730066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от общего числа участников,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506976"/>
        <c:crosses val="max"/>
        <c:crossBetween val="between"/>
      </c:valAx>
      <c:catAx>
        <c:axId val="16950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006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Лист1!$E$1</c:f>
              <c:strCache>
                <c:ptCount val="1"/>
                <c:pt idx="0">
                  <c:v>Средняя отметка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Лист1!$E$2:$E$11</c:f>
              <c:numCache>
                <c:formatCode>0.0</c:formatCode>
                <c:ptCount val="10"/>
                <c:pt idx="0">
                  <c:v>3.75</c:v>
                </c:pt>
                <c:pt idx="1">
                  <c:v>4.0599999999999996</c:v>
                </c:pt>
                <c:pt idx="2">
                  <c:v>3.6</c:v>
                </c:pt>
                <c:pt idx="3" formatCode="General">
                  <c:v>3.9</c:v>
                </c:pt>
                <c:pt idx="4">
                  <c:v>3.97</c:v>
                </c:pt>
                <c:pt idx="5">
                  <c:v>3.89</c:v>
                </c:pt>
                <c:pt idx="6">
                  <c:v>3.77</c:v>
                </c:pt>
                <c:pt idx="7" formatCode="General">
                  <c:v>4</c:v>
                </c:pt>
                <c:pt idx="8" formatCode="General">
                  <c:v>3.9</c:v>
                </c:pt>
                <c:pt idx="9" formatCode="General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E-4C01-A36D-606363573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960496"/>
        <c:axId val="429959376"/>
      </c:barChart>
      <c:lineChart>
        <c:grouping val="standar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Средний тестовый балл в АК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Лист1!$D$2:$D$11</c:f>
              <c:numCache>
                <c:formatCode>0.0</c:formatCode>
                <c:ptCount val="10"/>
                <c:pt idx="0">
                  <c:v>19.82</c:v>
                </c:pt>
                <c:pt idx="1">
                  <c:v>22.58</c:v>
                </c:pt>
                <c:pt idx="2">
                  <c:v>18.5</c:v>
                </c:pt>
                <c:pt idx="3">
                  <c:v>20.7</c:v>
                </c:pt>
                <c:pt idx="4">
                  <c:v>21.39</c:v>
                </c:pt>
                <c:pt idx="5">
                  <c:v>20.98</c:v>
                </c:pt>
                <c:pt idx="6">
                  <c:v>22.84</c:v>
                </c:pt>
                <c:pt idx="7" formatCode="General">
                  <c:v>25.8</c:v>
                </c:pt>
                <c:pt idx="8" formatCode="General">
                  <c:v>25.4</c:v>
                </c:pt>
                <c:pt idx="9" formatCode="General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5E-4C01-A36D-606363573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546496"/>
        <c:axId val="168330624"/>
      </c:lineChart>
      <c:catAx>
        <c:axId val="432546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330624"/>
        <c:crosses val="autoZero"/>
        <c:auto val="1"/>
        <c:lblAlgn val="ctr"/>
        <c:lblOffset val="100"/>
        <c:noMultiLvlLbl val="1"/>
      </c:catAx>
      <c:valAx>
        <c:axId val="168330624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Средний тестовый балл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546496"/>
        <c:crosses val="autoZero"/>
        <c:crossBetween val="between"/>
      </c:valAx>
      <c:valAx>
        <c:axId val="4299593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отметка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960496"/>
        <c:crosses val="max"/>
        <c:crossBetween val="between"/>
      </c:valAx>
      <c:catAx>
        <c:axId val="42996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95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7115245731269"/>
          <c:y val="2.9475414521025201E-3"/>
          <c:w val="0.67950428594533407"/>
          <c:h val="5.8441983418068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8221778102013"/>
          <c:y val="4.0627885503231764E-2"/>
          <c:w val="0.8385688077405733"/>
          <c:h val="0.8092205233348601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258321994281602E-2"/>
                  <c:y val="-4.432132963988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13-47FE-958E-9092B9384F94}"/>
                </c:ext>
              </c:extLst>
            </c:dLbl>
            <c:dLbl>
              <c:idx val="1"/>
              <c:layout>
                <c:manualLayout>
                  <c:x val="6.7170439083111162E-3"/>
                  <c:y val="2.585410895660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13-47FE-958E-9092B9384F94}"/>
                </c:ext>
              </c:extLst>
            </c:dLbl>
            <c:dLbl>
              <c:idx val="2"/>
              <c:layout>
                <c:manualLayout>
                  <c:x val="-4.0302263449866864E-2"/>
                  <c:y val="-2.9547553093259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3-47FE-958E-9092B9384F94}"/>
                </c:ext>
              </c:extLst>
            </c:dLbl>
            <c:dLbl>
              <c:idx val="3"/>
              <c:layout>
                <c:manualLayout>
                  <c:x val="-3.8063248813763155E-2"/>
                  <c:y val="-6.278855032317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13-47FE-958E-9092B9384F94}"/>
                </c:ext>
              </c:extLst>
            </c:dLbl>
            <c:dLbl>
              <c:idx val="4"/>
              <c:layout>
                <c:manualLayout>
                  <c:x val="-4.0302263449866864E-2"/>
                  <c:y val="-3.324099722991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13-47FE-958E-9092B9384F94}"/>
                </c:ext>
              </c:extLst>
            </c:dLbl>
            <c:dLbl>
              <c:idx val="5"/>
              <c:layout>
                <c:manualLayout>
                  <c:x val="-2.2037386683923379E-2"/>
                  <c:y val="-3.32409972299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13-47FE-958E-9092B9384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xVal>
          <c:yVal>
            <c:numRef>
              <c:f>Лист1!$H$2:$H$11</c:f>
              <c:numCache>
                <c:formatCode>0.0</c:formatCode>
                <c:ptCount val="10"/>
                <c:pt idx="0">
                  <c:v>3.7</c:v>
                </c:pt>
                <c:pt idx="1">
                  <c:v>3.33</c:v>
                </c:pt>
                <c:pt idx="2">
                  <c:v>12.23</c:v>
                </c:pt>
                <c:pt idx="3">
                  <c:v>1.1599999999999999</c:v>
                </c:pt>
                <c:pt idx="4">
                  <c:v>0.77</c:v>
                </c:pt>
                <c:pt idx="5">
                  <c:v>1.2</c:v>
                </c:pt>
                <c:pt idx="6">
                  <c:v>3.67</c:v>
                </c:pt>
                <c:pt idx="7" formatCode="General">
                  <c:v>2.87</c:v>
                </c:pt>
                <c:pt idx="8" formatCode="General">
                  <c:v>1.8</c:v>
                </c:pt>
                <c:pt idx="9" formatCode="General">
                  <c:v>3.28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F13-47FE-958E-9092B9384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13344"/>
        <c:axId val="78458064"/>
      </c:scatterChart>
      <c:valAx>
        <c:axId val="167113344"/>
        <c:scaling>
          <c:orientation val="minMax"/>
          <c:max val="20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58064"/>
        <c:crosses val="autoZero"/>
        <c:crossBetween val="midCat"/>
        <c:majorUnit val="1"/>
      </c:valAx>
      <c:valAx>
        <c:axId val="78458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выпускников не сдавших ОГЭ по химии,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1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0.87412</cdr:x>
      <cdr:y>0.13228</cdr:y>
    </cdr:from>
    <cdr:to>
      <cdr:x>0.91767</cdr:x>
      <cdr:y>0.1345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DD0CA1F5-0A1E-4C96-8E8B-082E03FF938A}"/>
            </a:ext>
          </a:extLst>
        </cdr:cNvPr>
        <cdr:cNvCxnSpPr/>
      </cdr:nvCxnSpPr>
      <cdr:spPr>
        <a:xfrm xmlns:a="http://schemas.openxmlformats.org/drawingml/2006/main" flipV="1">
          <a:off x="9063926" y="590550"/>
          <a:ext cx="451549" cy="991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DBE0886-60F4-4A3B-BF72-B9FB3614E477}" type="datetimeFigureOut">
              <a:rPr lang="ru-RU"/>
              <a:pPr>
                <a:defRPr/>
              </a:pPr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7175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6046B9-E953-43C8-BBE8-3CC938BBE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45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6A46-EB4F-4B7D-B6B5-0F4CE1688F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67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6B37B-A8A7-4A5D-AEF0-F7EF4CCAF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77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DF14D-9AAB-4AA6-BBD9-4A2519EE02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33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55651" y="304800"/>
            <a:ext cx="10678583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DEF3-C831-46E7-92EE-FBEF80772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80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B199-64EC-405A-97D6-0D7E24212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09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1BF8-4B59-465D-90C2-98605B11F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4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685E-2711-404B-BA32-D3B0DAF1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22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2810-9538-434F-B097-76CBFD5F0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41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D9B5-2B03-4089-923B-09CD73F6E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1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6FCF-0800-488C-80AE-162084151B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22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F00C-6F10-4870-A348-AAEDD51DC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72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16BC-1BA7-4B59-B801-E9448C44E0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8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C87B44-7142-46E1-A53A-9C5849DE7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3432" y="333376"/>
            <a:ext cx="10369152" cy="20288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Основные результаты ГИА</a:t>
            </a:r>
            <a:b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по химии в 2025 г. в Алтайском крае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3432" y="3068960"/>
            <a:ext cx="10369152" cy="2305050"/>
          </a:xfrm>
        </p:spPr>
        <p:txBody>
          <a:bodyPr/>
          <a:lstStyle/>
          <a:p>
            <a:pPr eaLnBrk="1" hangingPunct="1"/>
            <a:endParaRPr lang="en-US" alt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Маркин Вадим Иванович, </a:t>
            </a:r>
            <a:b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председатель предметной комиссии ГИА</a:t>
            </a:r>
            <a:b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по химии в Алтайском крае, </a:t>
            </a:r>
            <a:br>
              <a:rPr lang="en-US" alt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ru-RU" sz="2400" b="1" dirty="0">
                <a:solidFill>
                  <a:schemeClr val="accent6">
                    <a:lumMod val="75000"/>
                  </a:schemeClr>
                </a:solidFill>
              </a:rPr>
              <a:t>e-mail: markin@chemwood.asu.ru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9301" y="6381750"/>
            <a:ext cx="397416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Барнаул, АИРО, 28 октября 2025 г.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B6B36-DA84-4320-8BD9-C912D5906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607130"/>
            <a:ext cx="10561905" cy="5638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3405E-9F90-4096-8CB5-CB52DDFF2845}"/>
              </a:ext>
            </a:extLst>
          </p:cNvPr>
          <p:cNvSpPr txBox="1"/>
          <p:nvPr/>
        </p:nvSpPr>
        <p:spPr>
          <a:xfrm>
            <a:off x="347228" y="3241511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995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88E662-863D-497C-9E45-512894DA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772816"/>
            <a:ext cx="6133333" cy="2609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453F21-74D5-4D46-8AE8-287E7A4B1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4559036"/>
            <a:ext cx="5184576" cy="1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7935C-C5B5-4C9D-B4D9-70D15013606F}"/>
              </a:ext>
            </a:extLst>
          </p:cNvPr>
          <p:cNvSpPr txBox="1"/>
          <p:nvPr/>
        </p:nvSpPr>
        <p:spPr>
          <a:xfrm>
            <a:off x="767408" y="17728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Неправильный выбор веществ для ОВР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A1FDEF-E01D-4FFC-9888-88A914B42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1424" y="2204864"/>
            <a:ext cx="8291830" cy="691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1C8C03-D548-41D4-936C-1FEEF82033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7632" y="3036155"/>
            <a:ext cx="8028305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9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7935C-C5B5-4C9D-B4D9-70D15013606F}"/>
              </a:ext>
            </a:extLst>
          </p:cNvPr>
          <p:cNvSpPr txBox="1"/>
          <p:nvPr/>
        </p:nvSpPr>
        <p:spPr>
          <a:xfrm>
            <a:off x="767408" y="17728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Неправильные продукты реакции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32DCDE-4DE8-4FDD-81AC-F4ABDFA97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6790" y="2276872"/>
            <a:ext cx="9071610" cy="6343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DF7821-E27A-43AB-BF75-F1799E80A8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27448" y="4485435"/>
            <a:ext cx="9071610" cy="6134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151F4-A54F-4409-A7A7-233554667EDA}"/>
              </a:ext>
            </a:extLst>
          </p:cNvPr>
          <p:cNvSpPr txBox="1"/>
          <p:nvPr/>
        </p:nvSpPr>
        <p:spPr>
          <a:xfrm>
            <a:off x="335360" y="3684407"/>
            <a:ext cx="60960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3. Незнание номенклатуры неорганических соединений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4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193A0-6996-44EE-A90F-E0112D0F10E6}"/>
              </a:ext>
            </a:extLst>
          </p:cNvPr>
          <p:cNvSpPr txBox="1"/>
          <p:nvPr/>
        </p:nvSpPr>
        <p:spPr>
          <a:xfrm>
            <a:off x="191344" y="1785404"/>
            <a:ext cx="756084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Неправильно расставленные коэффициенты в уравнении реакции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996F68-68F7-4569-A83A-EBC886ECC265}"/>
              </a:ext>
            </a:extLst>
          </p:cNvPr>
          <p:cNvPicPr/>
          <p:nvPr/>
        </p:nvPicPr>
        <p:blipFill rotWithShape="1">
          <a:blip r:embed="rId2"/>
          <a:srcRect b="39028"/>
          <a:stretch/>
        </p:blipFill>
        <p:spPr bwMode="auto">
          <a:xfrm>
            <a:off x="695400" y="2276872"/>
            <a:ext cx="9071610" cy="1966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1323E1-90D3-485A-AD6B-78D7843FFBE8}"/>
              </a:ext>
            </a:extLst>
          </p:cNvPr>
          <p:cNvSpPr txBox="1"/>
          <p:nvPr/>
        </p:nvSpPr>
        <p:spPr>
          <a:xfrm>
            <a:off x="191344" y="4324519"/>
            <a:ext cx="825822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Неправильно указанные окислитель и восстановитель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49A3E0F-F511-4818-B4DA-231E88A0AA3F}"/>
              </a:ext>
            </a:extLst>
          </p:cNvPr>
          <p:cNvPicPr/>
          <p:nvPr/>
        </p:nvPicPr>
        <p:blipFill rotWithShape="1">
          <a:blip r:embed="rId2"/>
          <a:srcRect l="13409" t="59367" r="15933"/>
          <a:stretch/>
        </p:blipFill>
        <p:spPr bwMode="auto">
          <a:xfrm>
            <a:off x="839416" y="4799069"/>
            <a:ext cx="6409055" cy="1310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6667E9-AEE9-41A5-9103-7A6ACCDA373F}"/>
              </a:ext>
            </a:extLst>
          </p:cNvPr>
          <p:cNvSpPr txBox="1"/>
          <p:nvPr/>
        </p:nvSpPr>
        <p:spPr>
          <a:xfrm>
            <a:off x="7464152" y="4324519"/>
            <a:ext cx="4104456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Ошибки в электронном балансе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9D8F0B-8217-43B8-9BCB-C8F6A596A2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84232" y="4804964"/>
            <a:ext cx="3094990" cy="12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6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8CDD67-F669-4D3E-B302-BA45B3A1E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44824"/>
            <a:ext cx="8609524" cy="2085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F50ECF-4EA7-4099-8C6A-5CA0F11B8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049" y="4725144"/>
            <a:ext cx="5851319" cy="1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5073A-7EF6-4E67-B862-D5DABE483FA6}"/>
              </a:ext>
            </a:extLst>
          </p:cNvPr>
          <p:cNvSpPr txBox="1"/>
          <p:nvPr/>
        </p:nvSpPr>
        <p:spPr>
          <a:xfrm>
            <a:off x="263352" y="1772816"/>
            <a:ext cx="8160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Неправильный выбор реагентов, не соответствующих условию задачи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630DF9-7E75-42FF-AD37-60C3F1BBD7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1520" y="2276872"/>
            <a:ext cx="7772400" cy="16325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2608CB-3982-47B4-A982-AF223D2B86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1520" y="4031688"/>
            <a:ext cx="7882890" cy="22288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8FFC62-581A-4F15-91FD-09F19E45E1B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6280" y="4662598"/>
            <a:ext cx="3485515" cy="12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9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F3F1B0-6178-485F-B418-EA3658A578A1}"/>
              </a:ext>
            </a:extLst>
          </p:cNvPr>
          <p:cNvSpPr txBox="1"/>
          <p:nvPr/>
        </p:nvSpPr>
        <p:spPr>
          <a:xfrm>
            <a:off x="263352" y="1700808"/>
            <a:ext cx="60960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Неправильно составлены ионные уравнения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214D69-AB02-47EC-A8D8-CC22A2F5F8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16" y="2276872"/>
            <a:ext cx="8455660" cy="18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40569-A45D-4BE6-88CE-00930464F8D1}"/>
              </a:ext>
            </a:extLst>
          </p:cNvPr>
          <p:cNvSpPr txBox="1"/>
          <p:nvPr/>
        </p:nvSpPr>
        <p:spPr>
          <a:xfrm>
            <a:off x="263352" y="18448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Ошибки в расстановке коэффициентов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1F7E88-D8B0-47DB-A8F2-6456EA017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6624" y="2492896"/>
            <a:ext cx="795210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9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0D4F24-9E29-4B1C-90B9-247EFE1E0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16" y="1844824"/>
            <a:ext cx="8136904" cy="12961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2E2A5-8EFA-40E4-8BC4-7C054B8B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704" y="4149080"/>
            <a:ext cx="4464496" cy="162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8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7408" y="1772816"/>
            <a:ext cx="9900592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Общие сведения о результатах ЕГЭ по химии в Алтайском крае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3EDF1-BCB8-4B82-853B-CAC18B6C71BC}"/>
              </a:ext>
            </a:extLst>
          </p:cNvPr>
          <p:cNvSpPr txBox="1"/>
          <p:nvPr/>
        </p:nvSpPr>
        <p:spPr>
          <a:xfrm>
            <a:off x="263352" y="17728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Непонимание химизма протекающих реакций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D961E2-CBC1-4B07-90C6-DE199F0088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16" y="2348880"/>
            <a:ext cx="4926330" cy="2032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C7E1D0-83FD-463B-9ADF-76D6354362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9416" y="4571479"/>
            <a:ext cx="6282690" cy="158369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1529F87-F29B-416B-93FD-CA90B4C5F5CF}"/>
              </a:ext>
            </a:extLst>
          </p:cNvPr>
          <p:cNvCxnSpPr/>
          <p:nvPr/>
        </p:nvCxnSpPr>
        <p:spPr>
          <a:xfrm>
            <a:off x="1343472" y="6130151"/>
            <a:ext cx="208823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25C5612-0E6F-459A-ACAC-EE2CC1C759ED}"/>
              </a:ext>
            </a:extLst>
          </p:cNvPr>
          <p:cNvCxnSpPr/>
          <p:nvPr/>
        </p:nvCxnSpPr>
        <p:spPr>
          <a:xfrm>
            <a:off x="1559496" y="2852936"/>
            <a:ext cx="208823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2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3EDF1-BCB8-4B82-853B-CAC18B6C71BC}"/>
              </a:ext>
            </a:extLst>
          </p:cNvPr>
          <p:cNvSpPr txBox="1"/>
          <p:nvPr/>
        </p:nvSpPr>
        <p:spPr>
          <a:xfrm>
            <a:off x="263352" y="17728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Непонимание химизма протекающих реакций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107E33-511B-4361-9CCD-A59CC3676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3432" y="2204864"/>
            <a:ext cx="5901055" cy="16986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D0557B-26CA-4C1D-B891-23D61D6D53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3432" y="4079841"/>
            <a:ext cx="7019290" cy="213995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1359293-BF71-491A-96A7-BCAFF4262733}"/>
              </a:ext>
            </a:extLst>
          </p:cNvPr>
          <p:cNvCxnSpPr>
            <a:cxnSpLocks/>
          </p:cNvCxnSpPr>
          <p:nvPr/>
        </p:nvCxnSpPr>
        <p:spPr>
          <a:xfrm>
            <a:off x="5725695" y="2636912"/>
            <a:ext cx="115879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1AFD184-164B-4AA4-8CF3-D34BA61D1463}"/>
              </a:ext>
            </a:extLst>
          </p:cNvPr>
          <p:cNvCxnSpPr>
            <a:cxnSpLocks/>
          </p:cNvCxnSpPr>
          <p:nvPr/>
        </p:nvCxnSpPr>
        <p:spPr>
          <a:xfrm>
            <a:off x="3935760" y="3942469"/>
            <a:ext cx="115879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AC301A8-B6FC-420D-B67B-EA342E0CD2CA}"/>
              </a:ext>
            </a:extLst>
          </p:cNvPr>
          <p:cNvCxnSpPr>
            <a:cxnSpLocks/>
          </p:cNvCxnSpPr>
          <p:nvPr/>
        </p:nvCxnSpPr>
        <p:spPr>
          <a:xfrm>
            <a:off x="3093012" y="4936800"/>
            <a:ext cx="115879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0FBF200-7838-4EAE-BB9E-50617B47D20A}"/>
              </a:ext>
            </a:extLst>
          </p:cNvPr>
          <p:cNvCxnSpPr>
            <a:cxnSpLocks/>
          </p:cNvCxnSpPr>
          <p:nvPr/>
        </p:nvCxnSpPr>
        <p:spPr>
          <a:xfrm>
            <a:off x="2513616" y="3903968"/>
            <a:ext cx="115879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48D6AA8-1143-4D37-8E77-0E1BB5BC77DD}"/>
              </a:ext>
            </a:extLst>
          </p:cNvPr>
          <p:cNvCxnSpPr>
            <a:cxnSpLocks/>
          </p:cNvCxnSpPr>
          <p:nvPr/>
        </p:nvCxnSpPr>
        <p:spPr>
          <a:xfrm>
            <a:off x="5303912" y="3928476"/>
            <a:ext cx="421783" cy="1399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8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0F850-ED34-4890-928C-81DF9A921B7C}"/>
              </a:ext>
            </a:extLst>
          </p:cNvPr>
          <p:cNvSpPr txBox="1"/>
          <p:nvPr/>
        </p:nvSpPr>
        <p:spPr>
          <a:xfrm>
            <a:off x="695400" y="19168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Ошибки при уравнивании реакций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FFBCC8-AB8A-40BA-B0F3-D7D13300C9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448" y="2501102"/>
            <a:ext cx="7864152" cy="229605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B8D7AB-E64B-445E-9A4F-0EE9B84D1B4B}"/>
              </a:ext>
            </a:extLst>
          </p:cNvPr>
          <p:cNvCxnSpPr>
            <a:cxnSpLocks/>
          </p:cNvCxnSpPr>
          <p:nvPr/>
        </p:nvCxnSpPr>
        <p:spPr>
          <a:xfrm>
            <a:off x="2927648" y="4293096"/>
            <a:ext cx="576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2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106F5C-D2BE-4967-AAA9-67EAE51F4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16" y="1700808"/>
            <a:ext cx="6033135" cy="19215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52650B-7B13-46BC-B260-69D60860F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826" y="2561781"/>
            <a:ext cx="4909077" cy="36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6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0F850-6D6A-47F7-9706-45574EAE761A}"/>
              </a:ext>
            </a:extLst>
          </p:cNvPr>
          <p:cNvSpPr txBox="1"/>
          <p:nvPr/>
        </p:nvSpPr>
        <p:spPr>
          <a:xfrm>
            <a:off x="695400" y="1628800"/>
            <a:ext cx="10729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Ошибки в расстановке коэффициентов, неполное (неправильное) указание всех продуктов реакции, ошибки в написании формул.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1D9975-DC96-4469-B9B9-F7C190059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16" y="2304723"/>
            <a:ext cx="5818505" cy="961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C015F6-3803-40FD-8582-AD05E3F306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4917" y="3374081"/>
            <a:ext cx="7183120" cy="332676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ADD9E43-4F4D-48EC-8B5C-8334B049D539}"/>
              </a:ext>
            </a:extLst>
          </p:cNvPr>
          <p:cNvCxnSpPr>
            <a:cxnSpLocks/>
          </p:cNvCxnSpPr>
          <p:nvPr/>
        </p:nvCxnSpPr>
        <p:spPr>
          <a:xfrm>
            <a:off x="911424" y="4005064"/>
            <a:ext cx="50405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D11AA6D-4F7D-4D23-BB5C-E6284EADA0C0}"/>
              </a:ext>
            </a:extLst>
          </p:cNvPr>
          <p:cNvCxnSpPr>
            <a:cxnSpLocks/>
          </p:cNvCxnSpPr>
          <p:nvPr/>
        </p:nvCxnSpPr>
        <p:spPr>
          <a:xfrm>
            <a:off x="1343472" y="4725144"/>
            <a:ext cx="50405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FCE045-1212-444D-970F-6ACBDADDDBD8}"/>
              </a:ext>
            </a:extLst>
          </p:cNvPr>
          <p:cNvCxnSpPr>
            <a:cxnSpLocks/>
          </p:cNvCxnSpPr>
          <p:nvPr/>
        </p:nvCxnSpPr>
        <p:spPr>
          <a:xfrm>
            <a:off x="1055440" y="5445224"/>
            <a:ext cx="50405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1FA92F7-BD21-42B9-BF13-06047E6639AD}"/>
              </a:ext>
            </a:extLst>
          </p:cNvPr>
          <p:cNvCxnSpPr>
            <a:cxnSpLocks/>
          </p:cNvCxnSpPr>
          <p:nvPr/>
        </p:nvCxnSpPr>
        <p:spPr>
          <a:xfrm>
            <a:off x="3719736" y="5229200"/>
            <a:ext cx="28803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C65B8CB-62E3-4474-A054-A449D66D3807}"/>
              </a:ext>
            </a:extLst>
          </p:cNvPr>
          <p:cNvCxnSpPr>
            <a:cxnSpLocks/>
          </p:cNvCxnSpPr>
          <p:nvPr/>
        </p:nvCxnSpPr>
        <p:spPr>
          <a:xfrm>
            <a:off x="2279576" y="6684278"/>
            <a:ext cx="28803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D2054E9-CEBE-4397-A8B0-86C3735FFC25}"/>
              </a:ext>
            </a:extLst>
          </p:cNvPr>
          <p:cNvCxnSpPr>
            <a:cxnSpLocks/>
          </p:cNvCxnSpPr>
          <p:nvPr/>
        </p:nvCxnSpPr>
        <p:spPr>
          <a:xfrm>
            <a:off x="4943872" y="4725144"/>
            <a:ext cx="50405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5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0F850-6D6A-47F7-9706-45574EAE761A}"/>
              </a:ext>
            </a:extLst>
          </p:cNvPr>
          <p:cNvSpPr txBox="1"/>
          <p:nvPr/>
        </p:nvSpPr>
        <p:spPr>
          <a:xfrm>
            <a:off x="695400" y="1628800"/>
            <a:ext cx="10729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Ошибки в расстановке коэффициентов, неполное (неправильное) указание всех продуктов реакции, ошибки в написании формул.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BCA1B2-69B5-42BA-BFE6-7812EDD832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920" y="2540106"/>
            <a:ext cx="7619365" cy="203898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5DA83E0-F119-499C-B0F1-39AF55641161}"/>
              </a:ext>
            </a:extLst>
          </p:cNvPr>
          <p:cNvCxnSpPr>
            <a:cxnSpLocks/>
          </p:cNvCxnSpPr>
          <p:nvPr/>
        </p:nvCxnSpPr>
        <p:spPr>
          <a:xfrm>
            <a:off x="1127448" y="2996952"/>
            <a:ext cx="576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A75C694-0E8D-4C0D-8B54-3310EEACABE3}"/>
              </a:ext>
            </a:extLst>
          </p:cNvPr>
          <p:cNvCxnSpPr>
            <a:cxnSpLocks/>
          </p:cNvCxnSpPr>
          <p:nvPr/>
        </p:nvCxnSpPr>
        <p:spPr>
          <a:xfrm>
            <a:off x="1559496" y="3429000"/>
            <a:ext cx="576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61516AB-E506-4703-88BF-DC9F40C73AE3}"/>
              </a:ext>
            </a:extLst>
          </p:cNvPr>
          <p:cNvCxnSpPr>
            <a:cxnSpLocks/>
          </p:cNvCxnSpPr>
          <p:nvPr/>
        </p:nvCxnSpPr>
        <p:spPr>
          <a:xfrm>
            <a:off x="1199456" y="4005064"/>
            <a:ext cx="576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24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0F850-6D6A-47F7-9706-45574EAE761A}"/>
              </a:ext>
            </a:extLst>
          </p:cNvPr>
          <p:cNvSpPr txBox="1"/>
          <p:nvPr/>
        </p:nvSpPr>
        <p:spPr>
          <a:xfrm>
            <a:off x="335360" y="1628800"/>
            <a:ext cx="10729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Неправильный выбор веществ для проведения химических реакций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C853A9-6C69-42FC-845D-C59F4E46F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16" y="2032247"/>
            <a:ext cx="8180705" cy="209613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65E9094-A0FB-4C9B-BABB-96B4E1974D81}"/>
              </a:ext>
            </a:extLst>
          </p:cNvPr>
          <p:cNvCxnSpPr>
            <a:cxnSpLocks/>
          </p:cNvCxnSpPr>
          <p:nvPr/>
        </p:nvCxnSpPr>
        <p:spPr>
          <a:xfrm>
            <a:off x="4943872" y="2708920"/>
            <a:ext cx="54006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025CDDA-3068-4DD0-BA9A-6612014CF38B}"/>
              </a:ext>
            </a:extLst>
          </p:cNvPr>
          <p:cNvCxnSpPr>
            <a:cxnSpLocks/>
          </p:cNvCxnSpPr>
          <p:nvPr/>
        </p:nvCxnSpPr>
        <p:spPr>
          <a:xfrm>
            <a:off x="1271464" y="4128382"/>
            <a:ext cx="727280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2CEF569-0AC8-4DC9-8E6D-BF660C3AEF71}"/>
              </a:ext>
            </a:extLst>
          </p:cNvPr>
          <p:cNvCxnSpPr>
            <a:cxnSpLocks/>
          </p:cNvCxnSpPr>
          <p:nvPr/>
        </p:nvCxnSpPr>
        <p:spPr>
          <a:xfrm>
            <a:off x="8328248" y="2780928"/>
            <a:ext cx="54006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36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216B9-181D-4CEA-9C87-A3933A40D992}"/>
              </a:ext>
            </a:extLst>
          </p:cNvPr>
          <p:cNvSpPr txBox="1"/>
          <p:nvPr/>
        </p:nvSpPr>
        <p:spPr>
          <a:xfrm>
            <a:off x="263352" y="17008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Непонимание химизма происходящих процессов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Рисунок 47">
            <a:extLst>
              <a:ext uri="{FF2B5EF4-FFF2-40B4-BE49-F238E27FC236}">
                <a16:creationId xmlns:a16="http://schemas.microsoft.com/office/drawing/2014/main" id="{6AD7B72D-C05B-47FD-B0A0-D4E088EB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1" y="2166888"/>
            <a:ext cx="7038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50">
            <a:extLst>
              <a:ext uri="{FF2B5EF4-FFF2-40B4-BE49-F238E27FC236}">
                <a16:creationId xmlns:a16="http://schemas.microsoft.com/office/drawing/2014/main" id="{990ABD42-94FD-41E7-8B80-315E1C7B7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616449"/>
            <a:ext cx="7600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52">
            <a:extLst>
              <a:ext uri="{FF2B5EF4-FFF2-40B4-BE49-F238E27FC236}">
                <a16:creationId xmlns:a16="http://schemas.microsoft.com/office/drawing/2014/main" id="{2298C1FA-2153-4364-B98E-A54BB553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759325"/>
            <a:ext cx="78867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21" y="170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0CAAC68-C909-487B-80E8-D0F4BB86939A}"/>
              </a:ext>
            </a:extLst>
          </p:cNvPr>
          <p:cNvCxnSpPr>
            <a:cxnSpLocks/>
          </p:cNvCxnSpPr>
          <p:nvPr/>
        </p:nvCxnSpPr>
        <p:spPr>
          <a:xfrm>
            <a:off x="8040216" y="2166888"/>
            <a:ext cx="0" cy="115212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EA6FA40-ABFB-4B59-AA98-5671C3DE6188}"/>
              </a:ext>
            </a:extLst>
          </p:cNvPr>
          <p:cNvCxnSpPr>
            <a:cxnSpLocks/>
          </p:cNvCxnSpPr>
          <p:nvPr/>
        </p:nvCxnSpPr>
        <p:spPr>
          <a:xfrm>
            <a:off x="8040216" y="4509120"/>
            <a:ext cx="69738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EE1EEBE-8454-4417-96D5-7850BD9E31ED}"/>
              </a:ext>
            </a:extLst>
          </p:cNvPr>
          <p:cNvCxnSpPr>
            <a:cxnSpLocks/>
          </p:cNvCxnSpPr>
          <p:nvPr/>
        </p:nvCxnSpPr>
        <p:spPr>
          <a:xfrm flipV="1">
            <a:off x="7680176" y="5849181"/>
            <a:ext cx="0" cy="7920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24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21" y="170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B8053C-75DF-4562-920A-74CD3674F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5360" y="1709688"/>
            <a:ext cx="6480720" cy="18633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2784DD-59A3-4F62-9F90-C648EF1E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142811"/>
            <a:ext cx="5167426" cy="44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21" y="170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D8344-3EBA-447B-8035-234803F4338E}"/>
              </a:ext>
            </a:extLst>
          </p:cNvPr>
          <p:cNvSpPr txBox="1"/>
          <p:nvPr/>
        </p:nvSpPr>
        <p:spPr>
          <a:xfrm>
            <a:off x="335360" y="1797556"/>
            <a:ext cx="648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Ошибки в расчетах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E094E1-7BBE-401E-9ED7-A6D7DD81AC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5360" y="2376541"/>
            <a:ext cx="5904656" cy="36355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A3A86A-133A-44B3-B6C4-27DBF2CC95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84032" y="1797556"/>
            <a:ext cx="5256225" cy="4214562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C432740-60DC-480F-84AF-AD2CD4286272}"/>
              </a:ext>
            </a:extLst>
          </p:cNvPr>
          <p:cNvCxnSpPr>
            <a:cxnSpLocks/>
          </p:cNvCxnSpPr>
          <p:nvPr/>
        </p:nvCxnSpPr>
        <p:spPr>
          <a:xfrm>
            <a:off x="9480376" y="2924944"/>
            <a:ext cx="148555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A34A533-17FE-4822-B69A-63BEC6AC0966}"/>
              </a:ext>
            </a:extLst>
          </p:cNvPr>
          <p:cNvCxnSpPr>
            <a:cxnSpLocks/>
          </p:cNvCxnSpPr>
          <p:nvPr/>
        </p:nvCxnSpPr>
        <p:spPr>
          <a:xfrm flipV="1">
            <a:off x="8544272" y="3284984"/>
            <a:ext cx="0" cy="136815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9A4F87C-4F1F-416F-A3AC-41A05A5E69CD}"/>
              </a:ext>
            </a:extLst>
          </p:cNvPr>
          <p:cNvCxnSpPr>
            <a:cxnSpLocks/>
          </p:cNvCxnSpPr>
          <p:nvPr/>
        </p:nvCxnSpPr>
        <p:spPr>
          <a:xfrm flipV="1">
            <a:off x="10704512" y="4365104"/>
            <a:ext cx="0" cy="136815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304801"/>
            <a:ext cx="10539784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Количество участников ЕГЭ по химии в Алтайском крае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5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65FF81F-54FB-49FA-A5A9-2CD48929B536}" type="slidenum">
              <a:rPr lang="ru-RU" altLang="ru-RU" smtClean="0"/>
              <a:pPr/>
              <a:t>3</a:t>
            </a:fld>
            <a:endParaRPr lang="ru-RU" alt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42604"/>
              </p:ext>
            </p:extLst>
          </p:nvPr>
        </p:nvGraphicFramePr>
        <p:xfrm>
          <a:off x="839417" y="1962150"/>
          <a:ext cx="10441160" cy="398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21" y="170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89A06-D3C7-45BF-AD7A-E85461385481}"/>
              </a:ext>
            </a:extLst>
          </p:cNvPr>
          <p:cNvSpPr txBox="1"/>
          <p:nvPr/>
        </p:nvSpPr>
        <p:spPr>
          <a:xfrm>
            <a:off x="263352" y="1810132"/>
            <a:ext cx="648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Составление формулы, не отвечающей условиям задачи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783EF-F17F-41C8-B993-26FAE2A08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4682" y="2314105"/>
            <a:ext cx="5527040" cy="1946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4940EC-3B04-4E05-A071-FCC17BEBC4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522" y="4509120"/>
            <a:ext cx="6346190" cy="10750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C6D8C5-6FAE-4562-93A6-F510251430B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72064" y="2331369"/>
            <a:ext cx="504952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4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21" y="170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807505-7FB9-4F27-BA16-AA42990A2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16" y="1844824"/>
            <a:ext cx="6241415" cy="19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19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21" y="170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0C04FD-21D8-44B4-80E7-87591D31A8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4690" y="1561465"/>
            <a:ext cx="5117465" cy="4921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1F0FA5-4531-4B7F-B573-71B0C959F9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46156" y="1938288"/>
            <a:ext cx="5608955" cy="15900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48FAF1-485E-4C7B-9EB5-EA6D19AF380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46156" y="4165235"/>
            <a:ext cx="5349875" cy="18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8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1772816"/>
            <a:ext cx="308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Будьте внимательны!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7F83D8-49CD-4FCD-8B03-5612E98BA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172153"/>
            <a:ext cx="7219048" cy="4571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C009C-F72D-48EB-BFC8-BC38808C3661}"/>
              </a:ext>
            </a:extLst>
          </p:cNvPr>
          <p:cNvSpPr txBox="1"/>
          <p:nvPr/>
        </p:nvSpPr>
        <p:spPr>
          <a:xfrm>
            <a:off x="10433036" y="5733256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 балл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231C566-301A-43AE-905C-2ED23EF5A552}"/>
              </a:ext>
            </a:extLst>
          </p:cNvPr>
          <p:cNvCxnSpPr/>
          <p:nvPr/>
        </p:nvCxnSpPr>
        <p:spPr>
          <a:xfrm>
            <a:off x="1199456" y="4869160"/>
            <a:ext cx="43204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5CCA93A-EE72-4487-A1F8-45B7AA3975F1}"/>
              </a:ext>
            </a:extLst>
          </p:cNvPr>
          <p:cNvCxnSpPr/>
          <p:nvPr/>
        </p:nvCxnSpPr>
        <p:spPr>
          <a:xfrm>
            <a:off x="983432" y="5517232"/>
            <a:ext cx="43204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58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1772816"/>
            <a:ext cx="308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Будьте внимательны!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C009C-F72D-48EB-BFC8-BC38808C3661}"/>
              </a:ext>
            </a:extLst>
          </p:cNvPr>
          <p:cNvSpPr txBox="1"/>
          <p:nvPr/>
        </p:nvSpPr>
        <p:spPr>
          <a:xfrm>
            <a:off x="10433036" y="5733256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 балла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D05087-3BD8-45C1-8FED-49707AC9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2451462"/>
            <a:ext cx="7905701" cy="28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74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35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1772816"/>
            <a:ext cx="308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Будьте внимательны!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C009C-F72D-48EB-BFC8-BC38808C3661}"/>
              </a:ext>
            </a:extLst>
          </p:cNvPr>
          <p:cNvSpPr txBox="1"/>
          <p:nvPr/>
        </p:nvSpPr>
        <p:spPr>
          <a:xfrm>
            <a:off x="10433036" y="5733256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 балла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6C1B5-B8D2-4AB9-8C93-4F91442D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2" y="2348880"/>
            <a:ext cx="7894806" cy="3263187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D28F74E-A432-4E99-8F8C-DFC3A33F8FDA}"/>
              </a:ext>
            </a:extLst>
          </p:cNvPr>
          <p:cNvCxnSpPr>
            <a:cxnSpLocks/>
          </p:cNvCxnSpPr>
          <p:nvPr/>
        </p:nvCxnSpPr>
        <p:spPr>
          <a:xfrm>
            <a:off x="1055440" y="3573016"/>
            <a:ext cx="54006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37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36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1772816"/>
            <a:ext cx="308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Будьте внимательны!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C009C-F72D-48EB-BFC8-BC38808C3661}"/>
              </a:ext>
            </a:extLst>
          </p:cNvPr>
          <p:cNvSpPr txBox="1"/>
          <p:nvPr/>
        </p:nvSpPr>
        <p:spPr>
          <a:xfrm>
            <a:off x="994838" y="5606798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2(3) балла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305CAD-8DE8-4C56-AE6F-E34800FF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103221"/>
            <a:ext cx="5976664" cy="1189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632746-5D26-447E-BC5D-FB8B639D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498" y="2588139"/>
            <a:ext cx="5630793" cy="409701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523BEE-13F6-42DA-806B-72995A22D112}"/>
              </a:ext>
            </a:extLst>
          </p:cNvPr>
          <p:cNvCxnSpPr>
            <a:cxnSpLocks/>
          </p:cNvCxnSpPr>
          <p:nvPr/>
        </p:nvCxnSpPr>
        <p:spPr>
          <a:xfrm>
            <a:off x="623392" y="3292666"/>
            <a:ext cx="54006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67D8B84-3DC9-4F55-A2B2-231E1668570B}"/>
              </a:ext>
            </a:extLst>
          </p:cNvPr>
          <p:cNvCxnSpPr>
            <a:cxnSpLocks/>
          </p:cNvCxnSpPr>
          <p:nvPr/>
        </p:nvCxnSpPr>
        <p:spPr>
          <a:xfrm>
            <a:off x="7896200" y="3933056"/>
            <a:ext cx="36004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0E17393-DB91-42AC-842E-F9D4B1B76DC7}"/>
              </a:ext>
            </a:extLst>
          </p:cNvPr>
          <p:cNvCxnSpPr>
            <a:cxnSpLocks/>
          </p:cNvCxnSpPr>
          <p:nvPr/>
        </p:nvCxnSpPr>
        <p:spPr>
          <a:xfrm>
            <a:off x="6831861" y="6655808"/>
            <a:ext cx="480875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69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0EEE0-1147-4332-8615-21AA21440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91" y="2142148"/>
            <a:ext cx="7690740" cy="4231864"/>
          </a:xfrm>
          <a:prstGeom prst="rect">
            <a:avLst/>
          </a:prstGeom>
        </p:spPr>
      </p:pic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37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4B2C7-CB79-4B94-A528-6333171DB7E4}"/>
              </a:ext>
            </a:extLst>
          </p:cNvPr>
          <p:cNvSpPr txBox="1">
            <a:spLocks noChangeArrowheads="1"/>
          </p:cNvSpPr>
          <p:nvPr/>
        </p:nvSpPr>
        <p:spPr>
          <a:xfrm>
            <a:off x="839416" y="638209"/>
            <a:ext cx="10539784" cy="8199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kern="0" dirty="0">
                <a:solidFill>
                  <a:schemeClr val="accent6">
                    <a:lumMod val="75000"/>
                  </a:schemeClr>
                </a:solidFill>
              </a:rPr>
              <a:t>Примеры заданий</a:t>
            </a:r>
            <a:endParaRPr lang="ru-RU" altLang="ru-RU" sz="36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9711A-A7B3-4C23-A1C6-4D946AB3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1772816"/>
            <a:ext cx="308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Будьте внимательны!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C009C-F72D-48EB-BFC8-BC38808C3661}"/>
              </a:ext>
            </a:extLst>
          </p:cNvPr>
          <p:cNvSpPr txBox="1"/>
          <p:nvPr/>
        </p:nvSpPr>
        <p:spPr>
          <a:xfrm>
            <a:off x="994838" y="5606798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5</a:t>
            </a:r>
            <a:r>
              <a:rPr lang="ru-RU" b="1" dirty="0">
                <a:solidFill>
                  <a:srgbClr val="C00000"/>
                </a:solidFill>
              </a:rPr>
              <a:t>) балла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67D8B84-3DC9-4F55-A2B2-231E1668570B}"/>
              </a:ext>
            </a:extLst>
          </p:cNvPr>
          <p:cNvCxnSpPr>
            <a:cxnSpLocks/>
          </p:cNvCxnSpPr>
          <p:nvPr/>
        </p:nvCxnSpPr>
        <p:spPr>
          <a:xfrm>
            <a:off x="7896200" y="5976130"/>
            <a:ext cx="36004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48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38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7408" y="1772816"/>
            <a:ext cx="9900592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Общие сведения о результатах ОГЭ по химии в Алтайском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475032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304801"/>
            <a:ext cx="10539784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Количество участников ОГЭ по химии в Алтайском крае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5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65FF81F-54FB-49FA-A5A9-2CD48929B536}" type="slidenum">
              <a:rPr lang="ru-RU" altLang="ru-RU" smtClean="0"/>
              <a:pPr/>
              <a:t>39</a:t>
            </a:fld>
            <a:endParaRPr lang="ru-RU" alt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406183"/>
              </p:ext>
            </p:extLst>
          </p:nvPr>
        </p:nvGraphicFramePr>
        <p:xfrm>
          <a:off x="839416" y="1962150"/>
          <a:ext cx="10539784" cy="420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586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327961"/>
              </p:ext>
            </p:extLst>
          </p:nvPr>
        </p:nvGraphicFramePr>
        <p:xfrm>
          <a:off x="748043" y="1988840"/>
          <a:ext cx="1060317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Средний тестовый балл ЕГЭ по химии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52DE2EF-C04E-41AC-B139-A807789F9642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2" name="Овал 1"/>
          <p:cNvSpPr/>
          <p:nvPr/>
        </p:nvSpPr>
        <p:spPr>
          <a:xfrm>
            <a:off x="10776520" y="2780928"/>
            <a:ext cx="504056" cy="1728192"/>
          </a:xfrm>
          <a:prstGeom prst="ellipse">
            <a:avLst/>
          </a:prstGeom>
          <a:noFill/>
          <a:ln>
            <a:solidFill>
              <a:srgbClr val="FC0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Основные результаты ОГЭ по химии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52DE2EF-C04E-41AC-B139-A807789F9642}" type="slidenum">
              <a:rPr lang="ru-RU" altLang="ru-RU" smtClean="0"/>
              <a:pPr/>
              <a:t>40</a:t>
            </a:fld>
            <a:endParaRPr lang="ru-RU" alt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548496"/>
              </p:ext>
            </p:extLst>
          </p:nvPr>
        </p:nvGraphicFramePr>
        <p:xfrm>
          <a:off x="623392" y="1996754"/>
          <a:ext cx="10755808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508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Основные результаты ОГЭ по химии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52DE2EF-C04E-41AC-B139-A807789F9642}" type="slidenum">
              <a:rPr lang="ru-RU" altLang="ru-RU" smtClean="0"/>
              <a:pPr/>
              <a:t>41</a:t>
            </a:fld>
            <a:endParaRPr lang="ru-RU" alt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652333"/>
              </p:ext>
            </p:extLst>
          </p:nvPr>
        </p:nvGraphicFramePr>
        <p:xfrm>
          <a:off x="839416" y="2187510"/>
          <a:ext cx="10369152" cy="390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865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42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7408" y="1772816"/>
            <a:ext cx="9900592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Анализ выполнения заданий КИМ по химии</a:t>
            </a:r>
          </a:p>
        </p:txBody>
      </p:sp>
    </p:spTree>
    <p:extLst>
      <p:ext uri="{BB962C8B-B14F-4D97-AF65-F5344CB8AC3E}">
        <p14:creationId xmlns:p14="http://schemas.microsoft.com/office/powerpoint/2010/main" val="3412511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43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660" y="6146140"/>
            <a:ext cx="10729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Примечания. Б – базовый, П – повышенный, В – высокий;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светло-красной заливкой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выделены значения, в которых средний процент выполнения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ниже 50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(для заданий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базового и повышенного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уровней сложности) и</a:t>
            </a:r>
            <a:r>
              <a:rPr lang="ru-RU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(для заданий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высокого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сложности).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D53FB7-3676-4DC7-B450-74E92C4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87" y="67932"/>
            <a:ext cx="10246646" cy="60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12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44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660" y="6146140"/>
            <a:ext cx="10729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Примечания. Б – базовый, П – повышенный, В – высокий;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светло-красной заливкой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выделены значения, в которых средний процент выполнения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ниже 50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(для заданий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базового и повышенного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уровней сложности) и</a:t>
            </a:r>
            <a:r>
              <a:rPr lang="ru-RU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(для заданий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высокого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сложности).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B1478E-2C05-4F08-8048-F90864FC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95" y="620688"/>
            <a:ext cx="10657143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0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45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660" y="6146140"/>
            <a:ext cx="10729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Примечания. Б – базовый, П – повышенный, В – высокий;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светло-красной заливкой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выделены значения, в которых средний процент выполнения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ниже 50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(для заданий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базового и повышенного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уровней сложности) и</a:t>
            </a:r>
            <a:r>
              <a:rPr lang="ru-RU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(для заданий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высокого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сложности).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C5876F-9632-4C88-A9FA-9B9278B9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05" y="1340768"/>
            <a:ext cx="1093017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47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46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Задания высокого уровня сложности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1B783A2-CCF9-43F4-BFB2-06A1F59C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76" y="1706585"/>
            <a:ext cx="10710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правильно ответивших на вопросы части 2 (в %) (всего 1709 участников)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A61A3DB-57DA-49F6-8382-114BE1C40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62860"/>
              </p:ext>
            </p:extLst>
          </p:nvPr>
        </p:nvGraphicFramePr>
        <p:xfrm>
          <a:off x="839416" y="2229804"/>
          <a:ext cx="10539784" cy="3791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002">
                  <a:extLst>
                    <a:ext uri="{9D8B030D-6E8A-4147-A177-3AD203B41FA5}">
                      <a16:colId xmlns:a16="http://schemas.microsoft.com/office/drawing/2014/main" val="2326198357"/>
                    </a:ext>
                  </a:extLst>
                </a:gridCol>
                <a:gridCol w="1565649">
                  <a:extLst>
                    <a:ext uri="{9D8B030D-6E8A-4147-A177-3AD203B41FA5}">
                      <a16:colId xmlns:a16="http://schemas.microsoft.com/office/drawing/2014/main" val="3422153083"/>
                    </a:ext>
                  </a:extLst>
                </a:gridCol>
                <a:gridCol w="1496426">
                  <a:extLst>
                    <a:ext uri="{9D8B030D-6E8A-4147-A177-3AD203B41FA5}">
                      <a16:colId xmlns:a16="http://schemas.microsoft.com/office/drawing/2014/main" val="3338394469"/>
                    </a:ext>
                  </a:extLst>
                </a:gridCol>
                <a:gridCol w="1635611">
                  <a:extLst>
                    <a:ext uri="{9D8B030D-6E8A-4147-A177-3AD203B41FA5}">
                      <a16:colId xmlns:a16="http://schemas.microsoft.com/office/drawing/2014/main" val="325096967"/>
                    </a:ext>
                  </a:extLst>
                </a:gridCol>
                <a:gridCol w="1634874">
                  <a:extLst>
                    <a:ext uri="{9D8B030D-6E8A-4147-A177-3AD203B41FA5}">
                      <a16:colId xmlns:a16="http://schemas.microsoft.com/office/drawing/2014/main" val="1797756195"/>
                    </a:ext>
                  </a:extLst>
                </a:gridCol>
                <a:gridCol w="1635611">
                  <a:extLst>
                    <a:ext uri="{9D8B030D-6E8A-4147-A177-3AD203B41FA5}">
                      <a16:colId xmlns:a16="http://schemas.microsoft.com/office/drawing/2014/main" val="869506734"/>
                    </a:ext>
                  </a:extLst>
                </a:gridCol>
                <a:gridCol w="1635611">
                  <a:extLst>
                    <a:ext uri="{9D8B030D-6E8A-4147-A177-3AD203B41FA5}">
                      <a16:colId xmlns:a16="http://schemas.microsoft.com/office/drawing/2014/main" val="14796109"/>
                    </a:ext>
                  </a:extLst>
                </a:gridCol>
              </a:tblGrid>
              <a:tr h="1118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% выполнения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приступал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42657"/>
                  </a:ext>
                </a:extLst>
              </a:tr>
              <a:tr h="5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777103531"/>
                  </a:ext>
                </a:extLst>
              </a:tr>
              <a:tr h="5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520012906"/>
                  </a:ext>
                </a:extLst>
              </a:tr>
              <a:tr h="5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35,45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564239572"/>
                  </a:ext>
                </a:extLst>
              </a:tr>
              <a:tr h="5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23К1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842450181"/>
                  </a:ext>
                </a:extLst>
              </a:tr>
              <a:tr h="5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23К2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38349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16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47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Задания высокого уровня сложности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1B783A2-CCF9-43F4-BFB2-06A1F59C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76" y="1783529"/>
            <a:ext cx="10710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 выполнения заданий высокого уровня сложности в группах учащихся с различной успеваемостью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A6CEA5B-A74A-4432-8F28-204FB2505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032"/>
              </p:ext>
            </p:extLst>
          </p:nvPr>
        </p:nvGraphicFramePr>
        <p:xfrm>
          <a:off x="785876" y="2200742"/>
          <a:ext cx="10593322" cy="3820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937">
                  <a:extLst>
                    <a:ext uri="{9D8B030D-6E8A-4147-A177-3AD203B41FA5}">
                      <a16:colId xmlns:a16="http://schemas.microsoft.com/office/drawing/2014/main" val="1657673091"/>
                    </a:ext>
                  </a:extLst>
                </a:gridCol>
                <a:gridCol w="1765677">
                  <a:extLst>
                    <a:ext uri="{9D8B030D-6E8A-4147-A177-3AD203B41FA5}">
                      <a16:colId xmlns:a16="http://schemas.microsoft.com/office/drawing/2014/main" val="3638352081"/>
                    </a:ext>
                  </a:extLst>
                </a:gridCol>
                <a:gridCol w="1765677">
                  <a:extLst>
                    <a:ext uri="{9D8B030D-6E8A-4147-A177-3AD203B41FA5}">
                      <a16:colId xmlns:a16="http://schemas.microsoft.com/office/drawing/2014/main" val="2406551356"/>
                    </a:ext>
                  </a:extLst>
                </a:gridCol>
                <a:gridCol w="1765677">
                  <a:extLst>
                    <a:ext uri="{9D8B030D-6E8A-4147-A177-3AD203B41FA5}">
                      <a16:colId xmlns:a16="http://schemas.microsoft.com/office/drawing/2014/main" val="933680411"/>
                    </a:ext>
                  </a:extLst>
                </a:gridCol>
                <a:gridCol w="1765677">
                  <a:extLst>
                    <a:ext uri="{9D8B030D-6E8A-4147-A177-3AD203B41FA5}">
                      <a16:colId xmlns:a16="http://schemas.microsoft.com/office/drawing/2014/main" val="2284639650"/>
                    </a:ext>
                  </a:extLst>
                </a:gridCol>
                <a:gridCol w="1765677">
                  <a:extLst>
                    <a:ext uri="{9D8B030D-6E8A-4147-A177-3AD203B41FA5}">
                      <a16:colId xmlns:a16="http://schemas.microsoft.com/office/drawing/2014/main" val="513891566"/>
                    </a:ext>
                  </a:extLst>
                </a:gridCol>
              </a:tblGrid>
              <a:tr h="5387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% выполнения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группе, получивших отметку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5220"/>
                  </a:ext>
                </a:extLst>
              </a:tr>
              <a:tr h="588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"2"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"3"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"4"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"5"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349000"/>
                  </a:ext>
                </a:extLst>
              </a:tr>
              <a:tr h="53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5,71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91,78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457240"/>
                  </a:ext>
                </a:extLst>
              </a:tr>
              <a:tr h="53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1,66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3754970"/>
                  </a:ext>
                </a:extLst>
              </a:tr>
              <a:tr h="53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8,53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657381"/>
                  </a:ext>
                </a:extLst>
              </a:tr>
              <a:tr h="53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23К1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2,49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34,13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95,86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8932758"/>
                  </a:ext>
                </a:extLst>
              </a:tr>
              <a:tr h="53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23К2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12,34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42,63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32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914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48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43F000-1365-41EE-87EE-9A6F1B2A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3" y="1844824"/>
            <a:ext cx="8426736" cy="12612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710545-2F3E-4FD9-A878-D2E03147C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3573016"/>
            <a:ext cx="6696744" cy="20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57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49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E738D1-23F0-4293-834D-8C4CDE2B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3" y="1990905"/>
            <a:ext cx="7706031" cy="33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304801"/>
            <a:ext cx="10539784" cy="121602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Распределение участников с различным уровнем подготовки по группам</a:t>
            </a:r>
            <a:endParaRPr lang="ru-RU" alt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84E4051-F1F4-4147-B58F-60CB227236D9}" type="slidenum">
              <a:rPr lang="ru-RU" altLang="ru-RU" smtClean="0"/>
              <a:pPr/>
              <a:t>5</a:t>
            </a:fld>
            <a:endParaRPr lang="ru-RU" altLang="ru-RU"/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366370"/>
              </p:ext>
            </p:extLst>
          </p:nvPr>
        </p:nvGraphicFramePr>
        <p:xfrm>
          <a:off x="911424" y="1647825"/>
          <a:ext cx="103691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50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A96FFC-F783-41CA-9759-32160D54F5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3" y="1916832"/>
            <a:ext cx="9385705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719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51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060650-3914-449D-896D-C303D33D05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" y="1988840"/>
            <a:ext cx="10586879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907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52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37007-F5C9-43B6-9C98-E2132626B9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0" y="1844824"/>
            <a:ext cx="10639360" cy="3240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56070A6-8AAC-429D-A1A1-0BD9DA94F4A6}"/>
              </a:ext>
            </a:extLst>
          </p:cNvPr>
          <p:cNvCxnSpPr/>
          <p:nvPr/>
        </p:nvCxnSpPr>
        <p:spPr>
          <a:xfrm>
            <a:off x="4871864" y="3717032"/>
            <a:ext cx="36004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797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53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83BE5-90AB-4B90-B561-33023169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3" y="1772816"/>
            <a:ext cx="9391811" cy="1440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BEEBEF-C486-4D72-A88F-2E87BAEC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4162965"/>
            <a:ext cx="7360817" cy="17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0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54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7AE9F6-436E-4B18-A7F1-3F6860327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9500" y="2226472"/>
            <a:ext cx="8640960" cy="16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414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55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2F1D2E-4F43-4512-A440-172ABE365E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844824"/>
            <a:ext cx="789818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0909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56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C64AA7-8740-4A3A-A891-5D5A0800E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232" y="1988840"/>
            <a:ext cx="1015430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11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57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AA930-7F0E-4E7C-998F-09190A16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0" y="1739608"/>
            <a:ext cx="8214127" cy="1401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111667-1105-43BB-A262-284AD9EF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665" y="3212976"/>
            <a:ext cx="6192568" cy="27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6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58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1EA8D-D052-47E6-A7AB-F16B310EA4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" y="1932655"/>
            <a:ext cx="7125335" cy="3869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9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59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AEFE02-89AD-42E8-865B-9C98703E3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16" y="1844824"/>
            <a:ext cx="100091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2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304801"/>
            <a:ext cx="10539784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Доля выпускников, набравших балл ниже минимального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F884909-FD25-450B-8705-DB1F94DB8272}" type="slidenum">
              <a:rPr lang="ru-RU" altLang="ru-RU" smtClean="0"/>
              <a:pPr/>
              <a:t>6</a:t>
            </a:fld>
            <a:endParaRPr lang="ru-RU" alt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639635"/>
              </p:ext>
            </p:extLst>
          </p:nvPr>
        </p:nvGraphicFramePr>
        <p:xfrm>
          <a:off x="695400" y="1844824"/>
          <a:ext cx="106571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60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6233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556D86-2827-484A-86F7-0F6C6E3FD0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7" y="1844824"/>
            <a:ext cx="8113805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7899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61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0575EF-2BFE-4996-8731-EB74971E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"/>
          <a:stretch/>
        </p:blipFill>
        <p:spPr>
          <a:xfrm>
            <a:off x="125781" y="116632"/>
            <a:ext cx="6529601" cy="5717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4C5A0B-B30F-4144-BFF7-63810F3C9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3" y="2166861"/>
            <a:ext cx="5489187" cy="46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861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62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794FCB-2CF3-492A-8EAC-D0B4C93F43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844824"/>
            <a:ext cx="936104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373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63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2EDD0-7F3E-432D-ABAD-8141A6F23A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9137"/>
            <a:ext cx="9062085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5110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64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4BF7FE-BA67-45CB-9BC4-2CAD65717B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36525"/>
            <a:ext cx="6952218" cy="617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428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65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4D75D-CAA9-4476-B18F-73A9C848BABA}"/>
              </a:ext>
            </a:extLst>
          </p:cNvPr>
          <p:cNvPicPr/>
          <p:nvPr/>
        </p:nvPicPr>
        <p:blipFill rotWithShape="1">
          <a:blip r:embed="rId2"/>
          <a:srcRect b="30426"/>
          <a:stretch/>
        </p:blipFill>
        <p:spPr bwMode="auto">
          <a:xfrm>
            <a:off x="762000" y="1743075"/>
            <a:ext cx="6475094" cy="2573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3DA928-0355-44F0-BCBC-F502D495AD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5159" y="4316095"/>
            <a:ext cx="6591935" cy="2405380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59CA6C-78C6-4AAC-9E61-AC3090E7CFE8}"/>
              </a:ext>
            </a:extLst>
          </p:cNvPr>
          <p:cNvCxnSpPr/>
          <p:nvPr/>
        </p:nvCxnSpPr>
        <p:spPr>
          <a:xfrm>
            <a:off x="7104112" y="1844824"/>
            <a:ext cx="0" cy="2376264"/>
          </a:xfrm>
          <a:prstGeom prst="line">
            <a:avLst/>
          </a:prstGeom>
          <a:ln w="28575">
            <a:solidFill>
              <a:srgbClr val="FC0C3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5212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66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92C63-2A81-4DF8-BF70-DF57E170D2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09660"/>
            <a:ext cx="10806608" cy="3003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6304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67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2BF64-301D-4F36-BE4F-C159F755D4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36525"/>
            <a:ext cx="7272808" cy="610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0780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68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C6794F-8845-4060-8073-396F0AA372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6" y="1844339"/>
            <a:ext cx="9145488" cy="4877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0900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69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28C973-A940-4D0A-9109-00D250050D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4" y="1772816"/>
            <a:ext cx="7980680" cy="4881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1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7408" y="1772816"/>
            <a:ext cx="9900592" cy="12160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  <a:t>Анализ выполнения заданий КИМ по химии</a:t>
            </a:r>
          </a:p>
        </p:txBody>
      </p:sp>
    </p:spTree>
    <p:extLst>
      <p:ext uri="{BB962C8B-B14F-4D97-AF65-F5344CB8AC3E}">
        <p14:creationId xmlns:p14="http://schemas.microsoft.com/office/powerpoint/2010/main" val="27442360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70</a:t>
            </a:fld>
            <a:endParaRPr lang="ru-RU" alt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0F5809-D8C6-46E8-9447-AF1985F7AAC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8" b="22945"/>
          <a:stretch/>
        </p:blipFill>
        <p:spPr bwMode="auto">
          <a:xfrm>
            <a:off x="-28517" y="858995"/>
            <a:ext cx="7272808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C19B97-6A68-4D5F-B4D7-4766689D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72" y="3181445"/>
            <a:ext cx="4880527" cy="1050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7FBCBA-3B62-46D3-BF9D-DC8CD1F58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808" y="4264090"/>
            <a:ext cx="4868392" cy="1829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D67B4-CC5A-4480-8639-05AF16339514}"/>
              </a:ext>
            </a:extLst>
          </p:cNvPr>
          <p:cNvSpPr txBox="1"/>
          <p:nvPr/>
        </p:nvSpPr>
        <p:spPr>
          <a:xfrm>
            <a:off x="6266138" y="170080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 (3) балл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7B173-0370-4382-BF4F-F42AA325D4C1}"/>
              </a:ext>
            </a:extLst>
          </p:cNvPr>
          <p:cNvSpPr txBox="1"/>
          <p:nvPr/>
        </p:nvSpPr>
        <p:spPr>
          <a:xfrm>
            <a:off x="6183819" y="648335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2 (1) балла</a:t>
            </a:r>
          </a:p>
        </p:txBody>
      </p:sp>
    </p:spTree>
    <p:extLst>
      <p:ext uri="{BB962C8B-B14F-4D97-AF65-F5344CB8AC3E}">
        <p14:creationId xmlns:p14="http://schemas.microsoft.com/office/powerpoint/2010/main" val="2665114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71</a:t>
            </a:fld>
            <a:endParaRPr lang="ru-RU" alt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6DFF23-8CB6-46A2-93E9-275DF6A1ECB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836712"/>
            <a:ext cx="10668000" cy="6841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3600" b="1" kern="0" dirty="0">
                <a:solidFill>
                  <a:schemeClr val="accent6">
                    <a:lumMod val="75000"/>
                  </a:schemeClr>
                </a:solidFill>
              </a:rPr>
              <a:t>Примеры</a:t>
            </a:r>
            <a:endParaRPr lang="ru-RU" altLang="ru-RU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00396F-1B5F-40AF-9271-E94D1A9DBAA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5068" r="42739" b="69177"/>
          <a:stretch/>
        </p:blipFill>
        <p:spPr bwMode="auto">
          <a:xfrm>
            <a:off x="911424" y="1916832"/>
            <a:ext cx="5256584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0708A5-EE56-46D9-97DA-094F4BE0A92C}"/>
              </a:ext>
            </a:extLst>
          </p:cNvPr>
          <p:cNvSpPr txBox="1"/>
          <p:nvPr/>
        </p:nvSpPr>
        <p:spPr>
          <a:xfrm>
            <a:off x="6384032" y="292428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3454590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72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95400" y="692696"/>
            <a:ext cx="1068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Что нас ждет в 2026 году?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3472" y="2564904"/>
            <a:ext cx="9721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Изменения структуры и содержания КИМ ЕГЭ и ОГЭ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40624224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3432" y="980728"/>
            <a:ext cx="10363200" cy="1371600"/>
          </a:xfrm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3429000"/>
            <a:ext cx="7773987" cy="160020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</a:rPr>
              <a:t>Вопросы?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63552" y="5373216"/>
            <a:ext cx="8280400" cy="92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</a:rPr>
              <a:t>Маркин Вадим Иванович, </a:t>
            </a:r>
            <a:b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ru-RU" sz="2000" b="1" kern="0" dirty="0">
                <a:solidFill>
                  <a:schemeClr val="accent2">
                    <a:lumMod val="75000"/>
                  </a:schemeClr>
                </a:solidFill>
              </a:rPr>
              <a:t>e-mail: markin@chemwood.asu.ru</a:t>
            </a:r>
            <a:endParaRPr lang="ru-RU" altLang="ru-RU" sz="20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2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760A37-F7C5-4FC7-9952-BBD1B5A63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9" y="248047"/>
            <a:ext cx="10552381" cy="636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1FB7D-5E9F-4642-B4C7-D947CE650926}"/>
              </a:ext>
            </a:extLst>
          </p:cNvPr>
          <p:cNvSpPr txBox="1"/>
          <p:nvPr/>
        </p:nvSpPr>
        <p:spPr>
          <a:xfrm>
            <a:off x="551384" y="566124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1412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EC09C7E-2C55-4092-B8A7-B74B5888FA33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506911" y="198884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352" y="395149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D3A722-0751-49AF-BBDD-17B526B8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24" y="205190"/>
            <a:ext cx="10580952" cy="6447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2CF1A7-BE24-485C-ADA1-713E36D8EDB3}"/>
              </a:ext>
            </a:extLst>
          </p:cNvPr>
          <p:cNvSpPr txBox="1"/>
          <p:nvPr/>
        </p:nvSpPr>
        <p:spPr>
          <a:xfrm>
            <a:off x="375598" y="156168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49A41E-6200-42B9-92CA-06D3300E4175}"/>
              </a:ext>
            </a:extLst>
          </p:cNvPr>
          <p:cNvSpPr txBox="1"/>
          <p:nvPr/>
        </p:nvSpPr>
        <p:spPr>
          <a:xfrm>
            <a:off x="316186" y="272184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688349-D360-4660-9BA6-FA2B0894E9E9}"/>
              </a:ext>
            </a:extLst>
          </p:cNvPr>
          <p:cNvSpPr txBox="1"/>
          <p:nvPr/>
        </p:nvSpPr>
        <p:spPr>
          <a:xfrm>
            <a:off x="334722" y="624522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0383219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31039</TotalTime>
  <Words>835</Words>
  <Application>Microsoft Office PowerPoint</Application>
  <PresentationFormat>Широкоэкранный</PresentationFormat>
  <Paragraphs>283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9" baseType="lpstr">
      <vt:lpstr>Arial</vt:lpstr>
      <vt:lpstr>Calibri</vt:lpstr>
      <vt:lpstr>Times New Roman</vt:lpstr>
      <vt:lpstr>Verdana</vt:lpstr>
      <vt:lpstr>Wingdings</vt:lpstr>
      <vt:lpstr>Профиль</vt:lpstr>
      <vt:lpstr>Основные результаты ГИА по химии в 2025 г. в Алтайском крае</vt:lpstr>
      <vt:lpstr>Общие сведения о результатах ЕГЭ по химии в Алтайском крае</vt:lpstr>
      <vt:lpstr>Количество участников ЕГЭ по химии в Алтайском крае</vt:lpstr>
      <vt:lpstr>Средний тестовый балл ЕГЭ по химии</vt:lpstr>
      <vt:lpstr>Распределение участников с различным уровнем подготовки по группам</vt:lpstr>
      <vt:lpstr>Доля выпускников, набравших балл ниже минимального</vt:lpstr>
      <vt:lpstr>Анализ выполнения заданий КИМ по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сведения о результатах ОГЭ по химии в Алтайском крае</vt:lpstr>
      <vt:lpstr>Количество участников ОГЭ по химии в Алтайском крае</vt:lpstr>
      <vt:lpstr>Основные результаты ОГЭ по химии</vt:lpstr>
      <vt:lpstr>Основные результаты ОГЭ по химии</vt:lpstr>
      <vt:lpstr>Анализ выполнения заданий КИМ по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ASU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по химии</dc:title>
  <dc:creator>User</dc:creator>
  <cp:lastModifiedBy>111</cp:lastModifiedBy>
  <cp:revision>1036</cp:revision>
  <dcterms:created xsi:type="dcterms:W3CDTF">2008-03-24T05:02:07Z</dcterms:created>
  <dcterms:modified xsi:type="dcterms:W3CDTF">2025-10-30T12:58:59Z</dcterms:modified>
</cp:coreProperties>
</file>