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370" r:id="rId3"/>
    <p:sldId id="372" r:id="rId4"/>
    <p:sldId id="373" r:id="rId5"/>
    <p:sldId id="374" r:id="rId6"/>
    <p:sldId id="375" r:id="rId7"/>
    <p:sldId id="371" r:id="rId8"/>
    <p:sldId id="380" r:id="rId9"/>
    <p:sldId id="404" r:id="rId10"/>
    <p:sldId id="379" r:id="rId11"/>
    <p:sldId id="381" r:id="rId12"/>
    <p:sldId id="382" r:id="rId13"/>
    <p:sldId id="383" r:id="rId14"/>
    <p:sldId id="384" r:id="rId15"/>
    <p:sldId id="385" r:id="rId16"/>
    <p:sldId id="386" r:id="rId17"/>
    <p:sldId id="387" r:id="rId18"/>
    <p:sldId id="388" r:id="rId19"/>
    <p:sldId id="389" r:id="rId20"/>
    <p:sldId id="390" r:id="rId21"/>
    <p:sldId id="391" r:id="rId22"/>
    <p:sldId id="392" r:id="rId23"/>
    <p:sldId id="393" r:id="rId24"/>
    <p:sldId id="394" r:id="rId25"/>
    <p:sldId id="395" r:id="rId26"/>
    <p:sldId id="396" r:id="rId27"/>
    <p:sldId id="397" r:id="rId28"/>
    <p:sldId id="398" r:id="rId29"/>
    <p:sldId id="399" r:id="rId30"/>
    <p:sldId id="400" r:id="rId31"/>
    <p:sldId id="401" r:id="rId32"/>
    <p:sldId id="402" r:id="rId33"/>
    <p:sldId id="403" r:id="rId34"/>
  </p:sldIdLst>
  <p:sldSz cx="18288000" cy="10287000"/>
  <p:notesSz cx="6858000" cy="9144000"/>
  <p:embeddedFontLst>
    <p:embeddedFont>
      <p:font typeface="Open Sans 1" panose="020B0604020202020204" charset="0"/>
      <p:regular r:id="rId35"/>
    </p:embeddedFont>
    <p:embeddedFont>
      <p:font typeface="Montserrat Bold" panose="020B0604020202020204" charset="0"/>
      <p:regular r:id="rId36"/>
    </p:embeddedFont>
    <p:embeddedFont>
      <p:font typeface="Open Sans 1 Semi-Bold" panose="020B0604020202020204" charset="0"/>
      <p:regular r:id="rId37"/>
    </p:embeddedFont>
    <p:embeddedFont>
      <p:font typeface="PT Sans" panose="020B0604020202020204" charset="-52"/>
      <p:regular r:id="rId38"/>
      <p:bold r:id="rId39"/>
      <p:italic r:id="rId40"/>
      <p:boldItalic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Open Sans 2 Bold" panose="020B0604020202020204" charset="0"/>
      <p:regular r:id="rId46"/>
    </p:embeddedFont>
    <p:embeddedFont>
      <p:font typeface="Open Sans 1 Bold" panose="020B0604020202020204" charset="0"/>
      <p:regular r:id="rId47"/>
    </p:embeddedFont>
    <p:embeddedFont>
      <p:font typeface="SimSun" panose="02010600030101010101" pitchFamily="2" charset="-122"/>
      <p:regular r:id="rId48"/>
    </p:embeddedFont>
    <p:embeddedFont>
      <p:font typeface="Open Sans Bold" panose="020B0604020202020204" charset="0"/>
      <p:regular r:id="rId49"/>
    </p:embeddedFont>
    <p:embeddedFont>
      <p:font typeface="Open Sans 2" panose="020B0604020202020204" charset="0"/>
      <p:regular r:id="rId5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6CCC3"/>
    <a:srgbClr val="2E9196"/>
    <a:srgbClr val="FDC300"/>
    <a:srgbClr val="EF75D9"/>
    <a:srgbClr val="9FE1DC"/>
    <a:srgbClr val="36AAB0"/>
    <a:srgbClr val="46C0C6"/>
    <a:srgbClr val="041A22"/>
    <a:srgbClr val="F2F2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4" d="100"/>
          <a:sy n="64" d="100"/>
        </p:scale>
        <p:origin x="259" y="38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font" Target="fonts/font15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Лист1!$A$4</c:f>
              <c:strCache>
                <c:ptCount val="1"/>
                <c:pt idx="0">
                  <c:v>ОГЭ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Лист1!$B$3:$F$3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Лист1!$B$4:$F$4</c:f>
              <c:numCache>
                <c:formatCode>General</c:formatCode>
                <c:ptCount val="5"/>
                <c:pt idx="0">
                  <c:v>1847</c:v>
                </c:pt>
                <c:pt idx="1">
                  <c:v>9859</c:v>
                </c:pt>
                <c:pt idx="2">
                  <c:v>12569</c:v>
                </c:pt>
                <c:pt idx="3">
                  <c:v>14178</c:v>
                </c:pt>
                <c:pt idx="4">
                  <c:v>14945</c:v>
                </c:pt>
              </c:numCache>
            </c:numRef>
          </c:val>
        </c:ser>
        <c:ser>
          <c:idx val="1"/>
          <c:order val="1"/>
          <c:tx>
            <c:strRef>
              <c:f>Лист1!$A$5</c:f>
              <c:strCache>
                <c:ptCount val="1"/>
                <c:pt idx="0">
                  <c:v>ЕГЭ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Лист1!$B$3:$F$3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Лист1!$B$5:$F$5</c:f>
              <c:numCache>
                <c:formatCode>General</c:formatCode>
                <c:ptCount val="5"/>
                <c:pt idx="0">
                  <c:v>261</c:v>
                </c:pt>
                <c:pt idx="1">
                  <c:v>268</c:v>
                </c:pt>
                <c:pt idx="2">
                  <c:v>334</c:v>
                </c:pt>
                <c:pt idx="3">
                  <c:v>370</c:v>
                </c:pt>
                <c:pt idx="4">
                  <c:v>422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06304080"/>
        <c:axId val="1606294288"/>
      </c:barChart>
      <c:catAx>
        <c:axId val="1606304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06294288"/>
        <c:crosses val="autoZero"/>
        <c:auto val="1"/>
        <c:lblAlgn val="ctr"/>
        <c:lblOffset val="100"/>
        <c:noMultiLvlLbl val="0"/>
      </c:catAx>
      <c:valAx>
        <c:axId val="1606294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06304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Лист1!$A$28</c:f>
              <c:strCache>
                <c:ptCount val="1"/>
                <c:pt idx="0">
                  <c:v>«2»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Лист1!$B$26:$D$26</c:f>
              <c:strCache>
                <c:ptCount val="3"/>
                <c:pt idx="0">
                  <c:v>2023 г.</c:v>
                </c:pt>
                <c:pt idx="1">
                  <c:v>2024 г.</c:v>
                </c:pt>
                <c:pt idx="2">
                  <c:v>2025 г.</c:v>
                </c:pt>
              </c:strCache>
            </c:strRef>
          </c:cat>
          <c:val>
            <c:numRef>
              <c:f>Лист1!$B$28:$D$28</c:f>
              <c:numCache>
                <c:formatCode>General</c:formatCode>
                <c:ptCount val="3"/>
                <c:pt idx="0">
                  <c:v>1351</c:v>
                </c:pt>
                <c:pt idx="1">
                  <c:v>1630</c:v>
                </c:pt>
                <c:pt idx="2">
                  <c:v>1449</c:v>
                </c:pt>
              </c:numCache>
            </c:numRef>
          </c:val>
        </c:ser>
        <c:ser>
          <c:idx val="1"/>
          <c:order val="1"/>
          <c:tx>
            <c:strRef>
              <c:f>Лист1!$A$29</c:f>
              <c:strCache>
                <c:ptCount val="1"/>
                <c:pt idx="0">
                  <c:v>«3»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Лист1!$B$26:$D$26</c:f>
              <c:strCache>
                <c:ptCount val="3"/>
                <c:pt idx="0">
                  <c:v>2023 г.</c:v>
                </c:pt>
                <c:pt idx="1">
                  <c:v>2024 г.</c:v>
                </c:pt>
                <c:pt idx="2">
                  <c:v>2025 г.</c:v>
                </c:pt>
              </c:strCache>
            </c:strRef>
          </c:cat>
          <c:val>
            <c:numRef>
              <c:f>Лист1!$B$29:$D$29</c:f>
              <c:numCache>
                <c:formatCode>General</c:formatCode>
                <c:ptCount val="3"/>
                <c:pt idx="0">
                  <c:v>5133</c:v>
                </c:pt>
                <c:pt idx="1">
                  <c:v>5746</c:v>
                </c:pt>
                <c:pt idx="2">
                  <c:v>4928</c:v>
                </c:pt>
              </c:numCache>
            </c:numRef>
          </c:val>
        </c:ser>
        <c:ser>
          <c:idx val="2"/>
          <c:order val="2"/>
          <c:tx>
            <c:strRef>
              <c:f>Лист1!$A$30</c:f>
              <c:strCache>
                <c:ptCount val="1"/>
                <c:pt idx="0">
                  <c:v>«4»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Лист1!$B$26:$D$26</c:f>
              <c:strCache>
                <c:ptCount val="3"/>
                <c:pt idx="0">
                  <c:v>2023 г.</c:v>
                </c:pt>
                <c:pt idx="1">
                  <c:v>2024 г.</c:v>
                </c:pt>
                <c:pt idx="2">
                  <c:v>2025 г.</c:v>
                </c:pt>
              </c:strCache>
            </c:strRef>
          </c:cat>
          <c:val>
            <c:numRef>
              <c:f>Лист1!$B$30:$D$30</c:f>
              <c:numCache>
                <c:formatCode>General</c:formatCode>
                <c:ptCount val="3"/>
                <c:pt idx="0">
                  <c:v>4702</c:v>
                </c:pt>
                <c:pt idx="1">
                  <c:v>5014</c:v>
                </c:pt>
                <c:pt idx="2">
                  <c:v>5977</c:v>
                </c:pt>
              </c:numCache>
            </c:numRef>
          </c:val>
        </c:ser>
        <c:ser>
          <c:idx val="3"/>
          <c:order val="3"/>
          <c:tx>
            <c:strRef>
              <c:f>Лист1!$A$31</c:f>
              <c:strCache>
                <c:ptCount val="1"/>
                <c:pt idx="0">
                  <c:v>«5»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Лист1!$B$26:$D$26</c:f>
              <c:strCache>
                <c:ptCount val="3"/>
                <c:pt idx="0">
                  <c:v>2023 г.</c:v>
                </c:pt>
                <c:pt idx="1">
                  <c:v>2024 г.</c:v>
                </c:pt>
                <c:pt idx="2">
                  <c:v>2025 г.</c:v>
                </c:pt>
              </c:strCache>
            </c:strRef>
          </c:cat>
          <c:val>
            <c:numRef>
              <c:f>Лист1!$B$31:$D$31</c:f>
              <c:numCache>
                <c:formatCode>General</c:formatCode>
                <c:ptCount val="3"/>
                <c:pt idx="0">
                  <c:v>1375</c:v>
                </c:pt>
                <c:pt idx="1">
                  <c:v>1714</c:v>
                </c:pt>
                <c:pt idx="2">
                  <c:v>2590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06302992"/>
        <c:axId val="1606289936"/>
      </c:barChart>
      <c:catAx>
        <c:axId val="160630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06289936"/>
        <c:crosses val="autoZero"/>
        <c:auto val="1"/>
        <c:lblAlgn val="ctr"/>
        <c:lblOffset val="100"/>
        <c:noMultiLvlLbl val="0"/>
      </c:catAx>
      <c:valAx>
        <c:axId val="1606289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06302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T Sans" panose="020B0503020203020204" pitchFamily="34" charset="-52"/>
              </a:defRPr>
            </a:lvl1pPr>
          </a:lstStyle>
          <a:p>
            <a:fld id="{1D8BD707-D9CF-40AE-B4C6-C98DA3205C09}" type="datetimeFigureOut">
              <a:rPr lang="en-US" smtClean="0"/>
              <a:pPr/>
              <a:t>10/28/2025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T Sans" panose="020B0503020203020204" pitchFamily="34" charset="-52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T Sans" panose="020B0503020203020204" pitchFamily="34" charset="-52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PT Sans" panose="020B0503020203020204" pitchFamily="34" charset="-52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PT Sans" panose="020B0503020203020204" pitchFamily="34" charset="-52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PT Sans" panose="020B0503020203020204" pitchFamily="34" charset="-52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PT Sans" panose="020B0503020203020204" pitchFamily="34" charset="-52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PT Sans" panose="020B0503020203020204" pitchFamily="34" charset="-52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PT Sans" panose="020B0503020203020204" pitchFamily="34" charset="-52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8" Type="http://schemas.openxmlformats.org/officeDocument/2006/relationships/image" Target="../media/image7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17" Type="http://schemas.openxmlformats.org/officeDocument/2006/relationships/image" Target="../media/image36.svg"/><Relationship Id="rId2" Type="http://schemas.openxmlformats.org/officeDocument/2006/relationships/image" Target="../media/image1.png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openxmlformats.org/officeDocument/2006/relationships/image" Target="../media/image40.svg"/><Relationship Id="rId15" Type="http://schemas.openxmlformats.org/officeDocument/2006/relationships/image" Target="../media/image47.svg"/><Relationship Id="rId10" Type="http://schemas.openxmlformats.org/officeDocument/2006/relationships/image" Target="../media/image45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139.svg"/><Relationship Id="rId18" Type="http://schemas.openxmlformats.org/officeDocument/2006/relationships/image" Target="../media/image40.emf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12" Type="http://schemas.openxmlformats.org/officeDocument/2006/relationships/image" Target="../media/image30.png"/><Relationship Id="rId17" Type="http://schemas.openxmlformats.org/officeDocument/2006/relationships/image" Target="../media/image143.svg"/><Relationship Id="rId2" Type="http://schemas.openxmlformats.org/officeDocument/2006/relationships/image" Target="../media/image1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37.svg"/><Relationship Id="rId5" Type="http://schemas.openxmlformats.org/officeDocument/2006/relationships/image" Target="../media/image40.svg"/><Relationship Id="rId15" Type="http://schemas.openxmlformats.org/officeDocument/2006/relationships/image" Target="../media/image141.svg"/><Relationship Id="rId10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215.svg"/><Relationship Id="rId1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139.svg"/><Relationship Id="rId18" Type="http://schemas.openxmlformats.org/officeDocument/2006/relationships/image" Target="../media/image41.emf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12" Type="http://schemas.openxmlformats.org/officeDocument/2006/relationships/image" Target="../media/image30.png"/><Relationship Id="rId17" Type="http://schemas.openxmlformats.org/officeDocument/2006/relationships/image" Target="../media/image143.svg"/><Relationship Id="rId2" Type="http://schemas.openxmlformats.org/officeDocument/2006/relationships/image" Target="../media/image1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37.svg"/><Relationship Id="rId5" Type="http://schemas.openxmlformats.org/officeDocument/2006/relationships/image" Target="../media/image40.svg"/><Relationship Id="rId15" Type="http://schemas.openxmlformats.org/officeDocument/2006/relationships/image" Target="../media/image141.svg"/><Relationship Id="rId10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215.svg"/><Relationship Id="rId1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4.svg"/><Relationship Id="rId7" Type="http://schemas.openxmlformats.org/officeDocument/2006/relationships/image" Target="../media/image37.png"/><Relationship Id="rId12" Type="http://schemas.openxmlformats.org/officeDocument/2006/relationships/image" Target="../media/image137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2.svg"/><Relationship Id="rId11" Type="http://schemas.openxmlformats.org/officeDocument/2006/relationships/image" Target="../media/image15.png"/><Relationship Id="rId5" Type="http://schemas.openxmlformats.org/officeDocument/2006/relationships/image" Target="../media/image36.png"/><Relationship Id="rId10" Type="http://schemas.openxmlformats.org/officeDocument/2006/relationships/image" Target="../media/image236.svg"/><Relationship Id="rId4" Type="http://schemas.openxmlformats.org/officeDocument/2006/relationships/image" Target="../media/image230.sv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image" Target="../media/image38.png"/><Relationship Id="rId12" Type="http://schemas.openxmlformats.org/officeDocument/2006/relationships/image" Target="../media/image137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2.svg"/><Relationship Id="rId11" Type="http://schemas.openxmlformats.org/officeDocument/2006/relationships/image" Target="../media/image15.png"/><Relationship Id="rId5" Type="http://schemas.openxmlformats.org/officeDocument/2006/relationships/image" Target="../media/image36.png"/><Relationship Id="rId10" Type="http://schemas.openxmlformats.org/officeDocument/2006/relationships/image" Target="../media/image236.svg"/><Relationship Id="rId4" Type="http://schemas.openxmlformats.org/officeDocument/2006/relationships/image" Target="../media/image230.sv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.png"/><Relationship Id="rId12" Type="http://schemas.openxmlformats.org/officeDocument/2006/relationships/image" Target="../media/image137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image" Target="../media/image38.png"/><Relationship Id="rId12" Type="http://schemas.openxmlformats.org/officeDocument/2006/relationships/image" Target="../media/image137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2.svg"/><Relationship Id="rId11" Type="http://schemas.openxmlformats.org/officeDocument/2006/relationships/image" Target="../media/image15.png"/><Relationship Id="rId5" Type="http://schemas.openxmlformats.org/officeDocument/2006/relationships/image" Target="../media/image36.png"/><Relationship Id="rId10" Type="http://schemas.openxmlformats.org/officeDocument/2006/relationships/image" Target="../media/image236.svg"/><Relationship Id="rId4" Type="http://schemas.openxmlformats.org/officeDocument/2006/relationships/image" Target="../media/image230.sv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3.png"/><Relationship Id="rId12" Type="http://schemas.openxmlformats.org/officeDocument/2006/relationships/image" Target="../media/image137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141.svg"/><Relationship Id="rId3" Type="http://schemas.openxmlformats.org/officeDocument/2006/relationships/image" Target="../media/image185.svg"/><Relationship Id="rId7" Type="http://schemas.openxmlformats.org/officeDocument/2006/relationships/image" Target="../media/image189.svg"/><Relationship Id="rId12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139.svg"/><Relationship Id="rId5" Type="http://schemas.openxmlformats.org/officeDocument/2006/relationships/image" Target="../media/image187.svg"/><Relationship Id="rId15" Type="http://schemas.openxmlformats.org/officeDocument/2006/relationships/image" Target="../media/image143.svg"/><Relationship Id="rId10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openxmlformats.org/officeDocument/2006/relationships/image" Target="../media/image191.svg"/><Relationship Id="rId1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141.svg"/><Relationship Id="rId3" Type="http://schemas.openxmlformats.org/officeDocument/2006/relationships/image" Target="../media/image185.svg"/><Relationship Id="rId7" Type="http://schemas.openxmlformats.org/officeDocument/2006/relationships/image" Target="../media/image189.svg"/><Relationship Id="rId12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139.svg"/><Relationship Id="rId5" Type="http://schemas.openxmlformats.org/officeDocument/2006/relationships/image" Target="../media/image187.svg"/><Relationship Id="rId15" Type="http://schemas.openxmlformats.org/officeDocument/2006/relationships/image" Target="../media/image143.svg"/><Relationship Id="rId10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openxmlformats.org/officeDocument/2006/relationships/image" Target="../media/image191.svg"/><Relationship Id="rId1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437.svg"/><Relationship Id="rId3" Type="http://schemas.openxmlformats.org/officeDocument/2006/relationships/image" Target="../media/image427.svg"/><Relationship Id="rId7" Type="http://schemas.openxmlformats.org/officeDocument/2006/relationships/image" Target="../media/image431.svg"/><Relationship Id="rId12" Type="http://schemas.openxmlformats.org/officeDocument/2006/relationships/image" Target="../media/image13.png"/><Relationship Id="rId17" Type="http://schemas.openxmlformats.org/officeDocument/2006/relationships/image" Target="../media/image137.svg"/><Relationship Id="rId2" Type="http://schemas.openxmlformats.org/officeDocument/2006/relationships/image" Target="../media/image8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435.svg"/><Relationship Id="rId5" Type="http://schemas.openxmlformats.org/officeDocument/2006/relationships/image" Target="../media/image429.svg"/><Relationship Id="rId15" Type="http://schemas.openxmlformats.org/officeDocument/2006/relationships/image" Target="../media/image408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433.sv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1.svg"/><Relationship Id="rId3" Type="http://schemas.openxmlformats.org/officeDocument/2006/relationships/image" Target="../media/image185.svg"/><Relationship Id="rId12" Type="http://schemas.openxmlformats.org/officeDocument/2006/relationships/image" Target="../media/image31.png"/><Relationship Id="rId2" Type="http://schemas.openxmlformats.org/officeDocument/2006/relationships/image" Target="../media/image2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139.svg"/><Relationship Id="rId5" Type="http://schemas.openxmlformats.org/officeDocument/2006/relationships/image" Target="../media/image187.svg"/><Relationship Id="rId15" Type="http://schemas.openxmlformats.org/officeDocument/2006/relationships/image" Target="../media/image143.svg"/><Relationship Id="rId4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1.svg"/><Relationship Id="rId3" Type="http://schemas.openxmlformats.org/officeDocument/2006/relationships/image" Target="../media/image185.svg"/><Relationship Id="rId12" Type="http://schemas.openxmlformats.org/officeDocument/2006/relationships/image" Target="../media/image31.png"/><Relationship Id="rId2" Type="http://schemas.openxmlformats.org/officeDocument/2006/relationships/image" Target="../media/image26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39.svg"/><Relationship Id="rId15" Type="http://schemas.openxmlformats.org/officeDocument/2006/relationships/image" Target="../media/image143.svg"/><Relationship Id="rId4" Type="http://schemas.openxmlformats.org/officeDocument/2006/relationships/image" Target="../media/image30.png"/><Relationship Id="rId1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1.svg"/><Relationship Id="rId3" Type="http://schemas.openxmlformats.org/officeDocument/2006/relationships/image" Target="../media/image185.svg"/><Relationship Id="rId12" Type="http://schemas.openxmlformats.org/officeDocument/2006/relationships/image" Target="../media/image31.png"/><Relationship Id="rId2" Type="http://schemas.openxmlformats.org/officeDocument/2006/relationships/image" Target="../media/image26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39.svg"/><Relationship Id="rId15" Type="http://schemas.openxmlformats.org/officeDocument/2006/relationships/image" Target="../media/image143.svg"/><Relationship Id="rId4" Type="http://schemas.openxmlformats.org/officeDocument/2006/relationships/image" Target="../media/image30.png"/><Relationship Id="rId1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1.svg"/><Relationship Id="rId3" Type="http://schemas.openxmlformats.org/officeDocument/2006/relationships/image" Target="../media/image185.svg"/><Relationship Id="rId12" Type="http://schemas.openxmlformats.org/officeDocument/2006/relationships/image" Target="../media/image31.png"/><Relationship Id="rId2" Type="http://schemas.openxmlformats.org/officeDocument/2006/relationships/image" Target="../media/image26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39.svg"/><Relationship Id="rId15" Type="http://schemas.openxmlformats.org/officeDocument/2006/relationships/image" Target="../media/image143.svg"/><Relationship Id="rId4" Type="http://schemas.openxmlformats.org/officeDocument/2006/relationships/image" Target="../media/image30.png"/><Relationship Id="rId1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1.svg"/><Relationship Id="rId3" Type="http://schemas.openxmlformats.org/officeDocument/2006/relationships/image" Target="../media/image185.svg"/><Relationship Id="rId12" Type="http://schemas.openxmlformats.org/officeDocument/2006/relationships/image" Target="../media/image31.png"/><Relationship Id="rId2" Type="http://schemas.openxmlformats.org/officeDocument/2006/relationships/image" Target="../media/image26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39.svg"/><Relationship Id="rId15" Type="http://schemas.openxmlformats.org/officeDocument/2006/relationships/image" Target="../media/image143.svg"/><Relationship Id="rId4" Type="http://schemas.openxmlformats.org/officeDocument/2006/relationships/image" Target="../media/image30.png"/><Relationship Id="rId1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1.svg"/><Relationship Id="rId3" Type="http://schemas.openxmlformats.org/officeDocument/2006/relationships/image" Target="../media/image185.svg"/><Relationship Id="rId12" Type="http://schemas.openxmlformats.org/officeDocument/2006/relationships/image" Target="../media/image31.png"/><Relationship Id="rId2" Type="http://schemas.openxmlformats.org/officeDocument/2006/relationships/image" Target="../media/image26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39.svg"/><Relationship Id="rId15" Type="http://schemas.openxmlformats.org/officeDocument/2006/relationships/image" Target="../media/image143.svg"/><Relationship Id="rId4" Type="http://schemas.openxmlformats.org/officeDocument/2006/relationships/image" Target="../media/image30.png"/><Relationship Id="rId1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1.svg"/><Relationship Id="rId3" Type="http://schemas.openxmlformats.org/officeDocument/2006/relationships/image" Target="../media/image185.svg"/><Relationship Id="rId12" Type="http://schemas.openxmlformats.org/officeDocument/2006/relationships/image" Target="../media/image31.png"/><Relationship Id="rId2" Type="http://schemas.openxmlformats.org/officeDocument/2006/relationships/image" Target="../media/image26.pn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39.svg"/><Relationship Id="rId15" Type="http://schemas.openxmlformats.org/officeDocument/2006/relationships/image" Target="../media/image143.svg"/><Relationship Id="rId4" Type="http://schemas.openxmlformats.org/officeDocument/2006/relationships/image" Target="../media/image30.png"/><Relationship Id="rId1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1.svg"/><Relationship Id="rId3" Type="http://schemas.openxmlformats.org/officeDocument/2006/relationships/image" Target="../media/image185.svg"/><Relationship Id="rId12" Type="http://schemas.openxmlformats.org/officeDocument/2006/relationships/image" Target="../media/image31.png"/><Relationship Id="rId2" Type="http://schemas.openxmlformats.org/officeDocument/2006/relationships/image" Target="../media/image26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39.svg"/><Relationship Id="rId15" Type="http://schemas.openxmlformats.org/officeDocument/2006/relationships/image" Target="../media/image143.svg"/><Relationship Id="rId4" Type="http://schemas.openxmlformats.org/officeDocument/2006/relationships/image" Target="../media/image30.png"/><Relationship Id="rId1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1.svg"/><Relationship Id="rId3" Type="http://schemas.openxmlformats.org/officeDocument/2006/relationships/image" Target="../media/image185.svg"/><Relationship Id="rId12" Type="http://schemas.openxmlformats.org/officeDocument/2006/relationships/image" Target="../media/image31.png"/><Relationship Id="rId2" Type="http://schemas.openxmlformats.org/officeDocument/2006/relationships/image" Target="../media/image26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39.svg"/><Relationship Id="rId15" Type="http://schemas.openxmlformats.org/officeDocument/2006/relationships/image" Target="../media/image143.svg"/><Relationship Id="rId4" Type="http://schemas.openxmlformats.org/officeDocument/2006/relationships/image" Target="../media/image30.png"/><Relationship Id="rId1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1.svg"/><Relationship Id="rId3" Type="http://schemas.openxmlformats.org/officeDocument/2006/relationships/image" Target="../media/image185.svg"/><Relationship Id="rId12" Type="http://schemas.openxmlformats.org/officeDocument/2006/relationships/image" Target="../media/image31.png"/><Relationship Id="rId17" Type="http://schemas.openxmlformats.org/officeDocument/2006/relationships/image" Target="../media/image54.png"/><Relationship Id="rId2" Type="http://schemas.openxmlformats.org/officeDocument/2006/relationships/image" Target="../media/image26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39.svg"/><Relationship Id="rId15" Type="http://schemas.openxmlformats.org/officeDocument/2006/relationships/image" Target="../media/image143.svg"/><Relationship Id="rId4" Type="http://schemas.openxmlformats.org/officeDocument/2006/relationships/image" Target="../media/image30.png"/><Relationship Id="rId1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05.svg"/><Relationship Id="rId3" Type="http://schemas.openxmlformats.org/officeDocument/2006/relationships/image" Target="../media/image59.svg"/><Relationship Id="rId7" Type="http://schemas.openxmlformats.org/officeDocument/2006/relationships/image" Target="../media/image66.svg"/><Relationship Id="rId12" Type="http://schemas.openxmlformats.org/officeDocument/2006/relationships/image" Target="../media/image20.png"/><Relationship Id="rId17" Type="http://schemas.openxmlformats.org/officeDocument/2006/relationships/chart" Target="../charts/chart1.xml"/><Relationship Id="rId2" Type="http://schemas.openxmlformats.org/officeDocument/2006/relationships/image" Target="../media/image16.png"/><Relationship Id="rId16" Type="http://schemas.openxmlformats.org/officeDocument/2006/relationships/image" Target="../media/image72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11.svg"/><Relationship Id="rId10" Type="http://schemas.openxmlformats.org/officeDocument/2006/relationships/image" Target="../media/image19.png"/><Relationship Id="rId4" Type="http://schemas.openxmlformats.org/officeDocument/2006/relationships/image" Target="../media/image17.png"/><Relationship Id="rId9" Type="http://schemas.openxmlformats.org/officeDocument/2006/relationships/image" Target="../media/image68.svg"/><Relationship Id="rId14" Type="http://schemas.openxmlformats.org/officeDocument/2006/relationships/image" Target="../media/image21.png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1.svg"/><Relationship Id="rId3" Type="http://schemas.openxmlformats.org/officeDocument/2006/relationships/image" Target="../media/image185.svg"/><Relationship Id="rId12" Type="http://schemas.openxmlformats.org/officeDocument/2006/relationships/image" Target="../media/image31.png"/><Relationship Id="rId2" Type="http://schemas.openxmlformats.org/officeDocument/2006/relationships/image" Target="../media/image26.pn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39.svg"/><Relationship Id="rId15" Type="http://schemas.openxmlformats.org/officeDocument/2006/relationships/image" Target="../media/image143.svg"/><Relationship Id="rId4" Type="http://schemas.openxmlformats.org/officeDocument/2006/relationships/image" Target="../media/image30.png"/><Relationship Id="rId1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300.svg"/><Relationship Id="rId18" Type="http://schemas.openxmlformats.org/officeDocument/2006/relationships/image" Target="../media/image63.png"/><Relationship Id="rId3" Type="http://schemas.openxmlformats.org/officeDocument/2006/relationships/image" Target="../media/image296.svg"/><Relationship Id="rId21" Type="http://schemas.openxmlformats.org/officeDocument/2006/relationships/image" Target="../media/image308.svg"/><Relationship Id="rId7" Type="http://schemas.openxmlformats.org/officeDocument/2006/relationships/image" Target="../media/image298.svg"/><Relationship Id="rId12" Type="http://schemas.openxmlformats.org/officeDocument/2006/relationships/image" Target="../media/image60.png"/><Relationship Id="rId17" Type="http://schemas.openxmlformats.org/officeDocument/2006/relationships/image" Target="../media/image304.svg"/><Relationship Id="rId2" Type="http://schemas.openxmlformats.org/officeDocument/2006/relationships/image" Target="../media/image56.png"/><Relationship Id="rId16" Type="http://schemas.openxmlformats.org/officeDocument/2006/relationships/image" Target="../media/image62.png"/><Relationship Id="rId20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160.svg"/><Relationship Id="rId5" Type="http://schemas.openxmlformats.org/officeDocument/2006/relationships/image" Target="../media/image40.svg"/><Relationship Id="rId15" Type="http://schemas.openxmlformats.org/officeDocument/2006/relationships/image" Target="../media/image302.svg"/><Relationship Id="rId23" Type="http://schemas.openxmlformats.org/officeDocument/2006/relationships/image" Target="../media/image310.svg"/><Relationship Id="rId10" Type="http://schemas.openxmlformats.org/officeDocument/2006/relationships/image" Target="../media/image59.png"/><Relationship Id="rId19" Type="http://schemas.openxmlformats.org/officeDocument/2006/relationships/image" Target="../media/image306.svg"/><Relationship Id="rId4" Type="http://schemas.openxmlformats.org/officeDocument/2006/relationships/image" Target="../media/image2.png"/><Relationship Id="rId9" Type="http://schemas.openxmlformats.org/officeDocument/2006/relationships/image" Target="../media/image156.svg"/><Relationship Id="rId14" Type="http://schemas.openxmlformats.org/officeDocument/2006/relationships/image" Target="../media/image61.png"/><Relationship Id="rId22" Type="http://schemas.openxmlformats.org/officeDocument/2006/relationships/image" Target="../media/image6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300.svg"/><Relationship Id="rId18" Type="http://schemas.openxmlformats.org/officeDocument/2006/relationships/image" Target="../media/image63.png"/><Relationship Id="rId3" Type="http://schemas.openxmlformats.org/officeDocument/2006/relationships/image" Target="../media/image296.svg"/><Relationship Id="rId21" Type="http://schemas.openxmlformats.org/officeDocument/2006/relationships/image" Target="../media/image308.svg"/><Relationship Id="rId7" Type="http://schemas.openxmlformats.org/officeDocument/2006/relationships/image" Target="../media/image298.svg"/><Relationship Id="rId12" Type="http://schemas.openxmlformats.org/officeDocument/2006/relationships/image" Target="../media/image60.png"/><Relationship Id="rId17" Type="http://schemas.openxmlformats.org/officeDocument/2006/relationships/image" Target="../media/image304.svg"/><Relationship Id="rId2" Type="http://schemas.openxmlformats.org/officeDocument/2006/relationships/image" Target="../media/image56.png"/><Relationship Id="rId16" Type="http://schemas.openxmlformats.org/officeDocument/2006/relationships/image" Target="../media/image62.png"/><Relationship Id="rId20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160.svg"/><Relationship Id="rId24" Type="http://schemas.openxmlformats.org/officeDocument/2006/relationships/hyperlink" Target="https://fipi.ru/ege/analiticheskie-i-metodicheskie-materialy#!/tab/173737686-8" TargetMode="External"/><Relationship Id="rId5" Type="http://schemas.openxmlformats.org/officeDocument/2006/relationships/image" Target="../media/image40.svg"/><Relationship Id="rId15" Type="http://schemas.openxmlformats.org/officeDocument/2006/relationships/image" Target="../media/image302.svg"/><Relationship Id="rId23" Type="http://schemas.openxmlformats.org/officeDocument/2006/relationships/image" Target="../media/image310.svg"/><Relationship Id="rId10" Type="http://schemas.openxmlformats.org/officeDocument/2006/relationships/image" Target="../media/image59.png"/><Relationship Id="rId19" Type="http://schemas.openxmlformats.org/officeDocument/2006/relationships/image" Target="../media/image306.svg"/><Relationship Id="rId4" Type="http://schemas.openxmlformats.org/officeDocument/2006/relationships/image" Target="../media/image2.png"/><Relationship Id="rId9" Type="http://schemas.openxmlformats.org/officeDocument/2006/relationships/image" Target="../media/image156.svg"/><Relationship Id="rId14" Type="http://schemas.openxmlformats.org/officeDocument/2006/relationships/image" Target="../media/image61.png"/><Relationship Id="rId22" Type="http://schemas.openxmlformats.org/officeDocument/2006/relationships/image" Target="../media/image6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svg"/><Relationship Id="rId13" Type="http://schemas.openxmlformats.org/officeDocument/2006/relationships/image" Target="../media/image32.png"/><Relationship Id="rId3" Type="http://schemas.openxmlformats.org/officeDocument/2006/relationships/image" Target="../media/image67.png"/><Relationship Id="rId7" Type="http://schemas.openxmlformats.org/officeDocument/2006/relationships/image" Target="../media/image15.png"/><Relationship Id="rId12" Type="http://schemas.openxmlformats.org/officeDocument/2006/relationships/image" Target="../media/image141.sv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2.svg"/><Relationship Id="rId11" Type="http://schemas.openxmlformats.org/officeDocument/2006/relationships/image" Target="../media/image31.png"/><Relationship Id="rId5" Type="http://schemas.openxmlformats.org/officeDocument/2006/relationships/image" Target="../media/image68.png"/><Relationship Id="rId10" Type="http://schemas.openxmlformats.org/officeDocument/2006/relationships/image" Target="../media/image139.svg"/><Relationship Id="rId4" Type="http://schemas.openxmlformats.org/officeDocument/2006/relationships/image" Target="../media/image530.svg"/><Relationship Id="rId9" Type="http://schemas.openxmlformats.org/officeDocument/2006/relationships/image" Target="../media/image30.png"/><Relationship Id="rId14" Type="http://schemas.openxmlformats.org/officeDocument/2006/relationships/image" Target="../media/image14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179.svg"/><Relationship Id="rId7" Type="http://schemas.openxmlformats.org/officeDocument/2006/relationships/image" Target="../media/image18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81.sv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79.svg"/><Relationship Id="rId7" Type="http://schemas.openxmlformats.org/officeDocument/2006/relationships/image" Target="../media/image18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81.sv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141.svg"/><Relationship Id="rId3" Type="http://schemas.openxmlformats.org/officeDocument/2006/relationships/image" Target="../media/image185.svg"/><Relationship Id="rId7" Type="http://schemas.openxmlformats.org/officeDocument/2006/relationships/image" Target="../media/image189.svg"/><Relationship Id="rId12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139.svg"/><Relationship Id="rId5" Type="http://schemas.openxmlformats.org/officeDocument/2006/relationships/image" Target="../media/image187.svg"/><Relationship Id="rId15" Type="http://schemas.openxmlformats.org/officeDocument/2006/relationships/image" Target="../media/image143.svg"/><Relationship Id="rId10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openxmlformats.org/officeDocument/2006/relationships/image" Target="../media/image191.svg"/><Relationship Id="rId1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143.svg"/><Relationship Id="rId3" Type="http://schemas.openxmlformats.org/officeDocument/2006/relationships/image" Target="../media/image206.svg"/><Relationship Id="rId7" Type="http://schemas.openxmlformats.org/officeDocument/2006/relationships/image" Target="../media/image137.svg"/><Relationship Id="rId12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41.svg"/><Relationship Id="rId5" Type="http://schemas.openxmlformats.org/officeDocument/2006/relationships/image" Target="../media/image208.svg"/><Relationship Id="rId10" Type="http://schemas.openxmlformats.org/officeDocument/2006/relationships/image" Target="../media/image31.png"/><Relationship Id="rId4" Type="http://schemas.openxmlformats.org/officeDocument/2006/relationships/image" Target="../media/image34.png"/><Relationship Id="rId9" Type="http://schemas.openxmlformats.org/officeDocument/2006/relationships/image" Target="../media/image13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4.svg"/><Relationship Id="rId7" Type="http://schemas.openxmlformats.org/officeDocument/2006/relationships/image" Target="../media/image37.png"/><Relationship Id="rId12" Type="http://schemas.openxmlformats.org/officeDocument/2006/relationships/image" Target="../media/image137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2.svg"/><Relationship Id="rId11" Type="http://schemas.openxmlformats.org/officeDocument/2006/relationships/image" Target="../media/image15.png"/><Relationship Id="rId5" Type="http://schemas.openxmlformats.org/officeDocument/2006/relationships/image" Target="../media/image36.png"/><Relationship Id="rId10" Type="http://schemas.openxmlformats.org/officeDocument/2006/relationships/image" Target="../media/image236.svg"/><Relationship Id="rId4" Type="http://schemas.openxmlformats.org/officeDocument/2006/relationships/image" Target="../media/image230.sv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2">
            <a:extLst>
              <a:ext uri="{FF2B5EF4-FFF2-40B4-BE49-F238E27FC236}">
                <a16:creationId xmlns:a16="http://schemas.microsoft.com/office/drawing/2014/main" xmlns="" id="{4DF42026-8230-4E14-AA12-7007772BEDD8}"/>
              </a:ext>
            </a:extLst>
          </p:cNvPr>
          <p:cNvSpPr/>
          <p:nvPr/>
        </p:nvSpPr>
        <p:spPr>
          <a:xfrm>
            <a:off x="8525511" y="448215"/>
            <a:ext cx="9390570" cy="9390570"/>
          </a:xfrm>
          <a:custGeom>
            <a:avLst/>
            <a:gdLst/>
            <a:ahLst/>
            <a:cxnLst/>
            <a:rect l="l" t="t" r="r" b="b"/>
            <a:pathLst>
              <a:path w="9390570" h="9390570">
                <a:moveTo>
                  <a:pt x="0" y="0"/>
                </a:moveTo>
                <a:lnTo>
                  <a:pt x="9390570" y="0"/>
                </a:lnTo>
                <a:lnTo>
                  <a:pt x="9390570" y="9390570"/>
                </a:lnTo>
                <a:lnTo>
                  <a:pt x="0" y="93905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3">
            <a:extLst>
              <a:ext uri="{FF2B5EF4-FFF2-40B4-BE49-F238E27FC236}">
                <a16:creationId xmlns:a16="http://schemas.microsoft.com/office/drawing/2014/main" xmlns="" id="{1A15A809-6A39-4120-B0C9-1B3D76AABF1E}"/>
              </a:ext>
            </a:extLst>
          </p:cNvPr>
          <p:cNvSpPr/>
          <p:nvPr/>
        </p:nvSpPr>
        <p:spPr>
          <a:xfrm>
            <a:off x="9019305" y="942008"/>
            <a:ext cx="8402983" cy="8402983"/>
          </a:xfrm>
          <a:custGeom>
            <a:avLst/>
            <a:gdLst/>
            <a:ahLst/>
            <a:cxnLst/>
            <a:rect l="l" t="t" r="r" b="b"/>
            <a:pathLst>
              <a:path w="8402983" h="8402983">
                <a:moveTo>
                  <a:pt x="0" y="0"/>
                </a:moveTo>
                <a:lnTo>
                  <a:pt x="8402983" y="0"/>
                </a:lnTo>
                <a:lnTo>
                  <a:pt x="8402983" y="8402984"/>
                </a:lnTo>
                <a:lnTo>
                  <a:pt x="0" y="84029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4">
            <a:extLst>
              <a:ext uri="{FF2B5EF4-FFF2-40B4-BE49-F238E27FC236}">
                <a16:creationId xmlns:a16="http://schemas.microsoft.com/office/drawing/2014/main" xmlns="" id="{A4937814-85F3-489C-9FBA-B11EDDBD9480}"/>
              </a:ext>
            </a:extLst>
          </p:cNvPr>
          <p:cNvSpPr/>
          <p:nvPr/>
        </p:nvSpPr>
        <p:spPr>
          <a:xfrm>
            <a:off x="9483718" y="1406421"/>
            <a:ext cx="7474157" cy="7474157"/>
          </a:xfrm>
          <a:custGeom>
            <a:avLst/>
            <a:gdLst/>
            <a:ahLst/>
            <a:cxnLst/>
            <a:rect l="l" t="t" r="r" b="b"/>
            <a:pathLst>
              <a:path w="7474157" h="7474157">
                <a:moveTo>
                  <a:pt x="0" y="0"/>
                </a:moveTo>
                <a:lnTo>
                  <a:pt x="7474157" y="0"/>
                </a:lnTo>
                <a:lnTo>
                  <a:pt x="7474157" y="7474158"/>
                </a:lnTo>
                <a:lnTo>
                  <a:pt x="0" y="74741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5">
            <a:extLst>
              <a:ext uri="{FF2B5EF4-FFF2-40B4-BE49-F238E27FC236}">
                <a16:creationId xmlns:a16="http://schemas.microsoft.com/office/drawing/2014/main" xmlns="" id="{FCF539F1-85DE-421E-82EB-69FE237BABF3}"/>
              </a:ext>
            </a:extLst>
          </p:cNvPr>
          <p:cNvGrpSpPr/>
          <p:nvPr/>
        </p:nvGrpSpPr>
        <p:grpSpPr>
          <a:xfrm>
            <a:off x="9905486" y="1838288"/>
            <a:ext cx="6630621" cy="6630621"/>
            <a:chOff x="0" y="0"/>
            <a:chExt cx="812800" cy="812800"/>
          </a:xfrm>
        </p:grpSpPr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xmlns="" id="{5890D503-B33A-4CBB-8FF3-50427EE831E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6CCC3"/>
            </a:solidFill>
          </p:spPr>
        </p:sp>
        <p:sp>
          <p:nvSpPr>
            <p:cNvPr id="25" name="TextBox 7">
              <a:extLst>
                <a:ext uri="{FF2B5EF4-FFF2-40B4-BE49-F238E27FC236}">
                  <a16:creationId xmlns:a16="http://schemas.microsoft.com/office/drawing/2014/main" xmlns="" id="{345E6BD1-32C2-4F3D-AE7B-069D825CC42B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sp>
        <p:nvSpPr>
          <p:cNvPr id="28" name="Freeform 10">
            <a:extLst>
              <a:ext uri="{FF2B5EF4-FFF2-40B4-BE49-F238E27FC236}">
                <a16:creationId xmlns:a16="http://schemas.microsoft.com/office/drawing/2014/main" xmlns="" id="{28463452-D960-4D7F-A353-3B1F44CB76D1}"/>
              </a:ext>
            </a:extLst>
          </p:cNvPr>
          <p:cNvSpPr/>
          <p:nvPr/>
        </p:nvSpPr>
        <p:spPr>
          <a:xfrm>
            <a:off x="16392320" y="277894"/>
            <a:ext cx="1501611" cy="1501611"/>
          </a:xfrm>
          <a:custGeom>
            <a:avLst/>
            <a:gdLst/>
            <a:ahLst/>
            <a:cxnLst/>
            <a:rect l="l" t="t" r="r" b="b"/>
            <a:pathLst>
              <a:path w="1501611" h="1501611">
                <a:moveTo>
                  <a:pt x="0" y="0"/>
                </a:moveTo>
                <a:lnTo>
                  <a:pt x="1501612" y="0"/>
                </a:lnTo>
                <a:lnTo>
                  <a:pt x="1501612" y="1501612"/>
                </a:lnTo>
                <a:lnTo>
                  <a:pt x="0" y="15016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11">
            <a:extLst>
              <a:ext uri="{FF2B5EF4-FFF2-40B4-BE49-F238E27FC236}">
                <a16:creationId xmlns:a16="http://schemas.microsoft.com/office/drawing/2014/main" xmlns="" id="{FDFC66F0-EC56-4BA4-A1D9-64147B81841E}"/>
              </a:ext>
            </a:extLst>
          </p:cNvPr>
          <p:cNvSpPr/>
          <p:nvPr/>
        </p:nvSpPr>
        <p:spPr>
          <a:xfrm>
            <a:off x="8910558" y="7621235"/>
            <a:ext cx="1259344" cy="1259344"/>
          </a:xfrm>
          <a:custGeom>
            <a:avLst/>
            <a:gdLst/>
            <a:ahLst/>
            <a:cxnLst/>
            <a:rect l="l" t="t" r="r" b="b"/>
            <a:pathLst>
              <a:path w="1259344" h="1259344">
                <a:moveTo>
                  <a:pt x="0" y="0"/>
                </a:moveTo>
                <a:lnTo>
                  <a:pt x="1259343" y="0"/>
                </a:lnTo>
                <a:lnTo>
                  <a:pt x="1259343" y="1259344"/>
                </a:lnTo>
                <a:lnTo>
                  <a:pt x="0" y="12593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15">
            <a:extLst>
              <a:ext uri="{FF2B5EF4-FFF2-40B4-BE49-F238E27FC236}">
                <a16:creationId xmlns:a16="http://schemas.microsoft.com/office/drawing/2014/main" xmlns="" id="{8CE67E90-E75C-453D-82D2-290987AE63D4}"/>
              </a:ext>
            </a:extLst>
          </p:cNvPr>
          <p:cNvSpPr/>
          <p:nvPr/>
        </p:nvSpPr>
        <p:spPr>
          <a:xfrm>
            <a:off x="16513454" y="7998956"/>
            <a:ext cx="1259344" cy="1259344"/>
          </a:xfrm>
          <a:custGeom>
            <a:avLst/>
            <a:gdLst/>
            <a:ahLst/>
            <a:cxnLst/>
            <a:rect l="l" t="t" r="r" b="b"/>
            <a:pathLst>
              <a:path w="1259344" h="1259344">
                <a:moveTo>
                  <a:pt x="0" y="0"/>
                </a:moveTo>
                <a:lnTo>
                  <a:pt x="1259344" y="0"/>
                </a:lnTo>
                <a:lnTo>
                  <a:pt x="1259344" y="1259344"/>
                </a:lnTo>
                <a:lnTo>
                  <a:pt x="0" y="125934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4" name="TextBox 16">
            <a:extLst>
              <a:ext uri="{FF2B5EF4-FFF2-40B4-BE49-F238E27FC236}">
                <a16:creationId xmlns:a16="http://schemas.microsoft.com/office/drawing/2014/main" xmlns="" id="{CFD94DF2-FAB7-4B27-831C-92FDC4A66D3C}"/>
              </a:ext>
            </a:extLst>
          </p:cNvPr>
          <p:cNvSpPr txBox="1"/>
          <p:nvPr/>
        </p:nvSpPr>
        <p:spPr>
          <a:xfrm>
            <a:off x="666405" y="1838288"/>
            <a:ext cx="7339931" cy="3949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679"/>
              </a:lnSpc>
            </a:pPr>
            <a:r>
              <a:rPr lang="ru-RU" sz="4800" b="1" dirty="0" smtClean="0">
                <a:solidFill>
                  <a:srgbClr val="041A22"/>
                </a:solidFill>
                <a:latin typeface="PT Sans" panose="020B0503020203020204" pitchFamily="34" charset="-52"/>
                <a:ea typeface="Montserrat Bold"/>
                <a:cs typeface="Montserrat Bold"/>
                <a:sym typeface="Montserrat Bold"/>
              </a:rPr>
              <a:t>РЕКОМЕНДАЦИИ</a:t>
            </a:r>
          </a:p>
          <a:p>
            <a:pPr>
              <a:lnSpc>
                <a:spcPts val="7679"/>
              </a:lnSpc>
            </a:pPr>
            <a:r>
              <a:rPr lang="ru-RU" sz="4800" b="1" dirty="0" smtClean="0">
                <a:solidFill>
                  <a:srgbClr val="041A22"/>
                </a:solidFill>
                <a:latin typeface="PT Sans" panose="020B0503020203020204" pitchFamily="34" charset="-52"/>
                <a:ea typeface="Montserrat Bold"/>
                <a:cs typeface="Montserrat Bold"/>
                <a:sym typeface="Montserrat Bold"/>
              </a:rPr>
              <a:t>ПО ПОДГОТОВКЕ ШКОЛЬНИКОВ К ГИА ПО ГЕОГРАФИИ</a:t>
            </a:r>
            <a:endParaRPr lang="en-US" sz="4800" b="1" dirty="0">
              <a:solidFill>
                <a:srgbClr val="041A22"/>
              </a:solidFill>
              <a:latin typeface="PT Sans" panose="020B0503020203020204" pitchFamily="34" charset="-52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35" name="TextBox 17">
            <a:extLst>
              <a:ext uri="{FF2B5EF4-FFF2-40B4-BE49-F238E27FC236}">
                <a16:creationId xmlns:a16="http://schemas.microsoft.com/office/drawing/2014/main" xmlns="" id="{71B7DBC5-2F91-4444-B97F-C60D13EF462F}"/>
              </a:ext>
            </a:extLst>
          </p:cNvPr>
          <p:cNvSpPr txBox="1"/>
          <p:nvPr/>
        </p:nvSpPr>
        <p:spPr>
          <a:xfrm>
            <a:off x="1894825" y="6460078"/>
            <a:ext cx="7763764" cy="33342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67"/>
              </a:lnSpc>
            </a:pPr>
            <a:r>
              <a:rPr lang="ru-RU" sz="3399" b="1" dirty="0" smtClean="0">
                <a:solidFill>
                  <a:srgbClr val="041A22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  <a:sym typeface="Open Sans 1 Bold"/>
              </a:rPr>
              <a:t>Отто Ольга Витальевна </a:t>
            </a:r>
          </a:p>
          <a:p>
            <a:pPr>
              <a:lnSpc>
                <a:spcPts val="5167"/>
              </a:lnSpc>
            </a:pPr>
            <a:r>
              <a:rPr lang="ru-RU" sz="3399" b="1" dirty="0" smtClean="0">
                <a:solidFill>
                  <a:srgbClr val="041A22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  <a:sym typeface="Open Sans 1 Bold"/>
              </a:rPr>
              <a:t>доцент, </a:t>
            </a:r>
            <a:r>
              <a:rPr lang="ru-RU" sz="3399" b="1" dirty="0" err="1" smtClean="0">
                <a:solidFill>
                  <a:srgbClr val="041A22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  <a:sym typeface="Open Sans 1 Bold"/>
              </a:rPr>
              <a:t>к.г.н</a:t>
            </a:r>
            <a:r>
              <a:rPr lang="ru-RU" sz="3399" b="1" dirty="0" smtClean="0">
                <a:solidFill>
                  <a:srgbClr val="041A22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  <a:sym typeface="Open Sans 1 Bold"/>
              </a:rPr>
              <a:t>., </a:t>
            </a:r>
            <a:r>
              <a:rPr lang="ru-RU" sz="3399" b="1" dirty="0" err="1" smtClean="0">
                <a:solidFill>
                  <a:srgbClr val="041A22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  <a:sym typeface="Open Sans 1 Bold"/>
              </a:rPr>
              <a:t>АлтГУ</a:t>
            </a:r>
            <a:r>
              <a:rPr lang="ru-RU" sz="3399" b="1" dirty="0">
                <a:solidFill>
                  <a:srgbClr val="041A22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  <a:sym typeface="Open Sans 1 Bold"/>
              </a:rPr>
              <a:t>, </a:t>
            </a:r>
            <a:endParaRPr lang="ru-RU" sz="3399" b="1" dirty="0" smtClean="0">
              <a:solidFill>
                <a:srgbClr val="041A22"/>
              </a:solidFill>
              <a:latin typeface="Open Sans Bold" panose="020B0604020202020204" charset="0"/>
              <a:ea typeface="Open Sans Bold" panose="020B0604020202020204" charset="0"/>
              <a:cs typeface="Open Sans Bold" panose="020B0604020202020204" charset="0"/>
              <a:sym typeface="Open Sans 1 Bold"/>
            </a:endParaRPr>
          </a:p>
          <a:p>
            <a:pPr>
              <a:lnSpc>
                <a:spcPts val="5167"/>
              </a:lnSpc>
            </a:pPr>
            <a:r>
              <a:rPr lang="ru-RU" sz="3399" b="1" dirty="0" err="1" smtClean="0">
                <a:solidFill>
                  <a:srgbClr val="041A22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  <a:sym typeface="Open Sans 1 Bold"/>
              </a:rPr>
              <a:t>зам.председателя</a:t>
            </a:r>
            <a:r>
              <a:rPr lang="ru-RU" sz="3399" b="1" dirty="0" smtClean="0">
                <a:solidFill>
                  <a:srgbClr val="041A22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  <a:sym typeface="Open Sans 1 Bold"/>
              </a:rPr>
              <a:t> </a:t>
            </a:r>
            <a:endParaRPr lang="ru-RU" sz="3399" b="1" dirty="0">
              <a:solidFill>
                <a:srgbClr val="041A22"/>
              </a:solidFill>
              <a:latin typeface="Open Sans Bold" panose="020B0604020202020204" charset="0"/>
              <a:ea typeface="Open Sans Bold" panose="020B0604020202020204" charset="0"/>
              <a:cs typeface="Open Sans Bold" panose="020B0604020202020204" charset="0"/>
              <a:sym typeface="Open Sans 1 Bold"/>
            </a:endParaRPr>
          </a:p>
          <a:p>
            <a:pPr>
              <a:lnSpc>
                <a:spcPts val="5167"/>
              </a:lnSpc>
            </a:pPr>
            <a:r>
              <a:rPr lang="ru-RU" sz="3399" b="1" dirty="0">
                <a:solidFill>
                  <a:srgbClr val="041A22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  <a:sym typeface="Open Sans 1 Bold"/>
              </a:rPr>
              <a:t>краевой </a:t>
            </a:r>
            <a:r>
              <a:rPr lang="ru-RU" sz="3399" b="1" dirty="0" smtClean="0">
                <a:solidFill>
                  <a:srgbClr val="041A22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  <a:sym typeface="Open Sans 1 Bold"/>
              </a:rPr>
              <a:t>предметной комиссии </a:t>
            </a:r>
            <a:endParaRPr lang="ru-RU" sz="3399" b="1" dirty="0">
              <a:solidFill>
                <a:srgbClr val="041A22"/>
              </a:solidFill>
              <a:latin typeface="Open Sans Bold" panose="020B0604020202020204" charset="0"/>
              <a:ea typeface="Open Sans Bold" panose="020B0604020202020204" charset="0"/>
              <a:cs typeface="Open Sans Bold" panose="020B0604020202020204" charset="0"/>
              <a:sym typeface="Open Sans 1 Bold"/>
            </a:endParaRPr>
          </a:p>
          <a:p>
            <a:pPr>
              <a:lnSpc>
                <a:spcPts val="5167"/>
              </a:lnSpc>
            </a:pPr>
            <a:r>
              <a:rPr lang="ru-RU" sz="3399" b="1" dirty="0" smtClean="0">
                <a:solidFill>
                  <a:srgbClr val="041A22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  <a:sym typeface="Open Sans 1 Bold"/>
              </a:rPr>
              <a:t>ГИА по географии</a:t>
            </a:r>
            <a:endParaRPr lang="en-US" sz="3399" dirty="0">
              <a:solidFill>
                <a:srgbClr val="041A22"/>
              </a:solidFill>
              <a:latin typeface="Open Sans 1" panose="020B0604020202020204" charset="0"/>
              <a:ea typeface="Open Sans 1" panose="020B0604020202020204" charset="0"/>
              <a:cs typeface="Open Sans 1" panose="020B0604020202020204" charset="0"/>
              <a:sym typeface="Open Sans 1"/>
            </a:endParaRPr>
          </a:p>
        </p:txBody>
      </p:sp>
      <p:sp>
        <p:nvSpPr>
          <p:cNvPr id="37" name="Freeform 19">
            <a:extLst>
              <a:ext uri="{FF2B5EF4-FFF2-40B4-BE49-F238E27FC236}">
                <a16:creationId xmlns:a16="http://schemas.microsoft.com/office/drawing/2014/main" xmlns="" id="{461CE8AA-954F-4754-A8F0-976D143984D6}"/>
              </a:ext>
            </a:extLst>
          </p:cNvPr>
          <p:cNvSpPr/>
          <p:nvPr/>
        </p:nvSpPr>
        <p:spPr>
          <a:xfrm>
            <a:off x="1163430" y="8445537"/>
            <a:ext cx="731395" cy="731395"/>
          </a:xfrm>
          <a:custGeom>
            <a:avLst/>
            <a:gdLst/>
            <a:ahLst/>
            <a:cxnLst/>
            <a:rect l="l" t="t" r="r" b="b"/>
            <a:pathLst>
              <a:path w="975193" h="975193">
                <a:moveTo>
                  <a:pt x="0" y="0"/>
                </a:moveTo>
                <a:lnTo>
                  <a:pt x="975193" y="0"/>
                </a:lnTo>
                <a:lnTo>
                  <a:pt x="975193" y="975193"/>
                </a:lnTo>
                <a:lnTo>
                  <a:pt x="0" y="97519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8600" y="143594"/>
            <a:ext cx="2457746" cy="12628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82968" y="2608719"/>
            <a:ext cx="6861386" cy="6861386"/>
          </a:xfrm>
          <a:custGeom>
            <a:avLst/>
            <a:gdLst/>
            <a:ahLst/>
            <a:cxnLst/>
            <a:rect l="l" t="t" r="r" b="b"/>
            <a:pathLst>
              <a:path w="6861386" h="6861386">
                <a:moveTo>
                  <a:pt x="0" y="0"/>
                </a:moveTo>
                <a:lnTo>
                  <a:pt x="6861386" y="0"/>
                </a:lnTo>
                <a:lnTo>
                  <a:pt x="6861386" y="6861387"/>
                </a:lnTo>
                <a:lnTo>
                  <a:pt x="0" y="68613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000820" y="2826571"/>
            <a:ext cx="6425683" cy="6425683"/>
          </a:xfrm>
          <a:custGeom>
            <a:avLst/>
            <a:gdLst/>
            <a:ahLst/>
            <a:cxnLst/>
            <a:rect l="l" t="t" r="r" b="b"/>
            <a:pathLst>
              <a:path w="6425683" h="6425683">
                <a:moveTo>
                  <a:pt x="0" y="0"/>
                </a:moveTo>
                <a:lnTo>
                  <a:pt x="6425683" y="0"/>
                </a:lnTo>
                <a:lnTo>
                  <a:pt x="6425683" y="6425683"/>
                </a:lnTo>
                <a:lnTo>
                  <a:pt x="0" y="64256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207869" y="1181304"/>
            <a:ext cx="7051431" cy="7051431"/>
          </a:xfrm>
          <a:custGeom>
            <a:avLst/>
            <a:gdLst/>
            <a:ahLst/>
            <a:cxnLst/>
            <a:rect l="l" t="t" r="r" b="b"/>
            <a:pathLst>
              <a:path w="7051431" h="7051431">
                <a:moveTo>
                  <a:pt x="0" y="0"/>
                </a:moveTo>
                <a:lnTo>
                  <a:pt x="7051431" y="0"/>
                </a:lnTo>
                <a:lnTo>
                  <a:pt x="7051431" y="7051431"/>
                </a:lnTo>
                <a:lnTo>
                  <a:pt x="0" y="70514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215692" y="1405190"/>
            <a:ext cx="6603660" cy="6603660"/>
          </a:xfrm>
          <a:custGeom>
            <a:avLst/>
            <a:gdLst/>
            <a:ahLst/>
            <a:cxnLst/>
            <a:rect l="l" t="t" r="r" b="b"/>
            <a:pathLst>
              <a:path w="6603660" h="6603660">
                <a:moveTo>
                  <a:pt x="0" y="0"/>
                </a:moveTo>
                <a:lnTo>
                  <a:pt x="6603660" y="0"/>
                </a:lnTo>
                <a:lnTo>
                  <a:pt x="6603660" y="6603660"/>
                </a:lnTo>
                <a:lnTo>
                  <a:pt x="0" y="66036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393144" y="3218895"/>
            <a:ext cx="5641035" cy="5641035"/>
          </a:xfrm>
          <a:custGeom>
            <a:avLst/>
            <a:gdLst/>
            <a:ahLst/>
            <a:cxnLst/>
            <a:rect l="l" t="t" r="r" b="b"/>
            <a:pathLst>
              <a:path w="5641035" h="5641035">
                <a:moveTo>
                  <a:pt x="0" y="0"/>
                </a:moveTo>
                <a:lnTo>
                  <a:pt x="5641035" y="0"/>
                </a:lnTo>
                <a:lnTo>
                  <a:pt x="5641035" y="5641035"/>
                </a:lnTo>
                <a:lnTo>
                  <a:pt x="0" y="56410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834945" y="1808380"/>
            <a:ext cx="5797279" cy="5797279"/>
          </a:xfrm>
          <a:custGeom>
            <a:avLst/>
            <a:gdLst/>
            <a:ahLst/>
            <a:cxnLst/>
            <a:rect l="l" t="t" r="r" b="b"/>
            <a:pathLst>
              <a:path w="5797279" h="5797279">
                <a:moveTo>
                  <a:pt x="0" y="0"/>
                </a:moveTo>
                <a:lnTo>
                  <a:pt x="5797279" y="0"/>
                </a:lnTo>
                <a:lnTo>
                  <a:pt x="5797279" y="5797279"/>
                </a:lnTo>
                <a:lnTo>
                  <a:pt x="0" y="57972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203269" y="4386582"/>
            <a:ext cx="4020783" cy="466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15"/>
              </a:lnSpc>
            </a:pPr>
            <a:r>
              <a:rPr lang="ru-RU" sz="3199" b="1" spc="-95" dirty="0" smtClean="0">
                <a:solidFill>
                  <a:srgbClr val="041A22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Текст</a:t>
            </a:r>
            <a:endParaRPr lang="en-US" sz="3199" b="1" spc="-95" dirty="0">
              <a:solidFill>
                <a:srgbClr val="041A22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667509" y="3007882"/>
            <a:ext cx="4132150" cy="466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16"/>
              </a:lnSpc>
            </a:pPr>
            <a:r>
              <a:rPr lang="ru-RU" sz="3200" b="1" spc="-96" dirty="0" smtClean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Ошибки</a:t>
            </a:r>
            <a:endParaRPr lang="en-US" sz="3200" b="1" spc="-96" dirty="0">
              <a:solidFill>
                <a:srgbClr val="FFFFFF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434517" y="1209879"/>
            <a:ext cx="10098635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ru-RU" sz="4800" b="1" dirty="0" smtClean="0">
                <a:solidFill>
                  <a:srgbClr val="041A22"/>
                </a:solidFill>
                <a:latin typeface="PT Sans" panose="020B0503020203020204" pitchFamily="34" charset="-52"/>
                <a:ea typeface="Montserrat 1 Bold"/>
                <a:cs typeface="Montserrat 1 Bold"/>
                <a:sym typeface="Montserrat 1 Bold"/>
              </a:rPr>
              <a:t>Задание 28</a:t>
            </a:r>
            <a:endParaRPr lang="en-US" sz="4800" b="1" dirty="0">
              <a:solidFill>
                <a:srgbClr val="041A22"/>
              </a:solidFill>
              <a:latin typeface="PT Sans" panose="020B0503020203020204" pitchFamily="34" charset="-52"/>
              <a:ea typeface="Montserrat 1 Bold"/>
              <a:cs typeface="Montserrat 1 Bold"/>
              <a:sym typeface="Montserrat 1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1415269" y="4954570"/>
            <a:ext cx="4400866" cy="347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8"/>
              </a:lnSpc>
              <a:spcBef>
                <a:spcPct val="0"/>
              </a:spcBef>
            </a:pPr>
            <a:r>
              <a:rPr lang="ru-RU" sz="2056" dirty="0" smtClean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Камское водохранилище</a:t>
            </a:r>
            <a:endParaRPr lang="en-US" sz="2056" dirty="0">
              <a:solidFill>
                <a:srgbClr val="FFFFFF"/>
              </a:solidFill>
              <a:latin typeface="Open Sans 2"/>
              <a:ea typeface="Open Sans 2"/>
              <a:cs typeface="Open Sans 2"/>
              <a:sym typeface="Open Sans 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072533" y="5363948"/>
            <a:ext cx="4282257" cy="694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1"/>
              </a:lnSpc>
              <a:spcBef>
                <a:spcPct val="0"/>
              </a:spcBef>
            </a:pPr>
            <a:r>
              <a:rPr lang="ru-RU" sz="2000" dirty="0">
                <a:solidFill>
                  <a:srgbClr val="041A22"/>
                </a:solidFill>
                <a:latin typeface="Open Sans 2"/>
                <a:ea typeface="Open Sans 2"/>
                <a:cs typeface="Open Sans 2"/>
                <a:sym typeface="Open Sans 2"/>
              </a:rPr>
              <a:t>К бассейну какой реки относится река Сылва?</a:t>
            </a:r>
            <a:endParaRPr lang="en-US" sz="2000" dirty="0">
              <a:solidFill>
                <a:srgbClr val="041A22"/>
              </a:solidFill>
              <a:latin typeface="Open Sans 2"/>
              <a:ea typeface="Open Sans 2"/>
              <a:cs typeface="Open Sans 2"/>
              <a:sym typeface="Open Sans 2"/>
            </a:endParaRPr>
          </a:p>
        </p:txBody>
      </p:sp>
      <p:sp>
        <p:nvSpPr>
          <p:cNvPr id="13" name="Freeform 13"/>
          <p:cNvSpPr/>
          <p:nvPr/>
        </p:nvSpPr>
        <p:spPr>
          <a:xfrm rot="-10800000">
            <a:off x="0" y="0"/>
            <a:ext cx="1894816" cy="1883724"/>
          </a:xfrm>
          <a:custGeom>
            <a:avLst/>
            <a:gdLst/>
            <a:ahLst/>
            <a:cxnLst/>
            <a:rect l="l" t="t" r="r" b="b"/>
            <a:pathLst>
              <a:path w="1894816" h="1883724">
                <a:moveTo>
                  <a:pt x="0" y="0"/>
                </a:moveTo>
                <a:lnTo>
                  <a:pt x="1894816" y="0"/>
                </a:lnTo>
                <a:lnTo>
                  <a:pt x="1894816" y="1883724"/>
                </a:lnTo>
                <a:lnTo>
                  <a:pt x="0" y="18837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 r="-99085" b="-100258"/>
            </a:stretch>
          </a:blipFill>
        </p:spPr>
      </p:sp>
      <p:sp>
        <p:nvSpPr>
          <p:cNvPr id="14" name="Freeform 14"/>
          <p:cNvSpPr/>
          <p:nvPr/>
        </p:nvSpPr>
        <p:spPr>
          <a:xfrm rot="-10800000" flipH="1" flipV="1">
            <a:off x="16393184" y="8403276"/>
            <a:ext cx="1894816" cy="1883724"/>
          </a:xfrm>
          <a:custGeom>
            <a:avLst/>
            <a:gdLst/>
            <a:ahLst/>
            <a:cxnLst/>
            <a:rect l="l" t="t" r="r" b="b"/>
            <a:pathLst>
              <a:path w="1894816" h="1883724">
                <a:moveTo>
                  <a:pt x="1894816" y="1883724"/>
                </a:moveTo>
                <a:lnTo>
                  <a:pt x="0" y="1883724"/>
                </a:lnTo>
                <a:lnTo>
                  <a:pt x="0" y="0"/>
                </a:lnTo>
                <a:lnTo>
                  <a:pt x="1894816" y="0"/>
                </a:lnTo>
                <a:lnTo>
                  <a:pt x="1894816" y="1883724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 r="-99085" b="-100258"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6120820" y="485588"/>
            <a:ext cx="912548" cy="912548"/>
          </a:xfrm>
          <a:custGeom>
            <a:avLst/>
            <a:gdLst/>
            <a:ahLst/>
            <a:cxnLst/>
            <a:rect l="l" t="t" r="r" b="b"/>
            <a:pathLst>
              <a:path w="912548" h="912548">
                <a:moveTo>
                  <a:pt x="0" y="0"/>
                </a:moveTo>
                <a:lnTo>
                  <a:pt x="912548" y="0"/>
                </a:lnTo>
                <a:lnTo>
                  <a:pt x="912548" y="912548"/>
                </a:lnTo>
                <a:lnTo>
                  <a:pt x="0" y="91254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7033368" y="1770872"/>
            <a:ext cx="642322" cy="642322"/>
          </a:xfrm>
          <a:custGeom>
            <a:avLst/>
            <a:gdLst/>
            <a:ahLst/>
            <a:cxnLst/>
            <a:rect l="l" t="t" r="r" b="b"/>
            <a:pathLst>
              <a:path w="642322" h="642322">
                <a:moveTo>
                  <a:pt x="0" y="0"/>
                </a:moveTo>
                <a:lnTo>
                  <a:pt x="642322" y="0"/>
                </a:lnTo>
                <a:lnTo>
                  <a:pt x="642322" y="642322"/>
                </a:lnTo>
                <a:lnTo>
                  <a:pt x="0" y="64232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7354529" y="209185"/>
            <a:ext cx="1107366" cy="1107366"/>
          </a:xfrm>
          <a:custGeom>
            <a:avLst/>
            <a:gdLst/>
            <a:ahLst/>
            <a:cxnLst/>
            <a:rect l="l" t="t" r="r" b="b"/>
            <a:pathLst>
              <a:path w="1107366" h="1107366">
                <a:moveTo>
                  <a:pt x="0" y="0"/>
                </a:moveTo>
                <a:lnTo>
                  <a:pt x="1107366" y="0"/>
                </a:lnTo>
                <a:lnTo>
                  <a:pt x="1107366" y="1107366"/>
                </a:lnTo>
                <a:lnTo>
                  <a:pt x="0" y="110736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134050" y="3635620"/>
            <a:ext cx="6345224" cy="81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7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82968" y="2608719"/>
            <a:ext cx="6861386" cy="6861386"/>
          </a:xfrm>
          <a:custGeom>
            <a:avLst/>
            <a:gdLst/>
            <a:ahLst/>
            <a:cxnLst/>
            <a:rect l="l" t="t" r="r" b="b"/>
            <a:pathLst>
              <a:path w="6861386" h="6861386">
                <a:moveTo>
                  <a:pt x="0" y="0"/>
                </a:moveTo>
                <a:lnTo>
                  <a:pt x="6861386" y="0"/>
                </a:lnTo>
                <a:lnTo>
                  <a:pt x="6861386" y="6861387"/>
                </a:lnTo>
                <a:lnTo>
                  <a:pt x="0" y="68613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000820" y="2826571"/>
            <a:ext cx="6425683" cy="6425683"/>
          </a:xfrm>
          <a:custGeom>
            <a:avLst/>
            <a:gdLst/>
            <a:ahLst/>
            <a:cxnLst/>
            <a:rect l="l" t="t" r="r" b="b"/>
            <a:pathLst>
              <a:path w="6425683" h="6425683">
                <a:moveTo>
                  <a:pt x="0" y="0"/>
                </a:moveTo>
                <a:lnTo>
                  <a:pt x="6425683" y="0"/>
                </a:lnTo>
                <a:lnTo>
                  <a:pt x="6425683" y="6425683"/>
                </a:lnTo>
                <a:lnTo>
                  <a:pt x="0" y="64256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207869" y="1181304"/>
            <a:ext cx="7051431" cy="7051431"/>
          </a:xfrm>
          <a:custGeom>
            <a:avLst/>
            <a:gdLst/>
            <a:ahLst/>
            <a:cxnLst/>
            <a:rect l="l" t="t" r="r" b="b"/>
            <a:pathLst>
              <a:path w="7051431" h="7051431">
                <a:moveTo>
                  <a:pt x="0" y="0"/>
                </a:moveTo>
                <a:lnTo>
                  <a:pt x="7051431" y="0"/>
                </a:lnTo>
                <a:lnTo>
                  <a:pt x="7051431" y="7051431"/>
                </a:lnTo>
                <a:lnTo>
                  <a:pt x="0" y="70514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215692" y="1405190"/>
            <a:ext cx="6603660" cy="6603660"/>
          </a:xfrm>
          <a:custGeom>
            <a:avLst/>
            <a:gdLst/>
            <a:ahLst/>
            <a:cxnLst/>
            <a:rect l="l" t="t" r="r" b="b"/>
            <a:pathLst>
              <a:path w="6603660" h="6603660">
                <a:moveTo>
                  <a:pt x="0" y="0"/>
                </a:moveTo>
                <a:lnTo>
                  <a:pt x="6603660" y="0"/>
                </a:lnTo>
                <a:lnTo>
                  <a:pt x="6603660" y="6603660"/>
                </a:lnTo>
                <a:lnTo>
                  <a:pt x="0" y="66036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382336" y="3158423"/>
            <a:ext cx="5641035" cy="5641035"/>
          </a:xfrm>
          <a:custGeom>
            <a:avLst/>
            <a:gdLst/>
            <a:ahLst/>
            <a:cxnLst/>
            <a:rect l="l" t="t" r="r" b="b"/>
            <a:pathLst>
              <a:path w="5641035" h="5641035">
                <a:moveTo>
                  <a:pt x="0" y="0"/>
                </a:moveTo>
                <a:lnTo>
                  <a:pt x="5641035" y="0"/>
                </a:lnTo>
                <a:lnTo>
                  <a:pt x="5641035" y="5641035"/>
                </a:lnTo>
                <a:lnTo>
                  <a:pt x="0" y="56410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834945" y="1808380"/>
            <a:ext cx="5797279" cy="5797279"/>
          </a:xfrm>
          <a:custGeom>
            <a:avLst/>
            <a:gdLst/>
            <a:ahLst/>
            <a:cxnLst/>
            <a:rect l="l" t="t" r="r" b="b"/>
            <a:pathLst>
              <a:path w="5797279" h="5797279">
                <a:moveTo>
                  <a:pt x="0" y="0"/>
                </a:moveTo>
                <a:lnTo>
                  <a:pt x="5797279" y="0"/>
                </a:lnTo>
                <a:lnTo>
                  <a:pt x="5797279" y="5797279"/>
                </a:lnTo>
                <a:lnTo>
                  <a:pt x="0" y="57972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203269" y="4386582"/>
            <a:ext cx="4020783" cy="466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15"/>
              </a:lnSpc>
            </a:pPr>
            <a:r>
              <a:rPr lang="ru-RU" sz="3199" b="1" spc="-95" dirty="0" smtClean="0">
                <a:solidFill>
                  <a:srgbClr val="041A22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Текст</a:t>
            </a:r>
            <a:endParaRPr lang="en-US" sz="3199" b="1" spc="-95" dirty="0">
              <a:solidFill>
                <a:srgbClr val="041A22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667509" y="3007882"/>
            <a:ext cx="4132150" cy="466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16"/>
              </a:lnSpc>
            </a:pPr>
            <a:r>
              <a:rPr lang="ru-RU" sz="3200" b="1" spc="-96" dirty="0" smtClean="0">
                <a:solidFill>
                  <a:srgbClr val="FFFFFF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Ошибка</a:t>
            </a:r>
            <a:endParaRPr lang="en-US" sz="3200" b="1" spc="-96" dirty="0">
              <a:solidFill>
                <a:srgbClr val="FFFFFF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434517" y="1209879"/>
            <a:ext cx="10098635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ru-RU" sz="4800" b="1" dirty="0" smtClean="0">
                <a:solidFill>
                  <a:srgbClr val="041A22"/>
                </a:solidFill>
                <a:latin typeface="PT Sans" panose="020B0503020203020204" pitchFamily="34" charset="-52"/>
                <a:ea typeface="Montserrat 1 Bold"/>
                <a:cs typeface="Montserrat 1 Bold"/>
                <a:sym typeface="Montserrat 1 Bold"/>
              </a:rPr>
              <a:t>Задание 28</a:t>
            </a:r>
            <a:endParaRPr lang="en-US" sz="4800" b="1" dirty="0">
              <a:solidFill>
                <a:srgbClr val="041A22"/>
              </a:solidFill>
              <a:latin typeface="PT Sans" panose="020B0503020203020204" pitchFamily="34" charset="-52"/>
              <a:ea typeface="Montserrat 1 Bold"/>
              <a:cs typeface="Montserrat 1 Bold"/>
              <a:sym typeface="Montserrat 1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941795" y="4954570"/>
            <a:ext cx="4282257" cy="1436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1"/>
              </a:lnSpc>
              <a:spcBef>
                <a:spcPct val="0"/>
              </a:spcBef>
            </a:pPr>
            <a:r>
              <a:rPr lang="ru-RU" sz="2000" dirty="0" smtClean="0">
                <a:solidFill>
                  <a:srgbClr val="041A22"/>
                </a:solidFill>
                <a:latin typeface="Open Sans 2"/>
                <a:ea typeface="Open Sans 2"/>
                <a:cs typeface="Open Sans 2"/>
                <a:sym typeface="Open Sans 2"/>
              </a:rPr>
              <a:t>Как </a:t>
            </a:r>
            <a:r>
              <a:rPr lang="ru-RU" sz="2000" dirty="0">
                <a:solidFill>
                  <a:srgbClr val="041A22"/>
                </a:solidFill>
                <a:latin typeface="Open Sans 2"/>
                <a:ea typeface="Open Sans 2"/>
                <a:cs typeface="Open Sans 2"/>
                <a:sym typeface="Open Sans 2"/>
              </a:rPr>
              <a:t>называется резкое кратковременное повышение уровня воды в реках в результате </a:t>
            </a:r>
            <a:r>
              <a:rPr lang="ru-RU" sz="2000" dirty="0" err="1" smtClean="0">
                <a:solidFill>
                  <a:srgbClr val="041A22"/>
                </a:solidFill>
                <a:latin typeface="Open Sans 2"/>
                <a:ea typeface="Open Sans 2"/>
                <a:cs typeface="Open Sans 2"/>
                <a:sym typeface="Open Sans 2"/>
              </a:rPr>
              <a:t>ливневы</a:t>
            </a:r>
            <a:r>
              <a:rPr lang="en-US" sz="2000" dirty="0" smtClean="0">
                <a:solidFill>
                  <a:srgbClr val="041A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2"/>
              </a:rPr>
              <a:t>X</a:t>
            </a:r>
            <a:r>
              <a:rPr lang="ru-RU" sz="2000" dirty="0" smtClean="0">
                <a:solidFill>
                  <a:srgbClr val="041A22"/>
                </a:solidFill>
                <a:latin typeface="Open Sans 2"/>
                <a:ea typeface="Open Sans 2"/>
                <a:cs typeface="Open Sans 2"/>
                <a:sym typeface="Open Sans 2"/>
              </a:rPr>
              <a:t>х </a:t>
            </a:r>
            <a:r>
              <a:rPr lang="ru-RU" sz="2000" dirty="0">
                <a:solidFill>
                  <a:srgbClr val="041A22"/>
                </a:solidFill>
                <a:latin typeface="Open Sans 2"/>
                <a:ea typeface="Open Sans 2"/>
                <a:cs typeface="Open Sans 2"/>
                <a:sym typeface="Open Sans 2"/>
              </a:rPr>
              <a:t>дождей. </a:t>
            </a:r>
            <a:endParaRPr lang="en-US" sz="2000" dirty="0">
              <a:solidFill>
                <a:srgbClr val="041A22"/>
              </a:solidFill>
              <a:latin typeface="Open Sans 2"/>
              <a:ea typeface="Open Sans 2"/>
              <a:cs typeface="Open Sans 2"/>
              <a:sym typeface="Open Sans 2"/>
            </a:endParaRPr>
          </a:p>
        </p:txBody>
      </p:sp>
      <p:sp>
        <p:nvSpPr>
          <p:cNvPr id="13" name="Freeform 13"/>
          <p:cNvSpPr/>
          <p:nvPr/>
        </p:nvSpPr>
        <p:spPr>
          <a:xfrm rot="-10800000">
            <a:off x="0" y="0"/>
            <a:ext cx="1894816" cy="1883724"/>
          </a:xfrm>
          <a:custGeom>
            <a:avLst/>
            <a:gdLst/>
            <a:ahLst/>
            <a:cxnLst/>
            <a:rect l="l" t="t" r="r" b="b"/>
            <a:pathLst>
              <a:path w="1894816" h="1883724">
                <a:moveTo>
                  <a:pt x="0" y="0"/>
                </a:moveTo>
                <a:lnTo>
                  <a:pt x="1894816" y="0"/>
                </a:lnTo>
                <a:lnTo>
                  <a:pt x="1894816" y="1883724"/>
                </a:lnTo>
                <a:lnTo>
                  <a:pt x="0" y="18837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 r="-99085" b="-100258"/>
            </a:stretch>
          </a:blipFill>
        </p:spPr>
      </p:sp>
      <p:sp>
        <p:nvSpPr>
          <p:cNvPr id="14" name="Freeform 14"/>
          <p:cNvSpPr/>
          <p:nvPr/>
        </p:nvSpPr>
        <p:spPr>
          <a:xfrm rot="-10800000" flipH="1" flipV="1">
            <a:off x="16393184" y="8403276"/>
            <a:ext cx="1894816" cy="1883724"/>
          </a:xfrm>
          <a:custGeom>
            <a:avLst/>
            <a:gdLst/>
            <a:ahLst/>
            <a:cxnLst/>
            <a:rect l="l" t="t" r="r" b="b"/>
            <a:pathLst>
              <a:path w="1894816" h="1883724">
                <a:moveTo>
                  <a:pt x="1894816" y="1883724"/>
                </a:moveTo>
                <a:lnTo>
                  <a:pt x="0" y="1883724"/>
                </a:lnTo>
                <a:lnTo>
                  <a:pt x="0" y="0"/>
                </a:lnTo>
                <a:lnTo>
                  <a:pt x="1894816" y="0"/>
                </a:lnTo>
                <a:lnTo>
                  <a:pt x="1894816" y="1883724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 r="-99085" b="-100258"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6120820" y="485588"/>
            <a:ext cx="912548" cy="912548"/>
          </a:xfrm>
          <a:custGeom>
            <a:avLst/>
            <a:gdLst/>
            <a:ahLst/>
            <a:cxnLst/>
            <a:rect l="l" t="t" r="r" b="b"/>
            <a:pathLst>
              <a:path w="912548" h="912548">
                <a:moveTo>
                  <a:pt x="0" y="0"/>
                </a:moveTo>
                <a:lnTo>
                  <a:pt x="912548" y="0"/>
                </a:lnTo>
                <a:lnTo>
                  <a:pt x="912548" y="912548"/>
                </a:lnTo>
                <a:lnTo>
                  <a:pt x="0" y="91254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7033368" y="1770872"/>
            <a:ext cx="642322" cy="642322"/>
          </a:xfrm>
          <a:custGeom>
            <a:avLst/>
            <a:gdLst/>
            <a:ahLst/>
            <a:cxnLst/>
            <a:rect l="l" t="t" r="r" b="b"/>
            <a:pathLst>
              <a:path w="642322" h="642322">
                <a:moveTo>
                  <a:pt x="0" y="0"/>
                </a:moveTo>
                <a:lnTo>
                  <a:pt x="642322" y="0"/>
                </a:lnTo>
                <a:lnTo>
                  <a:pt x="642322" y="642322"/>
                </a:lnTo>
                <a:lnTo>
                  <a:pt x="0" y="64232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7354529" y="209185"/>
            <a:ext cx="1107366" cy="1107366"/>
          </a:xfrm>
          <a:custGeom>
            <a:avLst/>
            <a:gdLst/>
            <a:ahLst/>
            <a:cxnLst/>
            <a:rect l="l" t="t" r="r" b="b"/>
            <a:pathLst>
              <a:path w="1107366" h="1107366">
                <a:moveTo>
                  <a:pt x="0" y="0"/>
                </a:moveTo>
                <a:lnTo>
                  <a:pt x="1107366" y="0"/>
                </a:lnTo>
                <a:lnTo>
                  <a:pt x="1107366" y="1107366"/>
                </a:lnTo>
                <a:lnTo>
                  <a:pt x="0" y="110736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668000" y="3742293"/>
            <a:ext cx="6531855" cy="186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02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83110" y="8638135"/>
            <a:ext cx="620165" cy="620165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6CCC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3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723622" y="8948218"/>
            <a:ext cx="1752322" cy="1752322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C3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3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sp>
        <p:nvSpPr>
          <p:cNvPr id="10" name="Freeform 10"/>
          <p:cNvSpPr/>
          <p:nvPr/>
        </p:nvSpPr>
        <p:spPr>
          <a:xfrm>
            <a:off x="7614603" y="3076794"/>
            <a:ext cx="3897937" cy="730863"/>
          </a:xfrm>
          <a:custGeom>
            <a:avLst/>
            <a:gdLst/>
            <a:ahLst/>
            <a:cxnLst/>
            <a:rect l="l" t="t" r="r" b="b"/>
            <a:pathLst>
              <a:path w="3897937" h="730863">
                <a:moveTo>
                  <a:pt x="0" y="0"/>
                </a:moveTo>
                <a:lnTo>
                  <a:pt x="3897936" y="0"/>
                </a:lnTo>
                <a:lnTo>
                  <a:pt x="3897936" y="730863"/>
                </a:lnTo>
                <a:lnTo>
                  <a:pt x="0" y="7308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7677416" y="5155558"/>
            <a:ext cx="3897937" cy="730863"/>
          </a:xfrm>
          <a:custGeom>
            <a:avLst/>
            <a:gdLst/>
            <a:ahLst/>
            <a:cxnLst/>
            <a:rect l="l" t="t" r="r" b="b"/>
            <a:pathLst>
              <a:path w="3897937" h="730863">
                <a:moveTo>
                  <a:pt x="0" y="0"/>
                </a:moveTo>
                <a:lnTo>
                  <a:pt x="3897936" y="0"/>
                </a:lnTo>
                <a:lnTo>
                  <a:pt x="3897936" y="730863"/>
                </a:lnTo>
                <a:lnTo>
                  <a:pt x="0" y="7308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7677416" y="7299747"/>
            <a:ext cx="3897937" cy="730863"/>
          </a:xfrm>
          <a:custGeom>
            <a:avLst/>
            <a:gdLst/>
            <a:ahLst/>
            <a:cxnLst/>
            <a:rect l="l" t="t" r="r" b="b"/>
            <a:pathLst>
              <a:path w="3897937" h="730863">
                <a:moveTo>
                  <a:pt x="0" y="0"/>
                </a:moveTo>
                <a:lnTo>
                  <a:pt x="3897936" y="0"/>
                </a:lnTo>
                <a:lnTo>
                  <a:pt x="3897936" y="730863"/>
                </a:lnTo>
                <a:lnTo>
                  <a:pt x="0" y="7308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1232639" y="3032241"/>
            <a:ext cx="2484487" cy="730863"/>
          </a:xfrm>
          <a:custGeom>
            <a:avLst/>
            <a:gdLst/>
            <a:ahLst/>
            <a:cxnLst/>
            <a:rect l="l" t="t" r="r" b="b"/>
            <a:pathLst>
              <a:path w="2484487" h="730863">
                <a:moveTo>
                  <a:pt x="0" y="0"/>
                </a:moveTo>
                <a:lnTo>
                  <a:pt x="2484487" y="0"/>
                </a:lnTo>
                <a:lnTo>
                  <a:pt x="2484487" y="730863"/>
                </a:lnTo>
                <a:lnTo>
                  <a:pt x="0" y="7308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l="-56891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1232639" y="5155558"/>
            <a:ext cx="2484487" cy="730863"/>
          </a:xfrm>
          <a:custGeom>
            <a:avLst/>
            <a:gdLst/>
            <a:ahLst/>
            <a:cxnLst/>
            <a:rect l="l" t="t" r="r" b="b"/>
            <a:pathLst>
              <a:path w="2484487" h="730863">
                <a:moveTo>
                  <a:pt x="0" y="0"/>
                </a:moveTo>
                <a:lnTo>
                  <a:pt x="2484487" y="0"/>
                </a:lnTo>
                <a:lnTo>
                  <a:pt x="2484487" y="730863"/>
                </a:lnTo>
                <a:lnTo>
                  <a:pt x="0" y="7308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l="-56891"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1232639" y="7299747"/>
            <a:ext cx="2484487" cy="730863"/>
          </a:xfrm>
          <a:custGeom>
            <a:avLst/>
            <a:gdLst/>
            <a:ahLst/>
            <a:cxnLst/>
            <a:rect l="l" t="t" r="r" b="b"/>
            <a:pathLst>
              <a:path w="2484487" h="730863">
                <a:moveTo>
                  <a:pt x="0" y="0"/>
                </a:moveTo>
                <a:lnTo>
                  <a:pt x="2484487" y="0"/>
                </a:lnTo>
                <a:lnTo>
                  <a:pt x="2484487" y="730863"/>
                </a:lnTo>
                <a:lnTo>
                  <a:pt x="0" y="7308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 l="-56891"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8749804" y="3882607"/>
            <a:ext cx="8380295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2800"/>
              </a:lnSpc>
            </a:pPr>
            <a:r>
              <a:rPr lang="ru-RU" sz="2000" spc="48" dirty="0" smtClean="0">
                <a:solidFill>
                  <a:srgbClr val="041A22"/>
                </a:solidFill>
                <a:ea typeface="Open Sans 2"/>
                <a:cs typeface="Open Sans 2"/>
                <a:sym typeface="Open Sans 2"/>
              </a:rPr>
              <a:t>объяснять </a:t>
            </a:r>
            <a:r>
              <a:rPr lang="ru-RU" sz="2000" spc="48" dirty="0">
                <a:solidFill>
                  <a:srgbClr val="041A22"/>
                </a:solidFill>
                <a:ea typeface="Open Sans 2"/>
                <a:cs typeface="Open Sans 2"/>
                <a:sym typeface="Open Sans 2"/>
              </a:rPr>
              <a:t>влияние изученных географических объектов и явлений на качество жизни человека и качество окружающей среды</a:t>
            </a:r>
            <a:endParaRPr lang="en-US" sz="2000" spc="48" dirty="0">
              <a:solidFill>
                <a:srgbClr val="041A22"/>
              </a:solidFill>
              <a:ea typeface="Open Sans 2"/>
              <a:cs typeface="Open Sans 2"/>
              <a:sym typeface="Open Sans 2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8749804" y="6036320"/>
            <a:ext cx="8380295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2800"/>
              </a:lnSpc>
            </a:pPr>
            <a:r>
              <a:rPr lang="ru-RU" sz="2000" spc="48" dirty="0">
                <a:solidFill>
                  <a:srgbClr val="041A22"/>
                </a:solidFill>
                <a:ea typeface="Open Sans 2"/>
                <a:cs typeface="Open Sans 2"/>
                <a:sym typeface="Open Sans 2"/>
              </a:rPr>
              <a:t>оценивать характер взаимодействия деятельности человека и компонентов природы в разных географических условиях с точки зрения концепции устойчивого развития</a:t>
            </a:r>
            <a:endParaRPr lang="en-US" sz="2000" spc="48" dirty="0">
              <a:solidFill>
                <a:srgbClr val="041A22"/>
              </a:solidFill>
              <a:ea typeface="Open Sans 2"/>
              <a:cs typeface="Open Sans 2"/>
              <a:sym typeface="Open Sans 2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8749804" y="8223958"/>
            <a:ext cx="8380295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2800"/>
              </a:lnSpc>
            </a:pPr>
            <a:r>
              <a:rPr lang="ru-RU" sz="2000" spc="48" dirty="0">
                <a:solidFill>
                  <a:srgbClr val="041A22"/>
                </a:solidFill>
                <a:ea typeface="Open Sans 2"/>
                <a:cs typeface="Open Sans 2"/>
                <a:sym typeface="Open Sans 2"/>
              </a:rPr>
              <a:t>решать практические задачи </a:t>
            </a:r>
            <a:r>
              <a:rPr lang="ru-RU" sz="2000" spc="48" dirty="0" err="1">
                <a:solidFill>
                  <a:srgbClr val="041A22"/>
                </a:solidFill>
                <a:ea typeface="Open Sans 2"/>
                <a:cs typeface="Open Sans 2"/>
                <a:sym typeface="Open Sans 2"/>
              </a:rPr>
              <a:t>геоэкологического</a:t>
            </a:r>
            <a:r>
              <a:rPr lang="ru-RU" sz="2000" spc="48" dirty="0">
                <a:solidFill>
                  <a:srgbClr val="041A22"/>
                </a:solidFill>
                <a:ea typeface="Open Sans 2"/>
                <a:cs typeface="Open Sans 2"/>
                <a:sym typeface="Open Sans 2"/>
              </a:rPr>
              <a:t> содержания для определения качества окружающей среды своей местности, путей её сохранения и улучшения</a:t>
            </a:r>
            <a:endParaRPr lang="en-US" sz="2000" spc="48" dirty="0">
              <a:solidFill>
                <a:srgbClr val="041A22"/>
              </a:solidFill>
              <a:ea typeface="Open Sans 2"/>
              <a:cs typeface="Open Sans 2"/>
              <a:sym typeface="Open Sans 2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7984985" y="3284192"/>
            <a:ext cx="276969" cy="284110"/>
          </a:xfrm>
          <a:custGeom>
            <a:avLst/>
            <a:gdLst/>
            <a:ahLst/>
            <a:cxnLst/>
            <a:rect l="l" t="t" r="r" b="b"/>
            <a:pathLst>
              <a:path w="276969" h="284110">
                <a:moveTo>
                  <a:pt x="0" y="0"/>
                </a:moveTo>
                <a:lnTo>
                  <a:pt x="276969" y="0"/>
                </a:lnTo>
                <a:lnTo>
                  <a:pt x="276969" y="284110"/>
                </a:lnTo>
                <a:lnTo>
                  <a:pt x="0" y="28411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7984985" y="5394524"/>
            <a:ext cx="276969" cy="284110"/>
          </a:xfrm>
          <a:custGeom>
            <a:avLst/>
            <a:gdLst/>
            <a:ahLst/>
            <a:cxnLst/>
            <a:rect l="l" t="t" r="r" b="b"/>
            <a:pathLst>
              <a:path w="276969" h="284110">
                <a:moveTo>
                  <a:pt x="0" y="0"/>
                </a:moveTo>
                <a:lnTo>
                  <a:pt x="276969" y="0"/>
                </a:lnTo>
                <a:lnTo>
                  <a:pt x="276969" y="284109"/>
                </a:lnTo>
                <a:lnTo>
                  <a:pt x="0" y="28410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7984985" y="7538779"/>
            <a:ext cx="276969" cy="284110"/>
          </a:xfrm>
          <a:custGeom>
            <a:avLst/>
            <a:gdLst/>
            <a:ahLst/>
            <a:cxnLst/>
            <a:rect l="l" t="t" r="r" b="b"/>
            <a:pathLst>
              <a:path w="276969" h="284110">
                <a:moveTo>
                  <a:pt x="0" y="0"/>
                </a:moveTo>
                <a:lnTo>
                  <a:pt x="276969" y="0"/>
                </a:lnTo>
                <a:lnTo>
                  <a:pt x="276969" y="284110"/>
                </a:lnTo>
                <a:lnTo>
                  <a:pt x="0" y="28411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9068714" y="3249590"/>
            <a:ext cx="3751275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2351"/>
              </a:lnSpc>
            </a:pPr>
            <a:r>
              <a:rPr lang="ru-RU" sz="2400" b="1" spc="48" dirty="0" smtClean="0">
                <a:solidFill>
                  <a:srgbClr val="041A22"/>
                </a:solidFill>
                <a:latin typeface="Open Sans 2"/>
                <a:ea typeface="Open Sans 2"/>
                <a:cs typeface="Open Sans 2"/>
                <a:sym typeface="Open Sans 2"/>
              </a:rPr>
              <a:t>умение</a:t>
            </a:r>
            <a:endParaRPr lang="en-US" sz="2099" b="1" spc="20" dirty="0">
              <a:solidFill>
                <a:srgbClr val="041A22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9159715" y="5382432"/>
            <a:ext cx="3751275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2351"/>
              </a:lnSpc>
            </a:pPr>
            <a:r>
              <a:rPr lang="ru-RU" sz="2099" b="1" spc="20" dirty="0">
                <a:solidFill>
                  <a:srgbClr val="041A22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умение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068714" y="7526621"/>
            <a:ext cx="4610311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2351"/>
              </a:lnSpc>
            </a:pPr>
            <a:r>
              <a:rPr lang="ru-RU" sz="2099" b="1" spc="20" dirty="0">
                <a:solidFill>
                  <a:srgbClr val="041A22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умение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1903274" y="9258300"/>
            <a:ext cx="1028700" cy="1028700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75D9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3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7677416" y="1239984"/>
            <a:ext cx="9581884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ru-RU" sz="4800" b="1" dirty="0" smtClean="0">
                <a:solidFill>
                  <a:srgbClr val="041A22"/>
                </a:solidFill>
                <a:latin typeface="PT Sans" panose="020B0503020203020204" pitchFamily="34" charset="-52"/>
                <a:ea typeface="Montserrat 1 Bold"/>
                <a:cs typeface="Montserrat 1 Bold"/>
                <a:sym typeface="Montserrat 1 Bold"/>
              </a:rPr>
              <a:t>Задание 29</a:t>
            </a:r>
            <a:endParaRPr lang="en-US" sz="4800" b="1" dirty="0">
              <a:solidFill>
                <a:srgbClr val="041A22"/>
              </a:solidFill>
              <a:latin typeface="PT Sans" panose="020B0503020203020204" pitchFamily="34" charset="-52"/>
              <a:ea typeface="Montserrat 1 Bold"/>
              <a:cs typeface="Montserrat 1 Bold"/>
              <a:sym typeface="Montserrat 1 Bold"/>
            </a:endParaRPr>
          </a:p>
        </p:txBody>
      </p:sp>
      <p:sp>
        <p:nvSpPr>
          <p:cNvPr id="29" name="Freeform 29"/>
          <p:cNvSpPr/>
          <p:nvPr/>
        </p:nvSpPr>
        <p:spPr>
          <a:xfrm rot="-10800000">
            <a:off x="0" y="0"/>
            <a:ext cx="1894816" cy="1883724"/>
          </a:xfrm>
          <a:custGeom>
            <a:avLst/>
            <a:gdLst/>
            <a:ahLst/>
            <a:cxnLst/>
            <a:rect l="l" t="t" r="r" b="b"/>
            <a:pathLst>
              <a:path w="1894816" h="1883724">
                <a:moveTo>
                  <a:pt x="0" y="0"/>
                </a:moveTo>
                <a:lnTo>
                  <a:pt x="1894816" y="0"/>
                </a:lnTo>
                <a:lnTo>
                  <a:pt x="1894816" y="1883724"/>
                </a:lnTo>
                <a:lnTo>
                  <a:pt x="0" y="188372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 r="-99085" b="-100258"/>
            </a:stretch>
          </a:blipFill>
        </p:spPr>
      </p:sp>
      <p:sp>
        <p:nvSpPr>
          <p:cNvPr id="30" name="Прямоугольник 29"/>
          <p:cNvSpPr/>
          <p:nvPr/>
        </p:nvSpPr>
        <p:spPr>
          <a:xfrm>
            <a:off x="361389" y="3568302"/>
            <a:ext cx="72202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Учёные считают, что между двумя стихийными бедствиями, произошедшими </a:t>
            </a:r>
            <a:r>
              <a:rPr lang="ru-RU" sz="2000" dirty="0" smtClean="0"/>
              <a:t>в </a:t>
            </a:r>
            <a:r>
              <a:rPr lang="ru-RU" sz="2000" dirty="0"/>
              <a:t>регионе в разное время: лесными пожарами и наводнениями, – существует </a:t>
            </a:r>
            <a:r>
              <a:rPr lang="ru-RU" sz="2000" dirty="0" smtClean="0"/>
              <a:t> непосредственная </a:t>
            </a:r>
            <a:r>
              <a:rPr lang="ru-RU" sz="2000" dirty="0"/>
              <a:t>связь. Объясните, каким образом произошедшие </a:t>
            </a:r>
            <a:r>
              <a:rPr lang="ru-RU" sz="2000" dirty="0" smtClean="0"/>
              <a:t>десятилетия </a:t>
            </a:r>
            <a:r>
              <a:rPr lang="ru-RU" sz="2000" dirty="0"/>
              <a:t>ранее лесные пожары, из-за которых значительно сократились </a:t>
            </a:r>
          </a:p>
          <a:p>
            <a:r>
              <a:rPr lang="ru-RU" sz="2000" dirty="0"/>
              <a:t>площади лесов, могли повлиять на интенсивность наводнения в июле 2018 г.  </a:t>
            </a:r>
          </a:p>
        </p:txBody>
      </p:sp>
    </p:spTree>
    <p:extLst>
      <p:ext uri="{BB962C8B-B14F-4D97-AF65-F5344CB8AC3E}">
        <p14:creationId xmlns:p14="http://schemas.microsoft.com/office/powerpoint/2010/main" val="3621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83110" y="8638135"/>
            <a:ext cx="620165" cy="620165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6CCC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3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723622" y="8948218"/>
            <a:ext cx="1752322" cy="1752322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C3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3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sp>
        <p:nvSpPr>
          <p:cNvPr id="10" name="Freeform 10"/>
          <p:cNvSpPr/>
          <p:nvPr/>
        </p:nvSpPr>
        <p:spPr>
          <a:xfrm>
            <a:off x="7614603" y="3076794"/>
            <a:ext cx="3897937" cy="730863"/>
          </a:xfrm>
          <a:custGeom>
            <a:avLst/>
            <a:gdLst/>
            <a:ahLst/>
            <a:cxnLst/>
            <a:rect l="l" t="t" r="r" b="b"/>
            <a:pathLst>
              <a:path w="3897937" h="730863">
                <a:moveTo>
                  <a:pt x="0" y="0"/>
                </a:moveTo>
                <a:lnTo>
                  <a:pt x="3897936" y="0"/>
                </a:lnTo>
                <a:lnTo>
                  <a:pt x="3897936" y="730863"/>
                </a:lnTo>
                <a:lnTo>
                  <a:pt x="0" y="7308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7677416" y="5155558"/>
            <a:ext cx="3897937" cy="730863"/>
          </a:xfrm>
          <a:custGeom>
            <a:avLst/>
            <a:gdLst/>
            <a:ahLst/>
            <a:cxnLst/>
            <a:rect l="l" t="t" r="r" b="b"/>
            <a:pathLst>
              <a:path w="3897937" h="730863">
                <a:moveTo>
                  <a:pt x="0" y="0"/>
                </a:moveTo>
                <a:lnTo>
                  <a:pt x="3897936" y="0"/>
                </a:lnTo>
                <a:lnTo>
                  <a:pt x="3897936" y="730863"/>
                </a:lnTo>
                <a:lnTo>
                  <a:pt x="0" y="7308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1232639" y="3032241"/>
            <a:ext cx="2484487" cy="730863"/>
          </a:xfrm>
          <a:custGeom>
            <a:avLst/>
            <a:gdLst/>
            <a:ahLst/>
            <a:cxnLst/>
            <a:rect l="l" t="t" r="r" b="b"/>
            <a:pathLst>
              <a:path w="2484487" h="730863">
                <a:moveTo>
                  <a:pt x="0" y="0"/>
                </a:moveTo>
                <a:lnTo>
                  <a:pt x="2484487" y="0"/>
                </a:lnTo>
                <a:lnTo>
                  <a:pt x="2484487" y="730863"/>
                </a:lnTo>
                <a:lnTo>
                  <a:pt x="0" y="7308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l="-56891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1232639" y="5155558"/>
            <a:ext cx="2484487" cy="730863"/>
          </a:xfrm>
          <a:custGeom>
            <a:avLst/>
            <a:gdLst/>
            <a:ahLst/>
            <a:cxnLst/>
            <a:rect l="l" t="t" r="r" b="b"/>
            <a:pathLst>
              <a:path w="2484487" h="730863">
                <a:moveTo>
                  <a:pt x="0" y="0"/>
                </a:moveTo>
                <a:lnTo>
                  <a:pt x="2484487" y="0"/>
                </a:lnTo>
                <a:lnTo>
                  <a:pt x="2484487" y="730863"/>
                </a:lnTo>
                <a:lnTo>
                  <a:pt x="0" y="7308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l="-56891"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8749804" y="3882607"/>
            <a:ext cx="8380295" cy="33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2800"/>
              </a:lnSpc>
            </a:pPr>
            <a:r>
              <a:rPr lang="ru-RU" sz="2000" spc="48" dirty="0">
                <a:solidFill>
                  <a:srgbClr val="041A22"/>
                </a:solidFill>
                <a:latin typeface="Open Sans 2"/>
                <a:ea typeface="Open Sans 2"/>
                <a:cs typeface="Open Sans 2"/>
                <a:sym typeface="Open Sans 2"/>
              </a:rPr>
              <a:t>Доля правильных ответов составила только 6%</a:t>
            </a:r>
            <a:endParaRPr lang="en-US" sz="2000" spc="48" dirty="0">
              <a:solidFill>
                <a:srgbClr val="041A22"/>
              </a:solidFill>
              <a:latin typeface="Open Sans 2"/>
              <a:ea typeface="Open Sans 2"/>
              <a:cs typeface="Open Sans 2"/>
              <a:sym typeface="Open Sans 2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8749804" y="6036320"/>
            <a:ext cx="838029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2800"/>
              </a:lnSpc>
            </a:pPr>
            <a:r>
              <a:rPr lang="ru-RU" sz="2000" spc="48" dirty="0">
                <a:solidFill>
                  <a:srgbClr val="041A22"/>
                </a:solidFill>
                <a:latin typeface="Open Sans 2"/>
                <a:ea typeface="Open Sans 2"/>
                <a:cs typeface="Open Sans 2"/>
                <a:sym typeface="Open Sans 2"/>
              </a:rPr>
              <a:t>70% участников </a:t>
            </a:r>
            <a:r>
              <a:rPr lang="ru-RU" sz="2000" spc="48" dirty="0" smtClean="0">
                <a:solidFill>
                  <a:srgbClr val="041A22"/>
                </a:solidFill>
                <a:latin typeface="Open Sans 2"/>
                <a:ea typeface="Open Sans 2"/>
                <a:cs typeface="Open Sans 2"/>
                <a:sym typeface="Open Sans 2"/>
              </a:rPr>
              <a:t>экзамена </a:t>
            </a:r>
            <a:r>
              <a:rPr lang="ru-RU" sz="2000" spc="48" dirty="0">
                <a:solidFill>
                  <a:srgbClr val="041A22"/>
                </a:solidFill>
                <a:latin typeface="Open Sans 2"/>
                <a:ea typeface="Open Sans 2"/>
                <a:cs typeface="Open Sans 2"/>
                <a:sym typeface="Open Sans 2"/>
              </a:rPr>
              <a:t>не приступали к решению </a:t>
            </a:r>
            <a:endParaRPr lang="en-US" sz="2000" spc="48" dirty="0">
              <a:solidFill>
                <a:srgbClr val="041A22"/>
              </a:solidFill>
              <a:latin typeface="Open Sans 2"/>
              <a:ea typeface="Open Sans 2"/>
              <a:cs typeface="Open Sans 2"/>
              <a:sym typeface="Open Sans 2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7984985" y="3284192"/>
            <a:ext cx="276969" cy="284110"/>
          </a:xfrm>
          <a:custGeom>
            <a:avLst/>
            <a:gdLst/>
            <a:ahLst/>
            <a:cxnLst/>
            <a:rect l="l" t="t" r="r" b="b"/>
            <a:pathLst>
              <a:path w="276969" h="284110">
                <a:moveTo>
                  <a:pt x="0" y="0"/>
                </a:moveTo>
                <a:lnTo>
                  <a:pt x="276969" y="0"/>
                </a:lnTo>
                <a:lnTo>
                  <a:pt x="276969" y="284110"/>
                </a:lnTo>
                <a:lnTo>
                  <a:pt x="0" y="2841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7984985" y="5394524"/>
            <a:ext cx="276969" cy="284110"/>
          </a:xfrm>
          <a:custGeom>
            <a:avLst/>
            <a:gdLst/>
            <a:ahLst/>
            <a:cxnLst/>
            <a:rect l="l" t="t" r="r" b="b"/>
            <a:pathLst>
              <a:path w="276969" h="284110">
                <a:moveTo>
                  <a:pt x="0" y="0"/>
                </a:moveTo>
                <a:lnTo>
                  <a:pt x="276969" y="0"/>
                </a:lnTo>
                <a:lnTo>
                  <a:pt x="276969" y="284109"/>
                </a:lnTo>
                <a:lnTo>
                  <a:pt x="0" y="2841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9068714" y="3249590"/>
            <a:ext cx="3751275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2351"/>
              </a:lnSpc>
            </a:pPr>
            <a:r>
              <a:rPr lang="ru-RU" sz="2400" b="1" spc="48" dirty="0" smtClean="0">
                <a:solidFill>
                  <a:srgbClr val="041A22"/>
                </a:solidFill>
                <a:latin typeface="Open Sans 2"/>
                <a:ea typeface="Open Sans 2"/>
                <a:cs typeface="Open Sans 2"/>
                <a:sym typeface="Open Sans 2"/>
              </a:rPr>
              <a:t>решаемость</a:t>
            </a:r>
            <a:endParaRPr lang="en-US" sz="2099" b="1" spc="20" dirty="0">
              <a:solidFill>
                <a:srgbClr val="041A22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9159715" y="5382432"/>
            <a:ext cx="3751275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2351"/>
              </a:lnSpc>
            </a:pPr>
            <a:r>
              <a:rPr lang="ru-RU" sz="2099" b="1" spc="20" dirty="0" smtClean="0">
                <a:solidFill>
                  <a:srgbClr val="041A22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решаемость</a:t>
            </a:r>
            <a:endParaRPr lang="ru-RU" sz="2099" b="1" spc="20" dirty="0">
              <a:solidFill>
                <a:srgbClr val="041A22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</p:txBody>
      </p:sp>
      <p:grpSp>
        <p:nvGrpSpPr>
          <p:cNvPr id="25" name="Group 25"/>
          <p:cNvGrpSpPr/>
          <p:nvPr/>
        </p:nvGrpSpPr>
        <p:grpSpPr>
          <a:xfrm>
            <a:off x="1903274" y="9258300"/>
            <a:ext cx="1028700" cy="1028700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75D9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3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7677416" y="1239984"/>
            <a:ext cx="9581884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ru-RU" sz="4800" b="1" dirty="0" smtClean="0">
                <a:solidFill>
                  <a:srgbClr val="041A22"/>
                </a:solidFill>
                <a:latin typeface="PT Sans" panose="020B0503020203020204" pitchFamily="34" charset="-52"/>
                <a:ea typeface="Montserrat 1 Bold"/>
                <a:cs typeface="Montserrat 1 Bold"/>
                <a:sym typeface="Montserrat 1 Bold"/>
              </a:rPr>
              <a:t>Задание 29</a:t>
            </a:r>
            <a:endParaRPr lang="en-US" sz="4800" b="1" dirty="0">
              <a:solidFill>
                <a:srgbClr val="041A22"/>
              </a:solidFill>
              <a:latin typeface="PT Sans" panose="020B0503020203020204" pitchFamily="34" charset="-52"/>
              <a:ea typeface="Montserrat 1 Bold"/>
              <a:cs typeface="Montserrat 1 Bold"/>
              <a:sym typeface="Montserrat 1 Bold"/>
            </a:endParaRPr>
          </a:p>
        </p:txBody>
      </p:sp>
      <p:sp>
        <p:nvSpPr>
          <p:cNvPr id="29" name="Freeform 29"/>
          <p:cNvSpPr/>
          <p:nvPr/>
        </p:nvSpPr>
        <p:spPr>
          <a:xfrm rot="-10800000">
            <a:off x="0" y="0"/>
            <a:ext cx="1894816" cy="1883724"/>
          </a:xfrm>
          <a:custGeom>
            <a:avLst/>
            <a:gdLst/>
            <a:ahLst/>
            <a:cxnLst/>
            <a:rect l="l" t="t" r="r" b="b"/>
            <a:pathLst>
              <a:path w="1894816" h="1883724">
                <a:moveTo>
                  <a:pt x="0" y="0"/>
                </a:moveTo>
                <a:lnTo>
                  <a:pt x="1894816" y="0"/>
                </a:lnTo>
                <a:lnTo>
                  <a:pt x="1894816" y="1883724"/>
                </a:lnTo>
                <a:lnTo>
                  <a:pt x="0" y="188372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 r="-99085" b="-100258"/>
            </a:stretch>
          </a:blipFill>
        </p:spPr>
      </p:sp>
      <p:sp>
        <p:nvSpPr>
          <p:cNvPr id="30" name="Прямоугольник 29"/>
          <p:cNvSpPr/>
          <p:nvPr/>
        </p:nvSpPr>
        <p:spPr>
          <a:xfrm>
            <a:off x="361389" y="3568302"/>
            <a:ext cx="72202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Учёные считают, что между двумя стихийными бедствиями, произошедшими </a:t>
            </a:r>
            <a:r>
              <a:rPr lang="ru-RU" sz="2000" dirty="0" smtClean="0"/>
              <a:t>в </a:t>
            </a:r>
            <a:r>
              <a:rPr lang="ru-RU" sz="2000" dirty="0"/>
              <a:t>регионе в разное время: лесными пожарами и наводнениями, – существует </a:t>
            </a:r>
            <a:r>
              <a:rPr lang="ru-RU" sz="2000" dirty="0" smtClean="0"/>
              <a:t> непосредственная </a:t>
            </a:r>
            <a:r>
              <a:rPr lang="ru-RU" sz="2000" dirty="0"/>
              <a:t>связь. Объясните, каким образом произошедшие </a:t>
            </a:r>
            <a:r>
              <a:rPr lang="ru-RU" sz="2000" dirty="0" smtClean="0"/>
              <a:t>десятилетия </a:t>
            </a:r>
            <a:r>
              <a:rPr lang="ru-RU" sz="2000" dirty="0"/>
              <a:t>ранее лесные пожары, из-за которых значительно сократились </a:t>
            </a:r>
          </a:p>
          <a:p>
            <a:r>
              <a:rPr lang="ru-RU" sz="2000" dirty="0"/>
              <a:t>площади лесов, могли повлиять на интенсивность наводнения в июле 2018 г.  </a:t>
            </a:r>
          </a:p>
        </p:txBody>
      </p:sp>
    </p:spTree>
    <p:extLst>
      <p:ext uri="{BB962C8B-B14F-4D97-AF65-F5344CB8AC3E}">
        <p14:creationId xmlns:p14="http://schemas.microsoft.com/office/powerpoint/2010/main" val="38170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83110" y="8638135"/>
            <a:ext cx="620165" cy="620165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6CCC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3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723622" y="8948218"/>
            <a:ext cx="1752322" cy="1752322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C3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3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903274" y="9258300"/>
            <a:ext cx="1028700" cy="1028700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75D9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3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7677416" y="1239984"/>
            <a:ext cx="9581884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ru-RU" sz="4800" b="1" dirty="0" smtClean="0">
                <a:solidFill>
                  <a:srgbClr val="041A22"/>
                </a:solidFill>
                <a:latin typeface="PT Sans" panose="020B0503020203020204" pitchFamily="34" charset="-52"/>
                <a:ea typeface="Montserrat 1 Bold"/>
                <a:cs typeface="Montserrat 1 Bold"/>
                <a:sym typeface="Montserrat 1 Bold"/>
              </a:rPr>
              <a:t>Задание 29</a:t>
            </a:r>
            <a:endParaRPr lang="en-US" sz="4800" b="1" dirty="0">
              <a:solidFill>
                <a:srgbClr val="041A22"/>
              </a:solidFill>
              <a:latin typeface="PT Sans" panose="020B0503020203020204" pitchFamily="34" charset="-52"/>
              <a:ea typeface="Montserrat 1 Bold"/>
              <a:cs typeface="Montserrat 1 Bold"/>
              <a:sym typeface="Montserrat 1 Bold"/>
            </a:endParaRPr>
          </a:p>
        </p:txBody>
      </p:sp>
      <p:sp>
        <p:nvSpPr>
          <p:cNvPr id="29" name="Freeform 29"/>
          <p:cNvSpPr/>
          <p:nvPr/>
        </p:nvSpPr>
        <p:spPr>
          <a:xfrm rot="-10800000">
            <a:off x="0" y="0"/>
            <a:ext cx="1894816" cy="1883724"/>
          </a:xfrm>
          <a:custGeom>
            <a:avLst/>
            <a:gdLst/>
            <a:ahLst/>
            <a:cxnLst/>
            <a:rect l="l" t="t" r="r" b="b"/>
            <a:pathLst>
              <a:path w="1894816" h="1883724">
                <a:moveTo>
                  <a:pt x="0" y="0"/>
                </a:moveTo>
                <a:lnTo>
                  <a:pt x="1894816" y="0"/>
                </a:lnTo>
                <a:lnTo>
                  <a:pt x="1894816" y="1883724"/>
                </a:lnTo>
                <a:lnTo>
                  <a:pt x="0" y="18837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 r="-99085" b="-100258"/>
            </a:stretch>
          </a:blipFill>
        </p:spPr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41250" y="2435335"/>
            <a:ext cx="12288812" cy="5451365"/>
          </a:xfrm>
          <a:prstGeom prst="rect">
            <a:avLst/>
          </a:prstGeom>
        </p:spPr>
      </p:pic>
      <p:sp>
        <p:nvSpPr>
          <p:cNvPr id="31" name="Скругленная прямоугольная выноска 30"/>
          <p:cNvSpPr/>
          <p:nvPr/>
        </p:nvSpPr>
        <p:spPr>
          <a:xfrm>
            <a:off x="14097000" y="2409267"/>
            <a:ext cx="2667000" cy="612648"/>
          </a:xfrm>
          <a:prstGeom prst="wedgeRoundRectCallout">
            <a:avLst>
              <a:gd name="adj1" fmla="val -47488"/>
              <a:gd name="adj2" fmla="val 8410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Повторение условий задания</a:t>
            </a:r>
            <a:endParaRPr lang="ru-RU" dirty="0"/>
          </a:p>
        </p:txBody>
      </p:sp>
      <p:sp>
        <p:nvSpPr>
          <p:cNvPr id="32" name="Скругленная прямоугольная выноска 31"/>
          <p:cNvSpPr/>
          <p:nvPr/>
        </p:nvSpPr>
        <p:spPr>
          <a:xfrm>
            <a:off x="14249400" y="5372100"/>
            <a:ext cx="3009900" cy="612648"/>
          </a:xfrm>
          <a:prstGeom prst="wedgeRoundRectCallout">
            <a:avLst>
              <a:gd name="adj1" fmla="val -48363"/>
              <a:gd name="adj2" fmla="val 7428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Роль деревьев в водном балансе</a:t>
            </a:r>
            <a:endParaRPr lang="ru-RU" dirty="0"/>
          </a:p>
        </p:txBody>
      </p:sp>
      <p:sp>
        <p:nvSpPr>
          <p:cNvPr id="33" name="Скругленная прямоугольная выноска 32"/>
          <p:cNvSpPr/>
          <p:nvPr/>
        </p:nvSpPr>
        <p:spPr>
          <a:xfrm>
            <a:off x="14249400" y="8191500"/>
            <a:ext cx="3276600" cy="1371600"/>
          </a:xfrm>
          <a:prstGeom prst="wedgeRoundRectCallout">
            <a:avLst>
              <a:gd name="adj1" fmla="val -35123"/>
              <a:gd name="adj2" fmla="val -5897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  сформировано представление о подземном и поверхностном стоке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513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83110" y="8638135"/>
            <a:ext cx="620165" cy="620165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6CCC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3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723622" y="8948218"/>
            <a:ext cx="1752322" cy="1752322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C3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3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sp>
        <p:nvSpPr>
          <p:cNvPr id="10" name="Freeform 10"/>
          <p:cNvSpPr/>
          <p:nvPr/>
        </p:nvSpPr>
        <p:spPr>
          <a:xfrm>
            <a:off x="7614603" y="3076794"/>
            <a:ext cx="3897937" cy="730863"/>
          </a:xfrm>
          <a:custGeom>
            <a:avLst/>
            <a:gdLst/>
            <a:ahLst/>
            <a:cxnLst/>
            <a:rect l="l" t="t" r="r" b="b"/>
            <a:pathLst>
              <a:path w="3897937" h="730863">
                <a:moveTo>
                  <a:pt x="0" y="0"/>
                </a:moveTo>
                <a:lnTo>
                  <a:pt x="3897936" y="0"/>
                </a:lnTo>
                <a:lnTo>
                  <a:pt x="3897936" y="730863"/>
                </a:lnTo>
                <a:lnTo>
                  <a:pt x="0" y="7308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7677416" y="5155558"/>
            <a:ext cx="3897937" cy="730863"/>
          </a:xfrm>
          <a:custGeom>
            <a:avLst/>
            <a:gdLst/>
            <a:ahLst/>
            <a:cxnLst/>
            <a:rect l="l" t="t" r="r" b="b"/>
            <a:pathLst>
              <a:path w="3897937" h="730863">
                <a:moveTo>
                  <a:pt x="0" y="0"/>
                </a:moveTo>
                <a:lnTo>
                  <a:pt x="3897936" y="0"/>
                </a:lnTo>
                <a:lnTo>
                  <a:pt x="3897936" y="730863"/>
                </a:lnTo>
                <a:lnTo>
                  <a:pt x="0" y="7308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1232639" y="3060796"/>
            <a:ext cx="2484487" cy="730863"/>
          </a:xfrm>
          <a:custGeom>
            <a:avLst/>
            <a:gdLst/>
            <a:ahLst/>
            <a:cxnLst/>
            <a:rect l="l" t="t" r="r" b="b"/>
            <a:pathLst>
              <a:path w="2484487" h="730863">
                <a:moveTo>
                  <a:pt x="0" y="0"/>
                </a:moveTo>
                <a:lnTo>
                  <a:pt x="2484487" y="0"/>
                </a:lnTo>
                <a:lnTo>
                  <a:pt x="2484487" y="730863"/>
                </a:lnTo>
                <a:lnTo>
                  <a:pt x="0" y="7308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l="-56891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1232639" y="5155558"/>
            <a:ext cx="2484487" cy="730863"/>
          </a:xfrm>
          <a:custGeom>
            <a:avLst/>
            <a:gdLst/>
            <a:ahLst/>
            <a:cxnLst/>
            <a:rect l="l" t="t" r="r" b="b"/>
            <a:pathLst>
              <a:path w="2484487" h="730863">
                <a:moveTo>
                  <a:pt x="0" y="0"/>
                </a:moveTo>
                <a:lnTo>
                  <a:pt x="2484487" y="0"/>
                </a:lnTo>
                <a:lnTo>
                  <a:pt x="2484487" y="730863"/>
                </a:lnTo>
                <a:lnTo>
                  <a:pt x="0" y="7308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l="-56891"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8749804" y="6036320"/>
            <a:ext cx="8380295" cy="1053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2800"/>
              </a:lnSpc>
            </a:pPr>
            <a:r>
              <a:rPr lang="ru-RU" sz="2000" spc="48" dirty="0">
                <a:solidFill>
                  <a:srgbClr val="041A22"/>
                </a:solidFill>
                <a:latin typeface="Open Sans 2"/>
                <a:ea typeface="Open Sans 2"/>
                <a:cs typeface="Open Sans 2"/>
                <a:sym typeface="Open Sans 2"/>
              </a:rPr>
              <a:t>Для развития читательской грамотности необходимо на уроках уделять больше внимания анализу конкретных текстовых материалов из СМИ, связанных с географическими проблемами.</a:t>
            </a:r>
            <a:endParaRPr lang="en-US" sz="2000" spc="48" dirty="0">
              <a:solidFill>
                <a:srgbClr val="041A22"/>
              </a:solidFill>
              <a:latin typeface="Open Sans 2"/>
              <a:ea typeface="Open Sans 2"/>
              <a:cs typeface="Open Sans 2"/>
              <a:sym typeface="Open Sans 2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9050205" y="8391440"/>
            <a:ext cx="8623796" cy="329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2800"/>
              </a:lnSpc>
            </a:pPr>
            <a:endParaRPr lang="en-US" sz="2000" spc="48" dirty="0">
              <a:solidFill>
                <a:srgbClr val="041A22"/>
              </a:solidFill>
              <a:latin typeface="Times New Roman" panose="02020603050405020304" pitchFamily="18" charset="0"/>
              <a:ea typeface="Open Sans 2"/>
              <a:cs typeface="Times New Roman" panose="02020603050405020304" pitchFamily="18" charset="0"/>
              <a:sym typeface="Open Sans 2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7984985" y="3284192"/>
            <a:ext cx="276969" cy="284110"/>
          </a:xfrm>
          <a:custGeom>
            <a:avLst/>
            <a:gdLst/>
            <a:ahLst/>
            <a:cxnLst/>
            <a:rect l="l" t="t" r="r" b="b"/>
            <a:pathLst>
              <a:path w="276969" h="284110">
                <a:moveTo>
                  <a:pt x="0" y="0"/>
                </a:moveTo>
                <a:lnTo>
                  <a:pt x="276969" y="0"/>
                </a:lnTo>
                <a:lnTo>
                  <a:pt x="276969" y="284110"/>
                </a:lnTo>
                <a:lnTo>
                  <a:pt x="0" y="2841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7984985" y="5394524"/>
            <a:ext cx="276969" cy="284110"/>
          </a:xfrm>
          <a:custGeom>
            <a:avLst/>
            <a:gdLst/>
            <a:ahLst/>
            <a:cxnLst/>
            <a:rect l="l" t="t" r="r" b="b"/>
            <a:pathLst>
              <a:path w="276969" h="284110">
                <a:moveTo>
                  <a:pt x="0" y="0"/>
                </a:moveTo>
                <a:lnTo>
                  <a:pt x="276969" y="0"/>
                </a:lnTo>
                <a:lnTo>
                  <a:pt x="276969" y="284109"/>
                </a:lnTo>
                <a:lnTo>
                  <a:pt x="0" y="2841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9023296" y="3118452"/>
            <a:ext cx="4418686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2351"/>
              </a:lnSpc>
            </a:pPr>
            <a:r>
              <a:rPr lang="ru-RU" sz="2000" b="1" spc="48" dirty="0" smtClean="0">
                <a:solidFill>
                  <a:srgbClr val="041A22"/>
                </a:solidFill>
                <a:latin typeface="Open Sans 2"/>
                <a:ea typeface="Open Sans 2"/>
                <a:cs typeface="Open Sans 2"/>
                <a:sym typeface="Open Sans 2"/>
              </a:rPr>
              <a:t>недостаточный </a:t>
            </a:r>
            <a:r>
              <a:rPr lang="ru-RU" sz="2000" b="1" spc="48" dirty="0">
                <a:solidFill>
                  <a:srgbClr val="041A22"/>
                </a:solidFill>
                <a:latin typeface="Open Sans 2"/>
                <a:ea typeface="Open Sans 2"/>
                <a:cs typeface="Open Sans 2"/>
                <a:sym typeface="Open Sans 2"/>
              </a:rPr>
              <a:t>уровень навыков чтения и понимания </a:t>
            </a:r>
            <a:r>
              <a:rPr lang="ru-RU" sz="2000" b="1" spc="48" dirty="0" smtClean="0">
                <a:solidFill>
                  <a:srgbClr val="041A22"/>
                </a:solidFill>
                <a:latin typeface="Open Sans 2"/>
                <a:ea typeface="Open Sans 2"/>
                <a:cs typeface="Open Sans 2"/>
                <a:sym typeface="Open Sans 2"/>
              </a:rPr>
              <a:t>текста</a:t>
            </a:r>
            <a:endParaRPr lang="en-US" sz="2000" b="1" spc="20" dirty="0">
              <a:solidFill>
                <a:srgbClr val="041A22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9159715" y="5382432"/>
            <a:ext cx="3751275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2351"/>
              </a:lnSpc>
            </a:pPr>
            <a:r>
              <a:rPr lang="ru-RU" sz="2099" b="1" spc="20" dirty="0" smtClean="0">
                <a:solidFill>
                  <a:srgbClr val="041A22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решение</a:t>
            </a:r>
            <a:endParaRPr lang="ru-RU" sz="2099" b="1" spc="20" dirty="0">
              <a:solidFill>
                <a:srgbClr val="041A22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</p:txBody>
      </p:sp>
      <p:grpSp>
        <p:nvGrpSpPr>
          <p:cNvPr id="25" name="Group 25"/>
          <p:cNvGrpSpPr/>
          <p:nvPr/>
        </p:nvGrpSpPr>
        <p:grpSpPr>
          <a:xfrm>
            <a:off x="1903274" y="9258300"/>
            <a:ext cx="1028700" cy="1028700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75D9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3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7677416" y="1239984"/>
            <a:ext cx="9581884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ru-RU" sz="4800" b="1" dirty="0" smtClean="0">
                <a:solidFill>
                  <a:srgbClr val="041A22"/>
                </a:solidFill>
                <a:latin typeface="PT Sans" panose="020B0503020203020204" pitchFamily="34" charset="-52"/>
                <a:ea typeface="Montserrat 1 Bold"/>
                <a:cs typeface="Montserrat 1 Bold"/>
                <a:sym typeface="Montserrat 1 Bold"/>
              </a:rPr>
              <a:t>Задания 28 и 29</a:t>
            </a:r>
            <a:endParaRPr lang="en-US" sz="4800" b="1" dirty="0">
              <a:solidFill>
                <a:srgbClr val="041A22"/>
              </a:solidFill>
              <a:latin typeface="PT Sans" panose="020B0503020203020204" pitchFamily="34" charset="-52"/>
              <a:ea typeface="Montserrat 1 Bold"/>
              <a:cs typeface="Montserrat 1 Bold"/>
              <a:sym typeface="Montserrat 1 Bold"/>
            </a:endParaRPr>
          </a:p>
        </p:txBody>
      </p:sp>
      <p:sp>
        <p:nvSpPr>
          <p:cNvPr id="29" name="Freeform 29"/>
          <p:cNvSpPr/>
          <p:nvPr/>
        </p:nvSpPr>
        <p:spPr>
          <a:xfrm rot="-10800000">
            <a:off x="0" y="0"/>
            <a:ext cx="1894816" cy="1883724"/>
          </a:xfrm>
          <a:custGeom>
            <a:avLst/>
            <a:gdLst/>
            <a:ahLst/>
            <a:cxnLst/>
            <a:rect l="l" t="t" r="r" b="b"/>
            <a:pathLst>
              <a:path w="1894816" h="1883724">
                <a:moveTo>
                  <a:pt x="0" y="0"/>
                </a:moveTo>
                <a:lnTo>
                  <a:pt x="1894816" y="0"/>
                </a:lnTo>
                <a:lnTo>
                  <a:pt x="1894816" y="1883724"/>
                </a:lnTo>
                <a:lnTo>
                  <a:pt x="0" y="188372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 r="-99085" b="-100258"/>
            </a:stretch>
          </a:blipFill>
        </p:spPr>
      </p:sp>
      <p:sp>
        <p:nvSpPr>
          <p:cNvPr id="8" name="Прямоугольник 7"/>
          <p:cNvSpPr/>
          <p:nvPr/>
        </p:nvSpPr>
        <p:spPr>
          <a:xfrm>
            <a:off x="427873" y="2288692"/>
            <a:ext cx="717644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Карст на Урале </a:t>
            </a:r>
          </a:p>
          <a:p>
            <a:r>
              <a:rPr lang="ru-RU" dirty="0"/>
              <a:t>На Урале существует огромное количество карстовых форм рельефа – </a:t>
            </a:r>
            <a:r>
              <a:rPr lang="ru-RU" dirty="0" smtClean="0"/>
              <a:t>воронок</a:t>
            </a:r>
            <a:r>
              <a:rPr lang="ru-RU" dirty="0"/>
              <a:t>, провалов. Это одна из крупнейших карстовых областей мира. Здесь </a:t>
            </a:r>
            <a:r>
              <a:rPr lang="ru-RU" dirty="0" smtClean="0"/>
              <a:t>находится </a:t>
            </a:r>
            <a:r>
              <a:rPr lang="ru-RU" dirty="0"/>
              <a:t>Кунгурская ледяная пещера – заповедник, объединяющий </a:t>
            </a:r>
            <a:r>
              <a:rPr lang="ru-RU" dirty="0" smtClean="0"/>
              <a:t>обширную </a:t>
            </a:r>
            <a:r>
              <a:rPr lang="ru-RU" dirty="0"/>
              <a:t>систему подземных пустот и расположенный над ними участок </a:t>
            </a:r>
            <a:r>
              <a:rPr lang="ru-RU" dirty="0" smtClean="0"/>
              <a:t> с </a:t>
            </a:r>
            <a:r>
              <a:rPr lang="ru-RU" dirty="0"/>
              <a:t>провальными воронками и реликтовой растительностью. Кунгурская </a:t>
            </a:r>
            <a:r>
              <a:rPr lang="ru-RU" dirty="0" smtClean="0"/>
              <a:t>пещера </a:t>
            </a:r>
            <a:r>
              <a:rPr lang="ru-RU" dirty="0"/>
              <a:t>является крупнейшей гипсовой пещерой Урала, шестой в мире по </a:t>
            </a:r>
            <a:r>
              <a:rPr lang="ru-RU" dirty="0" smtClean="0"/>
              <a:t>протяжённости </a:t>
            </a:r>
            <a:r>
              <a:rPr lang="ru-RU" dirty="0"/>
              <a:t>среди пещер гипсового карста. Пещера находится в Ледяной </a:t>
            </a:r>
          </a:p>
          <a:p>
            <a:r>
              <a:rPr lang="ru-RU" dirty="0"/>
              <a:t>горе, расположенной на окраине города Кунгура на берегу реки Сылвы. </a:t>
            </a:r>
            <a:endParaRPr lang="ru-RU" dirty="0" smtClean="0"/>
          </a:p>
          <a:p>
            <a:r>
              <a:rPr lang="ru-RU" dirty="0" smtClean="0"/>
              <a:t>Река Сылва </a:t>
            </a:r>
            <a:r>
              <a:rPr lang="ru-RU" dirty="0"/>
              <a:t>впадает в Камское водохранилище. Первые письменные сведения об </a:t>
            </a:r>
            <a:r>
              <a:rPr lang="ru-RU" dirty="0" smtClean="0"/>
              <a:t>этой </a:t>
            </a:r>
            <a:r>
              <a:rPr lang="ru-RU" dirty="0"/>
              <a:t>пещере относятся к началу XVIII в. В 1703 г. пещеру посетил картограф </a:t>
            </a:r>
            <a:r>
              <a:rPr lang="ru-RU" dirty="0" smtClean="0"/>
              <a:t>Семён </a:t>
            </a:r>
            <a:r>
              <a:rPr lang="ru-RU" dirty="0"/>
              <a:t>Ремезов, составивший первый план пещеры. </a:t>
            </a:r>
          </a:p>
          <a:p>
            <a:r>
              <a:rPr lang="ru-RU" dirty="0"/>
              <a:t>В 1720 и 1736 гг. Кунгурскую пещеру изучал Василий Татищев, </a:t>
            </a:r>
          </a:p>
          <a:p>
            <a:r>
              <a:rPr lang="ru-RU" dirty="0"/>
              <a:t>который впервые правильно объяснил образование пещеры действием воды. </a:t>
            </a:r>
          </a:p>
        </p:txBody>
      </p:sp>
    </p:spTree>
    <p:extLst>
      <p:ext uri="{BB962C8B-B14F-4D97-AF65-F5344CB8AC3E}">
        <p14:creationId xmlns:p14="http://schemas.microsoft.com/office/powerpoint/2010/main" val="227325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83110" y="8638135"/>
            <a:ext cx="620165" cy="620165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6CCC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3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723622" y="8948218"/>
            <a:ext cx="1752322" cy="1752322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C3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3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903274" y="9258300"/>
            <a:ext cx="1028700" cy="1028700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75D9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3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7677416" y="1239984"/>
            <a:ext cx="9581884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ru-RU" sz="4800" b="1" dirty="0" smtClean="0">
                <a:solidFill>
                  <a:srgbClr val="041A22"/>
                </a:solidFill>
                <a:latin typeface="PT Sans" panose="020B0503020203020204" pitchFamily="34" charset="-52"/>
                <a:ea typeface="Montserrat 1 Bold"/>
                <a:cs typeface="Montserrat 1 Bold"/>
                <a:sym typeface="Montserrat 1 Bold"/>
              </a:rPr>
              <a:t>Задание 12</a:t>
            </a:r>
            <a:endParaRPr lang="en-US" sz="4800" b="1" dirty="0">
              <a:solidFill>
                <a:srgbClr val="041A22"/>
              </a:solidFill>
              <a:latin typeface="PT Sans" panose="020B0503020203020204" pitchFamily="34" charset="-52"/>
              <a:ea typeface="Montserrat 1 Bold"/>
              <a:cs typeface="Montserrat 1 Bold"/>
              <a:sym typeface="Montserrat 1 Bold"/>
            </a:endParaRPr>
          </a:p>
        </p:txBody>
      </p:sp>
      <p:sp>
        <p:nvSpPr>
          <p:cNvPr id="29" name="Freeform 29"/>
          <p:cNvSpPr/>
          <p:nvPr/>
        </p:nvSpPr>
        <p:spPr>
          <a:xfrm rot="-10800000">
            <a:off x="0" y="0"/>
            <a:ext cx="1894816" cy="1883724"/>
          </a:xfrm>
          <a:custGeom>
            <a:avLst/>
            <a:gdLst/>
            <a:ahLst/>
            <a:cxnLst/>
            <a:rect l="l" t="t" r="r" b="b"/>
            <a:pathLst>
              <a:path w="1894816" h="1883724">
                <a:moveTo>
                  <a:pt x="0" y="0"/>
                </a:moveTo>
                <a:lnTo>
                  <a:pt x="1894816" y="0"/>
                </a:lnTo>
                <a:lnTo>
                  <a:pt x="1894816" y="1883724"/>
                </a:lnTo>
                <a:lnTo>
                  <a:pt x="0" y="18837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 r="-99085" b="-100258"/>
            </a:stretch>
          </a:blipFill>
        </p:spPr>
      </p:sp>
      <p:sp>
        <p:nvSpPr>
          <p:cNvPr id="31" name="Скругленная прямоугольная выноска 30"/>
          <p:cNvSpPr/>
          <p:nvPr/>
        </p:nvSpPr>
        <p:spPr>
          <a:xfrm>
            <a:off x="8077200" y="2422557"/>
            <a:ext cx="8422105" cy="2505633"/>
          </a:xfrm>
          <a:prstGeom prst="wedgeRoundRectCallout">
            <a:avLst>
              <a:gd name="adj1" fmla="val -36441"/>
              <a:gd name="adj2" fmla="val 6057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Фермер выбирает участок для закладки нового фруктового сада. Ему нужен </a:t>
            </a:r>
          </a:p>
          <a:p>
            <a:pPr algn="ctr"/>
            <a:r>
              <a:rPr lang="ru-RU" dirty="0"/>
              <a:t>участок, на котором весной рано сходит снег, а летом почва лучше всего </a:t>
            </a:r>
          </a:p>
          <a:p>
            <a:pPr algn="ctr"/>
            <a:r>
              <a:rPr lang="ru-RU" dirty="0"/>
              <a:t>прогревается солнцем. Он также должен иметь расположение, удобное для </a:t>
            </a:r>
          </a:p>
          <a:p>
            <a:pPr algn="ctr"/>
            <a:r>
              <a:rPr lang="ru-RU" dirty="0"/>
              <a:t>вывоза собранного урожая на консервный завод. Определите, какой из </a:t>
            </a:r>
          </a:p>
          <a:p>
            <a:pPr algn="ctr"/>
            <a:r>
              <a:rPr lang="ru-RU" dirty="0"/>
              <a:t>участков, обозначенных на карте цифрами 1, 2 и 3, больше всего отвечает </a:t>
            </a:r>
          </a:p>
          <a:p>
            <a:pPr algn="ctr"/>
            <a:r>
              <a:rPr lang="ru-RU" dirty="0"/>
              <a:t>указанным требованиям. Для обоснования Вашего ответа приведите два </a:t>
            </a:r>
          </a:p>
          <a:p>
            <a:pPr algn="ctr"/>
            <a:r>
              <a:rPr lang="ru-RU" dirty="0"/>
              <a:t>довода. </a:t>
            </a:r>
          </a:p>
        </p:txBody>
      </p:sp>
      <p:sp>
        <p:nvSpPr>
          <p:cNvPr id="33" name="Скругленная прямоугольная выноска 32"/>
          <p:cNvSpPr/>
          <p:nvPr/>
        </p:nvSpPr>
        <p:spPr>
          <a:xfrm>
            <a:off x="8305800" y="6210300"/>
            <a:ext cx="8077200" cy="1371600"/>
          </a:xfrm>
          <a:prstGeom prst="wedgeRoundRectCallout">
            <a:avLst>
              <a:gd name="adj1" fmla="val -35123"/>
              <a:gd name="adj2" fmla="val -5897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Умение </a:t>
            </a:r>
            <a:r>
              <a:rPr lang="ru-RU" sz="2800" dirty="0"/>
              <a:t>ч</a:t>
            </a:r>
            <a:r>
              <a:rPr lang="ru-RU" sz="2800" dirty="0" smtClean="0"/>
              <a:t>итать условные знаки</a:t>
            </a:r>
          </a:p>
          <a:p>
            <a:pPr algn="ctr"/>
            <a:r>
              <a:rPr lang="ru-RU" sz="2800" dirty="0" smtClean="0"/>
              <a:t>Определить направление склона</a:t>
            </a:r>
            <a:endParaRPr lang="ru-RU" sz="28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3"/>
          <a:srcRect l="16204" t="22056" r="51852" b="38147"/>
          <a:stretch/>
        </p:blipFill>
        <p:spPr>
          <a:xfrm>
            <a:off x="206581" y="2247900"/>
            <a:ext cx="7870619" cy="612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3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17140" y="5829300"/>
            <a:ext cx="14339920" cy="0"/>
          </a:xfrm>
          <a:prstGeom prst="line">
            <a:avLst/>
          </a:prstGeom>
          <a:ln w="47625" cap="flat">
            <a:solidFill>
              <a:srgbClr val="56CCC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flipH="1" flipV="1">
            <a:off x="7495502" y="3132832"/>
            <a:ext cx="0" cy="6125468"/>
          </a:xfrm>
          <a:prstGeom prst="line">
            <a:avLst/>
          </a:prstGeom>
          <a:ln w="47625" cap="flat">
            <a:solidFill>
              <a:srgbClr val="56CCC3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366349" y="2830350"/>
            <a:ext cx="1178208" cy="1178208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BAEB2">
                    <a:alpha val="100000"/>
                  </a:srgbClr>
                </a:gs>
                <a:gs pos="50000">
                  <a:srgbClr val="0FBDB8">
                    <a:alpha val="100000"/>
                  </a:srgbClr>
                </a:gs>
                <a:gs pos="100000">
                  <a:srgbClr val="46EBE7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8675309" y="2830350"/>
            <a:ext cx="1178208" cy="1178208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BAEB2">
                    <a:alpha val="100000"/>
                  </a:srgbClr>
                </a:gs>
                <a:gs pos="50000">
                  <a:srgbClr val="0FBDB8">
                    <a:alpha val="100000"/>
                  </a:srgbClr>
                </a:gs>
                <a:gs pos="100000">
                  <a:srgbClr val="46EBE7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366349" y="6481999"/>
            <a:ext cx="1178208" cy="1178208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BAEB2">
                    <a:alpha val="100000"/>
                  </a:srgbClr>
                </a:gs>
                <a:gs pos="50000">
                  <a:srgbClr val="0FBDB8">
                    <a:alpha val="100000"/>
                  </a:srgbClr>
                </a:gs>
                <a:gs pos="100000">
                  <a:srgbClr val="46EBE7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675309" y="6481999"/>
            <a:ext cx="1178208" cy="1178208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BAEB2">
                    <a:alpha val="100000"/>
                  </a:srgbClr>
                </a:gs>
                <a:gs pos="50000">
                  <a:srgbClr val="0FBDB8">
                    <a:alpha val="100000"/>
                  </a:srgbClr>
                </a:gs>
                <a:gs pos="100000">
                  <a:srgbClr val="46EBE7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510818" y="2981002"/>
            <a:ext cx="889270" cy="889270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8819778" y="2981002"/>
            <a:ext cx="889270" cy="889270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510818" y="6632651"/>
            <a:ext cx="889270" cy="889270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8819778" y="6632651"/>
            <a:ext cx="889270" cy="889270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sp>
        <p:nvSpPr>
          <p:cNvPr id="28" name="Freeform 28"/>
          <p:cNvSpPr/>
          <p:nvPr/>
        </p:nvSpPr>
        <p:spPr>
          <a:xfrm>
            <a:off x="1666795" y="3132832"/>
            <a:ext cx="535144" cy="535144"/>
          </a:xfrm>
          <a:custGeom>
            <a:avLst/>
            <a:gdLst/>
            <a:ahLst/>
            <a:cxnLst/>
            <a:rect l="l" t="t" r="r" b="b"/>
            <a:pathLst>
              <a:path w="535144" h="535144">
                <a:moveTo>
                  <a:pt x="0" y="0"/>
                </a:moveTo>
                <a:lnTo>
                  <a:pt x="535144" y="0"/>
                </a:lnTo>
                <a:lnTo>
                  <a:pt x="535144" y="535144"/>
                </a:lnTo>
                <a:lnTo>
                  <a:pt x="0" y="5351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596667" y="6786799"/>
            <a:ext cx="694450" cy="550351"/>
          </a:xfrm>
          <a:custGeom>
            <a:avLst/>
            <a:gdLst/>
            <a:ahLst/>
            <a:cxnLst/>
            <a:rect l="l" t="t" r="r" b="b"/>
            <a:pathLst>
              <a:path w="694450" h="550351">
                <a:moveTo>
                  <a:pt x="0" y="0"/>
                </a:moveTo>
                <a:lnTo>
                  <a:pt x="694450" y="0"/>
                </a:lnTo>
                <a:lnTo>
                  <a:pt x="694450" y="550352"/>
                </a:lnTo>
                <a:lnTo>
                  <a:pt x="0" y="5503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8968325" y="3115267"/>
            <a:ext cx="592177" cy="581814"/>
          </a:xfrm>
          <a:custGeom>
            <a:avLst/>
            <a:gdLst/>
            <a:ahLst/>
            <a:cxnLst/>
            <a:rect l="l" t="t" r="r" b="b"/>
            <a:pathLst>
              <a:path w="592177" h="581814">
                <a:moveTo>
                  <a:pt x="0" y="0"/>
                </a:moveTo>
                <a:lnTo>
                  <a:pt x="592176" y="0"/>
                </a:lnTo>
                <a:lnTo>
                  <a:pt x="592176" y="581814"/>
                </a:lnTo>
                <a:lnTo>
                  <a:pt x="0" y="5818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9017675" y="6826953"/>
            <a:ext cx="533301" cy="531301"/>
          </a:xfrm>
          <a:custGeom>
            <a:avLst/>
            <a:gdLst/>
            <a:ahLst/>
            <a:cxnLst/>
            <a:rect l="l" t="t" r="r" b="b"/>
            <a:pathLst>
              <a:path w="533301" h="531301">
                <a:moveTo>
                  <a:pt x="0" y="0"/>
                </a:moveTo>
                <a:lnTo>
                  <a:pt x="533301" y="0"/>
                </a:lnTo>
                <a:lnTo>
                  <a:pt x="533301" y="531302"/>
                </a:lnTo>
                <a:lnTo>
                  <a:pt x="0" y="53130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4" name="TextBox 34"/>
          <p:cNvSpPr txBox="1"/>
          <p:nvPr/>
        </p:nvSpPr>
        <p:spPr>
          <a:xfrm>
            <a:off x="2775577" y="6915843"/>
            <a:ext cx="4186525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ru-RU" sz="2600" b="1" dirty="0" smtClean="0">
                <a:solidFill>
                  <a:srgbClr val="00969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Задание 13</a:t>
            </a:r>
            <a:endParaRPr lang="en-US" sz="2600" b="1" dirty="0">
              <a:solidFill>
                <a:srgbClr val="009692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10084537" y="6915843"/>
            <a:ext cx="4728054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ru-RU" sz="2600" b="1" dirty="0" smtClean="0">
                <a:solidFill>
                  <a:srgbClr val="00969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Задание 20</a:t>
            </a:r>
            <a:endParaRPr lang="ru-RU" sz="2600" b="1" dirty="0">
              <a:solidFill>
                <a:srgbClr val="009692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  <a:p>
            <a:pPr algn="l">
              <a:lnSpc>
                <a:spcPts val="3640"/>
              </a:lnSpc>
            </a:pPr>
            <a:endParaRPr lang="en-US" sz="2600" b="1" dirty="0">
              <a:solidFill>
                <a:srgbClr val="009692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1366349" y="1150786"/>
            <a:ext cx="13446242" cy="620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88"/>
              </a:lnSpc>
            </a:pPr>
            <a:r>
              <a:rPr lang="ru-RU" sz="4800" b="1" dirty="0">
                <a:solidFill>
                  <a:srgbClr val="00969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Задания базового </a:t>
            </a:r>
            <a:r>
              <a:rPr lang="ru-RU" sz="4800" b="1" dirty="0" smtClean="0">
                <a:solidFill>
                  <a:srgbClr val="00969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уровня</a:t>
            </a:r>
            <a:endParaRPr lang="ru-RU" sz="4800" b="1" dirty="0">
              <a:solidFill>
                <a:srgbClr val="009692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8458200" y="4101138"/>
            <a:ext cx="6281751" cy="1759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  <a:spcBef>
                <a:spcPct val="0"/>
              </a:spcBef>
            </a:pPr>
            <a:r>
              <a:rPr lang="ru-RU" sz="1600" dirty="0"/>
              <a:t>Землетрясения – стихийные бедствия, от которых часто страдают люди. </a:t>
            </a:r>
            <a:r>
              <a:rPr lang="ru-RU" sz="1600" dirty="0" smtClean="0"/>
              <a:t>Своевременное </a:t>
            </a:r>
            <a:r>
              <a:rPr lang="ru-RU" sz="1600" dirty="0"/>
              <a:t>оповещение населения специальными службами может </a:t>
            </a:r>
            <a:r>
              <a:rPr lang="ru-RU" sz="1600" dirty="0" smtClean="0"/>
              <a:t>предотвратить </a:t>
            </a:r>
            <a:r>
              <a:rPr lang="ru-RU" sz="1600" dirty="0"/>
              <a:t>катастрофические последствия землетрясений. В каких двух </a:t>
            </a:r>
            <a:r>
              <a:rPr lang="ru-RU" sz="1600" dirty="0" smtClean="0"/>
              <a:t>из </a:t>
            </a:r>
            <a:r>
              <a:rPr lang="ru-RU" sz="1600" dirty="0"/>
              <a:t>перечисленных стран необходимы такие специальные службы? </a:t>
            </a:r>
            <a:endParaRPr lang="en-US" sz="1999" b="1" dirty="0">
              <a:solidFill>
                <a:srgbClr val="041A22"/>
              </a:solidFill>
              <a:latin typeface="Open Sans 2"/>
              <a:ea typeface="Open Sans 2"/>
              <a:cs typeface="Open Sans 2"/>
              <a:sym typeface="Open Sans 2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1219201" y="4360083"/>
            <a:ext cx="5994716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000" dirty="0"/>
              <a:t>Какое из перечисленных океанических течений тёплое? </a:t>
            </a:r>
            <a:r>
              <a:rPr lang="ru-RU" sz="2000" dirty="0" smtClean="0"/>
              <a:t> </a:t>
            </a:r>
            <a:endParaRPr lang="ru-RU" sz="2000" dirty="0"/>
          </a:p>
          <a:p>
            <a:r>
              <a:rPr lang="ru-RU" sz="2000" dirty="0"/>
              <a:t>1) </a:t>
            </a:r>
            <a:r>
              <a:rPr lang="ru-RU" sz="2000" dirty="0" err="1"/>
              <a:t>Бенгельское</a:t>
            </a:r>
            <a:r>
              <a:rPr lang="ru-RU" sz="2000" dirty="0"/>
              <a:t> </a:t>
            </a:r>
            <a:r>
              <a:rPr lang="ru-RU" sz="2000" dirty="0" smtClean="0"/>
              <a:t>2</a:t>
            </a:r>
            <a:r>
              <a:rPr lang="ru-RU" sz="2000" dirty="0"/>
              <a:t>) Гольфстрим </a:t>
            </a:r>
            <a:r>
              <a:rPr lang="ru-RU" sz="2000" dirty="0" smtClean="0"/>
              <a:t> </a:t>
            </a:r>
            <a:endParaRPr lang="ru-RU" sz="2000" dirty="0"/>
          </a:p>
          <a:p>
            <a:r>
              <a:rPr lang="ru-RU" sz="2000" dirty="0"/>
              <a:t>3) Перуанское </a:t>
            </a:r>
            <a:r>
              <a:rPr lang="ru-RU" sz="2000" dirty="0" smtClean="0"/>
              <a:t>4</a:t>
            </a:r>
            <a:r>
              <a:rPr lang="ru-RU" sz="2000" dirty="0"/>
              <a:t>) </a:t>
            </a:r>
            <a:r>
              <a:rPr lang="ru-RU" sz="2000" dirty="0" err="1"/>
              <a:t>Канарское</a:t>
            </a:r>
            <a:endParaRPr lang="ru-RU" sz="2000" dirty="0"/>
          </a:p>
        </p:txBody>
      </p:sp>
      <p:sp>
        <p:nvSpPr>
          <p:cNvPr id="39" name="TextBox 39"/>
          <p:cNvSpPr txBox="1"/>
          <p:nvPr/>
        </p:nvSpPr>
        <p:spPr>
          <a:xfrm>
            <a:off x="8599910" y="7839173"/>
            <a:ext cx="6909037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99"/>
              </a:lnSpc>
              <a:spcBef>
                <a:spcPct val="0"/>
              </a:spcBef>
            </a:pPr>
            <a:r>
              <a:rPr lang="ru-RU" sz="1600" dirty="0">
                <a:solidFill>
                  <a:srgbClr val="041A22"/>
                </a:solidFill>
                <a:latin typeface="Open Sans 2"/>
                <a:ea typeface="Open Sans 2"/>
                <a:cs typeface="Open Sans 2"/>
                <a:sym typeface="Open Sans 2"/>
              </a:rPr>
              <a:t>Туристические фирмы разных регионов России разработали слоганы </a:t>
            </a:r>
          </a:p>
          <a:p>
            <a:pPr>
              <a:lnSpc>
                <a:spcPts val="2799"/>
              </a:lnSpc>
              <a:spcBef>
                <a:spcPct val="0"/>
              </a:spcBef>
            </a:pPr>
            <a:r>
              <a:rPr lang="ru-RU" sz="1600" dirty="0">
                <a:solidFill>
                  <a:srgbClr val="041A22"/>
                </a:solidFill>
                <a:latin typeface="Open Sans 2"/>
                <a:ea typeface="Open Sans 2"/>
                <a:cs typeface="Open Sans 2"/>
                <a:sym typeface="Open Sans 2"/>
              </a:rPr>
              <a:t>(рекламные лозунги) для привлечения туристов. Установите соответствие </a:t>
            </a:r>
            <a:r>
              <a:rPr lang="ru-RU" sz="1600" dirty="0" smtClean="0">
                <a:solidFill>
                  <a:srgbClr val="041A22"/>
                </a:solidFill>
                <a:latin typeface="Open Sans 2"/>
                <a:ea typeface="Open Sans 2"/>
                <a:cs typeface="Open Sans 2"/>
                <a:sym typeface="Open Sans 2"/>
              </a:rPr>
              <a:t> между </a:t>
            </a:r>
            <a:r>
              <a:rPr lang="ru-RU" sz="1600" dirty="0">
                <a:solidFill>
                  <a:srgbClr val="041A22"/>
                </a:solidFill>
                <a:latin typeface="Open Sans 2"/>
                <a:ea typeface="Open Sans 2"/>
                <a:cs typeface="Open Sans 2"/>
                <a:sym typeface="Open Sans 2"/>
              </a:rPr>
              <a:t>слоганами и регионами: к каждому элементу первого столбца </a:t>
            </a:r>
            <a:r>
              <a:rPr lang="ru-RU" sz="1600" dirty="0" smtClean="0">
                <a:solidFill>
                  <a:srgbClr val="041A22"/>
                </a:solidFill>
                <a:latin typeface="Open Sans 2"/>
                <a:ea typeface="Open Sans 2"/>
                <a:cs typeface="Open Sans 2"/>
                <a:sym typeface="Open Sans 2"/>
              </a:rPr>
              <a:t>подберите </a:t>
            </a:r>
            <a:r>
              <a:rPr lang="ru-RU" sz="1600" dirty="0">
                <a:solidFill>
                  <a:srgbClr val="041A22"/>
                </a:solidFill>
                <a:latin typeface="Open Sans 2"/>
                <a:ea typeface="Open Sans 2"/>
                <a:cs typeface="Open Sans 2"/>
                <a:sym typeface="Open Sans 2"/>
              </a:rPr>
              <a:t>соответствующий элемент из второго столбца. </a:t>
            </a:r>
          </a:p>
          <a:p>
            <a:pPr>
              <a:lnSpc>
                <a:spcPts val="2799"/>
              </a:lnSpc>
              <a:spcBef>
                <a:spcPct val="0"/>
              </a:spcBef>
            </a:pPr>
            <a:r>
              <a:rPr lang="ru-RU" sz="1600" dirty="0">
                <a:solidFill>
                  <a:srgbClr val="041A22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  <a:endParaRPr lang="ru-RU" sz="1999" dirty="0">
              <a:solidFill>
                <a:srgbClr val="041A22"/>
              </a:solidFill>
              <a:latin typeface="Open Sans 2"/>
              <a:ea typeface="Open Sans 2"/>
              <a:cs typeface="Open Sans 2"/>
              <a:sym typeface="Open Sans 2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1366349" y="8098357"/>
            <a:ext cx="5847567" cy="1795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  <a:spcBef>
                <a:spcPct val="0"/>
              </a:spcBef>
            </a:pPr>
            <a:r>
              <a:rPr lang="ru-RU" sz="2000" dirty="0"/>
              <a:t>Используя данные таблицы «Структура посевных площадей в РФ в 2018 г.», определите долю (в %) посевной площади зерновых и зернобобовых культур в общей посевной площади. Полученный результат округлите до целого числа. </a:t>
            </a:r>
            <a:endParaRPr lang="en-US" sz="1999" dirty="0">
              <a:solidFill>
                <a:srgbClr val="041A22"/>
              </a:solidFill>
              <a:latin typeface="Open Sans 2"/>
              <a:ea typeface="Open Sans 2"/>
              <a:cs typeface="Open Sans 2"/>
              <a:sym typeface="Open Sans 2"/>
            </a:endParaRPr>
          </a:p>
        </p:txBody>
      </p:sp>
      <p:grpSp>
        <p:nvGrpSpPr>
          <p:cNvPr id="41" name="Group 41"/>
          <p:cNvGrpSpPr/>
          <p:nvPr/>
        </p:nvGrpSpPr>
        <p:grpSpPr>
          <a:xfrm>
            <a:off x="17259300" y="0"/>
            <a:ext cx="1178208" cy="10287000"/>
            <a:chOff x="0" y="0"/>
            <a:chExt cx="905486" cy="3479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905486" cy="3479800"/>
            </a:xfrm>
            <a:custGeom>
              <a:avLst/>
              <a:gdLst/>
              <a:ahLst/>
              <a:cxnLst/>
              <a:rect l="l" t="t" r="r" b="b"/>
              <a:pathLst>
                <a:path w="905486" h="3479800">
                  <a:moveTo>
                    <a:pt x="0" y="0"/>
                  </a:moveTo>
                  <a:lnTo>
                    <a:pt x="905486" y="0"/>
                  </a:lnTo>
                  <a:lnTo>
                    <a:pt x="905486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56CCC3"/>
            </a:solidFill>
          </p:spPr>
        </p:sp>
      </p:grpSp>
      <p:sp>
        <p:nvSpPr>
          <p:cNvPr id="43" name="Freeform 43"/>
          <p:cNvSpPr/>
          <p:nvPr/>
        </p:nvSpPr>
        <p:spPr>
          <a:xfrm>
            <a:off x="15367237" y="9289945"/>
            <a:ext cx="2264799" cy="2264799"/>
          </a:xfrm>
          <a:custGeom>
            <a:avLst/>
            <a:gdLst/>
            <a:ahLst/>
            <a:cxnLst/>
            <a:rect l="l" t="t" r="r" b="b"/>
            <a:pathLst>
              <a:path w="2264799" h="2264799">
                <a:moveTo>
                  <a:pt x="0" y="0"/>
                </a:moveTo>
                <a:lnTo>
                  <a:pt x="2264800" y="0"/>
                </a:lnTo>
                <a:lnTo>
                  <a:pt x="2264800" y="2264799"/>
                </a:lnTo>
                <a:lnTo>
                  <a:pt x="0" y="226479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44" name="Freeform 44"/>
          <p:cNvSpPr/>
          <p:nvPr/>
        </p:nvSpPr>
        <p:spPr>
          <a:xfrm>
            <a:off x="16777294" y="8136457"/>
            <a:ext cx="1300599" cy="1300599"/>
          </a:xfrm>
          <a:custGeom>
            <a:avLst/>
            <a:gdLst/>
            <a:ahLst/>
            <a:cxnLst/>
            <a:rect l="l" t="t" r="r" b="b"/>
            <a:pathLst>
              <a:path w="1300599" h="1300599">
                <a:moveTo>
                  <a:pt x="0" y="0"/>
                </a:moveTo>
                <a:lnTo>
                  <a:pt x="1300599" y="0"/>
                </a:lnTo>
                <a:lnTo>
                  <a:pt x="1300599" y="1300599"/>
                </a:lnTo>
                <a:lnTo>
                  <a:pt x="0" y="130059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45" name="Freeform 45"/>
          <p:cNvSpPr/>
          <p:nvPr/>
        </p:nvSpPr>
        <p:spPr>
          <a:xfrm>
            <a:off x="-289969" y="-316234"/>
            <a:ext cx="1107366" cy="1107366"/>
          </a:xfrm>
          <a:custGeom>
            <a:avLst/>
            <a:gdLst/>
            <a:ahLst/>
            <a:cxnLst/>
            <a:rect l="l" t="t" r="r" b="b"/>
            <a:pathLst>
              <a:path w="1107366" h="1107366">
                <a:moveTo>
                  <a:pt x="0" y="0"/>
                </a:moveTo>
                <a:lnTo>
                  <a:pt x="1107366" y="0"/>
                </a:lnTo>
                <a:lnTo>
                  <a:pt x="1107366" y="1107366"/>
                </a:lnTo>
                <a:lnTo>
                  <a:pt x="0" y="110736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46" name="Freeform 46"/>
          <p:cNvSpPr/>
          <p:nvPr/>
        </p:nvSpPr>
        <p:spPr>
          <a:xfrm>
            <a:off x="16351793" y="-47100"/>
            <a:ext cx="1075800" cy="1075800"/>
          </a:xfrm>
          <a:custGeom>
            <a:avLst/>
            <a:gdLst/>
            <a:ahLst/>
            <a:cxnLst/>
            <a:rect l="l" t="t" r="r" b="b"/>
            <a:pathLst>
              <a:path w="1075800" h="1075800">
                <a:moveTo>
                  <a:pt x="0" y="0"/>
                </a:moveTo>
                <a:lnTo>
                  <a:pt x="1075800" y="0"/>
                </a:lnTo>
                <a:lnTo>
                  <a:pt x="1075800" y="1075800"/>
                </a:lnTo>
                <a:lnTo>
                  <a:pt x="0" y="1075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47" name="Freeform 47"/>
          <p:cNvSpPr/>
          <p:nvPr/>
        </p:nvSpPr>
        <p:spPr>
          <a:xfrm>
            <a:off x="16987401" y="-650299"/>
            <a:ext cx="1772510" cy="1772510"/>
          </a:xfrm>
          <a:custGeom>
            <a:avLst/>
            <a:gdLst/>
            <a:ahLst/>
            <a:cxnLst/>
            <a:rect l="l" t="t" r="r" b="b"/>
            <a:pathLst>
              <a:path w="1772510" h="1772510">
                <a:moveTo>
                  <a:pt x="0" y="0"/>
                </a:moveTo>
                <a:lnTo>
                  <a:pt x="1772511" y="0"/>
                </a:lnTo>
                <a:lnTo>
                  <a:pt x="1772511" y="1772510"/>
                </a:lnTo>
                <a:lnTo>
                  <a:pt x="0" y="177251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51" name="Прямоугольник 50"/>
          <p:cNvSpPr/>
          <p:nvPr/>
        </p:nvSpPr>
        <p:spPr>
          <a:xfrm>
            <a:off x="2916107" y="2885579"/>
            <a:ext cx="33995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40"/>
              </a:lnSpc>
            </a:pPr>
            <a:r>
              <a:rPr lang="ru-RU" sz="2800" b="1" dirty="0" smtClean="0">
                <a:solidFill>
                  <a:srgbClr val="00969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Задание 1</a:t>
            </a:r>
            <a:endParaRPr lang="en-US" sz="2800" b="1" dirty="0">
              <a:solidFill>
                <a:srgbClr val="009692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0484790" y="2931906"/>
            <a:ext cx="345667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40"/>
              </a:lnSpc>
            </a:pPr>
            <a:r>
              <a:rPr lang="ru-RU" sz="2400" b="1" dirty="0" smtClean="0">
                <a:solidFill>
                  <a:srgbClr val="00969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Задание 14</a:t>
            </a:r>
            <a:endParaRPr lang="en-US" sz="2400" b="1" dirty="0">
              <a:solidFill>
                <a:srgbClr val="009692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</p:txBody>
      </p:sp>
    </p:spTree>
    <p:extLst>
      <p:ext uri="{BB962C8B-B14F-4D97-AF65-F5344CB8AC3E}">
        <p14:creationId xmlns:p14="http://schemas.microsoft.com/office/powerpoint/2010/main" val="87916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483;p43">
            <a:extLst>
              <a:ext uri="{FF2B5EF4-FFF2-40B4-BE49-F238E27FC236}">
                <a16:creationId xmlns:a16="http://schemas.microsoft.com/office/drawing/2014/main" xmlns="" id="{E93512AC-2EAA-4584-B82B-C633B4A537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2745957"/>
              </p:ext>
            </p:extLst>
          </p:nvPr>
        </p:nvGraphicFramePr>
        <p:xfrm>
          <a:off x="2438400" y="2781300"/>
          <a:ext cx="14249400" cy="675410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705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43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52456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ts val="38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dirty="0">
                        <a:solidFill>
                          <a:schemeClr val="dk1"/>
                        </a:solidFill>
                        <a:latin typeface="Open Sans Bold" panose="020B0604020202020204" charset="0"/>
                        <a:ea typeface="Open Sans Bold" panose="020B0604020202020204" charset="0"/>
                        <a:cs typeface="Open Sans Bold" panose="020B0604020202020204" charset="0"/>
                        <a:sym typeface="Righteous"/>
                      </a:endParaRPr>
                    </a:p>
                  </a:txBody>
                  <a:tcPr marL="185636" marR="185636" marT="185627" marB="185627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6CCC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85636" marR="185636" marT="185627" marB="185627" anchor="ctr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6CC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5926"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МКОУ "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Малобутырская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СОШ" (Мамонтовский район)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F3F1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МБОУ "СОШ №94" (г. Барнаул)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F3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9474"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МБОУ "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Карповская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СОШ" (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Краснощековский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район)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F3F1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МБОУ "Лицей №24" им. П.С.Приходько (г. Рубцовск)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F3F1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МКОУ "Куйбышевская СОШ" (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Краснощековский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район)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F3F1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МБОУ "Гимназия №45" (г. Барнаул)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F3F1"/>
                    </a:solidFill>
                  </a:tcPr>
                </a:tc>
              </a:tr>
              <a:tr h="457541"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МБОУ "Троицкая СОШ №1" (Троицкий район)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F3F1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МКОУ "Волчихинская СШ №1" (Волчихинский район)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F3F1"/>
                    </a:solidFill>
                  </a:tcPr>
                </a:tc>
              </a:tr>
              <a:tr h="549656"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МБОУ "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Солонешенская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 СОШ" (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Солонешенский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район)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F3F1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МБОУ "Мамонтовская СОШ" (Мамонтовский район)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F3F1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МБОУ "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Сидоровская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СОШ" (Романовский район)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F3F1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МБОУ "Гимназия № 42" (г. Барнаул)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F3F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МБОУ "СОШ №10" (г.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Барнаул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F3F1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КГБОУ "БЛИАК" (Краевые образовательные организации)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F3F1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МБОУ "СОШ №127" (г. Барнаул)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F3F1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МБОУ "СОШ №59" (г.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Барнаул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F3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МАОУ "СОШ №132" им. Н.М. Малахова (г. Барнаул)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F3F1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МБОУ "СОШ №94" (г.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Барнаул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F3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02056"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МБОУ "СОШ №107" (г.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Барнаул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F3F1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МБОУ "Лицей №24" им.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П.С.Приходько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(г. Рубцовск)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F3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pSp>
        <p:nvGrpSpPr>
          <p:cNvPr id="3" name="Group 11">
            <a:extLst>
              <a:ext uri="{FF2B5EF4-FFF2-40B4-BE49-F238E27FC236}">
                <a16:creationId xmlns:a16="http://schemas.microsoft.com/office/drawing/2014/main" xmlns="" id="{4D0202C9-9B92-4184-9E8A-6B43A94D6AA7}"/>
              </a:ext>
            </a:extLst>
          </p:cNvPr>
          <p:cNvGrpSpPr/>
          <p:nvPr/>
        </p:nvGrpSpPr>
        <p:grpSpPr>
          <a:xfrm rot="-5400000">
            <a:off x="8836579" y="-8881528"/>
            <a:ext cx="725592" cy="18398749"/>
            <a:chOff x="0" y="0"/>
            <a:chExt cx="872170" cy="6868531"/>
          </a:xfrm>
        </p:grpSpPr>
        <p:sp>
          <p:nvSpPr>
            <p:cNvPr id="4" name="Freeform 12">
              <a:extLst>
                <a:ext uri="{FF2B5EF4-FFF2-40B4-BE49-F238E27FC236}">
                  <a16:creationId xmlns:a16="http://schemas.microsoft.com/office/drawing/2014/main" xmlns="" id="{3C59DFD9-A5FC-4F81-90F5-AAD38EFC2855}"/>
                </a:ext>
              </a:extLst>
            </p:cNvPr>
            <p:cNvSpPr/>
            <p:nvPr/>
          </p:nvSpPr>
          <p:spPr>
            <a:xfrm>
              <a:off x="0" y="0"/>
              <a:ext cx="872170" cy="6868531"/>
            </a:xfrm>
            <a:custGeom>
              <a:avLst/>
              <a:gdLst/>
              <a:ahLst/>
              <a:cxnLst/>
              <a:rect l="l" t="t" r="r" b="b"/>
              <a:pathLst>
                <a:path w="872170" h="6868531">
                  <a:moveTo>
                    <a:pt x="0" y="0"/>
                  </a:moveTo>
                  <a:lnTo>
                    <a:pt x="872170" y="0"/>
                  </a:lnTo>
                  <a:lnTo>
                    <a:pt x="872170" y="6868531"/>
                  </a:lnTo>
                  <a:lnTo>
                    <a:pt x="0" y="6868531"/>
                  </a:lnTo>
                  <a:close/>
                </a:path>
              </a:pathLst>
            </a:custGeom>
            <a:solidFill>
              <a:srgbClr val="56CCC3"/>
            </a:solidFill>
          </p:spPr>
        </p:sp>
      </p:grpSp>
      <p:grpSp>
        <p:nvGrpSpPr>
          <p:cNvPr id="5" name="Group 13">
            <a:extLst>
              <a:ext uri="{FF2B5EF4-FFF2-40B4-BE49-F238E27FC236}">
                <a16:creationId xmlns:a16="http://schemas.microsoft.com/office/drawing/2014/main" xmlns="" id="{338FA169-5D4C-45E5-9F4C-82A63D9269E1}"/>
              </a:ext>
            </a:extLst>
          </p:cNvPr>
          <p:cNvGrpSpPr/>
          <p:nvPr/>
        </p:nvGrpSpPr>
        <p:grpSpPr>
          <a:xfrm>
            <a:off x="-42516" y="-474020"/>
            <a:ext cx="1451180" cy="1451180"/>
            <a:chOff x="0" y="0"/>
            <a:chExt cx="6350000" cy="6350000"/>
          </a:xfrm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xmlns="" id="{AF277468-4CAB-4711-9EBD-1A524A7CDCBA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DC300"/>
            </a:solidFill>
          </p:spPr>
        </p:sp>
      </p:grpSp>
      <p:grpSp>
        <p:nvGrpSpPr>
          <p:cNvPr id="7" name="Group 15">
            <a:extLst>
              <a:ext uri="{FF2B5EF4-FFF2-40B4-BE49-F238E27FC236}">
                <a16:creationId xmlns:a16="http://schemas.microsoft.com/office/drawing/2014/main" xmlns="" id="{FC2E46E6-F60A-4908-B0EC-79AA3C4645F1}"/>
              </a:ext>
            </a:extLst>
          </p:cNvPr>
          <p:cNvGrpSpPr/>
          <p:nvPr/>
        </p:nvGrpSpPr>
        <p:grpSpPr>
          <a:xfrm>
            <a:off x="-838072" y="568161"/>
            <a:ext cx="1676145" cy="1676145"/>
            <a:chOff x="0" y="0"/>
            <a:chExt cx="6350000" cy="6350000"/>
          </a:xfrm>
        </p:grpSpPr>
        <p:sp>
          <p:nvSpPr>
            <p:cNvPr id="8" name="Freeform 16">
              <a:extLst>
                <a:ext uri="{FF2B5EF4-FFF2-40B4-BE49-F238E27FC236}">
                  <a16:creationId xmlns:a16="http://schemas.microsoft.com/office/drawing/2014/main" xmlns="" id="{CC58C744-BCBC-408F-BE32-0C7E649B95FF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F75D9"/>
            </a:solidFill>
          </p:spPr>
        </p:sp>
      </p:grpSp>
      <p:sp>
        <p:nvSpPr>
          <p:cNvPr id="9" name="TextBox 17">
            <a:extLst>
              <a:ext uri="{FF2B5EF4-FFF2-40B4-BE49-F238E27FC236}">
                <a16:creationId xmlns:a16="http://schemas.microsoft.com/office/drawing/2014/main" xmlns="" id="{58956673-873C-491F-A58E-FCB0EAF0FC11}"/>
              </a:ext>
            </a:extLst>
          </p:cNvPr>
          <p:cNvSpPr txBox="1"/>
          <p:nvPr/>
        </p:nvSpPr>
        <p:spPr>
          <a:xfrm>
            <a:off x="1463757" y="1406233"/>
            <a:ext cx="15360485" cy="11937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20"/>
              </a:lnSpc>
            </a:pPr>
            <a:r>
              <a:rPr lang="ru-RU" sz="4800" b="1" dirty="0" smtClean="0">
                <a:solidFill>
                  <a:srgbClr val="041A22"/>
                </a:solidFill>
                <a:latin typeface="PT Sans" panose="020B0503020203020204" pitchFamily="34" charset="-52"/>
                <a:ea typeface="Montserrat 1 Bold"/>
                <a:cs typeface="Montserrat 1 Bold"/>
                <a:sym typeface="Montserrat 1 Bold"/>
              </a:rPr>
              <a:t>Образовательные учреждения, </a:t>
            </a:r>
            <a:r>
              <a:rPr lang="ru-RU" sz="4800" b="1" dirty="0">
                <a:solidFill>
                  <a:srgbClr val="041A22"/>
                </a:solidFill>
                <a:latin typeface="PT Sans" panose="020B0503020203020204" pitchFamily="34" charset="-52"/>
                <a:ea typeface="Montserrat 1 Bold"/>
                <a:cs typeface="Montserrat 1 Bold"/>
                <a:sym typeface="Montserrat 1 Bold"/>
              </a:rPr>
              <a:t>продемонстрировавших наиболее высокие </a:t>
            </a:r>
            <a:r>
              <a:rPr lang="ru-RU" sz="4800" b="1" dirty="0" smtClean="0">
                <a:solidFill>
                  <a:srgbClr val="041A22"/>
                </a:solidFill>
                <a:latin typeface="PT Sans" panose="020B0503020203020204" pitchFamily="34" charset="-52"/>
                <a:ea typeface="Montserrat 1 Bold"/>
                <a:cs typeface="Montserrat 1 Bold"/>
                <a:sym typeface="Montserrat 1 Bold"/>
              </a:rPr>
              <a:t>результаты  ЕГЭ</a:t>
            </a:r>
            <a:r>
              <a:rPr lang="ru-RU" sz="4800" b="1" dirty="0" smtClean="0"/>
              <a:t>Э </a:t>
            </a:r>
            <a:r>
              <a:rPr lang="ru-RU" sz="4800" b="1" dirty="0"/>
              <a:t>в 2025 г. </a:t>
            </a:r>
            <a:endParaRPr lang="en-US" sz="4800" b="1" dirty="0">
              <a:solidFill>
                <a:srgbClr val="041A22"/>
              </a:solidFill>
              <a:latin typeface="PT Sans" panose="020B0503020203020204" pitchFamily="34" charset="-52"/>
              <a:ea typeface="Montserrat 1 Bold"/>
              <a:cs typeface="Montserrat 1 Bold"/>
              <a:sym typeface="Montserrat 1 Bold"/>
            </a:endParaRPr>
          </a:p>
        </p:txBody>
      </p:sp>
      <p:grpSp>
        <p:nvGrpSpPr>
          <p:cNvPr id="10" name="Group 13">
            <a:extLst>
              <a:ext uri="{FF2B5EF4-FFF2-40B4-BE49-F238E27FC236}">
                <a16:creationId xmlns:a16="http://schemas.microsoft.com/office/drawing/2014/main" xmlns="" id="{1712C76B-35AB-4264-8ACB-C93DE1A2AC96}"/>
              </a:ext>
            </a:extLst>
          </p:cNvPr>
          <p:cNvGrpSpPr/>
          <p:nvPr/>
        </p:nvGrpSpPr>
        <p:grpSpPr>
          <a:xfrm>
            <a:off x="-725590" y="9286876"/>
            <a:ext cx="1451180" cy="1451180"/>
            <a:chOff x="0" y="0"/>
            <a:chExt cx="6350000" cy="6350000"/>
          </a:xfrm>
          <a:solidFill>
            <a:srgbClr val="56CCC3"/>
          </a:solidFill>
        </p:grpSpPr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xmlns="" id="{53BE5FD4-CCC5-4DCE-8A47-A7924019338E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</p:sp>
      </p:grpSp>
    </p:spTree>
    <p:extLst>
      <p:ext uri="{BB962C8B-B14F-4D97-AF65-F5344CB8AC3E}">
        <p14:creationId xmlns:p14="http://schemas.microsoft.com/office/powerpoint/2010/main" val="377783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17140" y="5829300"/>
            <a:ext cx="14339920" cy="0"/>
          </a:xfrm>
          <a:prstGeom prst="line">
            <a:avLst/>
          </a:prstGeom>
          <a:ln w="47625" cap="flat">
            <a:solidFill>
              <a:srgbClr val="56CCC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flipH="1" flipV="1">
            <a:off x="7495502" y="3132832"/>
            <a:ext cx="0" cy="6125468"/>
          </a:xfrm>
          <a:prstGeom prst="line">
            <a:avLst/>
          </a:prstGeom>
          <a:ln w="47625" cap="flat">
            <a:solidFill>
              <a:srgbClr val="56CCC3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366349" y="2830350"/>
            <a:ext cx="1178208" cy="1178208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BAEB2">
                    <a:alpha val="100000"/>
                  </a:srgbClr>
                </a:gs>
                <a:gs pos="50000">
                  <a:srgbClr val="0FBDB8">
                    <a:alpha val="100000"/>
                  </a:srgbClr>
                </a:gs>
                <a:gs pos="100000">
                  <a:srgbClr val="46EBE7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8675309" y="2830350"/>
            <a:ext cx="1178208" cy="1178208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BAEB2">
                    <a:alpha val="100000"/>
                  </a:srgbClr>
                </a:gs>
                <a:gs pos="50000">
                  <a:srgbClr val="0FBDB8">
                    <a:alpha val="100000"/>
                  </a:srgbClr>
                </a:gs>
                <a:gs pos="100000">
                  <a:srgbClr val="46EBE7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366349" y="6481999"/>
            <a:ext cx="1178208" cy="1178208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BAEB2">
                    <a:alpha val="100000"/>
                  </a:srgbClr>
                </a:gs>
                <a:gs pos="50000">
                  <a:srgbClr val="0FBDB8">
                    <a:alpha val="100000"/>
                  </a:srgbClr>
                </a:gs>
                <a:gs pos="100000">
                  <a:srgbClr val="46EBE7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675309" y="6481999"/>
            <a:ext cx="1178208" cy="1178208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BAEB2">
                    <a:alpha val="100000"/>
                  </a:srgbClr>
                </a:gs>
                <a:gs pos="50000">
                  <a:srgbClr val="0FBDB8">
                    <a:alpha val="100000"/>
                  </a:srgbClr>
                </a:gs>
                <a:gs pos="100000">
                  <a:srgbClr val="46EBE7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510818" y="2981002"/>
            <a:ext cx="889270" cy="889270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8819778" y="2981002"/>
            <a:ext cx="889270" cy="889270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510818" y="6632651"/>
            <a:ext cx="889270" cy="889270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8819778" y="6632651"/>
            <a:ext cx="889270" cy="889270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sp>
        <p:nvSpPr>
          <p:cNvPr id="28" name="Freeform 28"/>
          <p:cNvSpPr/>
          <p:nvPr/>
        </p:nvSpPr>
        <p:spPr>
          <a:xfrm>
            <a:off x="1666795" y="3132832"/>
            <a:ext cx="535144" cy="535144"/>
          </a:xfrm>
          <a:custGeom>
            <a:avLst/>
            <a:gdLst/>
            <a:ahLst/>
            <a:cxnLst/>
            <a:rect l="l" t="t" r="r" b="b"/>
            <a:pathLst>
              <a:path w="535144" h="535144">
                <a:moveTo>
                  <a:pt x="0" y="0"/>
                </a:moveTo>
                <a:lnTo>
                  <a:pt x="535144" y="0"/>
                </a:lnTo>
                <a:lnTo>
                  <a:pt x="535144" y="535144"/>
                </a:lnTo>
                <a:lnTo>
                  <a:pt x="0" y="5351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596667" y="6786799"/>
            <a:ext cx="694450" cy="550351"/>
          </a:xfrm>
          <a:custGeom>
            <a:avLst/>
            <a:gdLst/>
            <a:ahLst/>
            <a:cxnLst/>
            <a:rect l="l" t="t" r="r" b="b"/>
            <a:pathLst>
              <a:path w="694450" h="550351">
                <a:moveTo>
                  <a:pt x="0" y="0"/>
                </a:moveTo>
                <a:lnTo>
                  <a:pt x="694450" y="0"/>
                </a:lnTo>
                <a:lnTo>
                  <a:pt x="694450" y="550352"/>
                </a:lnTo>
                <a:lnTo>
                  <a:pt x="0" y="5503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8968325" y="3115267"/>
            <a:ext cx="592177" cy="581814"/>
          </a:xfrm>
          <a:custGeom>
            <a:avLst/>
            <a:gdLst/>
            <a:ahLst/>
            <a:cxnLst/>
            <a:rect l="l" t="t" r="r" b="b"/>
            <a:pathLst>
              <a:path w="592177" h="581814">
                <a:moveTo>
                  <a:pt x="0" y="0"/>
                </a:moveTo>
                <a:lnTo>
                  <a:pt x="592176" y="0"/>
                </a:lnTo>
                <a:lnTo>
                  <a:pt x="592176" y="581814"/>
                </a:lnTo>
                <a:lnTo>
                  <a:pt x="0" y="5818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9017675" y="6826953"/>
            <a:ext cx="533301" cy="531301"/>
          </a:xfrm>
          <a:custGeom>
            <a:avLst/>
            <a:gdLst/>
            <a:ahLst/>
            <a:cxnLst/>
            <a:rect l="l" t="t" r="r" b="b"/>
            <a:pathLst>
              <a:path w="533301" h="531301">
                <a:moveTo>
                  <a:pt x="0" y="0"/>
                </a:moveTo>
                <a:lnTo>
                  <a:pt x="533301" y="0"/>
                </a:lnTo>
                <a:lnTo>
                  <a:pt x="533301" y="531302"/>
                </a:lnTo>
                <a:lnTo>
                  <a:pt x="0" y="53130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2" name="TextBox 32"/>
          <p:cNvSpPr txBox="1"/>
          <p:nvPr/>
        </p:nvSpPr>
        <p:spPr>
          <a:xfrm>
            <a:off x="2800104" y="2988210"/>
            <a:ext cx="3890508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b="1" dirty="0" smtClean="0">
                <a:solidFill>
                  <a:srgbClr val="00969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Средний процент выполнения</a:t>
            </a:r>
            <a:endParaRPr lang="ru-RU" sz="2800" dirty="0"/>
          </a:p>
        </p:txBody>
      </p:sp>
      <p:sp>
        <p:nvSpPr>
          <p:cNvPr id="33" name="TextBox 33"/>
          <p:cNvSpPr txBox="1"/>
          <p:nvPr/>
        </p:nvSpPr>
        <p:spPr>
          <a:xfrm>
            <a:off x="10084536" y="3117152"/>
            <a:ext cx="4872523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ru-RU" sz="2800" b="1" dirty="0">
                <a:solidFill>
                  <a:srgbClr val="00969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Задания базового </a:t>
            </a:r>
            <a:r>
              <a:rPr lang="ru-RU" sz="2800" b="1" dirty="0" smtClean="0">
                <a:solidFill>
                  <a:srgbClr val="00969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уровня</a:t>
            </a:r>
            <a:endParaRPr lang="ru-RU" sz="2800" b="1" dirty="0">
              <a:solidFill>
                <a:srgbClr val="009692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2777450" y="6520394"/>
            <a:ext cx="4186525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ru-RU" sz="2600" b="1" dirty="0" smtClean="0">
                <a:solidFill>
                  <a:srgbClr val="00969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Задания </a:t>
            </a:r>
            <a:r>
              <a:rPr lang="ru-RU" sz="2600" b="1" dirty="0">
                <a:solidFill>
                  <a:srgbClr val="00969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повышенного </a:t>
            </a:r>
            <a:r>
              <a:rPr lang="ru-RU" sz="2600" b="1" dirty="0" smtClean="0">
                <a:solidFill>
                  <a:srgbClr val="00969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и высокого уровня с кратким ответом</a:t>
            </a:r>
            <a:endParaRPr lang="en-US" sz="2600" b="1" dirty="0">
              <a:solidFill>
                <a:srgbClr val="009692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10119180" y="6385290"/>
            <a:ext cx="4728054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ru-RU" sz="2600" b="1" dirty="0">
                <a:solidFill>
                  <a:srgbClr val="00969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Задания повышенного и высокого уровня с </a:t>
            </a:r>
            <a:r>
              <a:rPr lang="ru-RU" sz="2600" b="1" dirty="0" smtClean="0">
                <a:solidFill>
                  <a:srgbClr val="00969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развернутым </a:t>
            </a:r>
            <a:r>
              <a:rPr lang="ru-RU" sz="2600" b="1" dirty="0">
                <a:solidFill>
                  <a:srgbClr val="00969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ответом</a:t>
            </a:r>
          </a:p>
          <a:p>
            <a:pPr algn="l">
              <a:lnSpc>
                <a:spcPts val="3640"/>
              </a:lnSpc>
            </a:pPr>
            <a:endParaRPr lang="en-US" sz="2600" b="1" dirty="0">
              <a:solidFill>
                <a:srgbClr val="009692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1366349" y="1150786"/>
            <a:ext cx="13446242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88"/>
              </a:lnSpc>
            </a:pPr>
            <a:r>
              <a:rPr lang="ru-RU" sz="4800" b="1" dirty="0">
                <a:solidFill>
                  <a:srgbClr val="041A22"/>
                </a:solidFill>
                <a:latin typeface="PT Sans" panose="020B0503020203020204" pitchFamily="34" charset="-52"/>
                <a:ea typeface="Montserrat 1 Bold"/>
                <a:cs typeface="Montserrat 1 Bold"/>
                <a:sym typeface="Montserrat 1 Bold"/>
              </a:rPr>
              <a:t>Результаты ГИА по </a:t>
            </a:r>
            <a:r>
              <a:rPr lang="ru-RU" sz="4800" b="1" dirty="0" smtClean="0">
                <a:solidFill>
                  <a:srgbClr val="041A22"/>
                </a:solidFill>
                <a:latin typeface="PT Sans" panose="020B0503020203020204" pitchFamily="34" charset="-52"/>
                <a:ea typeface="Montserrat 1 Bold"/>
                <a:cs typeface="Montserrat 1 Bold"/>
                <a:sym typeface="Montserrat 1 Bold"/>
              </a:rPr>
              <a:t>географии </a:t>
            </a:r>
            <a:r>
              <a:rPr lang="ru-RU" sz="4800" dirty="0" smtClean="0"/>
              <a:t>ЕГЭ </a:t>
            </a:r>
            <a:r>
              <a:rPr lang="ru-RU" sz="4800" dirty="0"/>
              <a:t>в 2025 г. </a:t>
            </a:r>
            <a:endParaRPr lang="en-US" sz="4800" b="1" dirty="0">
              <a:solidFill>
                <a:srgbClr val="041A22"/>
              </a:solidFill>
              <a:latin typeface="PT Sans" panose="020B0503020203020204" pitchFamily="34" charset="-52"/>
              <a:ea typeface="Montserrat 1 Bold"/>
              <a:cs typeface="Montserrat 1 Bold"/>
              <a:sym typeface="Montserrat 1 Bold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8675309" y="4266315"/>
            <a:ext cx="6281751" cy="1436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  <a:spcBef>
                <a:spcPct val="0"/>
              </a:spcBef>
            </a:pPr>
            <a:r>
              <a:rPr lang="ru-RU" sz="2000" dirty="0"/>
              <a:t>Задания 1,10,14 и 20 выполнили более 80% участников </a:t>
            </a:r>
            <a:r>
              <a:rPr lang="ru-RU" sz="2000" dirty="0" smtClean="0"/>
              <a:t>экзамена</a:t>
            </a:r>
          </a:p>
          <a:p>
            <a:pPr>
              <a:lnSpc>
                <a:spcPts val="2799"/>
              </a:lnSpc>
              <a:spcBef>
                <a:spcPct val="0"/>
              </a:spcBef>
            </a:pPr>
            <a:r>
              <a:rPr lang="ru-RU" dirty="0">
                <a:solidFill>
                  <a:srgbClr val="041A22"/>
                </a:solidFill>
                <a:latin typeface="Open Sans 2"/>
                <a:ea typeface="Open Sans 2"/>
                <a:cs typeface="Open Sans 2"/>
                <a:sym typeface="Open Sans 2"/>
              </a:rPr>
              <a:t>Наиболее сложными для выпускников оказались задания </a:t>
            </a:r>
            <a:r>
              <a:rPr lang="ru-RU" dirty="0" smtClean="0">
                <a:solidFill>
                  <a:srgbClr val="041A22"/>
                </a:solidFill>
                <a:latin typeface="Open Sans 2"/>
                <a:ea typeface="Open Sans 2"/>
                <a:cs typeface="Open Sans 2"/>
                <a:sym typeface="Open Sans 2"/>
              </a:rPr>
              <a:t>линий 4 (36%) и 21 (49,% )</a:t>
            </a:r>
            <a:endParaRPr lang="en-US" dirty="0">
              <a:solidFill>
                <a:srgbClr val="041A22"/>
              </a:solidFill>
              <a:latin typeface="Open Sans 2"/>
              <a:ea typeface="Open Sans 2"/>
              <a:cs typeface="Open Sans 2"/>
              <a:sym typeface="Open Sans 2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817397" y="4383869"/>
            <a:ext cx="639652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000" dirty="0"/>
              <a:t>В прошлом году он составлял от 40 до 92, а в текущем - от 31 до 87</a:t>
            </a:r>
            <a:r>
              <a:rPr lang="ru-RU" sz="2000" dirty="0" smtClean="0"/>
              <a:t>%.</a:t>
            </a:r>
            <a:endParaRPr lang="ru-RU" sz="2000" dirty="0"/>
          </a:p>
        </p:txBody>
      </p:sp>
      <p:sp>
        <p:nvSpPr>
          <p:cNvPr id="39" name="TextBox 39"/>
          <p:cNvSpPr txBox="1"/>
          <p:nvPr/>
        </p:nvSpPr>
        <p:spPr>
          <a:xfrm>
            <a:off x="8717136" y="8454622"/>
            <a:ext cx="6909037" cy="3354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99"/>
              </a:lnSpc>
              <a:spcBef>
                <a:spcPct val="0"/>
              </a:spcBef>
            </a:pPr>
            <a:r>
              <a:rPr lang="ru-RU" sz="1999" dirty="0" smtClean="0">
                <a:solidFill>
                  <a:srgbClr val="041A22"/>
                </a:solidFill>
                <a:latin typeface="Open Sans 2"/>
                <a:ea typeface="Open Sans 2"/>
                <a:cs typeface="Open Sans 2"/>
                <a:sym typeface="Open Sans 2"/>
              </a:rPr>
              <a:t>Л</a:t>
            </a:r>
            <a:r>
              <a:rPr lang="ru-RU" sz="1999" dirty="0" smtClean="0">
                <a:solidFill>
                  <a:srgbClr val="041A22"/>
                </a:solidFill>
                <a:latin typeface="Open Sans 2"/>
                <a:ea typeface="Open Sans 2"/>
                <a:cs typeface="Open Sans 2"/>
                <a:sym typeface="Open Sans 2"/>
              </a:rPr>
              <a:t>инии </a:t>
            </a:r>
            <a:r>
              <a:rPr lang="ru-RU" sz="1999" dirty="0" smtClean="0">
                <a:solidFill>
                  <a:srgbClr val="041A22"/>
                </a:solidFill>
                <a:latin typeface="Open Sans 2"/>
                <a:ea typeface="Open Sans 2"/>
                <a:cs typeface="Open Sans 2"/>
                <a:sym typeface="Open Sans 2"/>
              </a:rPr>
              <a:t>27, 25, 26, 28</a:t>
            </a:r>
            <a:endParaRPr lang="en-US" sz="1999" b="1" dirty="0">
              <a:solidFill>
                <a:srgbClr val="041A22"/>
              </a:solidFill>
              <a:latin typeface="Open Sans 2"/>
              <a:ea typeface="Open Sans 2"/>
              <a:cs typeface="Open Sans 2"/>
              <a:sym typeface="Open Sans 2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1288320" y="8540877"/>
            <a:ext cx="5847567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  <a:spcBef>
                <a:spcPct val="0"/>
              </a:spcBef>
            </a:pPr>
            <a:r>
              <a:rPr lang="ru-RU" sz="1999" dirty="0">
                <a:solidFill>
                  <a:srgbClr val="041A22"/>
                </a:solidFill>
                <a:latin typeface="Open Sans 2"/>
                <a:ea typeface="Open Sans 2"/>
                <a:cs typeface="Open Sans 2"/>
                <a:sym typeface="Open Sans 2"/>
              </a:rPr>
              <a:t>Н</a:t>
            </a:r>
            <a:r>
              <a:rPr lang="ru-RU" sz="1999" dirty="0" smtClean="0">
                <a:solidFill>
                  <a:srgbClr val="041A22"/>
                </a:solidFill>
                <a:latin typeface="Open Sans 2"/>
                <a:ea typeface="Open Sans 2"/>
                <a:cs typeface="Open Sans 2"/>
                <a:sym typeface="Open Sans 2"/>
              </a:rPr>
              <a:t>аименьший </a:t>
            </a:r>
            <a:r>
              <a:rPr lang="ru-RU" sz="1999" dirty="0">
                <a:solidFill>
                  <a:srgbClr val="041A22"/>
                </a:solidFill>
                <a:latin typeface="Open Sans 2"/>
                <a:ea typeface="Open Sans 2"/>
                <a:cs typeface="Open Sans 2"/>
                <a:sym typeface="Open Sans 2"/>
              </a:rPr>
              <a:t>процент выполнения отмечается у заданий линий 17 и 18</a:t>
            </a:r>
            <a:endParaRPr lang="en-US" sz="1999" dirty="0">
              <a:solidFill>
                <a:srgbClr val="041A22"/>
              </a:solidFill>
              <a:latin typeface="Open Sans 2"/>
              <a:ea typeface="Open Sans 2"/>
              <a:cs typeface="Open Sans 2"/>
              <a:sym typeface="Open Sans 2"/>
            </a:endParaRPr>
          </a:p>
        </p:txBody>
      </p:sp>
      <p:grpSp>
        <p:nvGrpSpPr>
          <p:cNvPr id="41" name="Group 41"/>
          <p:cNvGrpSpPr/>
          <p:nvPr/>
        </p:nvGrpSpPr>
        <p:grpSpPr>
          <a:xfrm>
            <a:off x="17259300" y="0"/>
            <a:ext cx="1178208" cy="10287000"/>
            <a:chOff x="0" y="0"/>
            <a:chExt cx="905486" cy="3479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905486" cy="3479800"/>
            </a:xfrm>
            <a:custGeom>
              <a:avLst/>
              <a:gdLst/>
              <a:ahLst/>
              <a:cxnLst/>
              <a:rect l="l" t="t" r="r" b="b"/>
              <a:pathLst>
                <a:path w="905486" h="3479800">
                  <a:moveTo>
                    <a:pt x="0" y="0"/>
                  </a:moveTo>
                  <a:lnTo>
                    <a:pt x="905486" y="0"/>
                  </a:lnTo>
                  <a:lnTo>
                    <a:pt x="905486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56CCC3"/>
            </a:solidFill>
          </p:spPr>
        </p:sp>
      </p:grpSp>
      <p:sp>
        <p:nvSpPr>
          <p:cNvPr id="43" name="Freeform 43"/>
          <p:cNvSpPr/>
          <p:nvPr/>
        </p:nvSpPr>
        <p:spPr>
          <a:xfrm>
            <a:off x="15367237" y="9289945"/>
            <a:ext cx="2264799" cy="2264799"/>
          </a:xfrm>
          <a:custGeom>
            <a:avLst/>
            <a:gdLst/>
            <a:ahLst/>
            <a:cxnLst/>
            <a:rect l="l" t="t" r="r" b="b"/>
            <a:pathLst>
              <a:path w="2264799" h="2264799">
                <a:moveTo>
                  <a:pt x="0" y="0"/>
                </a:moveTo>
                <a:lnTo>
                  <a:pt x="2264800" y="0"/>
                </a:lnTo>
                <a:lnTo>
                  <a:pt x="2264800" y="2264799"/>
                </a:lnTo>
                <a:lnTo>
                  <a:pt x="0" y="226479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44" name="Freeform 44"/>
          <p:cNvSpPr/>
          <p:nvPr/>
        </p:nvSpPr>
        <p:spPr>
          <a:xfrm>
            <a:off x="16777294" y="8136457"/>
            <a:ext cx="1300599" cy="1300599"/>
          </a:xfrm>
          <a:custGeom>
            <a:avLst/>
            <a:gdLst/>
            <a:ahLst/>
            <a:cxnLst/>
            <a:rect l="l" t="t" r="r" b="b"/>
            <a:pathLst>
              <a:path w="1300599" h="1300599">
                <a:moveTo>
                  <a:pt x="0" y="0"/>
                </a:moveTo>
                <a:lnTo>
                  <a:pt x="1300599" y="0"/>
                </a:lnTo>
                <a:lnTo>
                  <a:pt x="1300599" y="1300599"/>
                </a:lnTo>
                <a:lnTo>
                  <a:pt x="0" y="130059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45" name="Freeform 45"/>
          <p:cNvSpPr/>
          <p:nvPr/>
        </p:nvSpPr>
        <p:spPr>
          <a:xfrm>
            <a:off x="-289969" y="-316234"/>
            <a:ext cx="1107366" cy="1107366"/>
          </a:xfrm>
          <a:custGeom>
            <a:avLst/>
            <a:gdLst/>
            <a:ahLst/>
            <a:cxnLst/>
            <a:rect l="l" t="t" r="r" b="b"/>
            <a:pathLst>
              <a:path w="1107366" h="1107366">
                <a:moveTo>
                  <a:pt x="0" y="0"/>
                </a:moveTo>
                <a:lnTo>
                  <a:pt x="1107366" y="0"/>
                </a:lnTo>
                <a:lnTo>
                  <a:pt x="1107366" y="1107366"/>
                </a:lnTo>
                <a:lnTo>
                  <a:pt x="0" y="110736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46" name="Freeform 46"/>
          <p:cNvSpPr/>
          <p:nvPr/>
        </p:nvSpPr>
        <p:spPr>
          <a:xfrm>
            <a:off x="16351793" y="-47100"/>
            <a:ext cx="1075800" cy="1075800"/>
          </a:xfrm>
          <a:custGeom>
            <a:avLst/>
            <a:gdLst/>
            <a:ahLst/>
            <a:cxnLst/>
            <a:rect l="l" t="t" r="r" b="b"/>
            <a:pathLst>
              <a:path w="1075800" h="1075800">
                <a:moveTo>
                  <a:pt x="0" y="0"/>
                </a:moveTo>
                <a:lnTo>
                  <a:pt x="1075800" y="0"/>
                </a:lnTo>
                <a:lnTo>
                  <a:pt x="1075800" y="1075800"/>
                </a:lnTo>
                <a:lnTo>
                  <a:pt x="0" y="1075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47" name="Freeform 47"/>
          <p:cNvSpPr/>
          <p:nvPr/>
        </p:nvSpPr>
        <p:spPr>
          <a:xfrm>
            <a:off x="16987401" y="-650299"/>
            <a:ext cx="1772510" cy="1772510"/>
          </a:xfrm>
          <a:custGeom>
            <a:avLst/>
            <a:gdLst/>
            <a:ahLst/>
            <a:cxnLst/>
            <a:rect l="l" t="t" r="r" b="b"/>
            <a:pathLst>
              <a:path w="1772510" h="1772510">
                <a:moveTo>
                  <a:pt x="0" y="0"/>
                </a:moveTo>
                <a:lnTo>
                  <a:pt x="1772511" y="0"/>
                </a:lnTo>
                <a:lnTo>
                  <a:pt x="1772511" y="1772510"/>
                </a:lnTo>
                <a:lnTo>
                  <a:pt x="0" y="177251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12536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24483" y="3307210"/>
            <a:ext cx="3348739" cy="3348739"/>
          </a:xfrm>
          <a:custGeom>
            <a:avLst/>
            <a:gdLst/>
            <a:ahLst/>
            <a:cxnLst/>
            <a:rect l="l" t="t" r="r" b="b"/>
            <a:pathLst>
              <a:path w="3348739" h="3348739">
                <a:moveTo>
                  <a:pt x="0" y="0"/>
                </a:moveTo>
                <a:lnTo>
                  <a:pt x="3348739" y="0"/>
                </a:lnTo>
                <a:lnTo>
                  <a:pt x="3348739" y="3348738"/>
                </a:lnTo>
                <a:lnTo>
                  <a:pt x="0" y="33487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651346" y="3307210"/>
            <a:ext cx="3348739" cy="3348739"/>
          </a:xfrm>
          <a:custGeom>
            <a:avLst/>
            <a:gdLst/>
            <a:ahLst/>
            <a:cxnLst/>
            <a:rect l="l" t="t" r="r" b="b"/>
            <a:pathLst>
              <a:path w="3348739" h="3348739">
                <a:moveTo>
                  <a:pt x="0" y="0"/>
                </a:moveTo>
                <a:lnTo>
                  <a:pt x="3348739" y="0"/>
                </a:lnTo>
                <a:lnTo>
                  <a:pt x="3348739" y="3348738"/>
                </a:lnTo>
                <a:lnTo>
                  <a:pt x="0" y="33487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287915" y="2190126"/>
            <a:ext cx="3348739" cy="3348739"/>
          </a:xfrm>
          <a:custGeom>
            <a:avLst/>
            <a:gdLst/>
            <a:ahLst/>
            <a:cxnLst/>
            <a:rect l="l" t="t" r="r" b="b"/>
            <a:pathLst>
              <a:path w="3348739" h="3348739">
                <a:moveTo>
                  <a:pt x="0" y="0"/>
                </a:moveTo>
                <a:lnTo>
                  <a:pt x="3348739" y="0"/>
                </a:lnTo>
                <a:lnTo>
                  <a:pt x="3348739" y="3348739"/>
                </a:lnTo>
                <a:lnTo>
                  <a:pt x="0" y="33487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014778" y="2190126"/>
            <a:ext cx="3348739" cy="3348739"/>
          </a:xfrm>
          <a:custGeom>
            <a:avLst/>
            <a:gdLst/>
            <a:ahLst/>
            <a:cxnLst/>
            <a:rect l="l" t="t" r="r" b="b"/>
            <a:pathLst>
              <a:path w="3348739" h="3348739">
                <a:moveTo>
                  <a:pt x="0" y="0"/>
                </a:moveTo>
                <a:lnTo>
                  <a:pt x="3348739" y="0"/>
                </a:lnTo>
                <a:lnTo>
                  <a:pt x="3348739" y="3348739"/>
                </a:lnTo>
                <a:lnTo>
                  <a:pt x="0" y="33487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30216" y="6832422"/>
            <a:ext cx="3137273" cy="785076"/>
            <a:chOff x="0" y="0"/>
            <a:chExt cx="1624031" cy="40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24031" cy="406400"/>
            </a:xfrm>
            <a:custGeom>
              <a:avLst/>
              <a:gdLst/>
              <a:ahLst/>
              <a:cxnLst/>
              <a:rect l="l" t="t" r="r" b="b"/>
              <a:pathLst>
                <a:path w="1624031" h="406400">
                  <a:moveTo>
                    <a:pt x="1420831" y="0"/>
                  </a:moveTo>
                  <a:cubicBezTo>
                    <a:pt x="1533055" y="0"/>
                    <a:pt x="1624031" y="90976"/>
                    <a:pt x="1624031" y="203200"/>
                  </a:cubicBezTo>
                  <a:cubicBezTo>
                    <a:pt x="1624031" y="315424"/>
                    <a:pt x="1533055" y="406400"/>
                    <a:pt x="142083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DC3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624031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73416" y="3756143"/>
            <a:ext cx="2450872" cy="2450872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C30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393647" y="5715338"/>
            <a:ext cx="3137273" cy="785076"/>
            <a:chOff x="0" y="0"/>
            <a:chExt cx="1624031" cy="406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624031" cy="406400"/>
            </a:xfrm>
            <a:custGeom>
              <a:avLst/>
              <a:gdLst/>
              <a:ahLst/>
              <a:cxnLst/>
              <a:rect l="l" t="t" r="r" b="b"/>
              <a:pathLst>
                <a:path w="1624031" h="406400">
                  <a:moveTo>
                    <a:pt x="1420831" y="0"/>
                  </a:moveTo>
                  <a:cubicBezTo>
                    <a:pt x="1533055" y="0"/>
                    <a:pt x="1624031" y="90976"/>
                    <a:pt x="1624031" y="203200"/>
                  </a:cubicBezTo>
                  <a:cubicBezTo>
                    <a:pt x="1624031" y="315424"/>
                    <a:pt x="1533055" y="406400"/>
                    <a:pt x="142083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56CCC3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624031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5736848" y="2639059"/>
            <a:ext cx="2450872" cy="2450872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6CCC3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4120511" y="5691202"/>
            <a:ext cx="3137273" cy="785076"/>
            <a:chOff x="0" y="0"/>
            <a:chExt cx="1624031" cy="4064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624031" cy="406400"/>
            </a:xfrm>
            <a:custGeom>
              <a:avLst/>
              <a:gdLst/>
              <a:ahLst/>
              <a:cxnLst/>
              <a:rect l="l" t="t" r="r" b="b"/>
              <a:pathLst>
                <a:path w="1624031" h="406400">
                  <a:moveTo>
                    <a:pt x="1420831" y="0"/>
                  </a:moveTo>
                  <a:cubicBezTo>
                    <a:pt x="1533055" y="0"/>
                    <a:pt x="1624031" y="90976"/>
                    <a:pt x="1624031" y="203200"/>
                  </a:cubicBezTo>
                  <a:cubicBezTo>
                    <a:pt x="1624031" y="315424"/>
                    <a:pt x="1533055" y="406400"/>
                    <a:pt x="142083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F75D9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1624031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4463712" y="2639059"/>
            <a:ext cx="2450872" cy="2450872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75D9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9757079" y="6832422"/>
            <a:ext cx="3137273" cy="785076"/>
            <a:chOff x="0" y="0"/>
            <a:chExt cx="1624031" cy="4064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624031" cy="406400"/>
            </a:xfrm>
            <a:custGeom>
              <a:avLst/>
              <a:gdLst/>
              <a:ahLst/>
              <a:cxnLst/>
              <a:rect l="l" t="t" r="r" b="b"/>
              <a:pathLst>
                <a:path w="1624031" h="406400">
                  <a:moveTo>
                    <a:pt x="1420831" y="0"/>
                  </a:moveTo>
                  <a:cubicBezTo>
                    <a:pt x="1533055" y="0"/>
                    <a:pt x="1624031" y="90976"/>
                    <a:pt x="1624031" y="203200"/>
                  </a:cubicBezTo>
                  <a:cubicBezTo>
                    <a:pt x="1624031" y="315424"/>
                    <a:pt x="1533055" y="406400"/>
                    <a:pt x="142083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9692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1624031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0100280" y="3756143"/>
            <a:ext cx="2450872" cy="2450872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692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sp>
        <p:nvSpPr>
          <p:cNvPr id="30" name="Freeform 30"/>
          <p:cNvSpPr/>
          <p:nvPr/>
        </p:nvSpPr>
        <p:spPr>
          <a:xfrm rot="-3603870">
            <a:off x="3861470" y="2528109"/>
            <a:ext cx="1147310" cy="1307476"/>
          </a:xfrm>
          <a:custGeom>
            <a:avLst/>
            <a:gdLst/>
            <a:ahLst/>
            <a:cxnLst/>
            <a:rect l="l" t="t" r="r" b="b"/>
            <a:pathLst>
              <a:path w="1147310" h="1307476">
                <a:moveTo>
                  <a:pt x="0" y="0"/>
                </a:moveTo>
                <a:lnTo>
                  <a:pt x="1147310" y="0"/>
                </a:lnTo>
                <a:lnTo>
                  <a:pt x="1147310" y="1307475"/>
                </a:lnTo>
                <a:lnTo>
                  <a:pt x="0" y="13074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 rot="-3603870">
            <a:off x="12830286" y="2528109"/>
            <a:ext cx="1147310" cy="1307476"/>
          </a:xfrm>
          <a:custGeom>
            <a:avLst/>
            <a:gdLst/>
            <a:ahLst/>
            <a:cxnLst/>
            <a:rect l="l" t="t" r="r" b="b"/>
            <a:pathLst>
              <a:path w="1147310" h="1307476">
                <a:moveTo>
                  <a:pt x="0" y="0"/>
                </a:moveTo>
                <a:lnTo>
                  <a:pt x="1147310" y="0"/>
                </a:lnTo>
                <a:lnTo>
                  <a:pt x="1147310" y="1307475"/>
                </a:lnTo>
                <a:lnTo>
                  <a:pt x="0" y="13074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 rot="-7175709" flipH="1">
            <a:off x="8465824" y="4436193"/>
            <a:ext cx="1147310" cy="1307476"/>
          </a:xfrm>
          <a:custGeom>
            <a:avLst/>
            <a:gdLst/>
            <a:ahLst/>
            <a:cxnLst/>
            <a:rect l="l" t="t" r="r" b="b"/>
            <a:pathLst>
              <a:path w="1147310" h="1307476">
                <a:moveTo>
                  <a:pt x="1147310" y="0"/>
                </a:moveTo>
                <a:lnTo>
                  <a:pt x="0" y="0"/>
                </a:lnTo>
                <a:lnTo>
                  <a:pt x="0" y="1307476"/>
                </a:lnTo>
                <a:lnTo>
                  <a:pt x="1147310" y="1307476"/>
                </a:lnTo>
                <a:lnTo>
                  <a:pt x="114731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6411409" y="3313620"/>
            <a:ext cx="1101751" cy="1101751"/>
          </a:xfrm>
          <a:custGeom>
            <a:avLst/>
            <a:gdLst/>
            <a:ahLst/>
            <a:cxnLst/>
            <a:rect l="l" t="t" r="r" b="b"/>
            <a:pathLst>
              <a:path w="1101751" h="1101751">
                <a:moveTo>
                  <a:pt x="0" y="0"/>
                </a:moveTo>
                <a:lnTo>
                  <a:pt x="1101750" y="0"/>
                </a:lnTo>
                <a:lnTo>
                  <a:pt x="1101750" y="1101751"/>
                </a:lnTo>
                <a:lnTo>
                  <a:pt x="0" y="11017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15117552" y="3313620"/>
            <a:ext cx="1143191" cy="1101751"/>
          </a:xfrm>
          <a:custGeom>
            <a:avLst/>
            <a:gdLst/>
            <a:ahLst/>
            <a:cxnLst/>
            <a:rect l="l" t="t" r="r" b="b"/>
            <a:pathLst>
              <a:path w="1143191" h="1101751">
                <a:moveTo>
                  <a:pt x="0" y="0"/>
                </a:moveTo>
                <a:lnTo>
                  <a:pt x="1143191" y="0"/>
                </a:lnTo>
                <a:lnTo>
                  <a:pt x="1143191" y="1101751"/>
                </a:lnTo>
                <a:lnTo>
                  <a:pt x="0" y="11017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2047977" y="4430704"/>
            <a:ext cx="1101751" cy="1101751"/>
          </a:xfrm>
          <a:custGeom>
            <a:avLst/>
            <a:gdLst/>
            <a:ahLst/>
            <a:cxnLst/>
            <a:rect l="l" t="t" r="r" b="b"/>
            <a:pathLst>
              <a:path w="1101751" h="1101751">
                <a:moveTo>
                  <a:pt x="0" y="0"/>
                </a:moveTo>
                <a:lnTo>
                  <a:pt x="1101751" y="0"/>
                </a:lnTo>
                <a:lnTo>
                  <a:pt x="1101751" y="1101750"/>
                </a:lnTo>
                <a:lnTo>
                  <a:pt x="0" y="11017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10754120" y="4430704"/>
            <a:ext cx="1143191" cy="1101751"/>
          </a:xfrm>
          <a:custGeom>
            <a:avLst/>
            <a:gdLst/>
            <a:ahLst/>
            <a:cxnLst/>
            <a:rect l="l" t="t" r="r" b="b"/>
            <a:pathLst>
              <a:path w="1143191" h="1101751">
                <a:moveTo>
                  <a:pt x="0" y="0"/>
                </a:moveTo>
                <a:lnTo>
                  <a:pt x="1143192" y="0"/>
                </a:lnTo>
                <a:lnTo>
                  <a:pt x="1143192" y="1101750"/>
                </a:lnTo>
                <a:lnTo>
                  <a:pt x="0" y="11017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17363517" y="267899"/>
            <a:ext cx="610232" cy="369953"/>
          </a:xfrm>
          <a:custGeom>
            <a:avLst/>
            <a:gdLst/>
            <a:ahLst/>
            <a:cxnLst/>
            <a:rect l="l" t="t" r="r" b="b"/>
            <a:pathLst>
              <a:path w="610232" h="369953">
                <a:moveTo>
                  <a:pt x="0" y="0"/>
                </a:moveTo>
                <a:lnTo>
                  <a:pt x="610232" y="0"/>
                </a:lnTo>
                <a:lnTo>
                  <a:pt x="610232" y="369953"/>
                </a:lnTo>
                <a:lnTo>
                  <a:pt x="0" y="36995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418468" y="9617213"/>
            <a:ext cx="610232" cy="369953"/>
          </a:xfrm>
          <a:custGeom>
            <a:avLst/>
            <a:gdLst/>
            <a:ahLst/>
            <a:cxnLst/>
            <a:rect l="l" t="t" r="r" b="b"/>
            <a:pathLst>
              <a:path w="610232" h="369953">
                <a:moveTo>
                  <a:pt x="0" y="0"/>
                </a:moveTo>
                <a:lnTo>
                  <a:pt x="610232" y="0"/>
                </a:lnTo>
                <a:lnTo>
                  <a:pt x="610232" y="369953"/>
                </a:lnTo>
                <a:lnTo>
                  <a:pt x="0" y="36995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9" name="TextBox 39"/>
          <p:cNvSpPr txBox="1"/>
          <p:nvPr/>
        </p:nvSpPr>
        <p:spPr>
          <a:xfrm>
            <a:off x="1028700" y="7026577"/>
            <a:ext cx="3140305" cy="33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2000" b="1" dirty="0">
                <a:solidFill>
                  <a:srgbClr val="00969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Итоги ГИА </a:t>
            </a:r>
            <a:r>
              <a:rPr lang="ru-RU" sz="2000" b="1" dirty="0" smtClean="0">
                <a:solidFill>
                  <a:srgbClr val="00969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2025</a:t>
            </a:r>
            <a:endParaRPr lang="en-US" sz="2000" b="1" dirty="0">
              <a:solidFill>
                <a:srgbClr val="009692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5392132" y="5909493"/>
            <a:ext cx="314030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2000" b="1" dirty="0">
                <a:solidFill>
                  <a:srgbClr val="FDFDFD"/>
                </a:solidFill>
                <a:latin typeface="Open Sans 1 Semi-Bold"/>
                <a:ea typeface="Open Sans 1 Semi-Bold"/>
                <a:cs typeface="Open Sans 1 Semi-Bold"/>
                <a:sym typeface="Open Sans 1 Semi-Bold"/>
              </a:rPr>
              <a:t>Сложные задания </a:t>
            </a:r>
            <a:endParaRPr lang="en-US" sz="2000" b="1" dirty="0">
              <a:solidFill>
                <a:srgbClr val="FDFDFD"/>
              </a:solidFill>
              <a:latin typeface="Open Sans 1 Semi-Bold"/>
              <a:ea typeface="Open Sans 1 Semi-Bold"/>
              <a:cs typeface="Open Sans 1 Semi-Bold"/>
              <a:sym typeface="Open Sans 1 Semi-Bold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14118995" y="5909493"/>
            <a:ext cx="314030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2000" b="1" dirty="0" smtClean="0">
                <a:solidFill>
                  <a:srgbClr val="FDFDFD"/>
                </a:solidFill>
                <a:latin typeface="Open Sans 1 Semi-Bold"/>
                <a:ea typeface="Open Sans 1 Semi-Bold"/>
                <a:cs typeface="Open Sans 1 Semi-Bold"/>
                <a:sym typeface="Open Sans 1 Semi-Bold"/>
              </a:rPr>
              <a:t>Планирование  </a:t>
            </a:r>
            <a:endParaRPr lang="en-US" sz="2000" b="1" dirty="0">
              <a:solidFill>
                <a:srgbClr val="FDFDFD"/>
              </a:solidFill>
              <a:latin typeface="Open Sans 1 Semi-Bold"/>
              <a:ea typeface="Open Sans 1 Semi-Bold"/>
              <a:cs typeface="Open Sans 1 Semi-Bold"/>
              <a:sym typeface="Open Sans 1 Semi-Bold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9755564" y="7026577"/>
            <a:ext cx="3140305" cy="874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Изменения КИМ географии</a:t>
            </a:r>
            <a:endParaRPr lang="en-US" sz="2000" b="1" dirty="0">
              <a:solidFill>
                <a:schemeClr val="bg1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1216415" y="1167654"/>
            <a:ext cx="16041369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88"/>
              </a:lnSpc>
            </a:pPr>
            <a:r>
              <a:rPr lang="ru-RU" sz="4800" b="1" dirty="0" smtClean="0">
                <a:solidFill>
                  <a:srgbClr val="041A22"/>
                </a:solidFill>
                <a:latin typeface="PT Sans" panose="020B0503020203020204" pitchFamily="34" charset="-52"/>
                <a:ea typeface="Montserrat 1 Bold"/>
                <a:cs typeface="Montserrat 1 Bold"/>
                <a:sym typeface="Montserrat 1 Bold"/>
              </a:rPr>
              <a:t>Вопросы для обсуждения </a:t>
            </a:r>
            <a:endParaRPr lang="en-US" sz="4800" b="1" dirty="0">
              <a:solidFill>
                <a:srgbClr val="041A22"/>
              </a:solidFill>
              <a:latin typeface="PT Sans" panose="020B0503020203020204" pitchFamily="34" charset="-52"/>
              <a:ea typeface="Montserrat 1 Bold"/>
              <a:cs typeface="Montserrat 1 Bold"/>
              <a:sym typeface="Montserrat 1 Bold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295249" y="7714376"/>
            <a:ext cx="4607206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ru-RU" sz="2199" dirty="0">
                <a:solidFill>
                  <a:srgbClr val="041A22"/>
                </a:solidFill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  <a:sym typeface="Open Sans 2"/>
              </a:rPr>
              <a:t>Результаты </a:t>
            </a:r>
            <a:r>
              <a:rPr lang="ru-RU" sz="2199" dirty="0" smtClean="0">
                <a:solidFill>
                  <a:srgbClr val="041A22"/>
                </a:solidFill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  <a:sym typeface="Open Sans 2"/>
              </a:rPr>
              <a:t>ОГЭ </a:t>
            </a:r>
            <a:r>
              <a:rPr lang="ru-RU" sz="2199" dirty="0">
                <a:solidFill>
                  <a:srgbClr val="041A22"/>
                </a:solidFill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  <a:sym typeface="Open Sans 2"/>
              </a:rPr>
              <a:t>и </a:t>
            </a:r>
            <a:r>
              <a:rPr lang="ru-RU" sz="2199" dirty="0" smtClean="0">
                <a:solidFill>
                  <a:srgbClr val="041A22"/>
                </a:solidFill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  <a:sym typeface="Open Sans 2"/>
              </a:rPr>
              <a:t>ЕГЭ </a:t>
            </a:r>
            <a:r>
              <a:rPr lang="ru-RU" sz="2199" dirty="0">
                <a:solidFill>
                  <a:srgbClr val="041A22"/>
                </a:solidFill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  <a:sym typeface="Open Sans 2"/>
              </a:rPr>
              <a:t>по географии в Алтайском крае</a:t>
            </a:r>
          </a:p>
        </p:txBody>
      </p:sp>
      <p:sp>
        <p:nvSpPr>
          <p:cNvPr id="48" name="Freeform 48"/>
          <p:cNvSpPr/>
          <p:nvPr/>
        </p:nvSpPr>
        <p:spPr>
          <a:xfrm rot="-10800000">
            <a:off x="0" y="0"/>
            <a:ext cx="1894816" cy="1883724"/>
          </a:xfrm>
          <a:custGeom>
            <a:avLst/>
            <a:gdLst/>
            <a:ahLst/>
            <a:cxnLst/>
            <a:rect l="l" t="t" r="r" b="b"/>
            <a:pathLst>
              <a:path w="1894816" h="1883724">
                <a:moveTo>
                  <a:pt x="0" y="0"/>
                </a:moveTo>
                <a:lnTo>
                  <a:pt x="1894816" y="0"/>
                </a:lnTo>
                <a:lnTo>
                  <a:pt x="1894816" y="1883724"/>
                </a:lnTo>
                <a:lnTo>
                  <a:pt x="0" y="188372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 r="-99085" b="-100258"/>
            </a:stretch>
          </a:blipFill>
        </p:spPr>
      </p:sp>
    </p:spTree>
    <p:extLst>
      <p:ext uri="{BB962C8B-B14F-4D97-AF65-F5344CB8AC3E}">
        <p14:creationId xmlns:p14="http://schemas.microsoft.com/office/powerpoint/2010/main" val="336863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flipH="1" flipV="1">
            <a:off x="8305800" y="3132832"/>
            <a:ext cx="0" cy="6125468"/>
          </a:xfrm>
          <a:prstGeom prst="line">
            <a:avLst/>
          </a:prstGeom>
          <a:ln w="47625" cap="flat">
            <a:solidFill>
              <a:srgbClr val="56CCC3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366349" y="2830350"/>
            <a:ext cx="1178208" cy="1178208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BAEB2">
                    <a:alpha val="100000"/>
                  </a:srgbClr>
                </a:gs>
                <a:gs pos="50000">
                  <a:srgbClr val="0FBDB8">
                    <a:alpha val="100000"/>
                  </a:srgbClr>
                </a:gs>
                <a:gs pos="100000">
                  <a:srgbClr val="46EBE7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8785766" y="2885579"/>
            <a:ext cx="957294" cy="101252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 dirty="0">
              <a:latin typeface="PT Sans" panose="020B0503020203020204" pitchFamily="34" charset="-52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894626" y="7324566"/>
            <a:ext cx="1178208" cy="1178208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BAEB2">
                    <a:alpha val="100000"/>
                  </a:srgbClr>
                </a:gs>
                <a:gs pos="50000">
                  <a:srgbClr val="0FBDB8">
                    <a:alpha val="100000"/>
                  </a:srgbClr>
                </a:gs>
                <a:gs pos="100000">
                  <a:srgbClr val="46EBE7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510818" y="2981002"/>
            <a:ext cx="889270" cy="889270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510818" y="6632651"/>
            <a:ext cx="889270" cy="889270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sp>
        <p:nvSpPr>
          <p:cNvPr id="28" name="Freeform 28"/>
          <p:cNvSpPr/>
          <p:nvPr/>
        </p:nvSpPr>
        <p:spPr>
          <a:xfrm>
            <a:off x="1666795" y="3132832"/>
            <a:ext cx="535144" cy="535144"/>
          </a:xfrm>
          <a:custGeom>
            <a:avLst/>
            <a:gdLst/>
            <a:ahLst/>
            <a:cxnLst/>
            <a:rect l="l" t="t" r="r" b="b"/>
            <a:pathLst>
              <a:path w="535144" h="535144">
                <a:moveTo>
                  <a:pt x="0" y="0"/>
                </a:moveTo>
                <a:lnTo>
                  <a:pt x="535144" y="0"/>
                </a:lnTo>
                <a:lnTo>
                  <a:pt x="535144" y="535144"/>
                </a:lnTo>
                <a:lnTo>
                  <a:pt x="0" y="5351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596667" y="6786799"/>
            <a:ext cx="694450" cy="550351"/>
          </a:xfrm>
          <a:custGeom>
            <a:avLst/>
            <a:gdLst/>
            <a:ahLst/>
            <a:cxnLst/>
            <a:rect l="l" t="t" r="r" b="b"/>
            <a:pathLst>
              <a:path w="694450" h="550351">
                <a:moveTo>
                  <a:pt x="0" y="0"/>
                </a:moveTo>
                <a:lnTo>
                  <a:pt x="694450" y="0"/>
                </a:lnTo>
                <a:lnTo>
                  <a:pt x="694450" y="550352"/>
                </a:lnTo>
                <a:lnTo>
                  <a:pt x="0" y="5503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2" name="TextBox 32"/>
          <p:cNvSpPr txBox="1"/>
          <p:nvPr/>
        </p:nvSpPr>
        <p:spPr>
          <a:xfrm>
            <a:off x="2800104" y="2988210"/>
            <a:ext cx="3890508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b="1" dirty="0">
                <a:solidFill>
                  <a:srgbClr val="00969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З</a:t>
            </a:r>
            <a:r>
              <a:rPr lang="ru-RU" sz="2800" b="1" dirty="0" smtClean="0">
                <a:solidFill>
                  <a:srgbClr val="00969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адания </a:t>
            </a:r>
            <a:r>
              <a:rPr lang="ru-RU" sz="2800" b="1" dirty="0">
                <a:solidFill>
                  <a:srgbClr val="00969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линий 4</a:t>
            </a:r>
            <a:endParaRPr lang="ru-RU" sz="2800" dirty="0"/>
          </a:p>
        </p:txBody>
      </p:sp>
      <p:sp>
        <p:nvSpPr>
          <p:cNvPr id="36" name="TextBox 36"/>
          <p:cNvSpPr txBox="1"/>
          <p:nvPr/>
        </p:nvSpPr>
        <p:spPr>
          <a:xfrm>
            <a:off x="1366349" y="1150786"/>
            <a:ext cx="13446242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88"/>
              </a:lnSpc>
            </a:pPr>
            <a:r>
              <a:rPr lang="ru-RU" sz="4800" b="1" dirty="0" smtClean="0">
                <a:solidFill>
                  <a:srgbClr val="041A22"/>
                </a:solidFill>
                <a:latin typeface="PT Sans" panose="020B0503020203020204" pitchFamily="34" charset="-52"/>
                <a:ea typeface="Montserrat 1 Bold"/>
                <a:cs typeface="Montserrat 1 Bold"/>
                <a:sym typeface="Montserrat 1 Bold"/>
              </a:rPr>
              <a:t>Задания с низкой решаемостью</a:t>
            </a:r>
            <a:endParaRPr lang="en-US" sz="4800" b="1" dirty="0">
              <a:solidFill>
                <a:srgbClr val="041A22"/>
              </a:solidFill>
              <a:latin typeface="PT Sans" panose="020B0503020203020204" pitchFamily="34" charset="-52"/>
              <a:ea typeface="Montserrat 1 Bold"/>
              <a:cs typeface="Montserrat 1 Bold"/>
              <a:sym typeface="Montserrat 1 Bold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817397" y="4383869"/>
            <a:ext cx="6396520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000" dirty="0"/>
              <a:t>Гидросфера и водные ресурсы. Мировой океан. Закономерности распространения основных форм рельефа на поверхности Земли </a:t>
            </a:r>
            <a:endParaRPr lang="ru-RU" sz="2000" dirty="0" smtClean="0"/>
          </a:p>
          <a:p>
            <a:r>
              <a:rPr lang="ru-RU" sz="2000" dirty="0"/>
              <a:t>Выбирать и использовать источники географической информации для определения положения объектов в пространстве, описывать положение и взаиморасположение географических объектов в пространстве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8585791" y="7140875"/>
            <a:ext cx="6909037" cy="17717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99"/>
              </a:lnSpc>
              <a:spcBef>
                <a:spcPct val="0"/>
              </a:spcBef>
            </a:pPr>
            <a:r>
              <a:rPr lang="ru-RU" sz="1999" dirty="0">
                <a:solidFill>
                  <a:srgbClr val="041A22"/>
                </a:solidFill>
                <a:latin typeface="Open Sans 2"/>
                <a:ea typeface="Open Sans 2"/>
                <a:cs typeface="Open Sans 2"/>
                <a:sym typeface="Open Sans 2"/>
              </a:rPr>
              <a:t>Типичная ошибка: нарушенный порядок расположения географических объектов. Причиной данной ошибки является незнание школьниками географической номенклатуры, а также невнимательное прочтение вопроса. </a:t>
            </a:r>
            <a:endParaRPr lang="en-US" sz="1999" b="1" dirty="0">
              <a:solidFill>
                <a:srgbClr val="041A22"/>
              </a:solidFill>
              <a:latin typeface="Open Sans 2"/>
              <a:ea typeface="Open Sans 2"/>
              <a:cs typeface="Open Sans 2"/>
              <a:sym typeface="Open Sans 2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2177743" y="7075017"/>
            <a:ext cx="5847567" cy="1795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  <a:spcBef>
                <a:spcPct val="0"/>
              </a:spcBef>
            </a:pPr>
            <a:r>
              <a:rPr lang="ru-RU" sz="1999" dirty="0">
                <a:solidFill>
                  <a:srgbClr val="041A22"/>
                </a:solidFill>
                <a:ea typeface="Open Sans 2"/>
                <a:cs typeface="Open Sans 2"/>
                <a:sym typeface="Open Sans 2"/>
              </a:rPr>
              <a:t>Выбирать и использовать источники географической информации для определения положения объектов в пространстве, описывать положение и взаиморасположение географических объектов в пространстве</a:t>
            </a:r>
            <a:endParaRPr lang="en-US" sz="1999" dirty="0">
              <a:solidFill>
                <a:srgbClr val="041A22"/>
              </a:solidFill>
              <a:ea typeface="Open Sans 2"/>
              <a:cs typeface="Open Sans 2"/>
              <a:sym typeface="Open Sans 2"/>
            </a:endParaRPr>
          </a:p>
        </p:txBody>
      </p:sp>
      <p:grpSp>
        <p:nvGrpSpPr>
          <p:cNvPr id="41" name="Group 41"/>
          <p:cNvGrpSpPr/>
          <p:nvPr/>
        </p:nvGrpSpPr>
        <p:grpSpPr>
          <a:xfrm>
            <a:off x="17259300" y="0"/>
            <a:ext cx="1178208" cy="10287000"/>
            <a:chOff x="0" y="0"/>
            <a:chExt cx="905486" cy="3479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905486" cy="3479800"/>
            </a:xfrm>
            <a:custGeom>
              <a:avLst/>
              <a:gdLst/>
              <a:ahLst/>
              <a:cxnLst/>
              <a:rect l="l" t="t" r="r" b="b"/>
              <a:pathLst>
                <a:path w="905486" h="3479800">
                  <a:moveTo>
                    <a:pt x="0" y="0"/>
                  </a:moveTo>
                  <a:lnTo>
                    <a:pt x="905486" y="0"/>
                  </a:lnTo>
                  <a:lnTo>
                    <a:pt x="905486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56CCC3"/>
            </a:solidFill>
          </p:spPr>
        </p:sp>
      </p:grpSp>
      <p:sp>
        <p:nvSpPr>
          <p:cNvPr id="43" name="Freeform 43"/>
          <p:cNvSpPr/>
          <p:nvPr/>
        </p:nvSpPr>
        <p:spPr>
          <a:xfrm>
            <a:off x="15367237" y="9289945"/>
            <a:ext cx="2264799" cy="2264799"/>
          </a:xfrm>
          <a:custGeom>
            <a:avLst/>
            <a:gdLst/>
            <a:ahLst/>
            <a:cxnLst/>
            <a:rect l="l" t="t" r="r" b="b"/>
            <a:pathLst>
              <a:path w="2264799" h="2264799">
                <a:moveTo>
                  <a:pt x="0" y="0"/>
                </a:moveTo>
                <a:lnTo>
                  <a:pt x="2264800" y="0"/>
                </a:lnTo>
                <a:lnTo>
                  <a:pt x="2264800" y="2264799"/>
                </a:lnTo>
                <a:lnTo>
                  <a:pt x="0" y="226479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44" name="Freeform 44"/>
          <p:cNvSpPr/>
          <p:nvPr/>
        </p:nvSpPr>
        <p:spPr>
          <a:xfrm>
            <a:off x="16777294" y="8136457"/>
            <a:ext cx="1300599" cy="1300599"/>
          </a:xfrm>
          <a:custGeom>
            <a:avLst/>
            <a:gdLst/>
            <a:ahLst/>
            <a:cxnLst/>
            <a:rect l="l" t="t" r="r" b="b"/>
            <a:pathLst>
              <a:path w="1300599" h="1300599">
                <a:moveTo>
                  <a:pt x="0" y="0"/>
                </a:moveTo>
                <a:lnTo>
                  <a:pt x="1300599" y="0"/>
                </a:lnTo>
                <a:lnTo>
                  <a:pt x="1300599" y="1300599"/>
                </a:lnTo>
                <a:lnTo>
                  <a:pt x="0" y="130059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45" name="Freeform 45"/>
          <p:cNvSpPr/>
          <p:nvPr/>
        </p:nvSpPr>
        <p:spPr>
          <a:xfrm>
            <a:off x="-289969" y="-316234"/>
            <a:ext cx="1107366" cy="1107366"/>
          </a:xfrm>
          <a:custGeom>
            <a:avLst/>
            <a:gdLst/>
            <a:ahLst/>
            <a:cxnLst/>
            <a:rect l="l" t="t" r="r" b="b"/>
            <a:pathLst>
              <a:path w="1107366" h="1107366">
                <a:moveTo>
                  <a:pt x="0" y="0"/>
                </a:moveTo>
                <a:lnTo>
                  <a:pt x="1107366" y="0"/>
                </a:lnTo>
                <a:lnTo>
                  <a:pt x="1107366" y="1107366"/>
                </a:lnTo>
                <a:lnTo>
                  <a:pt x="0" y="110736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46" name="Freeform 46"/>
          <p:cNvSpPr/>
          <p:nvPr/>
        </p:nvSpPr>
        <p:spPr>
          <a:xfrm>
            <a:off x="16351793" y="-47100"/>
            <a:ext cx="1075800" cy="1075800"/>
          </a:xfrm>
          <a:custGeom>
            <a:avLst/>
            <a:gdLst/>
            <a:ahLst/>
            <a:cxnLst/>
            <a:rect l="l" t="t" r="r" b="b"/>
            <a:pathLst>
              <a:path w="1075800" h="1075800">
                <a:moveTo>
                  <a:pt x="0" y="0"/>
                </a:moveTo>
                <a:lnTo>
                  <a:pt x="1075800" y="0"/>
                </a:lnTo>
                <a:lnTo>
                  <a:pt x="1075800" y="1075800"/>
                </a:lnTo>
                <a:lnTo>
                  <a:pt x="0" y="1075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47" name="Freeform 47"/>
          <p:cNvSpPr/>
          <p:nvPr/>
        </p:nvSpPr>
        <p:spPr>
          <a:xfrm>
            <a:off x="16987401" y="-650299"/>
            <a:ext cx="1772510" cy="1772510"/>
          </a:xfrm>
          <a:custGeom>
            <a:avLst/>
            <a:gdLst/>
            <a:ahLst/>
            <a:cxnLst/>
            <a:rect l="l" t="t" r="r" b="b"/>
            <a:pathLst>
              <a:path w="1772510" h="1772510">
                <a:moveTo>
                  <a:pt x="0" y="0"/>
                </a:moveTo>
                <a:lnTo>
                  <a:pt x="1772511" y="0"/>
                </a:lnTo>
                <a:lnTo>
                  <a:pt x="1772511" y="1772510"/>
                </a:lnTo>
                <a:lnTo>
                  <a:pt x="0" y="177251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458199" y="3414060"/>
            <a:ext cx="7989707" cy="257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94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flipH="1" flipV="1">
            <a:off x="8221938" y="2661288"/>
            <a:ext cx="0" cy="6125468"/>
          </a:xfrm>
          <a:prstGeom prst="line">
            <a:avLst/>
          </a:prstGeom>
          <a:ln w="47625" cap="flat">
            <a:solidFill>
              <a:srgbClr val="56CCC3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366349" y="2830350"/>
            <a:ext cx="1178208" cy="1178208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BAEB2">
                    <a:alpha val="100000"/>
                  </a:srgbClr>
                </a:gs>
                <a:gs pos="50000">
                  <a:srgbClr val="0FBDB8">
                    <a:alpha val="100000"/>
                  </a:srgbClr>
                </a:gs>
                <a:gs pos="100000">
                  <a:srgbClr val="46EBE7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8785766" y="2885579"/>
            <a:ext cx="957294" cy="101252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 dirty="0">
              <a:latin typeface="PT Sans" panose="020B0503020203020204" pitchFamily="34" charset="-52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894626" y="7324566"/>
            <a:ext cx="1178208" cy="1178208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BAEB2">
                    <a:alpha val="100000"/>
                  </a:srgbClr>
                </a:gs>
                <a:gs pos="50000">
                  <a:srgbClr val="0FBDB8">
                    <a:alpha val="100000"/>
                  </a:srgbClr>
                </a:gs>
                <a:gs pos="100000">
                  <a:srgbClr val="46EBE7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510818" y="2981002"/>
            <a:ext cx="889270" cy="889270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sp>
        <p:nvSpPr>
          <p:cNvPr id="28" name="Freeform 28"/>
          <p:cNvSpPr/>
          <p:nvPr/>
        </p:nvSpPr>
        <p:spPr>
          <a:xfrm>
            <a:off x="1666795" y="3132832"/>
            <a:ext cx="535144" cy="535144"/>
          </a:xfrm>
          <a:custGeom>
            <a:avLst/>
            <a:gdLst/>
            <a:ahLst/>
            <a:cxnLst/>
            <a:rect l="l" t="t" r="r" b="b"/>
            <a:pathLst>
              <a:path w="535144" h="535144">
                <a:moveTo>
                  <a:pt x="0" y="0"/>
                </a:moveTo>
                <a:lnTo>
                  <a:pt x="535144" y="0"/>
                </a:lnTo>
                <a:lnTo>
                  <a:pt x="535144" y="535144"/>
                </a:lnTo>
                <a:lnTo>
                  <a:pt x="0" y="5351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2" name="TextBox 32"/>
          <p:cNvSpPr txBox="1"/>
          <p:nvPr/>
        </p:nvSpPr>
        <p:spPr>
          <a:xfrm>
            <a:off x="2800104" y="2988210"/>
            <a:ext cx="3890508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b="1" dirty="0">
                <a:solidFill>
                  <a:srgbClr val="00969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Задания 21 и 22 </a:t>
            </a:r>
            <a:endParaRPr lang="ru-RU" sz="2800" dirty="0"/>
          </a:p>
        </p:txBody>
      </p:sp>
      <p:sp>
        <p:nvSpPr>
          <p:cNvPr id="36" name="TextBox 36"/>
          <p:cNvSpPr txBox="1"/>
          <p:nvPr/>
        </p:nvSpPr>
        <p:spPr>
          <a:xfrm>
            <a:off x="1366349" y="1150786"/>
            <a:ext cx="13446242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88"/>
              </a:lnSpc>
            </a:pPr>
            <a:r>
              <a:rPr lang="ru-RU" sz="4800" b="1" dirty="0" smtClean="0">
                <a:solidFill>
                  <a:srgbClr val="041A22"/>
                </a:solidFill>
                <a:latin typeface="PT Sans" panose="020B0503020203020204" pitchFamily="34" charset="-52"/>
                <a:ea typeface="Montserrat 1 Bold"/>
                <a:cs typeface="Montserrat 1 Bold"/>
                <a:sym typeface="Montserrat 1 Bold"/>
              </a:rPr>
              <a:t>Задания с низкой решаемостью</a:t>
            </a:r>
            <a:endParaRPr lang="en-US" sz="4800" b="1" dirty="0">
              <a:solidFill>
                <a:srgbClr val="041A22"/>
              </a:solidFill>
              <a:latin typeface="PT Sans" panose="020B0503020203020204" pitchFamily="34" charset="-52"/>
              <a:ea typeface="Montserrat 1 Bold"/>
              <a:cs typeface="Montserrat 1 Bold"/>
              <a:sym typeface="Montserrat 1 Bold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817397" y="4383869"/>
            <a:ext cx="6396520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000" dirty="0"/>
              <a:t>География в современном мире. Географическая среда как сфера взаимодействия общества и природы. Население мира. Мировое хозяйство. Регионы и страны мира. Место России в современном мире. Глобальные проблемы человечества»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8641138" y="6394568"/>
            <a:ext cx="8323609" cy="25135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99"/>
              </a:lnSpc>
              <a:spcBef>
                <a:spcPct val="0"/>
              </a:spcBef>
            </a:pPr>
            <a:r>
              <a:rPr lang="ru-RU" sz="1999" dirty="0">
                <a:solidFill>
                  <a:srgbClr val="041A22"/>
                </a:solidFill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  <a:sym typeface="Open Sans 2"/>
              </a:rPr>
              <a:t>Правильный ответ дали только </a:t>
            </a:r>
            <a:r>
              <a:rPr lang="ru-RU" sz="1999" dirty="0" smtClean="0">
                <a:solidFill>
                  <a:srgbClr val="041A22"/>
                </a:solidFill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  <a:sym typeface="Open Sans 2"/>
              </a:rPr>
              <a:t>49% </a:t>
            </a:r>
            <a:r>
              <a:rPr lang="ru-RU" sz="1999" dirty="0">
                <a:solidFill>
                  <a:srgbClr val="041A22"/>
                </a:solidFill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  <a:sym typeface="Open Sans 2"/>
              </a:rPr>
              <a:t>участников экзамена. </a:t>
            </a:r>
            <a:r>
              <a:rPr lang="ru-RU" sz="1999" dirty="0" smtClean="0">
                <a:solidFill>
                  <a:srgbClr val="041A22"/>
                </a:solidFill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  <a:sym typeface="Open Sans 2"/>
              </a:rPr>
              <a:t>Типичная </a:t>
            </a:r>
            <a:r>
              <a:rPr lang="ru-RU" sz="1999" dirty="0">
                <a:solidFill>
                  <a:srgbClr val="041A22"/>
                </a:solidFill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  <a:sym typeface="Open Sans 2"/>
              </a:rPr>
              <a:t>ошибка: нарушенный порядок расположения географических </a:t>
            </a:r>
            <a:r>
              <a:rPr lang="ru-RU" sz="1999" dirty="0" smtClean="0">
                <a:solidFill>
                  <a:srgbClr val="041A22"/>
                </a:solidFill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  <a:sym typeface="Open Sans 2"/>
              </a:rPr>
              <a:t>объектов</a:t>
            </a:r>
          </a:p>
          <a:p>
            <a:pPr>
              <a:lnSpc>
                <a:spcPts val="2799"/>
              </a:lnSpc>
              <a:spcBef>
                <a:spcPct val="0"/>
              </a:spcBef>
            </a:pPr>
            <a:r>
              <a:rPr lang="ru-RU" sz="1999" dirty="0" smtClean="0">
                <a:solidFill>
                  <a:srgbClr val="041A22"/>
                </a:solidFill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  <a:sym typeface="Open Sans 2"/>
              </a:rPr>
              <a:t>невнимательность</a:t>
            </a:r>
            <a:r>
              <a:rPr lang="ru-RU" sz="1999" dirty="0">
                <a:solidFill>
                  <a:srgbClr val="041A22"/>
                </a:solidFill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  <a:sym typeface="Open Sans 2"/>
              </a:rPr>
              <a:t>, так как в задании говорится о географических объектах территории, но учащиеся, не учитывали условий в тексте задания. Кроме этого, вероятно, школьники не знают понятия «географический район», а также не знают, какие географические районы выделяются на территории нашей страны. </a:t>
            </a:r>
            <a:endParaRPr lang="en-US" sz="1999" b="1" dirty="0">
              <a:solidFill>
                <a:srgbClr val="041A22"/>
              </a:solidFill>
              <a:latin typeface="Times New Roman" panose="02020603050405020304" pitchFamily="18" charset="0"/>
              <a:ea typeface="Open Sans 2"/>
              <a:cs typeface="Times New Roman" panose="02020603050405020304" pitchFamily="18" charset="0"/>
              <a:sym typeface="Open Sans 2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2374371" y="7045501"/>
            <a:ext cx="5847567" cy="2513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  <a:spcBef>
                <a:spcPct val="0"/>
              </a:spcBef>
            </a:pPr>
            <a:r>
              <a:rPr lang="ru-RU" sz="1999" dirty="0">
                <a:solidFill>
                  <a:srgbClr val="041A22"/>
                </a:solidFill>
                <a:ea typeface="Open Sans 2"/>
                <a:cs typeface="Open Sans 2"/>
                <a:sym typeface="Open Sans 2"/>
              </a:rPr>
              <a:t>Выбирать и использовать источники географической информации для определения положения объектов в пространстве, описывать положение и взаиморасположение географических объектов в пространстве; Вычленять географическую информацию, необходимую для </a:t>
            </a:r>
            <a:r>
              <a:rPr lang="ru-RU" sz="1999" dirty="0" smtClean="0">
                <a:solidFill>
                  <a:srgbClr val="041A22"/>
                </a:solidFill>
                <a:ea typeface="Open Sans 2"/>
                <a:cs typeface="Open Sans 2"/>
                <a:sym typeface="Open Sans 2"/>
              </a:rPr>
              <a:t>подтверждения </a:t>
            </a:r>
            <a:r>
              <a:rPr lang="ru-RU" sz="1999" dirty="0">
                <a:solidFill>
                  <a:srgbClr val="041A22"/>
                </a:solidFill>
                <a:ea typeface="Open Sans 2"/>
                <a:cs typeface="Open Sans 2"/>
                <a:sym typeface="Open Sans 2"/>
              </a:rPr>
              <a:t>тех или иных тезисов</a:t>
            </a:r>
            <a:endParaRPr lang="en-US" sz="1999" dirty="0">
              <a:solidFill>
                <a:srgbClr val="041A22"/>
              </a:solidFill>
              <a:ea typeface="Open Sans 2"/>
              <a:cs typeface="Open Sans 2"/>
              <a:sym typeface="Open Sans 2"/>
            </a:endParaRPr>
          </a:p>
        </p:txBody>
      </p:sp>
      <p:grpSp>
        <p:nvGrpSpPr>
          <p:cNvPr id="41" name="Group 41"/>
          <p:cNvGrpSpPr/>
          <p:nvPr/>
        </p:nvGrpSpPr>
        <p:grpSpPr>
          <a:xfrm>
            <a:off x="17259300" y="0"/>
            <a:ext cx="1178208" cy="10287000"/>
            <a:chOff x="0" y="0"/>
            <a:chExt cx="905486" cy="3479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905486" cy="3479800"/>
            </a:xfrm>
            <a:custGeom>
              <a:avLst/>
              <a:gdLst/>
              <a:ahLst/>
              <a:cxnLst/>
              <a:rect l="l" t="t" r="r" b="b"/>
              <a:pathLst>
                <a:path w="905486" h="3479800">
                  <a:moveTo>
                    <a:pt x="0" y="0"/>
                  </a:moveTo>
                  <a:lnTo>
                    <a:pt x="905486" y="0"/>
                  </a:lnTo>
                  <a:lnTo>
                    <a:pt x="905486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56CCC3"/>
            </a:solidFill>
          </p:spPr>
        </p:sp>
      </p:grpSp>
      <p:sp>
        <p:nvSpPr>
          <p:cNvPr id="43" name="Freeform 43"/>
          <p:cNvSpPr/>
          <p:nvPr/>
        </p:nvSpPr>
        <p:spPr>
          <a:xfrm>
            <a:off x="15367237" y="9289945"/>
            <a:ext cx="2264799" cy="2264799"/>
          </a:xfrm>
          <a:custGeom>
            <a:avLst/>
            <a:gdLst/>
            <a:ahLst/>
            <a:cxnLst/>
            <a:rect l="l" t="t" r="r" b="b"/>
            <a:pathLst>
              <a:path w="2264799" h="2264799">
                <a:moveTo>
                  <a:pt x="0" y="0"/>
                </a:moveTo>
                <a:lnTo>
                  <a:pt x="2264800" y="0"/>
                </a:lnTo>
                <a:lnTo>
                  <a:pt x="2264800" y="2264799"/>
                </a:lnTo>
                <a:lnTo>
                  <a:pt x="0" y="22647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44" name="Freeform 44"/>
          <p:cNvSpPr/>
          <p:nvPr/>
        </p:nvSpPr>
        <p:spPr>
          <a:xfrm>
            <a:off x="16777294" y="8136457"/>
            <a:ext cx="1300599" cy="1300599"/>
          </a:xfrm>
          <a:custGeom>
            <a:avLst/>
            <a:gdLst/>
            <a:ahLst/>
            <a:cxnLst/>
            <a:rect l="l" t="t" r="r" b="b"/>
            <a:pathLst>
              <a:path w="1300599" h="1300599">
                <a:moveTo>
                  <a:pt x="0" y="0"/>
                </a:moveTo>
                <a:lnTo>
                  <a:pt x="1300599" y="0"/>
                </a:lnTo>
                <a:lnTo>
                  <a:pt x="1300599" y="1300599"/>
                </a:lnTo>
                <a:lnTo>
                  <a:pt x="0" y="130059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45" name="Freeform 45"/>
          <p:cNvSpPr/>
          <p:nvPr/>
        </p:nvSpPr>
        <p:spPr>
          <a:xfrm>
            <a:off x="-289969" y="-316234"/>
            <a:ext cx="1107366" cy="1107366"/>
          </a:xfrm>
          <a:custGeom>
            <a:avLst/>
            <a:gdLst/>
            <a:ahLst/>
            <a:cxnLst/>
            <a:rect l="l" t="t" r="r" b="b"/>
            <a:pathLst>
              <a:path w="1107366" h="1107366">
                <a:moveTo>
                  <a:pt x="0" y="0"/>
                </a:moveTo>
                <a:lnTo>
                  <a:pt x="1107366" y="0"/>
                </a:lnTo>
                <a:lnTo>
                  <a:pt x="1107366" y="1107366"/>
                </a:lnTo>
                <a:lnTo>
                  <a:pt x="0" y="110736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46" name="Freeform 46"/>
          <p:cNvSpPr/>
          <p:nvPr/>
        </p:nvSpPr>
        <p:spPr>
          <a:xfrm>
            <a:off x="16351793" y="-47100"/>
            <a:ext cx="1075800" cy="1075800"/>
          </a:xfrm>
          <a:custGeom>
            <a:avLst/>
            <a:gdLst/>
            <a:ahLst/>
            <a:cxnLst/>
            <a:rect l="l" t="t" r="r" b="b"/>
            <a:pathLst>
              <a:path w="1075800" h="1075800">
                <a:moveTo>
                  <a:pt x="0" y="0"/>
                </a:moveTo>
                <a:lnTo>
                  <a:pt x="1075800" y="0"/>
                </a:lnTo>
                <a:lnTo>
                  <a:pt x="1075800" y="1075800"/>
                </a:lnTo>
                <a:lnTo>
                  <a:pt x="0" y="1075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47" name="Freeform 47"/>
          <p:cNvSpPr/>
          <p:nvPr/>
        </p:nvSpPr>
        <p:spPr>
          <a:xfrm>
            <a:off x="16987401" y="-650299"/>
            <a:ext cx="1772510" cy="1772510"/>
          </a:xfrm>
          <a:custGeom>
            <a:avLst/>
            <a:gdLst/>
            <a:ahLst/>
            <a:cxnLst/>
            <a:rect l="l" t="t" r="r" b="b"/>
            <a:pathLst>
              <a:path w="1772510" h="1772510">
                <a:moveTo>
                  <a:pt x="0" y="0"/>
                </a:moveTo>
                <a:lnTo>
                  <a:pt x="1772511" y="0"/>
                </a:lnTo>
                <a:lnTo>
                  <a:pt x="1772511" y="1772510"/>
                </a:lnTo>
                <a:lnTo>
                  <a:pt x="0" y="177251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85766" y="2382583"/>
            <a:ext cx="6960195" cy="40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46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flipH="1" flipV="1">
            <a:off x="8458200" y="3132832"/>
            <a:ext cx="0" cy="6125468"/>
          </a:xfrm>
          <a:prstGeom prst="line">
            <a:avLst/>
          </a:prstGeom>
          <a:ln w="47625" cap="flat">
            <a:solidFill>
              <a:srgbClr val="56CCC3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366349" y="2830350"/>
            <a:ext cx="1178208" cy="1178208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BAEB2">
                    <a:alpha val="100000"/>
                  </a:srgbClr>
                </a:gs>
                <a:gs pos="50000">
                  <a:srgbClr val="0FBDB8">
                    <a:alpha val="100000"/>
                  </a:srgbClr>
                </a:gs>
                <a:gs pos="100000">
                  <a:srgbClr val="46EBE7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8785766" y="2885579"/>
            <a:ext cx="957294" cy="101252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 dirty="0">
              <a:latin typeface="PT Sans" panose="020B0503020203020204" pitchFamily="34" charset="-52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537700" y="7260713"/>
            <a:ext cx="1178208" cy="1178208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BAEB2">
                    <a:alpha val="100000"/>
                  </a:srgbClr>
                </a:gs>
                <a:gs pos="50000">
                  <a:srgbClr val="0FBDB8">
                    <a:alpha val="100000"/>
                  </a:srgbClr>
                </a:gs>
                <a:gs pos="100000">
                  <a:srgbClr val="46EBE7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510818" y="2981002"/>
            <a:ext cx="889270" cy="889270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sp>
        <p:nvSpPr>
          <p:cNvPr id="28" name="Freeform 28"/>
          <p:cNvSpPr/>
          <p:nvPr/>
        </p:nvSpPr>
        <p:spPr>
          <a:xfrm>
            <a:off x="1666795" y="3132832"/>
            <a:ext cx="535144" cy="535144"/>
          </a:xfrm>
          <a:custGeom>
            <a:avLst/>
            <a:gdLst/>
            <a:ahLst/>
            <a:cxnLst/>
            <a:rect l="l" t="t" r="r" b="b"/>
            <a:pathLst>
              <a:path w="535144" h="535144">
                <a:moveTo>
                  <a:pt x="0" y="0"/>
                </a:moveTo>
                <a:lnTo>
                  <a:pt x="535144" y="0"/>
                </a:lnTo>
                <a:lnTo>
                  <a:pt x="535144" y="535144"/>
                </a:lnTo>
                <a:lnTo>
                  <a:pt x="0" y="5351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2" name="TextBox 32"/>
          <p:cNvSpPr txBox="1"/>
          <p:nvPr/>
        </p:nvSpPr>
        <p:spPr>
          <a:xfrm>
            <a:off x="2800104" y="2988210"/>
            <a:ext cx="3890508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b="1" dirty="0">
                <a:solidFill>
                  <a:srgbClr val="00969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Задания 21 и 22 </a:t>
            </a:r>
            <a:endParaRPr lang="ru-RU" sz="2800" dirty="0"/>
          </a:p>
        </p:txBody>
      </p:sp>
      <p:sp>
        <p:nvSpPr>
          <p:cNvPr id="36" name="TextBox 36"/>
          <p:cNvSpPr txBox="1"/>
          <p:nvPr/>
        </p:nvSpPr>
        <p:spPr>
          <a:xfrm>
            <a:off x="1366349" y="1150786"/>
            <a:ext cx="13446242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88"/>
              </a:lnSpc>
            </a:pPr>
            <a:r>
              <a:rPr lang="ru-RU" sz="4800" b="1" dirty="0" smtClean="0">
                <a:solidFill>
                  <a:srgbClr val="041A22"/>
                </a:solidFill>
                <a:latin typeface="PT Sans" panose="020B0503020203020204" pitchFamily="34" charset="-52"/>
                <a:ea typeface="Montserrat 1 Bold"/>
                <a:cs typeface="Montserrat 1 Bold"/>
                <a:sym typeface="Montserrat 1 Bold"/>
              </a:rPr>
              <a:t>Задания с низкой решаемостью</a:t>
            </a:r>
            <a:endParaRPr lang="en-US" sz="4800" b="1" dirty="0">
              <a:solidFill>
                <a:srgbClr val="041A22"/>
              </a:solidFill>
              <a:latin typeface="PT Sans" panose="020B0503020203020204" pitchFamily="34" charset="-52"/>
              <a:ea typeface="Montserrat 1 Bold"/>
              <a:cs typeface="Montserrat 1 Bold"/>
              <a:sym typeface="Montserrat 1 Bold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817397" y="4383869"/>
            <a:ext cx="6396520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000" dirty="0"/>
              <a:t>География в современном мире. Географическая среда как сфера взаимодействия общества и природы. Население мира. Мировое хозяйство. Регионы и страны мира. Место России в современном мире. Глобальные проблемы человечества»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8785766" y="6458773"/>
            <a:ext cx="7668062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99"/>
              </a:lnSpc>
              <a:spcBef>
                <a:spcPct val="0"/>
              </a:spcBef>
            </a:pPr>
            <a:r>
              <a:rPr lang="ru-RU" sz="1999" dirty="0">
                <a:solidFill>
                  <a:srgbClr val="041A22"/>
                </a:solidFill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  <a:sym typeface="Open Sans 2"/>
              </a:rPr>
              <a:t>Правильный ответ дали только </a:t>
            </a:r>
            <a:r>
              <a:rPr lang="ru-RU" sz="1999" dirty="0" smtClean="0">
                <a:solidFill>
                  <a:srgbClr val="041A22"/>
                </a:solidFill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  <a:sym typeface="Open Sans 2"/>
              </a:rPr>
              <a:t>7% </a:t>
            </a:r>
            <a:r>
              <a:rPr lang="ru-RU" sz="1999" dirty="0">
                <a:solidFill>
                  <a:srgbClr val="041A22"/>
                </a:solidFill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  <a:sym typeface="Open Sans 2"/>
              </a:rPr>
              <a:t>участников экзамена. </a:t>
            </a:r>
            <a:endParaRPr lang="ru-RU" sz="1999" dirty="0" smtClean="0">
              <a:solidFill>
                <a:srgbClr val="041A22"/>
              </a:solidFill>
              <a:latin typeface="Times New Roman" panose="02020603050405020304" pitchFamily="18" charset="0"/>
              <a:ea typeface="Open Sans 2"/>
              <a:cs typeface="Times New Roman" panose="02020603050405020304" pitchFamily="18" charset="0"/>
              <a:sym typeface="Open Sans 2"/>
            </a:endParaRPr>
          </a:p>
          <a:p>
            <a:pPr>
              <a:lnSpc>
                <a:spcPts val="2799"/>
              </a:lnSpc>
              <a:spcBef>
                <a:spcPct val="0"/>
              </a:spcBef>
            </a:pPr>
            <a:r>
              <a:rPr lang="ru-RU" sz="1999" dirty="0" smtClean="0">
                <a:solidFill>
                  <a:srgbClr val="041A22"/>
                </a:solidFill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  <a:sym typeface="Open Sans 2"/>
              </a:rPr>
              <a:t>Причина </a:t>
            </a:r>
            <a:r>
              <a:rPr lang="ru-RU" sz="1999" dirty="0">
                <a:solidFill>
                  <a:srgbClr val="041A22"/>
                </a:solidFill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  <a:sym typeface="Open Sans 2"/>
              </a:rPr>
              <a:t>затруднения школьников связана с незнанием определений географических понятий, узкостью географического кругозора.</a:t>
            </a:r>
            <a:endParaRPr lang="en-US" sz="1999" b="1" dirty="0">
              <a:solidFill>
                <a:srgbClr val="041A22"/>
              </a:solidFill>
              <a:latin typeface="Times New Roman" panose="02020603050405020304" pitchFamily="18" charset="0"/>
              <a:ea typeface="Open Sans 2"/>
              <a:cs typeface="Times New Roman" panose="02020603050405020304" pitchFamily="18" charset="0"/>
              <a:sym typeface="Open Sans 2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1928917" y="7045501"/>
            <a:ext cx="6293022" cy="25135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99"/>
              </a:lnSpc>
              <a:spcBef>
                <a:spcPct val="0"/>
              </a:spcBef>
            </a:pPr>
            <a:r>
              <a:rPr lang="ru-RU" sz="1999" dirty="0">
                <a:solidFill>
                  <a:srgbClr val="041A22"/>
                </a:solidFill>
                <a:ea typeface="Open Sans 2"/>
                <a:cs typeface="Open Sans 2"/>
                <a:sym typeface="Open Sans 2"/>
              </a:rPr>
              <a:t>Выбирать и использовать источники географической информации для определения положения объектов в пространстве, описывать положение и взаиморасположение географических объектов в пространстве; </a:t>
            </a:r>
            <a:endParaRPr lang="ru-RU" sz="1999" dirty="0" smtClean="0">
              <a:solidFill>
                <a:srgbClr val="041A22"/>
              </a:solidFill>
              <a:ea typeface="Open Sans 2"/>
              <a:cs typeface="Open Sans 2"/>
              <a:sym typeface="Open Sans 2"/>
            </a:endParaRPr>
          </a:p>
          <a:p>
            <a:pPr>
              <a:lnSpc>
                <a:spcPts val="2799"/>
              </a:lnSpc>
              <a:spcBef>
                <a:spcPct val="0"/>
              </a:spcBef>
            </a:pPr>
            <a:r>
              <a:rPr lang="ru-RU" sz="1999" dirty="0" smtClean="0">
                <a:solidFill>
                  <a:srgbClr val="041A22"/>
                </a:solidFill>
                <a:ea typeface="Open Sans 2"/>
                <a:cs typeface="Open Sans 2"/>
                <a:sym typeface="Open Sans 2"/>
              </a:rPr>
              <a:t>Вычленять </a:t>
            </a:r>
            <a:r>
              <a:rPr lang="ru-RU" sz="1999" dirty="0">
                <a:solidFill>
                  <a:srgbClr val="041A22"/>
                </a:solidFill>
                <a:ea typeface="Open Sans 2"/>
                <a:cs typeface="Open Sans 2"/>
                <a:sym typeface="Open Sans 2"/>
              </a:rPr>
              <a:t>географическую информацию, необходимую для </a:t>
            </a:r>
            <a:r>
              <a:rPr lang="ru-RU" sz="1999" dirty="0" smtClean="0">
                <a:solidFill>
                  <a:srgbClr val="041A22"/>
                </a:solidFill>
                <a:ea typeface="Open Sans 2"/>
                <a:cs typeface="Open Sans 2"/>
                <a:sym typeface="Open Sans 2"/>
              </a:rPr>
              <a:t>подтверждения </a:t>
            </a:r>
            <a:r>
              <a:rPr lang="ru-RU" sz="1999" dirty="0">
                <a:solidFill>
                  <a:srgbClr val="041A22"/>
                </a:solidFill>
                <a:ea typeface="Open Sans 2"/>
                <a:cs typeface="Open Sans 2"/>
                <a:sym typeface="Open Sans 2"/>
              </a:rPr>
              <a:t>тех или иных тезисов</a:t>
            </a:r>
            <a:endParaRPr lang="en-US" sz="1999" dirty="0">
              <a:solidFill>
                <a:srgbClr val="041A22"/>
              </a:solidFill>
              <a:ea typeface="Open Sans 2"/>
              <a:cs typeface="Open Sans 2"/>
              <a:sym typeface="Open Sans 2"/>
            </a:endParaRPr>
          </a:p>
        </p:txBody>
      </p:sp>
      <p:grpSp>
        <p:nvGrpSpPr>
          <p:cNvPr id="41" name="Group 41"/>
          <p:cNvGrpSpPr/>
          <p:nvPr/>
        </p:nvGrpSpPr>
        <p:grpSpPr>
          <a:xfrm>
            <a:off x="17259300" y="0"/>
            <a:ext cx="1178208" cy="10287000"/>
            <a:chOff x="0" y="0"/>
            <a:chExt cx="905486" cy="3479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905486" cy="3479800"/>
            </a:xfrm>
            <a:custGeom>
              <a:avLst/>
              <a:gdLst/>
              <a:ahLst/>
              <a:cxnLst/>
              <a:rect l="l" t="t" r="r" b="b"/>
              <a:pathLst>
                <a:path w="905486" h="3479800">
                  <a:moveTo>
                    <a:pt x="0" y="0"/>
                  </a:moveTo>
                  <a:lnTo>
                    <a:pt x="905486" y="0"/>
                  </a:lnTo>
                  <a:lnTo>
                    <a:pt x="905486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56CCC3"/>
            </a:solidFill>
          </p:spPr>
        </p:sp>
      </p:grpSp>
      <p:sp>
        <p:nvSpPr>
          <p:cNvPr id="43" name="Freeform 43"/>
          <p:cNvSpPr/>
          <p:nvPr/>
        </p:nvSpPr>
        <p:spPr>
          <a:xfrm>
            <a:off x="15367237" y="9289945"/>
            <a:ext cx="2264799" cy="2264799"/>
          </a:xfrm>
          <a:custGeom>
            <a:avLst/>
            <a:gdLst/>
            <a:ahLst/>
            <a:cxnLst/>
            <a:rect l="l" t="t" r="r" b="b"/>
            <a:pathLst>
              <a:path w="2264799" h="2264799">
                <a:moveTo>
                  <a:pt x="0" y="0"/>
                </a:moveTo>
                <a:lnTo>
                  <a:pt x="2264800" y="0"/>
                </a:lnTo>
                <a:lnTo>
                  <a:pt x="2264800" y="2264799"/>
                </a:lnTo>
                <a:lnTo>
                  <a:pt x="0" y="22647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44" name="Freeform 44"/>
          <p:cNvSpPr/>
          <p:nvPr/>
        </p:nvSpPr>
        <p:spPr>
          <a:xfrm>
            <a:off x="16777294" y="8136457"/>
            <a:ext cx="1300599" cy="1300599"/>
          </a:xfrm>
          <a:custGeom>
            <a:avLst/>
            <a:gdLst/>
            <a:ahLst/>
            <a:cxnLst/>
            <a:rect l="l" t="t" r="r" b="b"/>
            <a:pathLst>
              <a:path w="1300599" h="1300599">
                <a:moveTo>
                  <a:pt x="0" y="0"/>
                </a:moveTo>
                <a:lnTo>
                  <a:pt x="1300599" y="0"/>
                </a:lnTo>
                <a:lnTo>
                  <a:pt x="1300599" y="1300599"/>
                </a:lnTo>
                <a:lnTo>
                  <a:pt x="0" y="130059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45" name="Freeform 45"/>
          <p:cNvSpPr/>
          <p:nvPr/>
        </p:nvSpPr>
        <p:spPr>
          <a:xfrm>
            <a:off x="-289969" y="-316234"/>
            <a:ext cx="1107366" cy="1107366"/>
          </a:xfrm>
          <a:custGeom>
            <a:avLst/>
            <a:gdLst/>
            <a:ahLst/>
            <a:cxnLst/>
            <a:rect l="l" t="t" r="r" b="b"/>
            <a:pathLst>
              <a:path w="1107366" h="1107366">
                <a:moveTo>
                  <a:pt x="0" y="0"/>
                </a:moveTo>
                <a:lnTo>
                  <a:pt x="1107366" y="0"/>
                </a:lnTo>
                <a:lnTo>
                  <a:pt x="1107366" y="1107366"/>
                </a:lnTo>
                <a:lnTo>
                  <a:pt x="0" y="110736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46" name="Freeform 46"/>
          <p:cNvSpPr/>
          <p:nvPr/>
        </p:nvSpPr>
        <p:spPr>
          <a:xfrm>
            <a:off x="16351793" y="-47100"/>
            <a:ext cx="1075800" cy="1075800"/>
          </a:xfrm>
          <a:custGeom>
            <a:avLst/>
            <a:gdLst/>
            <a:ahLst/>
            <a:cxnLst/>
            <a:rect l="l" t="t" r="r" b="b"/>
            <a:pathLst>
              <a:path w="1075800" h="1075800">
                <a:moveTo>
                  <a:pt x="0" y="0"/>
                </a:moveTo>
                <a:lnTo>
                  <a:pt x="1075800" y="0"/>
                </a:lnTo>
                <a:lnTo>
                  <a:pt x="1075800" y="1075800"/>
                </a:lnTo>
                <a:lnTo>
                  <a:pt x="0" y="1075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47" name="Freeform 47"/>
          <p:cNvSpPr/>
          <p:nvPr/>
        </p:nvSpPr>
        <p:spPr>
          <a:xfrm>
            <a:off x="16987401" y="-650299"/>
            <a:ext cx="1772510" cy="1772510"/>
          </a:xfrm>
          <a:custGeom>
            <a:avLst/>
            <a:gdLst/>
            <a:ahLst/>
            <a:cxnLst/>
            <a:rect l="l" t="t" r="r" b="b"/>
            <a:pathLst>
              <a:path w="1772510" h="1772510">
                <a:moveTo>
                  <a:pt x="0" y="0"/>
                </a:moveTo>
                <a:lnTo>
                  <a:pt x="1772511" y="0"/>
                </a:lnTo>
                <a:lnTo>
                  <a:pt x="1772511" y="1772510"/>
                </a:lnTo>
                <a:lnTo>
                  <a:pt x="0" y="177251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85766" y="3419097"/>
            <a:ext cx="7564803" cy="119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61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flipH="1" flipV="1">
            <a:off x="8221939" y="2655056"/>
            <a:ext cx="0" cy="6125468"/>
          </a:xfrm>
          <a:prstGeom prst="line">
            <a:avLst/>
          </a:prstGeom>
          <a:ln w="47625" cap="flat">
            <a:solidFill>
              <a:srgbClr val="56CCC3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366349" y="2830350"/>
            <a:ext cx="1178208" cy="1178208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BAEB2">
                    <a:alpha val="100000"/>
                  </a:srgbClr>
                </a:gs>
                <a:gs pos="50000">
                  <a:srgbClr val="0FBDB8">
                    <a:alpha val="100000"/>
                  </a:srgbClr>
                </a:gs>
                <a:gs pos="100000">
                  <a:srgbClr val="46EBE7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8785766" y="2885579"/>
            <a:ext cx="957294" cy="101252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 dirty="0">
              <a:latin typeface="PT Sans" panose="020B0503020203020204" pitchFamily="34" charset="-52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537700" y="7260713"/>
            <a:ext cx="1178208" cy="1178208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BAEB2">
                    <a:alpha val="100000"/>
                  </a:srgbClr>
                </a:gs>
                <a:gs pos="50000">
                  <a:srgbClr val="0FBDB8">
                    <a:alpha val="100000"/>
                  </a:srgbClr>
                </a:gs>
                <a:gs pos="100000">
                  <a:srgbClr val="46EBE7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510818" y="2981002"/>
            <a:ext cx="889270" cy="889270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sp>
        <p:nvSpPr>
          <p:cNvPr id="28" name="Freeform 28"/>
          <p:cNvSpPr/>
          <p:nvPr/>
        </p:nvSpPr>
        <p:spPr>
          <a:xfrm>
            <a:off x="1666795" y="3132832"/>
            <a:ext cx="535144" cy="535144"/>
          </a:xfrm>
          <a:custGeom>
            <a:avLst/>
            <a:gdLst/>
            <a:ahLst/>
            <a:cxnLst/>
            <a:rect l="l" t="t" r="r" b="b"/>
            <a:pathLst>
              <a:path w="535144" h="535144">
                <a:moveTo>
                  <a:pt x="0" y="0"/>
                </a:moveTo>
                <a:lnTo>
                  <a:pt x="535144" y="0"/>
                </a:lnTo>
                <a:lnTo>
                  <a:pt x="535144" y="535144"/>
                </a:lnTo>
                <a:lnTo>
                  <a:pt x="0" y="5351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2" name="TextBox 32"/>
          <p:cNvSpPr txBox="1"/>
          <p:nvPr/>
        </p:nvSpPr>
        <p:spPr>
          <a:xfrm>
            <a:off x="2800104" y="2988210"/>
            <a:ext cx="3890508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b="1" dirty="0">
                <a:solidFill>
                  <a:srgbClr val="00969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Задания </a:t>
            </a:r>
            <a:r>
              <a:rPr lang="ru-RU" sz="2800" b="1" dirty="0" smtClean="0">
                <a:solidFill>
                  <a:srgbClr val="00969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2</a:t>
            </a:r>
            <a:endParaRPr lang="ru-RU" sz="2800" dirty="0"/>
          </a:p>
        </p:txBody>
      </p:sp>
      <p:sp>
        <p:nvSpPr>
          <p:cNvPr id="36" name="TextBox 36"/>
          <p:cNvSpPr txBox="1"/>
          <p:nvPr/>
        </p:nvSpPr>
        <p:spPr>
          <a:xfrm>
            <a:off x="1366349" y="1150786"/>
            <a:ext cx="13446242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88"/>
              </a:lnSpc>
            </a:pPr>
            <a:r>
              <a:rPr lang="ru-RU" sz="4800" b="1" dirty="0" smtClean="0">
                <a:solidFill>
                  <a:srgbClr val="041A22"/>
                </a:solidFill>
                <a:latin typeface="PT Sans" panose="020B0503020203020204" pitchFamily="34" charset="-52"/>
                <a:ea typeface="Montserrat 1 Bold"/>
                <a:cs typeface="Montserrat 1 Bold"/>
                <a:sym typeface="Montserrat 1 Bold"/>
              </a:rPr>
              <a:t>Задания с пониженной решаемостью</a:t>
            </a:r>
            <a:endParaRPr lang="en-US" sz="4800" b="1" dirty="0">
              <a:solidFill>
                <a:srgbClr val="041A22"/>
              </a:solidFill>
              <a:latin typeface="PT Sans" panose="020B0503020203020204" pitchFamily="34" charset="-52"/>
              <a:ea typeface="Montserrat 1 Bold"/>
              <a:cs typeface="Montserrat 1 Bold"/>
              <a:sym typeface="Montserrat 1 Bold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817397" y="4383869"/>
            <a:ext cx="6396520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000" dirty="0"/>
              <a:t>Атмосфера и климат Земли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8613288" y="6482495"/>
            <a:ext cx="8323609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99"/>
              </a:lnSpc>
              <a:spcBef>
                <a:spcPct val="0"/>
              </a:spcBef>
            </a:pPr>
            <a:r>
              <a:rPr lang="ru-RU" sz="1999" dirty="0">
                <a:solidFill>
                  <a:srgbClr val="041A22"/>
                </a:solidFill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  <a:sym typeface="Open Sans 2"/>
              </a:rPr>
              <a:t>Правильный ответ дали только </a:t>
            </a:r>
            <a:r>
              <a:rPr lang="ru-RU" sz="1999" dirty="0" smtClean="0">
                <a:solidFill>
                  <a:srgbClr val="041A22"/>
                </a:solidFill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  <a:sym typeface="Open Sans 2"/>
              </a:rPr>
              <a:t>59% </a:t>
            </a:r>
            <a:r>
              <a:rPr lang="ru-RU" sz="1999" dirty="0">
                <a:solidFill>
                  <a:srgbClr val="041A22"/>
                </a:solidFill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  <a:sym typeface="Open Sans 2"/>
              </a:rPr>
              <a:t>участников экзамена. </a:t>
            </a:r>
            <a:endParaRPr lang="ru-RU" sz="1999" dirty="0" smtClean="0">
              <a:solidFill>
                <a:srgbClr val="041A22"/>
              </a:solidFill>
              <a:latin typeface="Times New Roman" panose="02020603050405020304" pitchFamily="18" charset="0"/>
              <a:ea typeface="Open Sans 2"/>
              <a:cs typeface="Times New Roman" panose="02020603050405020304" pitchFamily="18" charset="0"/>
              <a:sym typeface="Open Sans 2"/>
            </a:endParaRPr>
          </a:p>
          <a:p>
            <a:pPr>
              <a:lnSpc>
                <a:spcPts val="2799"/>
              </a:lnSpc>
              <a:spcBef>
                <a:spcPct val="0"/>
              </a:spcBef>
            </a:pPr>
            <a:r>
              <a:rPr lang="ru-RU" sz="1999" dirty="0" smtClean="0">
                <a:solidFill>
                  <a:srgbClr val="041A22"/>
                </a:solidFill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  <a:sym typeface="Open Sans 2"/>
              </a:rPr>
              <a:t>Причина </a:t>
            </a:r>
            <a:r>
              <a:rPr lang="ru-RU" sz="1999" dirty="0">
                <a:solidFill>
                  <a:srgbClr val="041A22"/>
                </a:solidFill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  <a:sym typeface="Open Sans 2"/>
              </a:rPr>
              <a:t>затруднения школьников связана с незнанием определений географических понятий, узкостью географического кругозора.</a:t>
            </a:r>
            <a:endParaRPr lang="en-US" sz="1999" b="1" dirty="0">
              <a:solidFill>
                <a:srgbClr val="041A22"/>
              </a:solidFill>
              <a:latin typeface="Times New Roman" panose="02020603050405020304" pitchFamily="18" charset="0"/>
              <a:ea typeface="Open Sans 2"/>
              <a:cs typeface="Times New Roman" panose="02020603050405020304" pitchFamily="18" charset="0"/>
              <a:sym typeface="Open Sans 2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1987807" y="6626088"/>
            <a:ext cx="6234132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99"/>
              </a:lnSpc>
              <a:spcBef>
                <a:spcPct val="0"/>
              </a:spcBef>
            </a:pPr>
            <a:r>
              <a:rPr lang="ru-RU" sz="1999" dirty="0">
                <a:solidFill>
                  <a:srgbClr val="041A22"/>
                </a:solidFill>
                <a:ea typeface="Open Sans 2"/>
                <a:cs typeface="Open Sans 2"/>
                <a:sym typeface="Open Sans 2"/>
              </a:rPr>
              <a:t>Владеть географической терминологией и системой географических понятий; использовать географические знания о природе Земли и России, о мировом хозяйстве и хозяйстве России, населении мира и России, об особенностях взаимодействия природы и общества для решения задач</a:t>
            </a:r>
          </a:p>
        </p:txBody>
      </p:sp>
      <p:grpSp>
        <p:nvGrpSpPr>
          <p:cNvPr id="41" name="Group 41"/>
          <p:cNvGrpSpPr/>
          <p:nvPr/>
        </p:nvGrpSpPr>
        <p:grpSpPr>
          <a:xfrm>
            <a:off x="17259300" y="0"/>
            <a:ext cx="1178208" cy="10287000"/>
            <a:chOff x="0" y="0"/>
            <a:chExt cx="905486" cy="3479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905486" cy="3479800"/>
            </a:xfrm>
            <a:custGeom>
              <a:avLst/>
              <a:gdLst/>
              <a:ahLst/>
              <a:cxnLst/>
              <a:rect l="l" t="t" r="r" b="b"/>
              <a:pathLst>
                <a:path w="905486" h="3479800">
                  <a:moveTo>
                    <a:pt x="0" y="0"/>
                  </a:moveTo>
                  <a:lnTo>
                    <a:pt x="905486" y="0"/>
                  </a:lnTo>
                  <a:lnTo>
                    <a:pt x="905486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56CCC3"/>
            </a:solidFill>
          </p:spPr>
        </p:sp>
      </p:grpSp>
      <p:sp>
        <p:nvSpPr>
          <p:cNvPr id="43" name="Freeform 43"/>
          <p:cNvSpPr/>
          <p:nvPr/>
        </p:nvSpPr>
        <p:spPr>
          <a:xfrm>
            <a:off x="15367237" y="9289945"/>
            <a:ext cx="2264799" cy="2264799"/>
          </a:xfrm>
          <a:custGeom>
            <a:avLst/>
            <a:gdLst/>
            <a:ahLst/>
            <a:cxnLst/>
            <a:rect l="l" t="t" r="r" b="b"/>
            <a:pathLst>
              <a:path w="2264799" h="2264799">
                <a:moveTo>
                  <a:pt x="0" y="0"/>
                </a:moveTo>
                <a:lnTo>
                  <a:pt x="2264800" y="0"/>
                </a:lnTo>
                <a:lnTo>
                  <a:pt x="2264800" y="2264799"/>
                </a:lnTo>
                <a:lnTo>
                  <a:pt x="0" y="22647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44" name="Freeform 44"/>
          <p:cNvSpPr/>
          <p:nvPr/>
        </p:nvSpPr>
        <p:spPr>
          <a:xfrm>
            <a:off x="16777294" y="8136457"/>
            <a:ext cx="1300599" cy="1300599"/>
          </a:xfrm>
          <a:custGeom>
            <a:avLst/>
            <a:gdLst/>
            <a:ahLst/>
            <a:cxnLst/>
            <a:rect l="l" t="t" r="r" b="b"/>
            <a:pathLst>
              <a:path w="1300599" h="1300599">
                <a:moveTo>
                  <a:pt x="0" y="0"/>
                </a:moveTo>
                <a:lnTo>
                  <a:pt x="1300599" y="0"/>
                </a:lnTo>
                <a:lnTo>
                  <a:pt x="1300599" y="1300599"/>
                </a:lnTo>
                <a:lnTo>
                  <a:pt x="0" y="130059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45" name="Freeform 45"/>
          <p:cNvSpPr/>
          <p:nvPr/>
        </p:nvSpPr>
        <p:spPr>
          <a:xfrm>
            <a:off x="-289969" y="-316234"/>
            <a:ext cx="1107366" cy="1107366"/>
          </a:xfrm>
          <a:custGeom>
            <a:avLst/>
            <a:gdLst/>
            <a:ahLst/>
            <a:cxnLst/>
            <a:rect l="l" t="t" r="r" b="b"/>
            <a:pathLst>
              <a:path w="1107366" h="1107366">
                <a:moveTo>
                  <a:pt x="0" y="0"/>
                </a:moveTo>
                <a:lnTo>
                  <a:pt x="1107366" y="0"/>
                </a:lnTo>
                <a:lnTo>
                  <a:pt x="1107366" y="1107366"/>
                </a:lnTo>
                <a:lnTo>
                  <a:pt x="0" y="110736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46" name="Freeform 46"/>
          <p:cNvSpPr/>
          <p:nvPr/>
        </p:nvSpPr>
        <p:spPr>
          <a:xfrm>
            <a:off x="16351793" y="-47100"/>
            <a:ext cx="1075800" cy="1075800"/>
          </a:xfrm>
          <a:custGeom>
            <a:avLst/>
            <a:gdLst/>
            <a:ahLst/>
            <a:cxnLst/>
            <a:rect l="l" t="t" r="r" b="b"/>
            <a:pathLst>
              <a:path w="1075800" h="1075800">
                <a:moveTo>
                  <a:pt x="0" y="0"/>
                </a:moveTo>
                <a:lnTo>
                  <a:pt x="1075800" y="0"/>
                </a:lnTo>
                <a:lnTo>
                  <a:pt x="1075800" y="1075800"/>
                </a:lnTo>
                <a:lnTo>
                  <a:pt x="0" y="1075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47" name="Freeform 47"/>
          <p:cNvSpPr/>
          <p:nvPr/>
        </p:nvSpPr>
        <p:spPr>
          <a:xfrm>
            <a:off x="16987401" y="-650299"/>
            <a:ext cx="1772510" cy="1772510"/>
          </a:xfrm>
          <a:custGeom>
            <a:avLst/>
            <a:gdLst/>
            <a:ahLst/>
            <a:cxnLst/>
            <a:rect l="l" t="t" r="r" b="b"/>
            <a:pathLst>
              <a:path w="1772510" h="1772510">
                <a:moveTo>
                  <a:pt x="0" y="0"/>
                </a:moveTo>
                <a:lnTo>
                  <a:pt x="1772511" y="0"/>
                </a:lnTo>
                <a:lnTo>
                  <a:pt x="1772511" y="1772510"/>
                </a:lnTo>
                <a:lnTo>
                  <a:pt x="0" y="177251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pic>
        <p:nvPicPr>
          <p:cNvPr id="2050" name="Изображение 1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393" y="2324101"/>
            <a:ext cx="7427580" cy="292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861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flipH="1" flipV="1">
            <a:off x="8610600" y="2885579"/>
            <a:ext cx="0" cy="6125468"/>
          </a:xfrm>
          <a:prstGeom prst="line">
            <a:avLst/>
          </a:prstGeom>
          <a:ln w="47625" cap="flat">
            <a:solidFill>
              <a:srgbClr val="56CCC3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366349" y="2830350"/>
            <a:ext cx="1178208" cy="1178208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BAEB2">
                    <a:alpha val="100000"/>
                  </a:srgbClr>
                </a:gs>
                <a:gs pos="50000">
                  <a:srgbClr val="0FBDB8">
                    <a:alpha val="100000"/>
                  </a:srgbClr>
                </a:gs>
                <a:gs pos="100000">
                  <a:srgbClr val="46EBE7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8785766" y="2885579"/>
            <a:ext cx="957294" cy="101252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 dirty="0">
              <a:latin typeface="PT Sans" panose="020B0503020203020204" pitchFamily="34" charset="-52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537700" y="7260713"/>
            <a:ext cx="1178208" cy="1178208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BAEB2">
                    <a:alpha val="100000"/>
                  </a:srgbClr>
                </a:gs>
                <a:gs pos="50000">
                  <a:srgbClr val="0FBDB8">
                    <a:alpha val="100000"/>
                  </a:srgbClr>
                </a:gs>
                <a:gs pos="100000">
                  <a:srgbClr val="46EBE7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510818" y="2981002"/>
            <a:ext cx="889270" cy="889270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sp>
        <p:nvSpPr>
          <p:cNvPr id="28" name="Freeform 28"/>
          <p:cNvSpPr/>
          <p:nvPr/>
        </p:nvSpPr>
        <p:spPr>
          <a:xfrm>
            <a:off x="1666795" y="3132832"/>
            <a:ext cx="535144" cy="535144"/>
          </a:xfrm>
          <a:custGeom>
            <a:avLst/>
            <a:gdLst/>
            <a:ahLst/>
            <a:cxnLst/>
            <a:rect l="l" t="t" r="r" b="b"/>
            <a:pathLst>
              <a:path w="535144" h="535144">
                <a:moveTo>
                  <a:pt x="0" y="0"/>
                </a:moveTo>
                <a:lnTo>
                  <a:pt x="535144" y="0"/>
                </a:lnTo>
                <a:lnTo>
                  <a:pt x="535144" y="535144"/>
                </a:lnTo>
                <a:lnTo>
                  <a:pt x="0" y="5351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2" name="TextBox 32"/>
          <p:cNvSpPr txBox="1"/>
          <p:nvPr/>
        </p:nvSpPr>
        <p:spPr>
          <a:xfrm>
            <a:off x="2800104" y="2988210"/>
            <a:ext cx="3890508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b="1" dirty="0" smtClean="0">
                <a:solidFill>
                  <a:srgbClr val="00969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Задания 5</a:t>
            </a:r>
            <a:endParaRPr lang="ru-RU" sz="2800" dirty="0"/>
          </a:p>
        </p:txBody>
      </p:sp>
      <p:sp>
        <p:nvSpPr>
          <p:cNvPr id="36" name="TextBox 36"/>
          <p:cNvSpPr txBox="1"/>
          <p:nvPr/>
        </p:nvSpPr>
        <p:spPr>
          <a:xfrm>
            <a:off x="1366349" y="1150786"/>
            <a:ext cx="13446242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88"/>
              </a:lnSpc>
            </a:pPr>
            <a:r>
              <a:rPr lang="ru-RU" sz="4800" b="1" dirty="0" smtClean="0">
                <a:solidFill>
                  <a:srgbClr val="041A22"/>
                </a:solidFill>
                <a:latin typeface="PT Sans" panose="020B0503020203020204" pitchFamily="34" charset="-52"/>
                <a:ea typeface="Montserrat 1 Bold"/>
                <a:cs typeface="Montserrat 1 Bold"/>
                <a:sym typeface="Montserrat 1 Bold"/>
              </a:rPr>
              <a:t>Задания с пониженной решаемостью</a:t>
            </a:r>
            <a:endParaRPr lang="en-US" sz="4800" b="1" dirty="0">
              <a:solidFill>
                <a:srgbClr val="041A22"/>
              </a:solidFill>
              <a:latin typeface="PT Sans" panose="020B0503020203020204" pitchFamily="34" charset="-52"/>
              <a:ea typeface="Montserrat 1 Bold"/>
              <a:cs typeface="Montserrat 1 Bold"/>
              <a:sym typeface="Montserrat 1 Bold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674722" y="3691721"/>
            <a:ext cx="6396520" cy="33855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000" dirty="0"/>
              <a:t>Тектоника литосферных плит. Тектонические структуры. Взаимосвязь тектонических структур и форм рельефа. Закономерности распространения основных форм рельефа. Эндогенные и экзогенные процессы </a:t>
            </a:r>
            <a:r>
              <a:rPr lang="ru-RU" sz="2000" dirty="0" err="1"/>
              <a:t>рельефообразования</a:t>
            </a:r>
            <a:r>
              <a:rPr lang="ru-RU" sz="2000" dirty="0"/>
              <a:t>. Антропогенный рельеф. Атмосфера и климат Земли. Гидросфера и водные ресурсы. Мировой океан как часть гидросферы. Почвы и земельные ресурсы мира. Природные комплексы как системы, их компоненты и свойства. Особенности природно-ресурсного капитала, населения, хозяйства крупных стран мира. Географические районы России 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9268423" y="8405821"/>
            <a:ext cx="6884001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99"/>
              </a:lnSpc>
              <a:spcBef>
                <a:spcPct val="0"/>
              </a:spcBef>
            </a:pPr>
            <a:r>
              <a:rPr lang="ru-RU" sz="1999" dirty="0" smtClean="0">
                <a:solidFill>
                  <a:srgbClr val="041A22"/>
                </a:solidFill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  <a:sym typeface="Open Sans 2"/>
              </a:rPr>
              <a:t>61%.  </a:t>
            </a:r>
            <a:r>
              <a:rPr lang="ru-RU" sz="1999" dirty="0">
                <a:solidFill>
                  <a:srgbClr val="041A22"/>
                </a:solidFill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  <a:sym typeface="Open Sans 2"/>
              </a:rPr>
              <a:t>Причины ошибок: невнимательность при прочтении задания, отсутствие знания географических закономерностей. </a:t>
            </a:r>
            <a:endParaRPr lang="en-US" sz="1999" b="1" dirty="0">
              <a:solidFill>
                <a:srgbClr val="041A22"/>
              </a:solidFill>
              <a:latin typeface="Times New Roman" panose="02020603050405020304" pitchFamily="18" charset="0"/>
              <a:ea typeface="Open Sans 2"/>
              <a:cs typeface="Times New Roman" panose="02020603050405020304" pitchFamily="18" charset="0"/>
              <a:sym typeface="Open Sans 2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1987807" y="7149067"/>
            <a:ext cx="6234132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99"/>
              </a:lnSpc>
              <a:spcBef>
                <a:spcPct val="0"/>
              </a:spcBef>
            </a:pPr>
            <a:r>
              <a:rPr lang="ru-RU" sz="1999" dirty="0">
                <a:solidFill>
                  <a:srgbClr val="041A22"/>
                </a:solidFill>
                <a:ea typeface="Open Sans 2"/>
                <a:cs typeface="Open Sans 2"/>
                <a:sym typeface="Open Sans 2"/>
              </a:rPr>
              <a:t>Вычленять географическую информацию, необходимую для подтверждения тех или иных тезисов, </a:t>
            </a:r>
            <a:endParaRPr lang="ru-RU" sz="1999" dirty="0" smtClean="0">
              <a:solidFill>
                <a:srgbClr val="041A22"/>
              </a:solidFill>
              <a:ea typeface="Open Sans 2"/>
              <a:cs typeface="Open Sans 2"/>
              <a:sym typeface="Open Sans 2"/>
            </a:endParaRPr>
          </a:p>
          <a:p>
            <a:pPr>
              <a:lnSpc>
                <a:spcPts val="2799"/>
              </a:lnSpc>
              <a:spcBef>
                <a:spcPct val="0"/>
              </a:spcBef>
            </a:pPr>
            <a:r>
              <a:rPr lang="ru-RU" sz="1999" dirty="0" smtClean="0">
                <a:solidFill>
                  <a:srgbClr val="041A22"/>
                </a:solidFill>
                <a:ea typeface="Open Sans 2"/>
                <a:cs typeface="Open Sans 2"/>
                <a:sym typeface="Open Sans 2"/>
              </a:rPr>
              <a:t>Владеть </a:t>
            </a:r>
            <a:r>
              <a:rPr lang="ru-RU" sz="1999" dirty="0">
                <a:solidFill>
                  <a:srgbClr val="041A22"/>
                </a:solidFill>
                <a:ea typeface="Open Sans 2"/>
                <a:cs typeface="Open Sans 2"/>
                <a:sym typeface="Open Sans 2"/>
              </a:rPr>
              <a:t>географической терминологией и системой географических понятий; </a:t>
            </a:r>
            <a:endParaRPr lang="ru-RU" sz="1999" dirty="0" smtClean="0">
              <a:solidFill>
                <a:srgbClr val="041A22"/>
              </a:solidFill>
              <a:ea typeface="Open Sans 2"/>
              <a:cs typeface="Open Sans 2"/>
              <a:sym typeface="Open Sans 2"/>
            </a:endParaRPr>
          </a:p>
          <a:p>
            <a:pPr>
              <a:lnSpc>
                <a:spcPts val="2799"/>
              </a:lnSpc>
              <a:spcBef>
                <a:spcPct val="0"/>
              </a:spcBef>
            </a:pPr>
            <a:r>
              <a:rPr lang="ru-RU" sz="1999" dirty="0" smtClean="0">
                <a:solidFill>
                  <a:srgbClr val="041A22"/>
                </a:solidFill>
                <a:ea typeface="Open Sans 2"/>
                <a:cs typeface="Open Sans 2"/>
                <a:sym typeface="Open Sans 2"/>
              </a:rPr>
              <a:t>И</a:t>
            </a:r>
            <a:r>
              <a:rPr lang="ru-RU" sz="1999" dirty="0" smtClean="0">
                <a:solidFill>
                  <a:srgbClr val="041A22"/>
                </a:solidFill>
                <a:ea typeface="Open Sans 2"/>
                <a:cs typeface="Open Sans 2"/>
                <a:sym typeface="Open Sans 2"/>
              </a:rPr>
              <a:t>спользовать </a:t>
            </a:r>
            <a:r>
              <a:rPr lang="ru-RU" sz="1999" dirty="0">
                <a:solidFill>
                  <a:srgbClr val="041A22"/>
                </a:solidFill>
                <a:ea typeface="Open Sans 2"/>
                <a:cs typeface="Open Sans 2"/>
                <a:sym typeface="Open Sans 2"/>
              </a:rPr>
              <a:t>географические знания о природе Земли и России, о мировом хозяйстве и хозяйстве России, </a:t>
            </a:r>
          </a:p>
        </p:txBody>
      </p:sp>
      <p:grpSp>
        <p:nvGrpSpPr>
          <p:cNvPr id="41" name="Group 41"/>
          <p:cNvGrpSpPr/>
          <p:nvPr/>
        </p:nvGrpSpPr>
        <p:grpSpPr>
          <a:xfrm>
            <a:off x="17259300" y="0"/>
            <a:ext cx="1178208" cy="10287000"/>
            <a:chOff x="0" y="0"/>
            <a:chExt cx="905486" cy="3479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905486" cy="3479800"/>
            </a:xfrm>
            <a:custGeom>
              <a:avLst/>
              <a:gdLst/>
              <a:ahLst/>
              <a:cxnLst/>
              <a:rect l="l" t="t" r="r" b="b"/>
              <a:pathLst>
                <a:path w="905486" h="3479800">
                  <a:moveTo>
                    <a:pt x="0" y="0"/>
                  </a:moveTo>
                  <a:lnTo>
                    <a:pt x="905486" y="0"/>
                  </a:lnTo>
                  <a:lnTo>
                    <a:pt x="905486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56CCC3"/>
            </a:solidFill>
          </p:spPr>
        </p:sp>
      </p:grpSp>
      <p:sp>
        <p:nvSpPr>
          <p:cNvPr id="43" name="Freeform 43"/>
          <p:cNvSpPr/>
          <p:nvPr/>
        </p:nvSpPr>
        <p:spPr>
          <a:xfrm>
            <a:off x="15367237" y="9289945"/>
            <a:ext cx="2264799" cy="2264799"/>
          </a:xfrm>
          <a:custGeom>
            <a:avLst/>
            <a:gdLst/>
            <a:ahLst/>
            <a:cxnLst/>
            <a:rect l="l" t="t" r="r" b="b"/>
            <a:pathLst>
              <a:path w="2264799" h="2264799">
                <a:moveTo>
                  <a:pt x="0" y="0"/>
                </a:moveTo>
                <a:lnTo>
                  <a:pt x="2264800" y="0"/>
                </a:lnTo>
                <a:lnTo>
                  <a:pt x="2264800" y="2264799"/>
                </a:lnTo>
                <a:lnTo>
                  <a:pt x="0" y="22647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44" name="Freeform 44"/>
          <p:cNvSpPr/>
          <p:nvPr/>
        </p:nvSpPr>
        <p:spPr>
          <a:xfrm>
            <a:off x="16777294" y="8136457"/>
            <a:ext cx="1300599" cy="1300599"/>
          </a:xfrm>
          <a:custGeom>
            <a:avLst/>
            <a:gdLst/>
            <a:ahLst/>
            <a:cxnLst/>
            <a:rect l="l" t="t" r="r" b="b"/>
            <a:pathLst>
              <a:path w="1300599" h="1300599">
                <a:moveTo>
                  <a:pt x="0" y="0"/>
                </a:moveTo>
                <a:lnTo>
                  <a:pt x="1300599" y="0"/>
                </a:lnTo>
                <a:lnTo>
                  <a:pt x="1300599" y="1300599"/>
                </a:lnTo>
                <a:lnTo>
                  <a:pt x="0" y="130059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45" name="Freeform 45"/>
          <p:cNvSpPr/>
          <p:nvPr/>
        </p:nvSpPr>
        <p:spPr>
          <a:xfrm>
            <a:off x="-289969" y="-316234"/>
            <a:ext cx="1107366" cy="1107366"/>
          </a:xfrm>
          <a:custGeom>
            <a:avLst/>
            <a:gdLst/>
            <a:ahLst/>
            <a:cxnLst/>
            <a:rect l="l" t="t" r="r" b="b"/>
            <a:pathLst>
              <a:path w="1107366" h="1107366">
                <a:moveTo>
                  <a:pt x="0" y="0"/>
                </a:moveTo>
                <a:lnTo>
                  <a:pt x="1107366" y="0"/>
                </a:lnTo>
                <a:lnTo>
                  <a:pt x="1107366" y="1107366"/>
                </a:lnTo>
                <a:lnTo>
                  <a:pt x="0" y="110736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46" name="Freeform 46"/>
          <p:cNvSpPr/>
          <p:nvPr/>
        </p:nvSpPr>
        <p:spPr>
          <a:xfrm>
            <a:off x="16351793" y="-47100"/>
            <a:ext cx="1075800" cy="1075800"/>
          </a:xfrm>
          <a:custGeom>
            <a:avLst/>
            <a:gdLst/>
            <a:ahLst/>
            <a:cxnLst/>
            <a:rect l="l" t="t" r="r" b="b"/>
            <a:pathLst>
              <a:path w="1075800" h="1075800">
                <a:moveTo>
                  <a:pt x="0" y="0"/>
                </a:moveTo>
                <a:lnTo>
                  <a:pt x="1075800" y="0"/>
                </a:lnTo>
                <a:lnTo>
                  <a:pt x="1075800" y="1075800"/>
                </a:lnTo>
                <a:lnTo>
                  <a:pt x="0" y="1075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47" name="Freeform 47"/>
          <p:cNvSpPr/>
          <p:nvPr/>
        </p:nvSpPr>
        <p:spPr>
          <a:xfrm>
            <a:off x="16987401" y="-650299"/>
            <a:ext cx="1772510" cy="1772510"/>
          </a:xfrm>
          <a:custGeom>
            <a:avLst/>
            <a:gdLst/>
            <a:ahLst/>
            <a:cxnLst/>
            <a:rect l="l" t="t" r="r" b="b"/>
            <a:pathLst>
              <a:path w="1772510" h="1772510">
                <a:moveTo>
                  <a:pt x="0" y="0"/>
                </a:moveTo>
                <a:lnTo>
                  <a:pt x="1772511" y="0"/>
                </a:lnTo>
                <a:lnTo>
                  <a:pt x="1772511" y="1772510"/>
                </a:lnTo>
                <a:lnTo>
                  <a:pt x="0" y="177251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999262" y="2093508"/>
            <a:ext cx="7454565" cy="557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54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flipH="1" flipV="1">
            <a:off x="8610600" y="2885579"/>
            <a:ext cx="0" cy="6125468"/>
          </a:xfrm>
          <a:prstGeom prst="line">
            <a:avLst/>
          </a:prstGeom>
          <a:ln w="47625" cap="flat">
            <a:solidFill>
              <a:srgbClr val="56CCC3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366349" y="2830350"/>
            <a:ext cx="1178208" cy="1178208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BAEB2">
                    <a:alpha val="100000"/>
                  </a:srgbClr>
                </a:gs>
                <a:gs pos="50000">
                  <a:srgbClr val="0FBDB8">
                    <a:alpha val="100000"/>
                  </a:srgbClr>
                </a:gs>
                <a:gs pos="100000">
                  <a:srgbClr val="46EBE7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8785766" y="2885579"/>
            <a:ext cx="957294" cy="101252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 dirty="0">
              <a:latin typeface="PT Sans" panose="020B0503020203020204" pitchFamily="34" charset="-52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537700" y="7260713"/>
            <a:ext cx="1178208" cy="1178208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BAEB2">
                    <a:alpha val="100000"/>
                  </a:srgbClr>
                </a:gs>
                <a:gs pos="50000">
                  <a:srgbClr val="0FBDB8">
                    <a:alpha val="100000"/>
                  </a:srgbClr>
                </a:gs>
                <a:gs pos="100000">
                  <a:srgbClr val="46EBE7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510818" y="2981002"/>
            <a:ext cx="889270" cy="889270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sp>
        <p:nvSpPr>
          <p:cNvPr id="28" name="Freeform 28"/>
          <p:cNvSpPr/>
          <p:nvPr/>
        </p:nvSpPr>
        <p:spPr>
          <a:xfrm>
            <a:off x="1666795" y="3132832"/>
            <a:ext cx="535144" cy="535144"/>
          </a:xfrm>
          <a:custGeom>
            <a:avLst/>
            <a:gdLst/>
            <a:ahLst/>
            <a:cxnLst/>
            <a:rect l="l" t="t" r="r" b="b"/>
            <a:pathLst>
              <a:path w="535144" h="535144">
                <a:moveTo>
                  <a:pt x="0" y="0"/>
                </a:moveTo>
                <a:lnTo>
                  <a:pt x="535144" y="0"/>
                </a:lnTo>
                <a:lnTo>
                  <a:pt x="535144" y="535144"/>
                </a:lnTo>
                <a:lnTo>
                  <a:pt x="0" y="5351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2" name="TextBox 32"/>
          <p:cNvSpPr txBox="1"/>
          <p:nvPr/>
        </p:nvSpPr>
        <p:spPr>
          <a:xfrm>
            <a:off x="2800104" y="2988210"/>
            <a:ext cx="3890508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b="1" dirty="0" smtClean="0">
                <a:solidFill>
                  <a:srgbClr val="00969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Задания </a:t>
            </a:r>
            <a:r>
              <a:rPr lang="ru-RU" sz="2800" b="1" dirty="0">
                <a:solidFill>
                  <a:srgbClr val="00969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9</a:t>
            </a:r>
            <a:endParaRPr lang="ru-RU" sz="2800" dirty="0"/>
          </a:p>
        </p:txBody>
      </p:sp>
      <p:sp>
        <p:nvSpPr>
          <p:cNvPr id="36" name="TextBox 36"/>
          <p:cNvSpPr txBox="1"/>
          <p:nvPr/>
        </p:nvSpPr>
        <p:spPr>
          <a:xfrm>
            <a:off x="1366349" y="1150786"/>
            <a:ext cx="13446242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88"/>
              </a:lnSpc>
            </a:pPr>
            <a:r>
              <a:rPr lang="ru-RU" sz="4800" b="1" dirty="0" smtClean="0">
                <a:solidFill>
                  <a:srgbClr val="041A22"/>
                </a:solidFill>
                <a:latin typeface="PT Sans" panose="020B0503020203020204" pitchFamily="34" charset="-52"/>
                <a:ea typeface="Montserrat 1 Bold"/>
                <a:cs typeface="Montserrat 1 Bold"/>
                <a:sym typeface="Montserrat 1 Bold"/>
              </a:rPr>
              <a:t>Задания с пониженной решаемостью</a:t>
            </a:r>
            <a:endParaRPr lang="en-US" sz="4800" b="1" dirty="0">
              <a:solidFill>
                <a:srgbClr val="041A22"/>
              </a:solidFill>
              <a:latin typeface="PT Sans" panose="020B0503020203020204" pitchFamily="34" charset="-52"/>
              <a:ea typeface="Montserrat 1 Bold"/>
              <a:cs typeface="Montserrat 1 Bold"/>
              <a:sym typeface="Montserrat 1 Bold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1143280" y="4168813"/>
            <a:ext cx="639652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000" dirty="0"/>
              <a:t>Ведущие страны – экспортёры основных видов промышленной и сельскохозяйственной продукции. Основные международные магистрали и транспортные узлы. Специализация и особенности промышленного производства в России. АПК России. Транспортная система России 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9570890" y="7692127"/>
            <a:ext cx="6884001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99"/>
              </a:lnSpc>
              <a:spcBef>
                <a:spcPct val="0"/>
              </a:spcBef>
            </a:pPr>
            <a:r>
              <a:rPr lang="ru-RU" sz="1999" dirty="0" smtClean="0">
                <a:solidFill>
                  <a:srgbClr val="041A22"/>
                </a:solidFill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  <a:sym typeface="Open Sans 2"/>
              </a:rPr>
              <a:t>63%.  </a:t>
            </a:r>
            <a:r>
              <a:rPr lang="ru-RU" sz="1999" dirty="0">
                <a:solidFill>
                  <a:srgbClr val="041A22"/>
                </a:solidFill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  <a:sym typeface="Open Sans 2"/>
              </a:rPr>
              <a:t>Причины ошибок: невнимательность при прочтении задания, отсутствие знания географических закономерностей. </a:t>
            </a:r>
            <a:endParaRPr lang="en-US" sz="1999" b="1" dirty="0">
              <a:solidFill>
                <a:srgbClr val="041A22"/>
              </a:solidFill>
              <a:latin typeface="Times New Roman" panose="02020603050405020304" pitchFamily="18" charset="0"/>
              <a:ea typeface="Open Sans 2"/>
              <a:cs typeface="Times New Roman" panose="02020603050405020304" pitchFamily="18" charset="0"/>
              <a:sym typeface="Open Sans 2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1987807" y="7149067"/>
            <a:ext cx="6234132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99"/>
              </a:lnSpc>
              <a:spcBef>
                <a:spcPct val="0"/>
              </a:spcBef>
            </a:pPr>
            <a:r>
              <a:rPr lang="ru-RU" sz="1999" dirty="0">
                <a:solidFill>
                  <a:srgbClr val="041A22"/>
                </a:solidFill>
                <a:ea typeface="Open Sans 2"/>
                <a:cs typeface="Open Sans 2"/>
                <a:sym typeface="Open Sans 2"/>
              </a:rPr>
              <a:t>Владеть географической терминологией и системой географических понятий; использовать географические знания о природе Земли и России, о мировом хозяйстве и хозяйстве России, населении мира и России, об особенностях взаимодействия природы и общества для решения задач</a:t>
            </a:r>
          </a:p>
        </p:txBody>
      </p:sp>
      <p:grpSp>
        <p:nvGrpSpPr>
          <p:cNvPr id="41" name="Group 41"/>
          <p:cNvGrpSpPr/>
          <p:nvPr/>
        </p:nvGrpSpPr>
        <p:grpSpPr>
          <a:xfrm>
            <a:off x="17259300" y="0"/>
            <a:ext cx="1178208" cy="10287000"/>
            <a:chOff x="0" y="0"/>
            <a:chExt cx="905486" cy="3479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905486" cy="3479800"/>
            </a:xfrm>
            <a:custGeom>
              <a:avLst/>
              <a:gdLst/>
              <a:ahLst/>
              <a:cxnLst/>
              <a:rect l="l" t="t" r="r" b="b"/>
              <a:pathLst>
                <a:path w="905486" h="3479800">
                  <a:moveTo>
                    <a:pt x="0" y="0"/>
                  </a:moveTo>
                  <a:lnTo>
                    <a:pt x="905486" y="0"/>
                  </a:lnTo>
                  <a:lnTo>
                    <a:pt x="905486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56CCC3"/>
            </a:solidFill>
          </p:spPr>
        </p:sp>
      </p:grpSp>
      <p:sp>
        <p:nvSpPr>
          <p:cNvPr id="43" name="Freeform 43"/>
          <p:cNvSpPr/>
          <p:nvPr/>
        </p:nvSpPr>
        <p:spPr>
          <a:xfrm>
            <a:off x="15367237" y="9289945"/>
            <a:ext cx="2264799" cy="2264799"/>
          </a:xfrm>
          <a:custGeom>
            <a:avLst/>
            <a:gdLst/>
            <a:ahLst/>
            <a:cxnLst/>
            <a:rect l="l" t="t" r="r" b="b"/>
            <a:pathLst>
              <a:path w="2264799" h="2264799">
                <a:moveTo>
                  <a:pt x="0" y="0"/>
                </a:moveTo>
                <a:lnTo>
                  <a:pt x="2264800" y="0"/>
                </a:lnTo>
                <a:lnTo>
                  <a:pt x="2264800" y="2264799"/>
                </a:lnTo>
                <a:lnTo>
                  <a:pt x="0" y="22647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44" name="Freeform 44"/>
          <p:cNvSpPr/>
          <p:nvPr/>
        </p:nvSpPr>
        <p:spPr>
          <a:xfrm>
            <a:off x="16777294" y="8136457"/>
            <a:ext cx="1300599" cy="1300599"/>
          </a:xfrm>
          <a:custGeom>
            <a:avLst/>
            <a:gdLst/>
            <a:ahLst/>
            <a:cxnLst/>
            <a:rect l="l" t="t" r="r" b="b"/>
            <a:pathLst>
              <a:path w="1300599" h="1300599">
                <a:moveTo>
                  <a:pt x="0" y="0"/>
                </a:moveTo>
                <a:lnTo>
                  <a:pt x="1300599" y="0"/>
                </a:lnTo>
                <a:lnTo>
                  <a:pt x="1300599" y="1300599"/>
                </a:lnTo>
                <a:lnTo>
                  <a:pt x="0" y="130059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45" name="Freeform 45"/>
          <p:cNvSpPr/>
          <p:nvPr/>
        </p:nvSpPr>
        <p:spPr>
          <a:xfrm>
            <a:off x="-289969" y="-316234"/>
            <a:ext cx="1107366" cy="1107366"/>
          </a:xfrm>
          <a:custGeom>
            <a:avLst/>
            <a:gdLst/>
            <a:ahLst/>
            <a:cxnLst/>
            <a:rect l="l" t="t" r="r" b="b"/>
            <a:pathLst>
              <a:path w="1107366" h="1107366">
                <a:moveTo>
                  <a:pt x="0" y="0"/>
                </a:moveTo>
                <a:lnTo>
                  <a:pt x="1107366" y="0"/>
                </a:lnTo>
                <a:lnTo>
                  <a:pt x="1107366" y="1107366"/>
                </a:lnTo>
                <a:lnTo>
                  <a:pt x="0" y="110736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46" name="Freeform 46"/>
          <p:cNvSpPr/>
          <p:nvPr/>
        </p:nvSpPr>
        <p:spPr>
          <a:xfrm>
            <a:off x="16351793" y="-47100"/>
            <a:ext cx="1075800" cy="1075800"/>
          </a:xfrm>
          <a:custGeom>
            <a:avLst/>
            <a:gdLst/>
            <a:ahLst/>
            <a:cxnLst/>
            <a:rect l="l" t="t" r="r" b="b"/>
            <a:pathLst>
              <a:path w="1075800" h="1075800">
                <a:moveTo>
                  <a:pt x="0" y="0"/>
                </a:moveTo>
                <a:lnTo>
                  <a:pt x="1075800" y="0"/>
                </a:lnTo>
                <a:lnTo>
                  <a:pt x="1075800" y="1075800"/>
                </a:lnTo>
                <a:lnTo>
                  <a:pt x="0" y="1075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47" name="Freeform 47"/>
          <p:cNvSpPr/>
          <p:nvPr/>
        </p:nvSpPr>
        <p:spPr>
          <a:xfrm>
            <a:off x="16987401" y="-650299"/>
            <a:ext cx="1772510" cy="1772510"/>
          </a:xfrm>
          <a:custGeom>
            <a:avLst/>
            <a:gdLst/>
            <a:ahLst/>
            <a:cxnLst/>
            <a:rect l="l" t="t" r="r" b="b"/>
            <a:pathLst>
              <a:path w="1772510" h="1772510">
                <a:moveTo>
                  <a:pt x="0" y="0"/>
                </a:moveTo>
                <a:lnTo>
                  <a:pt x="1772511" y="0"/>
                </a:lnTo>
                <a:lnTo>
                  <a:pt x="1772511" y="1772510"/>
                </a:lnTo>
                <a:lnTo>
                  <a:pt x="0" y="177251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17951" y="2515530"/>
            <a:ext cx="7017449" cy="407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49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flipH="1" flipV="1">
            <a:off x="8610600" y="2885579"/>
            <a:ext cx="0" cy="6125468"/>
          </a:xfrm>
          <a:prstGeom prst="line">
            <a:avLst/>
          </a:prstGeom>
          <a:ln w="47625" cap="flat">
            <a:solidFill>
              <a:srgbClr val="56CCC3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366349" y="2830350"/>
            <a:ext cx="1178208" cy="1178208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BAEB2">
                    <a:alpha val="100000"/>
                  </a:srgbClr>
                </a:gs>
                <a:gs pos="50000">
                  <a:srgbClr val="0FBDB8">
                    <a:alpha val="100000"/>
                  </a:srgbClr>
                </a:gs>
                <a:gs pos="100000">
                  <a:srgbClr val="46EBE7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8785766" y="2885579"/>
            <a:ext cx="957294" cy="101252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 dirty="0">
              <a:latin typeface="PT Sans" panose="020B0503020203020204" pitchFamily="34" charset="-52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537700" y="7260713"/>
            <a:ext cx="1178208" cy="1178208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BAEB2">
                    <a:alpha val="100000"/>
                  </a:srgbClr>
                </a:gs>
                <a:gs pos="50000">
                  <a:srgbClr val="0FBDB8">
                    <a:alpha val="100000"/>
                  </a:srgbClr>
                </a:gs>
                <a:gs pos="100000">
                  <a:srgbClr val="46EBE7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510818" y="2981002"/>
            <a:ext cx="889270" cy="889270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sp>
        <p:nvSpPr>
          <p:cNvPr id="28" name="Freeform 28"/>
          <p:cNvSpPr/>
          <p:nvPr/>
        </p:nvSpPr>
        <p:spPr>
          <a:xfrm>
            <a:off x="1666795" y="3132832"/>
            <a:ext cx="535144" cy="535144"/>
          </a:xfrm>
          <a:custGeom>
            <a:avLst/>
            <a:gdLst/>
            <a:ahLst/>
            <a:cxnLst/>
            <a:rect l="l" t="t" r="r" b="b"/>
            <a:pathLst>
              <a:path w="535144" h="535144">
                <a:moveTo>
                  <a:pt x="0" y="0"/>
                </a:moveTo>
                <a:lnTo>
                  <a:pt x="535144" y="0"/>
                </a:lnTo>
                <a:lnTo>
                  <a:pt x="535144" y="535144"/>
                </a:lnTo>
                <a:lnTo>
                  <a:pt x="0" y="5351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2" name="TextBox 32"/>
          <p:cNvSpPr txBox="1"/>
          <p:nvPr/>
        </p:nvSpPr>
        <p:spPr>
          <a:xfrm>
            <a:off x="2800104" y="2988210"/>
            <a:ext cx="3890508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b="1" dirty="0" smtClean="0">
                <a:solidFill>
                  <a:srgbClr val="00969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Задания 17</a:t>
            </a:r>
            <a:endParaRPr lang="ru-RU" sz="2800" dirty="0"/>
          </a:p>
        </p:txBody>
      </p:sp>
      <p:sp>
        <p:nvSpPr>
          <p:cNvPr id="36" name="TextBox 36"/>
          <p:cNvSpPr txBox="1"/>
          <p:nvPr/>
        </p:nvSpPr>
        <p:spPr>
          <a:xfrm>
            <a:off x="1366349" y="1150786"/>
            <a:ext cx="13446242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88"/>
              </a:lnSpc>
            </a:pPr>
            <a:r>
              <a:rPr lang="ru-RU" sz="4800" b="1" dirty="0" smtClean="0">
                <a:solidFill>
                  <a:srgbClr val="041A22"/>
                </a:solidFill>
                <a:latin typeface="PT Sans" panose="020B0503020203020204" pitchFamily="34" charset="-52"/>
                <a:ea typeface="Montserrat 1 Bold"/>
                <a:cs typeface="Montserrat 1 Bold"/>
                <a:sym typeface="Montserrat 1 Bold"/>
              </a:rPr>
              <a:t>Задания с пониженной решаемостью</a:t>
            </a:r>
            <a:endParaRPr lang="en-US" sz="4800" b="1" dirty="0">
              <a:solidFill>
                <a:srgbClr val="041A22"/>
              </a:solidFill>
              <a:latin typeface="PT Sans" panose="020B0503020203020204" pitchFamily="34" charset="-52"/>
              <a:ea typeface="Montserrat 1 Bold"/>
              <a:cs typeface="Montserrat 1 Bold"/>
              <a:sym typeface="Montserrat 1 Bold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1143279" y="4168813"/>
            <a:ext cx="6507031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000" dirty="0"/>
              <a:t>Особенности географического положения, природы, населения и хозяйства крупных стран мира. Основные типы стран. Формы правления стран мира, особенности их пространственного размещения. Формы государственного устройства и их распространение в мире. География религий в современном мире 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9533678" y="6754486"/>
            <a:ext cx="6884001" cy="179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99"/>
              </a:lnSpc>
              <a:spcBef>
                <a:spcPct val="0"/>
              </a:spcBef>
            </a:pPr>
            <a:r>
              <a:rPr lang="ru-RU" sz="1999" dirty="0">
                <a:solidFill>
                  <a:srgbClr val="041A22"/>
                </a:solidFill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  <a:sym typeface="Open Sans 2"/>
              </a:rPr>
              <a:t>При решении задания 17, несмотря на </a:t>
            </a:r>
            <a:r>
              <a:rPr lang="ru-RU" sz="1999" dirty="0" smtClean="0">
                <a:solidFill>
                  <a:srgbClr val="041A22"/>
                </a:solidFill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  <a:sym typeface="Open Sans 2"/>
              </a:rPr>
              <a:t>указание, </a:t>
            </a:r>
            <a:r>
              <a:rPr lang="ru-RU" sz="1999" dirty="0">
                <a:solidFill>
                  <a:srgbClr val="041A22"/>
                </a:solidFill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  <a:sym typeface="Open Sans 2"/>
              </a:rPr>
              <a:t>что страна, на территории которой зародилась одна из древнейших цивилизаций в мире, стала независимой в начале XX в., находится в двух частях света, выпускники в качестве ответа приводили страны Южной Америки, Африки. . </a:t>
            </a:r>
            <a:endParaRPr lang="en-US" sz="1999" b="1" dirty="0">
              <a:solidFill>
                <a:srgbClr val="041A22"/>
              </a:solidFill>
              <a:latin typeface="Times New Roman" panose="02020603050405020304" pitchFamily="18" charset="0"/>
              <a:ea typeface="Open Sans 2"/>
              <a:cs typeface="Times New Roman" panose="02020603050405020304" pitchFamily="18" charset="0"/>
              <a:sym typeface="Open Sans 2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2083544" y="7071710"/>
            <a:ext cx="6234132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99"/>
              </a:lnSpc>
              <a:spcBef>
                <a:spcPct val="0"/>
              </a:spcBef>
            </a:pPr>
            <a:r>
              <a:rPr lang="ru-RU" sz="1999" dirty="0">
                <a:solidFill>
                  <a:srgbClr val="041A22"/>
                </a:solidFill>
                <a:ea typeface="Open Sans 2"/>
                <a:cs typeface="Open Sans 2"/>
                <a:sym typeface="Open Sans 2"/>
              </a:rPr>
              <a:t>Владеть географической терминологией и системой географических понятий; использовать географические знания о природе Земли и России, о мировом хозяйстве и хозяйстве России, населении мира и России, об особенностях взаимодействия природы и общества для решения задач</a:t>
            </a:r>
          </a:p>
        </p:txBody>
      </p:sp>
      <p:grpSp>
        <p:nvGrpSpPr>
          <p:cNvPr id="41" name="Group 41"/>
          <p:cNvGrpSpPr/>
          <p:nvPr/>
        </p:nvGrpSpPr>
        <p:grpSpPr>
          <a:xfrm>
            <a:off x="17259300" y="0"/>
            <a:ext cx="1178208" cy="10287000"/>
            <a:chOff x="0" y="0"/>
            <a:chExt cx="905486" cy="3479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905486" cy="3479800"/>
            </a:xfrm>
            <a:custGeom>
              <a:avLst/>
              <a:gdLst/>
              <a:ahLst/>
              <a:cxnLst/>
              <a:rect l="l" t="t" r="r" b="b"/>
              <a:pathLst>
                <a:path w="905486" h="3479800">
                  <a:moveTo>
                    <a:pt x="0" y="0"/>
                  </a:moveTo>
                  <a:lnTo>
                    <a:pt x="905486" y="0"/>
                  </a:lnTo>
                  <a:lnTo>
                    <a:pt x="905486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56CCC3"/>
            </a:solidFill>
          </p:spPr>
        </p:sp>
      </p:grpSp>
      <p:sp>
        <p:nvSpPr>
          <p:cNvPr id="43" name="Freeform 43"/>
          <p:cNvSpPr/>
          <p:nvPr/>
        </p:nvSpPr>
        <p:spPr>
          <a:xfrm>
            <a:off x="15367237" y="9289945"/>
            <a:ext cx="2264799" cy="2264799"/>
          </a:xfrm>
          <a:custGeom>
            <a:avLst/>
            <a:gdLst/>
            <a:ahLst/>
            <a:cxnLst/>
            <a:rect l="l" t="t" r="r" b="b"/>
            <a:pathLst>
              <a:path w="2264799" h="2264799">
                <a:moveTo>
                  <a:pt x="0" y="0"/>
                </a:moveTo>
                <a:lnTo>
                  <a:pt x="2264800" y="0"/>
                </a:lnTo>
                <a:lnTo>
                  <a:pt x="2264800" y="2264799"/>
                </a:lnTo>
                <a:lnTo>
                  <a:pt x="0" y="22647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44" name="Freeform 44"/>
          <p:cNvSpPr/>
          <p:nvPr/>
        </p:nvSpPr>
        <p:spPr>
          <a:xfrm>
            <a:off x="16777294" y="8136457"/>
            <a:ext cx="1300599" cy="1300599"/>
          </a:xfrm>
          <a:custGeom>
            <a:avLst/>
            <a:gdLst/>
            <a:ahLst/>
            <a:cxnLst/>
            <a:rect l="l" t="t" r="r" b="b"/>
            <a:pathLst>
              <a:path w="1300599" h="1300599">
                <a:moveTo>
                  <a:pt x="0" y="0"/>
                </a:moveTo>
                <a:lnTo>
                  <a:pt x="1300599" y="0"/>
                </a:lnTo>
                <a:lnTo>
                  <a:pt x="1300599" y="1300599"/>
                </a:lnTo>
                <a:lnTo>
                  <a:pt x="0" y="130059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45" name="Freeform 45"/>
          <p:cNvSpPr/>
          <p:nvPr/>
        </p:nvSpPr>
        <p:spPr>
          <a:xfrm>
            <a:off x="-289969" y="-316234"/>
            <a:ext cx="1107366" cy="1107366"/>
          </a:xfrm>
          <a:custGeom>
            <a:avLst/>
            <a:gdLst/>
            <a:ahLst/>
            <a:cxnLst/>
            <a:rect l="l" t="t" r="r" b="b"/>
            <a:pathLst>
              <a:path w="1107366" h="1107366">
                <a:moveTo>
                  <a:pt x="0" y="0"/>
                </a:moveTo>
                <a:lnTo>
                  <a:pt x="1107366" y="0"/>
                </a:lnTo>
                <a:lnTo>
                  <a:pt x="1107366" y="1107366"/>
                </a:lnTo>
                <a:lnTo>
                  <a:pt x="0" y="110736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46" name="Freeform 46"/>
          <p:cNvSpPr/>
          <p:nvPr/>
        </p:nvSpPr>
        <p:spPr>
          <a:xfrm>
            <a:off x="16351793" y="-47100"/>
            <a:ext cx="1075800" cy="1075800"/>
          </a:xfrm>
          <a:custGeom>
            <a:avLst/>
            <a:gdLst/>
            <a:ahLst/>
            <a:cxnLst/>
            <a:rect l="l" t="t" r="r" b="b"/>
            <a:pathLst>
              <a:path w="1075800" h="1075800">
                <a:moveTo>
                  <a:pt x="0" y="0"/>
                </a:moveTo>
                <a:lnTo>
                  <a:pt x="1075800" y="0"/>
                </a:lnTo>
                <a:lnTo>
                  <a:pt x="1075800" y="1075800"/>
                </a:lnTo>
                <a:lnTo>
                  <a:pt x="0" y="1075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47" name="Freeform 47"/>
          <p:cNvSpPr/>
          <p:nvPr/>
        </p:nvSpPr>
        <p:spPr>
          <a:xfrm>
            <a:off x="16987401" y="-650299"/>
            <a:ext cx="1772510" cy="1772510"/>
          </a:xfrm>
          <a:custGeom>
            <a:avLst/>
            <a:gdLst/>
            <a:ahLst/>
            <a:cxnLst/>
            <a:rect l="l" t="t" r="r" b="b"/>
            <a:pathLst>
              <a:path w="1772510" h="1772510">
                <a:moveTo>
                  <a:pt x="0" y="0"/>
                </a:moveTo>
                <a:lnTo>
                  <a:pt x="1772511" y="0"/>
                </a:lnTo>
                <a:lnTo>
                  <a:pt x="1772511" y="1772510"/>
                </a:lnTo>
                <a:lnTo>
                  <a:pt x="0" y="177251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pic>
        <p:nvPicPr>
          <p:cNvPr id="3074" name="Изображение 1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263" y="2675699"/>
            <a:ext cx="6993798" cy="2884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306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flipH="1" flipV="1">
            <a:off x="8610600" y="2885579"/>
            <a:ext cx="0" cy="6125468"/>
          </a:xfrm>
          <a:prstGeom prst="line">
            <a:avLst/>
          </a:prstGeom>
          <a:ln w="47625" cap="flat">
            <a:solidFill>
              <a:srgbClr val="56CCC3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366349" y="2830350"/>
            <a:ext cx="1178208" cy="1178208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BAEB2">
                    <a:alpha val="100000"/>
                  </a:srgbClr>
                </a:gs>
                <a:gs pos="50000">
                  <a:srgbClr val="0FBDB8">
                    <a:alpha val="100000"/>
                  </a:srgbClr>
                </a:gs>
                <a:gs pos="100000">
                  <a:srgbClr val="46EBE7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8785766" y="2885579"/>
            <a:ext cx="957294" cy="101252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 dirty="0">
              <a:latin typeface="PT Sans" panose="020B0503020203020204" pitchFamily="34" charset="-52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537700" y="7260713"/>
            <a:ext cx="1178208" cy="1178208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BAEB2">
                    <a:alpha val="100000"/>
                  </a:srgbClr>
                </a:gs>
                <a:gs pos="50000">
                  <a:srgbClr val="0FBDB8">
                    <a:alpha val="100000"/>
                  </a:srgbClr>
                </a:gs>
                <a:gs pos="100000">
                  <a:srgbClr val="46EBE7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510818" y="2981002"/>
            <a:ext cx="889270" cy="889270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sp>
        <p:nvSpPr>
          <p:cNvPr id="28" name="Freeform 28"/>
          <p:cNvSpPr/>
          <p:nvPr/>
        </p:nvSpPr>
        <p:spPr>
          <a:xfrm>
            <a:off x="1666795" y="3132832"/>
            <a:ext cx="535144" cy="535144"/>
          </a:xfrm>
          <a:custGeom>
            <a:avLst/>
            <a:gdLst/>
            <a:ahLst/>
            <a:cxnLst/>
            <a:rect l="l" t="t" r="r" b="b"/>
            <a:pathLst>
              <a:path w="535144" h="535144">
                <a:moveTo>
                  <a:pt x="0" y="0"/>
                </a:moveTo>
                <a:lnTo>
                  <a:pt x="535144" y="0"/>
                </a:lnTo>
                <a:lnTo>
                  <a:pt x="535144" y="535144"/>
                </a:lnTo>
                <a:lnTo>
                  <a:pt x="0" y="5351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2" name="TextBox 32"/>
          <p:cNvSpPr txBox="1"/>
          <p:nvPr/>
        </p:nvSpPr>
        <p:spPr>
          <a:xfrm>
            <a:off x="2800104" y="2988210"/>
            <a:ext cx="3890508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b="1" dirty="0" smtClean="0">
                <a:solidFill>
                  <a:srgbClr val="00969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Задания 25</a:t>
            </a:r>
            <a:endParaRPr lang="ru-RU" sz="2800" dirty="0"/>
          </a:p>
        </p:txBody>
      </p:sp>
      <p:sp>
        <p:nvSpPr>
          <p:cNvPr id="36" name="TextBox 36"/>
          <p:cNvSpPr txBox="1"/>
          <p:nvPr/>
        </p:nvSpPr>
        <p:spPr>
          <a:xfrm>
            <a:off x="1366349" y="1150786"/>
            <a:ext cx="13446242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88"/>
              </a:lnSpc>
            </a:pPr>
            <a:r>
              <a:rPr lang="ru-RU" sz="4800" b="1" dirty="0" smtClean="0">
                <a:solidFill>
                  <a:srgbClr val="041A22"/>
                </a:solidFill>
                <a:latin typeface="PT Sans" panose="020B0503020203020204" pitchFamily="34" charset="-52"/>
                <a:ea typeface="Montserrat 1 Bold"/>
                <a:cs typeface="Montserrat 1 Bold"/>
                <a:sym typeface="Montserrat 1 Bold"/>
              </a:rPr>
              <a:t>Задания с пониженной решаемостью</a:t>
            </a:r>
            <a:endParaRPr lang="en-US" sz="4800" b="1" dirty="0">
              <a:solidFill>
                <a:srgbClr val="041A22"/>
              </a:solidFill>
              <a:latin typeface="PT Sans" panose="020B0503020203020204" pitchFamily="34" charset="-52"/>
              <a:ea typeface="Montserrat 1 Bold"/>
              <a:cs typeface="Montserrat 1 Bold"/>
              <a:sym typeface="Montserrat 1 Bold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1126804" y="4487079"/>
            <a:ext cx="6507031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000" dirty="0"/>
              <a:t>Сельское хозяйство мира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9533678" y="6754486"/>
            <a:ext cx="6884001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99"/>
              </a:lnSpc>
              <a:spcBef>
                <a:spcPct val="0"/>
              </a:spcBef>
            </a:pPr>
            <a:r>
              <a:rPr lang="ru-RU" sz="1999" dirty="0">
                <a:solidFill>
                  <a:srgbClr val="041A22"/>
                </a:solidFill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  <a:sym typeface="Open Sans 2"/>
              </a:rPr>
              <a:t>Ошибки при выполнении этого задания разнообразны: это отсутствие общего </a:t>
            </a:r>
            <a:r>
              <a:rPr lang="ru-RU" sz="1999" dirty="0" smtClean="0">
                <a:solidFill>
                  <a:srgbClr val="041A22"/>
                </a:solidFill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  <a:sym typeface="Open Sans 2"/>
              </a:rPr>
              <a:t>вывода, </a:t>
            </a:r>
            <a:r>
              <a:rPr lang="ru-RU" sz="1999" dirty="0">
                <a:solidFill>
                  <a:srgbClr val="041A22"/>
                </a:solidFill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  <a:sym typeface="Open Sans 2"/>
              </a:rPr>
              <a:t>вычисление не правильного показателя, неверные расчеты.</a:t>
            </a:r>
            <a:endParaRPr lang="en-US" sz="1999" b="1" dirty="0">
              <a:solidFill>
                <a:srgbClr val="041A22"/>
              </a:solidFill>
              <a:latin typeface="Times New Roman" panose="02020603050405020304" pitchFamily="18" charset="0"/>
              <a:ea typeface="Open Sans 2"/>
              <a:cs typeface="Times New Roman" panose="02020603050405020304" pitchFamily="18" charset="0"/>
              <a:sym typeface="Open Sans 2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1987807" y="7149067"/>
            <a:ext cx="6234132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99"/>
              </a:lnSpc>
              <a:spcBef>
                <a:spcPct val="0"/>
              </a:spcBef>
            </a:pPr>
            <a:r>
              <a:rPr lang="ru-RU" sz="1999" dirty="0">
                <a:solidFill>
                  <a:srgbClr val="041A22"/>
                </a:solidFill>
                <a:ea typeface="Open Sans 2"/>
                <a:cs typeface="Open Sans 2"/>
                <a:sym typeface="Open Sans 2"/>
              </a:rPr>
              <a:t>Определять по источникам информации тенденции развития природных, социально-экономических и </a:t>
            </a:r>
            <a:r>
              <a:rPr lang="ru-RU" sz="1999" dirty="0" err="1">
                <a:solidFill>
                  <a:srgbClr val="041A22"/>
                </a:solidFill>
                <a:ea typeface="Open Sans 2"/>
                <a:cs typeface="Open Sans 2"/>
                <a:sym typeface="Open Sans 2"/>
              </a:rPr>
              <a:t>геоэкологических</a:t>
            </a:r>
            <a:r>
              <a:rPr lang="ru-RU" sz="1999" dirty="0">
                <a:solidFill>
                  <a:srgbClr val="041A22"/>
                </a:solidFill>
                <a:ea typeface="Open Sans 2"/>
                <a:cs typeface="Open Sans 2"/>
                <a:sym typeface="Open Sans 2"/>
              </a:rPr>
              <a:t> объектов, процессов и явлений</a:t>
            </a:r>
          </a:p>
        </p:txBody>
      </p:sp>
      <p:grpSp>
        <p:nvGrpSpPr>
          <p:cNvPr id="41" name="Group 41"/>
          <p:cNvGrpSpPr/>
          <p:nvPr/>
        </p:nvGrpSpPr>
        <p:grpSpPr>
          <a:xfrm>
            <a:off x="17259300" y="0"/>
            <a:ext cx="1178208" cy="10287000"/>
            <a:chOff x="0" y="0"/>
            <a:chExt cx="905486" cy="3479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905486" cy="3479800"/>
            </a:xfrm>
            <a:custGeom>
              <a:avLst/>
              <a:gdLst/>
              <a:ahLst/>
              <a:cxnLst/>
              <a:rect l="l" t="t" r="r" b="b"/>
              <a:pathLst>
                <a:path w="905486" h="3479800">
                  <a:moveTo>
                    <a:pt x="0" y="0"/>
                  </a:moveTo>
                  <a:lnTo>
                    <a:pt x="905486" y="0"/>
                  </a:lnTo>
                  <a:lnTo>
                    <a:pt x="905486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56CCC3"/>
            </a:solidFill>
          </p:spPr>
        </p:sp>
      </p:grpSp>
      <p:sp>
        <p:nvSpPr>
          <p:cNvPr id="43" name="Freeform 43"/>
          <p:cNvSpPr/>
          <p:nvPr/>
        </p:nvSpPr>
        <p:spPr>
          <a:xfrm>
            <a:off x="15367237" y="9289945"/>
            <a:ext cx="2264799" cy="2264799"/>
          </a:xfrm>
          <a:custGeom>
            <a:avLst/>
            <a:gdLst/>
            <a:ahLst/>
            <a:cxnLst/>
            <a:rect l="l" t="t" r="r" b="b"/>
            <a:pathLst>
              <a:path w="2264799" h="2264799">
                <a:moveTo>
                  <a:pt x="0" y="0"/>
                </a:moveTo>
                <a:lnTo>
                  <a:pt x="2264800" y="0"/>
                </a:lnTo>
                <a:lnTo>
                  <a:pt x="2264800" y="2264799"/>
                </a:lnTo>
                <a:lnTo>
                  <a:pt x="0" y="22647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44" name="Freeform 44"/>
          <p:cNvSpPr/>
          <p:nvPr/>
        </p:nvSpPr>
        <p:spPr>
          <a:xfrm>
            <a:off x="16777294" y="8136457"/>
            <a:ext cx="1300599" cy="1300599"/>
          </a:xfrm>
          <a:custGeom>
            <a:avLst/>
            <a:gdLst/>
            <a:ahLst/>
            <a:cxnLst/>
            <a:rect l="l" t="t" r="r" b="b"/>
            <a:pathLst>
              <a:path w="1300599" h="1300599">
                <a:moveTo>
                  <a:pt x="0" y="0"/>
                </a:moveTo>
                <a:lnTo>
                  <a:pt x="1300599" y="0"/>
                </a:lnTo>
                <a:lnTo>
                  <a:pt x="1300599" y="1300599"/>
                </a:lnTo>
                <a:lnTo>
                  <a:pt x="0" y="130059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45" name="Freeform 45"/>
          <p:cNvSpPr/>
          <p:nvPr/>
        </p:nvSpPr>
        <p:spPr>
          <a:xfrm>
            <a:off x="-289969" y="-316234"/>
            <a:ext cx="1107366" cy="1107366"/>
          </a:xfrm>
          <a:custGeom>
            <a:avLst/>
            <a:gdLst/>
            <a:ahLst/>
            <a:cxnLst/>
            <a:rect l="l" t="t" r="r" b="b"/>
            <a:pathLst>
              <a:path w="1107366" h="1107366">
                <a:moveTo>
                  <a:pt x="0" y="0"/>
                </a:moveTo>
                <a:lnTo>
                  <a:pt x="1107366" y="0"/>
                </a:lnTo>
                <a:lnTo>
                  <a:pt x="1107366" y="1107366"/>
                </a:lnTo>
                <a:lnTo>
                  <a:pt x="0" y="110736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46" name="Freeform 46"/>
          <p:cNvSpPr/>
          <p:nvPr/>
        </p:nvSpPr>
        <p:spPr>
          <a:xfrm>
            <a:off x="16351793" y="-47100"/>
            <a:ext cx="1075800" cy="1075800"/>
          </a:xfrm>
          <a:custGeom>
            <a:avLst/>
            <a:gdLst/>
            <a:ahLst/>
            <a:cxnLst/>
            <a:rect l="l" t="t" r="r" b="b"/>
            <a:pathLst>
              <a:path w="1075800" h="1075800">
                <a:moveTo>
                  <a:pt x="0" y="0"/>
                </a:moveTo>
                <a:lnTo>
                  <a:pt x="1075800" y="0"/>
                </a:lnTo>
                <a:lnTo>
                  <a:pt x="1075800" y="1075800"/>
                </a:lnTo>
                <a:lnTo>
                  <a:pt x="0" y="1075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47" name="Freeform 47"/>
          <p:cNvSpPr/>
          <p:nvPr/>
        </p:nvSpPr>
        <p:spPr>
          <a:xfrm>
            <a:off x="16987401" y="-650299"/>
            <a:ext cx="1772510" cy="1772510"/>
          </a:xfrm>
          <a:custGeom>
            <a:avLst/>
            <a:gdLst/>
            <a:ahLst/>
            <a:cxnLst/>
            <a:rect l="l" t="t" r="r" b="b"/>
            <a:pathLst>
              <a:path w="1772510" h="1772510">
                <a:moveTo>
                  <a:pt x="0" y="0"/>
                </a:moveTo>
                <a:lnTo>
                  <a:pt x="1772511" y="0"/>
                </a:lnTo>
                <a:lnTo>
                  <a:pt x="1772511" y="1772510"/>
                </a:lnTo>
                <a:lnTo>
                  <a:pt x="0" y="177251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37321" y="2748928"/>
            <a:ext cx="7060415" cy="326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26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flipH="1" flipV="1">
            <a:off x="8610600" y="2885579"/>
            <a:ext cx="0" cy="6125468"/>
          </a:xfrm>
          <a:prstGeom prst="line">
            <a:avLst/>
          </a:prstGeom>
          <a:ln w="47625" cap="flat">
            <a:solidFill>
              <a:srgbClr val="56CCC3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366349" y="2830350"/>
            <a:ext cx="1178208" cy="1178208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BAEB2">
                    <a:alpha val="100000"/>
                  </a:srgbClr>
                </a:gs>
                <a:gs pos="50000">
                  <a:srgbClr val="0FBDB8">
                    <a:alpha val="100000"/>
                  </a:srgbClr>
                </a:gs>
                <a:gs pos="100000">
                  <a:srgbClr val="46EBE7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8785766" y="2885579"/>
            <a:ext cx="957294" cy="101252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 dirty="0">
              <a:latin typeface="PT Sans" panose="020B0503020203020204" pitchFamily="34" charset="-52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537700" y="7260713"/>
            <a:ext cx="1178208" cy="1178208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BAEB2">
                    <a:alpha val="100000"/>
                  </a:srgbClr>
                </a:gs>
                <a:gs pos="50000">
                  <a:srgbClr val="0FBDB8">
                    <a:alpha val="100000"/>
                  </a:srgbClr>
                </a:gs>
                <a:gs pos="100000">
                  <a:srgbClr val="46EBE7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510818" y="2981002"/>
            <a:ext cx="889270" cy="889270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sp>
        <p:nvSpPr>
          <p:cNvPr id="28" name="Freeform 28"/>
          <p:cNvSpPr/>
          <p:nvPr/>
        </p:nvSpPr>
        <p:spPr>
          <a:xfrm>
            <a:off x="1666795" y="3132832"/>
            <a:ext cx="535144" cy="535144"/>
          </a:xfrm>
          <a:custGeom>
            <a:avLst/>
            <a:gdLst/>
            <a:ahLst/>
            <a:cxnLst/>
            <a:rect l="l" t="t" r="r" b="b"/>
            <a:pathLst>
              <a:path w="535144" h="535144">
                <a:moveTo>
                  <a:pt x="0" y="0"/>
                </a:moveTo>
                <a:lnTo>
                  <a:pt x="535144" y="0"/>
                </a:lnTo>
                <a:lnTo>
                  <a:pt x="535144" y="535144"/>
                </a:lnTo>
                <a:lnTo>
                  <a:pt x="0" y="5351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2" name="TextBox 32"/>
          <p:cNvSpPr txBox="1"/>
          <p:nvPr/>
        </p:nvSpPr>
        <p:spPr>
          <a:xfrm>
            <a:off x="2800104" y="2988210"/>
            <a:ext cx="3890508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b="1" dirty="0" smtClean="0">
                <a:solidFill>
                  <a:srgbClr val="00969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Задания 25</a:t>
            </a:r>
            <a:endParaRPr lang="ru-RU" sz="2800" dirty="0"/>
          </a:p>
        </p:txBody>
      </p:sp>
      <p:sp>
        <p:nvSpPr>
          <p:cNvPr id="36" name="TextBox 36"/>
          <p:cNvSpPr txBox="1"/>
          <p:nvPr/>
        </p:nvSpPr>
        <p:spPr>
          <a:xfrm>
            <a:off x="1366349" y="1150786"/>
            <a:ext cx="13446242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88"/>
              </a:lnSpc>
            </a:pPr>
            <a:r>
              <a:rPr lang="ru-RU" sz="4800" b="1" dirty="0" smtClean="0">
                <a:solidFill>
                  <a:srgbClr val="041A22"/>
                </a:solidFill>
                <a:latin typeface="PT Sans" panose="020B0503020203020204" pitchFamily="34" charset="-52"/>
                <a:ea typeface="Montserrat 1 Bold"/>
                <a:cs typeface="Montserrat 1 Bold"/>
                <a:sym typeface="Montserrat 1 Bold"/>
              </a:rPr>
              <a:t>Задания с пониженной решаемостью</a:t>
            </a:r>
            <a:endParaRPr lang="en-US" sz="4800" b="1" dirty="0">
              <a:solidFill>
                <a:srgbClr val="041A22"/>
              </a:solidFill>
              <a:latin typeface="PT Sans" panose="020B0503020203020204" pitchFamily="34" charset="-52"/>
              <a:ea typeface="Montserrat 1 Bold"/>
              <a:cs typeface="Montserrat 1 Bold"/>
              <a:sym typeface="Montserrat 1 Bold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9615635" y="4862852"/>
            <a:ext cx="6884001" cy="3774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99"/>
              </a:lnSpc>
              <a:spcBef>
                <a:spcPct val="0"/>
              </a:spcBef>
            </a:pPr>
            <a:r>
              <a:rPr lang="ru-RU" sz="3600" b="1" dirty="0" smtClean="0">
                <a:solidFill>
                  <a:srgbClr val="041A22"/>
                </a:solidFill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  <a:sym typeface="Open Sans 2"/>
              </a:rPr>
              <a:t>Какие </a:t>
            </a:r>
            <a:r>
              <a:rPr lang="ru-RU" sz="3600" b="1" dirty="0" smtClean="0">
                <a:solidFill>
                  <a:srgbClr val="041A22"/>
                </a:solidFill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  <a:sym typeface="Open Sans 2"/>
              </a:rPr>
              <a:t>ошибки допущены?</a:t>
            </a:r>
            <a:endParaRPr lang="en-US" sz="3600" b="1" dirty="0">
              <a:solidFill>
                <a:srgbClr val="041A22"/>
              </a:solidFill>
              <a:latin typeface="Times New Roman" panose="02020603050405020304" pitchFamily="18" charset="0"/>
              <a:ea typeface="Open Sans 2"/>
              <a:cs typeface="Times New Roman" panose="02020603050405020304" pitchFamily="18" charset="0"/>
              <a:sym typeface="Open Sans 2"/>
            </a:endParaRPr>
          </a:p>
        </p:txBody>
      </p:sp>
      <p:grpSp>
        <p:nvGrpSpPr>
          <p:cNvPr id="41" name="Group 41"/>
          <p:cNvGrpSpPr/>
          <p:nvPr/>
        </p:nvGrpSpPr>
        <p:grpSpPr>
          <a:xfrm>
            <a:off x="17259300" y="0"/>
            <a:ext cx="1178208" cy="10287000"/>
            <a:chOff x="0" y="0"/>
            <a:chExt cx="905486" cy="3479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905486" cy="3479800"/>
            </a:xfrm>
            <a:custGeom>
              <a:avLst/>
              <a:gdLst/>
              <a:ahLst/>
              <a:cxnLst/>
              <a:rect l="l" t="t" r="r" b="b"/>
              <a:pathLst>
                <a:path w="905486" h="3479800">
                  <a:moveTo>
                    <a:pt x="0" y="0"/>
                  </a:moveTo>
                  <a:lnTo>
                    <a:pt x="905486" y="0"/>
                  </a:lnTo>
                  <a:lnTo>
                    <a:pt x="905486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56CCC3"/>
            </a:solidFill>
          </p:spPr>
        </p:sp>
      </p:grpSp>
      <p:sp>
        <p:nvSpPr>
          <p:cNvPr id="43" name="Freeform 43"/>
          <p:cNvSpPr/>
          <p:nvPr/>
        </p:nvSpPr>
        <p:spPr>
          <a:xfrm>
            <a:off x="15367237" y="9289945"/>
            <a:ext cx="2264799" cy="2264799"/>
          </a:xfrm>
          <a:custGeom>
            <a:avLst/>
            <a:gdLst/>
            <a:ahLst/>
            <a:cxnLst/>
            <a:rect l="l" t="t" r="r" b="b"/>
            <a:pathLst>
              <a:path w="2264799" h="2264799">
                <a:moveTo>
                  <a:pt x="0" y="0"/>
                </a:moveTo>
                <a:lnTo>
                  <a:pt x="2264800" y="0"/>
                </a:lnTo>
                <a:lnTo>
                  <a:pt x="2264800" y="2264799"/>
                </a:lnTo>
                <a:lnTo>
                  <a:pt x="0" y="22647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44" name="Freeform 44"/>
          <p:cNvSpPr/>
          <p:nvPr/>
        </p:nvSpPr>
        <p:spPr>
          <a:xfrm>
            <a:off x="16777294" y="8136457"/>
            <a:ext cx="1300599" cy="1300599"/>
          </a:xfrm>
          <a:custGeom>
            <a:avLst/>
            <a:gdLst/>
            <a:ahLst/>
            <a:cxnLst/>
            <a:rect l="l" t="t" r="r" b="b"/>
            <a:pathLst>
              <a:path w="1300599" h="1300599">
                <a:moveTo>
                  <a:pt x="0" y="0"/>
                </a:moveTo>
                <a:lnTo>
                  <a:pt x="1300599" y="0"/>
                </a:lnTo>
                <a:lnTo>
                  <a:pt x="1300599" y="1300599"/>
                </a:lnTo>
                <a:lnTo>
                  <a:pt x="0" y="130059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45" name="Freeform 45"/>
          <p:cNvSpPr/>
          <p:nvPr/>
        </p:nvSpPr>
        <p:spPr>
          <a:xfrm>
            <a:off x="-289969" y="-316234"/>
            <a:ext cx="1107366" cy="1107366"/>
          </a:xfrm>
          <a:custGeom>
            <a:avLst/>
            <a:gdLst/>
            <a:ahLst/>
            <a:cxnLst/>
            <a:rect l="l" t="t" r="r" b="b"/>
            <a:pathLst>
              <a:path w="1107366" h="1107366">
                <a:moveTo>
                  <a:pt x="0" y="0"/>
                </a:moveTo>
                <a:lnTo>
                  <a:pt x="1107366" y="0"/>
                </a:lnTo>
                <a:lnTo>
                  <a:pt x="1107366" y="1107366"/>
                </a:lnTo>
                <a:lnTo>
                  <a:pt x="0" y="110736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46" name="Freeform 46"/>
          <p:cNvSpPr/>
          <p:nvPr/>
        </p:nvSpPr>
        <p:spPr>
          <a:xfrm>
            <a:off x="16351793" y="-47100"/>
            <a:ext cx="1075800" cy="1075800"/>
          </a:xfrm>
          <a:custGeom>
            <a:avLst/>
            <a:gdLst/>
            <a:ahLst/>
            <a:cxnLst/>
            <a:rect l="l" t="t" r="r" b="b"/>
            <a:pathLst>
              <a:path w="1075800" h="1075800">
                <a:moveTo>
                  <a:pt x="0" y="0"/>
                </a:moveTo>
                <a:lnTo>
                  <a:pt x="1075800" y="0"/>
                </a:lnTo>
                <a:lnTo>
                  <a:pt x="1075800" y="1075800"/>
                </a:lnTo>
                <a:lnTo>
                  <a:pt x="0" y="1075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47" name="Freeform 47"/>
          <p:cNvSpPr/>
          <p:nvPr/>
        </p:nvSpPr>
        <p:spPr>
          <a:xfrm>
            <a:off x="16987401" y="-650299"/>
            <a:ext cx="1772510" cy="1772510"/>
          </a:xfrm>
          <a:custGeom>
            <a:avLst/>
            <a:gdLst/>
            <a:ahLst/>
            <a:cxnLst/>
            <a:rect l="l" t="t" r="r" b="b"/>
            <a:pathLst>
              <a:path w="1772510" h="1772510">
                <a:moveTo>
                  <a:pt x="0" y="0"/>
                </a:moveTo>
                <a:lnTo>
                  <a:pt x="1772511" y="0"/>
                </a:lnTo>
                <a:lnTo>
                  <a:pt x="1772511" y="1772510"/>
                </a:lnTo>
                <a:lnTo>
                  <a:pt x="0" y="177251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73637" y="3947735"/>
            <a:ext cx="6895238" cy="349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97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flipH="1" flipV="1">
            <a:off x="8623069" y="2661288"/>
            <a:ext cx="0" cy="6125468"/>
          </a:xfrm>
          <a:prstGeom prst="line">
            <a:avLst/>
          </a:prstGeom>
          <a:ln w="47625" cap="flat">
            <a:solidFill>
              <a:srgbClr val="56CCC3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366349" y="2830350"/>
            <a:ext cx="1178208" cy="1178208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BAEB2">
                    <a:alpha val="100000"/>
                  </a:srgbClr>
                </a:gs>
                <a:gs pos="50000">
                  <a:srgbClr val="0FBDB8">
                    <a:alpha val="100000"/>
                  </a:srgbClr>
                </a:gs>
                <a:gs pos="100000">
                  <a:srgbClr val="46EBE7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8785766" y="2885579"/>
            <a:ext cx="957294" cy="101252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 dirty="0">
              <a:latin typeface="PT Sans" panose="020B0503020203020204" pitchFamily="34" charset="-52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537700" y="7260713"/>
            <a:ext cx="1178208" cy="1178208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BAEB2">
                    <a:alpha val="100000"/>
                  </a:srgbClr>
                </a:gs>
                <a:gs pos="50000">
                  <a:srgbClr val="0FBDB8">
                    <a:alpha val="100000"/>
                  </a:srgbClr>
                </a:gs>
                <a:gs pos="100000">
                  <a:srgbClr val="46EBE7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510818" y="2981002"/>
            <a:ext cx="889270" cy="889270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sp>
        <p:nvSpPr>
          <p:cNvPr id="28" name="Freeform 28"/>
          <p:cNvSpPr/>
          <p:nvPr/>
        </p:nvSpPr>
        <p:spPr>
          <a:xfrm>
            <a:off x="1666795" y="3132832"/>
            <a:ext cx="535144" cy="535144"/>
          </a:xfrm>
          <a:custGeom>
            <a:avLst/>
            <a:gdLst/>
            <a:ahLst/>
            <a:cxnLst/>
            <a:rect l="l" t="t" r="r" b="b"/>
            <a:pathLst>
              <a:path w="535144" h="535144">
                <a:moveTo>
                  <a:pt x="0" y="0"/>
                </a:moveTo>
                <a:lnTo>
                  <a:pt x="535144" y="0"/>
                </a:lnTo>
                <a:lnTo>
                  <a:pt x="535144" y="535144"/>
                </a:lnTo>
                <a:lnTo>
                  <a:pt x="0" y="5351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2" name="TextBox 32"/>
          <p:cNvSpPr txBox="1"/>
          <p:nvPr/>
        </p:nvSpPr>
        <p:spPr>
          <a:xfrm>
            <a:off x="2800104" y="2988210"/>
            <a:ext cx="3890508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b="1" dirty="0" smtClean="0">
                <a:solidFill>
                  <a:srgbClr val="00969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Задания 27</a:t>
            </a:r>
            <a:endParaRPr lang="ru-RU" sz="2800" dirty="0"/>
          </a:p>
        </p:txBody>
      </p:sp>
      <p:sp>
        <p:nvSpPr>
          <p:cNvPr id="36" name="TextBox 36"/>
          <p:cNvSpPr txBox="1"/>
          <p:nvPr/>
        </p:nvSpPr>
        <p:spPr>
          <a:xfrm>
            <a:off x="1366349" y="1150786"/>
            <a:ext cx="13446242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88"/>
              </a:lnSpc>
            </a:pPr>
            <a:r>
              <a:rPr lang="ru-RU" sz="4800" b="1" dirty="0" smtClean="0">
                <a:solidFill>
                  <a:srgbClr val="041A22"/>
                </a:solidFill>
                <a:latin typeface="PT Sans" panose="020B0503020203020204" pitchFamily="34" charset="-52"/>
                <a:ea typeface="Montserrat 1 Bold"/>
                <a:cs typeface="Montserrat 1 Bold"/>
                <a:sym typeface="Montserrat 1 Bold"/>
              </a:rPr>
              <a:t>Задания с пониженной решаемостью</a:t>
            </a:r>
            <a:endParaRPr lang="en-US" sz="4800" b="1" dirty="0">
              <a:solidFill>
                <a:srgbClr val="041A22"/>
              </a:solidFill>
              <a:latin typeface="PT Sans" panose="020B0503020203020204" pitchFamily="34" charset="-52"/>
              <a:ea typeface="Montserrat 1 Bold"/>
              <a:cs typeface="Montserrat 1 Bold"/>
              <a:sym typeface="Montserrat 1 Bold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2060703" y="4303814"/>
            <a:ext cx="6507031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000" dirty="0"/>
              <a:t>Географическая среда как сфера взаимодействия общества и природы. Население мира. Мировое хозяйство. Регионы и страны мира. Место России в современном мире. Глобальные проблемы человечества 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2249343" y="7006975"/>
            <a:ext cx="6234132" cy="179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99"/>
              </a:lnSpc>
              <a:spcBef>
                <a:spcPct val="0"/>
              </a:spcBef>
            </a:pPr>
            <a:r>
              <a:rPr lang="ru-RU" sz="1999" dirty="0">
                <a:solidFill>
                  <a:srgbClr val="041A22"/>
                </a:solidFill>
                <a:ea typeface="Open Sans 2"/>
                <a:cs typeface="Open Sans 2"/>
                <a:sym typeface="Open Sans 2"/>
              </a:rPr>
              <a:t>Оценивать географические </a:t>
            </a:r>
            <a:r>
              <a:rPr lang="ru-RU" sz="1999" dirty="0" smtClean="0">
                <a:solidFill>
                  <a:srgbClr val="041A22"/>
                </a:solidFill>
                <a:ea typeface="Open Sans 2"/>
                <a:cs typeface="Open Sans 2"/>
                <a:sym typeface="Open Sans 2"/>
              </a:rPr>
              <a:t>факторы</a:t>
            </a:r>
            <a:r>
              <a:rPr lang="ru-RU" sz="1999" dirty="0">
                <a:solidFill>
                  <a:srgbClr val="041A22"/>
                </a:solidFill>
                <a:ea typeface="Open Sans 2"/>
                <a:cs typeface="Open Sans 2"/>
                <a:sym typeface="Open Sans 2"/>
              </a:rPr>
              <a:t>, определяющие сущность и динамику важнейших социально-экономических и </a:t>
            </a:r>
            <a:r>
              <a:rPr lang="ru-RU" sz="1999" dirty="0" err="1">
                <a:solidFill>
                  <a:srgbClr val="041A22"/>
                </a:solidFill>
                <a:ea typeface="Open Sans 2"/>
                <a:cs typeface="Open Sans 2"/>
                <a:sym typeface="Open Sans 2"/>
              </a:rPr>
              <a:t>геоэкологических</a:t>
            </a:r>
            <a:r>
              <a:rPr lang="ru-RU" sz="1999" dirty="0">
                <a:solidFill>
                  <a:srgbClr val="041A22"/>
                </a:solidFill>
                <a:ea typeface="Open Sans 2"/>
                <a:cs typeface="Open Sans 2"/>
                <a:sym typeface="Open Sans 2"/>
              </a:rPr>
              <a:t> процессов, решение проблем, имеющих географические аспекты; </a:t>
            </a:r>
            <a:endParaRPr lang="ru-RU" sz="1999" dirty="0" smtClean="0">
              <a:solidFill>
                <a:srgbClr val="041A22"/>
              </a:solidFill>
              <a:ea typeface="Open Sans 2"/>
              <a:cs typeface="Open Sans 2"/>
              <a:sym typeface="Open Sans 2"/>
            </a:endParaRPr>
          </a:p>
          <a:p>
            <a:pPr>
              <a:lnSpc>
                <a:spcPts val="2799"/>
              </a:lnSpc>
              <a:spcBef>
                <a:spcPct val="0"/>
              </a:spcBef>
            </a:pPr>
            <a:r>
              <a:rPr lang="ru-RU" sz="1999" dirty="0" smtClean="0">
                <a:solidFill>
                  <a:srgbClr val="041A22"/>
                </a:solidFill>
                <a:ea typeface="Open Sans 2"/>
                <a:cs typeface="Open Sans 2"/>
                <a:sym typeface="Open Sans 2"/>
              </a:rPr>
              <a:t>Составлять </a:t>
            </a:r>
            <a:r>
              <a:rPr lang="ru-RU" sz="1999" dirty="0">
                <a:solidFill>
                  <a:srgbClr val="041A22"/>
                </a:solidFill>
                <a:ea typeface="Open Sans 2"/>
                <a:cs typeface="Open Sans 2"/>
                <a:sym typeface="Open Sans 2"/>
              </a:rPr>
              <a:t>географические прогнозы</a:t>
            </a:r>
          </a:p>
        </p:txBody>
      </p:sp>
      <p:grpSp>
        <p:nvGrpSpPr>
          <p:cNvPr id="41" name="Group 41"/>
          <p:cNvGrpSpPr/>
          <p:nvPr/>
        </p:nvGrpSpPr>
        <p:grpSpPr>
          <a:xfrm>
            <a:off x="17259300" y="0"/>
            <a:ext cx="1178208" cy="10287000"/>
            <a:chOff x="0" y="0"/>
            <a:chExt cx="905486" cy="3479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905486" cy="3479800"/>
            </a:xfrm>
            <a:custGeom>
              <a:avLst/>
              <a:gdLst/>
              <a:ahLst/>
              <a:cxnLst/>
              <a:rect l="l" t="t" r="r" b="b"/>
              <a:pathLst>
                <a:path w="905486" h="3479800">
                  <a:moveTo>
                    <a:pt x="0" y="0"/>
                  </a:moveTo>
                  <a:lnTo>
                    <a:pt x="905486" y="0"/>
                  </a:lnTo>
                  <a:lnTo>
                    <a:pt x="905486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56CCC3"/>
            </a:solidFill>
          </p:spPr>
        </p:sp>
      </p:grpSp>
      <p:sp>
        <p:nvSpPr>
          <p:cNvPr id="43" name="Freeform 43"/>
          <p:cNvSpPr/>
          <p:nvPr/>
        </p:nvSpPr>
        <p:spPr>
          <a:xfrm>
            <a:off x="15367237" y="9289945"/>
            <a:ext cx="2264799" cy="2264799"/>
          </a:xfrm>
          <a:custGeom>
            <a:avLst/>
            <a:gdLst/>
            <a:ahLst/>
            <a:cxnLst/>
            <a:rect l="l" t="t" r="r" b="b"/>
            <a:pathLst>
              <a:path w="2264799" h="2264799">
                <a:moveTo>
                  <a:pt x="0" y="0"/>
                </a:moveTo>
                <a:lnTo>
                  <a:pt x="2264800" y="0"/>
                </a:lnTo>
                <a:lnTo>
                  <a:pt x="2264800" y="2264799"/>
                </a:lnTo>
                <a:lnTo>
                  <a:pt x="0" y="22647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44" name="Freeform 44"/>
          <p:cNvSpPr/>
          <p:nvPr/>
        </p:nvSpPr>
        <p:spPr>
          <a:xfrm>
            <a:off x="16777294" y="8136457"/>
            <a:ext cx="1300599" cy="1300599"/>
          </a:xfrm>
          <a:custGeom>
            <a:avLst/>
            <a:gdLst/>
            <a:ahLst/>
            <a:cxnLst/>
            <a:rect l="l" t="t" r="r" b="b"/>
            <a:pathLst>
              <a:path w="1300599" h="1300599">
                <a:moveTo>
                  <a:pt x="0" y="0"/>
                </a:moveTo>
                <a:lnTo>
                  <a:pt x="1300599" y="0"/>
                </a:lnTo>
                <a:lnTo>
                  <a:pt x="1300599" y="1300599"/>
                </a:lnTo>
                <a:lnTo>
                  <a:pt x="0" y="130059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45" name="Freeform 45"/>
          <p:cNvSpPr/>
          <p:nvPr/>
        </p:nvSpPr>
        <p:spPr>
          <a:xfrm>
            <a:off x="-289969" y="-316234"/>
            <a:ext cx="1107366" cy="1107366"/>
          </a:xfrm>
          <a:custGeom>
            <a:avLst/>
            <a:gdLst/>
            <a:ahLst/>
            <a:cxnLst/>
            <a:rect l="l" t="t" r="r" b="b"/>
            <a:pathLst>
              <a:path w="1107366" h="1107366">
                <a:moveTo>
                  <a:pt x="0" y="0"/>
                </a:moveTo>
                <a:lnTo>
                  <a:pt x="1107366" y="0"/>
                </a:lnTo>
                <a:lnTo>
                  <a:pt x="1107366" y="1107366"/>
                </a:lnTo>
                <a:lnTo>
                  <a:pt x="0" y="110736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46" name="Freeform 46"/>
          <p:cNvSpPr/>
          <p:nvPr/>
        </p:nvSpPr>
        <p:spPr>
          <a:xfrm>
            <a:off x="16351793" y="-47100"/>
            <a:ext cx="1075800" cy="1075800"/>
          </a:xfrm>
          <a:custGeom>
            <a:avLst/>
            <a:gdLst/>
            <a:ahLst/>
            <a:cxnLst/>
            <a:rect l="l" t="t" r="r" b="b"/>
            <a:pathLst>
              <a:path w="1075800" h="1075800">
                <a:moveTo>
                  <a:pt x="0" y="0"/>
                </a:moveTo>
                <a:lnTo>
                  <a:pt x="1075800" y="0"/>
                </a:lnTo>
                <a:lnTo>
                  <a:pt x="1075800" y="1075800"/>
                </a:lnTo>
                <a:lnTo>
                  <a:pt x="0" y="1075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47" name="Freeform 47"/>
          <p:cNvSpPr/>
          <p:nvPr/>
        </p:nvSpPr>
        <p:spPr>
          <a:xfrm>
            <a:off x="16987401" y="-650299"/>
            <a:ext cx="1772510" cy="1772510"/>
          </a:xfrm>
          <a:custGeom>
            <a:avLst/>
            <a:gdLst/>
            <a:ahLst/>
            <a:cxnLst/>
            <a:rect l="l" t="t" r="r" b="b"/>
            <a:pathLst>
              <a:path w="1772510" h="1772510">
                <a:moveTo>
                  <a:pt x="0" y="0"/>
                </a:moveTo>
                <a:lnTo>
                  <a:pt x="1772511" y="0"/>
                </a:lnTo>
                <a:lnTo>
                  <a:pt x="1772511" y="1772510"/>
                </a:lnTo>
                <a:lnTo>
                  <a:pt x="0" y="177251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7" name="Прямоугольник 6"/>
          <p:cNvSpPr/>
          <p:nvPr/>
        </p:nvSpPr>
        <p:spPr>
          <a:xfrm>
            <a:off x="8894969" y="2617363"/>
            <a:ext cx="75227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Необходимо </a:t>
            </a:r>
            <a:r>
              <a:rPr lang="ru-RU" dirty="0"/>
              <a:t>было определить в каком из городов: Дохе (столица Катара) или Кигали (столица Руанды) в июне количество суммарной солнечной радиации, поступающей на земную поверхность, больше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024200" y="4140575"/>
            <a:ext cx="6923809" cy="226613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50232" y="6841552"/>
            <a:ext cx="6885714" cy="196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6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91704" y="0"/>
            <a:ext cx="19271408" cy="3208020"/>
            <a:chOff x="0" y="0"/>
            <a:chExt cx="5075597" cy="8449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75597" cy="844911"/>
            </a:xfrm>
            <a:custGeom>
              <a:avLst/>
              <a:gdLst/>
              <a:ahLst/>
              <a:cxnLst/>
              <a:rect l="l" t="t" r="r" b="b"/>
              <a:pathLst>
                <a:path w="5075597" h="844911">
                  <a:moveTo>
                    <a:pt x="0" y="0"/>
                  </a:moveTo>
                  <a:lnTo>
                    <a:pt x="5075597" y="0"/>
                  </a:lnTo>
                  <a:lnTo>
                    <a:pt x="5075597" y="844911"/>
                  </a:lnTo>
                  <a:lnTo>
                    <a:pt x="0" y="844911"/>
                  </a:lnTo>
                  <a:close/>
                </a:path>
              </a:pathLst>
            </a:custGeom>
            <a:solidFill>
              <a:srgbClr val="00969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00025"/>
              <a:ext cx="5075597" cy="10449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40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 rot="-741444" flipH="1" flipV="1">
            <a:off x="14659673" y="8304608"/>
            <a:ext cx="7256654" cy="5738804"/>
          </a:xfrm>
          <a:custGeom>
            <a:avLst/>
            <a:gdLst/>
            <a:ahLst/>
            <a:cxnLst/>
            <a:rect l="l" t="t" r="r" b="b"/>
            <a:pathLst>
              <a:path w="7256654" h="5738804">
                <a:moveTo>
                  <a:pt x="7256654" y="5738803"/>
                </a:moveTo>
                <a:lnTo>
                  <a:pt x="0" y="5738803"/>
                </a:lnTo>
                <a:lnTo>
                  <a:pt x="0" y="0"/>
                </a:lnTo>
                <a:lnTo>
                  <a:pt x="7256654" y="0"/>
                </a:lnTo>
                <a:lnTo>
                  <a:pt x="7256654" y="5738803"/>
                </a:lnTo>
                <a:close/>
              </a:path>
            </a:pathLst>
          </a:custGeom>
          <a:blipFill>
            <a:blip r:embed="rId2">
              <a:alphaModFix amt="12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4259195" y="8635474"/>
            <a:ext cx="7256654" cy="5738804"/>
          </a:xfrm>
          <a:custGeom>
            <a:avLst/>
            <a:gdLst/>
            <a:ahLst/>
            <a:cxnLst/>
            <a:rect l="l" t="t" r="r" b="b"/>
            <a:pathLst>
              <a:path w="7256654" h="5738804">
                <a:moveTo>
                  <a:pt x="0" y="0"/>
                </a:moveTo>
                <a:lnTo>
                  <a:pt x="7256654" y="0"/>
                </a:lnTo>
                <a:lnTo>
                  <a:pt x="7256654" y="5738804"/>
                </a:lnTo>
                <a:lnTo>
                  <a:pt x="0" y="57388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2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7749349" y="-104914"/>
            <a:ext cx="677531" cy="552187"/>
          </a:xfrm>
          <a:custGeom>
            <a:avLst/>
            <a:gdLst/>
            <a:ahLst/>
            <a:cxnLst/>
            <a:rect l="l" t="t" r="r" b="b"/>
            <a:pathLst>
              <a:path w="677531" h="552187">
                <a:moveTo>
                  <a:pt x="0" y="0"/>
                </a:moveTo>
                <a:lnTo>
                  <a:pt x="677530" y="0"/>
                </a:lnTo>
                <a:lnTo>
                  <a:pt x="677530" y="552188"/>
                </a:lnTo>
                <a:lnTo>
                  <a:pt x="0" y="5521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5400000">
            <a:off x="16632904" y="4604663"/>
            <a:ext cx="2700592" cy="1077675"/>
          </a:xfrm>
          <a:custGeom>
            <a:avLst/>
            <a:gdLst/>
            <a:ahLst/>
            <a:cxnLst/>
            <a:rect l="l" t="t" r="r" b="b"/>
            <a:pathLst>
              <a:path w="2700592" h="1077675">
                <a:moveTo>
                  <a:pt x="0" y="0"/>
                </a:moveTo>
                <a:lnTo>
                  <a:pt x="2700592" y="0"/>
                </a:lnTo>
                <a:lnTo>
                  <a:pt x="2700592" y="1077674"/>
                </a:lnTo>
                <a:lnTo>
                  <a:pt x="0" y="10776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 r="-33573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905731" y="9982200"/>
            <a:ext cx="3779560" cy="1199196"/>
          </a:xfrm>
          <a:custGeom>
            <a:avLst/>
            <a:gdLst/>
            <a:ahLst/>
            <a:cxnLst/>
            <a:rect l="l" t="t" r="r" b="b"/>
            <a:pathLst>
              <a:path w="5178481" h="1199196">
                <a:moveTo>
                  <a:pt x="0" y="0"/>
                </a:moveTo>
                <a:lnTo>
                  <a:pt x="5178481" y="0"/>
                </a:lnTo>
                <a:lnTo>
                  <a:pt x="5178481" y="1199196"/>
                </a:lnTo>
                <a:lnTo>
                  <a:pt x="0" y="11991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 t="-150590" r="-51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7944743" y="-1612953"/>
            <a:ext cx="4696392" cy="4794818"/>
          </a:xfrm>
          <a:custGeom>
            <a:avLst/>
            <a:gdLst/>
            <a:ahLst/>
            <a:cxnLst/>
            <a:rect l="l" t="t" r="r" b="b"/>
            <a:pathLst>
              <a:path w="4696392" h="4794818">
                <a:moveTo>
                  <a:pt x="0" y="0"/>
                </a:moveTo>
                <a:lnTo>
                  <a:pt x="4696392" y="0"/>
                </a:lnTo>
                <a:lnTo>
                  <a:pt x="4696392" y="4794818"/>
                </a:lnTo>
                <a:lnTo>
                  <a:pt x="0" y="479481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9999"/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 b="-21296"/>
            </a:stretch>
          </a:blipFill>
          <a:ln cap="sq">
            <a:noFill/>
            <a:prstDash val="solid"/>
            <a:miter/>
          </a:ln>
        </p:spPr>
      </p:sp>
      <p:sp>
        <p:nvSpPr>
          <p:cNvPr id="25" name="TextBox 25"/>
          <p:cNvSpPr txBox="1"/>
          <p:nvPr/>
        </p:nvSpPr>
        <p:spPr>
          <a:xfrm>
            <a:off x="1243098" y="1057275"/>
            <a:ext cx="7357684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88"/>
              </a:lnSpc>
            </a:pPr>
            <a:r>
              <a:rPr lang="ru-RU" sz="4800" b="1" dirty="0" smtClean="0">
                <a:solidFill>
                  <a:srgbClr val="FFFFFF"/>
                </a:solidFill>
                <a:latin typeface="PT Sans" panose="020B0503020203020204" pitchFamily="34" charset="-52"/>
                <a:ea typeface="Montserrat 1 Bold"/>
                <a:cs typeface="Montserrat 1 Bold"/>
                <a:sym typeface="Montserrat 1 Bold"/>
              </a:rPr>
              <a:t>Динамика количества участников ГИА по географии в регионе</a:t>
            </a:r>
            <a:endParaRPr lang="en-US" sz="4800" b="1" dirty="0">
              <a:solidFill>
                <a:srgbClr val="FFFFFF"/>
              </a:solidFill>
              <a:latin typeface="PT Sans" panose="020B0503020203020204" pitchFamily="34" charset="-52"/>
              <a:ea typeface="Montserrat 1 Bold"/>
              <a:cs typeface="Montserrat 1 Bold"/>
              <a:sym typeface="Montserrat 1 Bold"/>
            </a:endParaRPr>
          </a:p>
        </p:txBody>
      </p:sp>
      <p:sp>
        <p:nvSpPr>
          <p:cNvPr id="26" name="Freeform 26"/>
          <p:cNvSpPr/>
          <p:nvPr/>
        </p:nvSpPr>
        <p:spPr>
          <a:xfrm rot="560423" flipH="1" flipV="1">
            <a:off x="-1783260" y="5410731"/>
            <a:ext cx="2304785" cy="2333959"/>
          </a:xfrm>
          <a:custGeom>
            <a:avLst/>
            <a:gdLst/>
            <a:ahLst/>
            <a:cxnLst/>
            <a:rect l="l" t="t" r="r" b="b"/>
            <a:pathLst>
              <a:path w="2304785" h="2333959">
                <a:moveTo>
                  <a:pt x="2304785" y="2333959"/>
                </a:moveTo>
                <a:lnTo>
                  <a:pt x="0" y="2333959"/>
                </a:lnTo>
                <a:lnTo>
                  <a:pt x="0" y="0"/>
                </a:lnTo>
                <a:lnTo>
                  <a:pt x="2304785" y="0"/>
                </a:lnTo>
                <a:lnTo>
                  <a:pt x="2304785" y="2333959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grpSp>
        <p:nvGrpSpPr>
          <p:cNvPr id="27" name="Group 27"/>
          <p:cNvGrpSpPr/>
          <p:nvPr/>
        </p:nvGrpSpPr>
        <p:grpSpPr>
          <a:xfrm>
            <a:off x="9661196" y="9610347"/>
            <a:ext cx="1563662" cy="1563662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F75D9"/>
            </a:solidFill>
          </p:spPr>
        </p:sp>
      </p:grpSp>
      <p:grpSp>
        <p:nvGrpSpPr>
          <p:cNvPr id="29" name="Group 29"/>
          <p:cNvGrpSpPr/>
          <p:nvPr/>
        </p:nvGrpSpPr>
        <p:grpSpPr>
          <a:xfrm>
            <a:off x="10609057" y="9030629"/>
            <a:ext cx="1789644" cy="1789644"/>
            <a:chOff x="0" y="0"/>
            <a:chExt cx="6350000" cy="63500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6CCC3"/>
            </a:solidFill>
          </p:spPr>
        </p:sp>
      </p:grpSp>
      <p:graphicFrame>
        <p:nvGraphicFramePr>
          <p:cNvPr id="31" name="Диаграмма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8286363"/>
              </p:ext>
            </p:extLst>
          </p:nvPr>
        </p:nvGraphicFramePr>
        <p:xfrm>
          <a:off x="1243098" y="3787738"/>
          <a:ext cx="15749501" cy="5468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</p:spTree>
    <p:extLst>
      <p:ext uri="{BB962C8B-B14F-4D97-AF65-F5344CB8AC3E}">
        <p14:creationId xmlns:p14="http://schemas.microsoft.com/office/powerpoint/2010/main" val="372913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flipH="1" flipV="1">
            <a:off x="8623069" y="2661288"/>
            <a:ext cx="0" cy="6125468"/>
          </a:xfrm>
          <a:prstGeom prst="line">
            <a:avLst/>
          </a:prstGeom>
          <a:ln w="47625" cap="flat">
            <a:solidFill>
              <a:srgbClr val="56CCC3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366349" y="2830350"/>
            <a:ext cx="1178208" cy="1178208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BAEB2">
                    <a:alpha val="100000"/>
                  </a:srgbClr>
                </a:gs>
                <a:gs pos="50000">
                  <a:srgbClr val="0FBDB8">
                    <a:alpha val="100000"/>
                  </a:srgbClr>
                </a:gs>
                <a:gs pos="100000">
                  <a:srgbClr val="46EBE7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8785766" y="2885579"/>
            <a:ext cx="957294" cy="101252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 dirty="0">
              <a:latin typeface="PT Sans" panose="020B0503020203020204" pitchFamily="34" charset="-52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537700" y="7260713"/>
            <a:ext cx="1178208" cy="1178208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BAEB2">
                    <a:alpha val="100000"/>
                  </a:srgbClr>
                </a:gs>
                <a:gs pos="50000">
                  <a:srgbClr val="0FBDB8">
                    <a:alpha val="100000"/>
                  </a:srgbClr>
                </a:gs>
                <a:gs pos="100000">
                  <a:srgbClr val="46EBE7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510818" y="2981002"/>
            <a:ext cx="889270" cy="889270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sp>
        <p:nvSpPr>
          <p:cNvPr id="28" name="Freeform 28"/>
          <p:cNvSpPr/>
          <p:nvPr/>
        </p:nvSpPr>
        <p:spPr>
          <a:xfrm>
            <a:off x="1666795" y="3132832"/>
            <a:ext cx="535144" cy="535144"/>
          </a:xfrm>
          <a:custGeom>
            <a:avLst/>
            <a:gdLst/>
            <a:ahLst/>
            <a:cxnLst/>
            <a:rect l="l" t="t" r="r" b="b"/>
            <a:pathLst>
              <a:path w="535144" h="535144">
                <a:moveTo>
                  <a:pt x="0" y="0"/>
                </a:moveTo>
                <a:lnTo>
                  <a:pt x="535144" y="0"/>
                </a:lnTo>
                <a:lnTo>
                  <a:pt x="535144" y="535144"/>
                </a:lnTo>
                <a:lnTo>
                  <a:pt x="0" y="5351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2" name="TextBox 32"/>
          <p:cNvSpPr txBox="1"/>
          <p:nvPr/>
        </p:nvSpPr>
        <p:spPr>
          <a:xfrm>
            <a:off x="2800104" y="2988210"/>
            <a:ext cx="3890508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b="1" dirty="0" smtClean="0">
                <a:solidFill>
                  <a:srgbClr val="00969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Задания 26</a:t>
            </a:r>
            <a:endParaRPr lang="ru-RU" sz="2800" dirty="0"/>
          </a:p>
        </p:txBody>
      </p:sp>
      <p:sp>
        <p:nvSpPr>
          <p:cNvPr id="36" name="TextBox 36"/>
          <p:cNvSpPr txBox="1"/>
          <p:nvPr/>
        </p:nvSpPr>
        <p:spPr>
          <a:xfrm>
            <a:off x="1366349" y="1150786"/>
            <a:ext cx="13446242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88"/>
              </a:lnSpc>
            </a:pPr>
            <a:r>
              <a:rPr lang="ru-RU" sz="4800" b="1" dirty="0" smtClean="0">
                <a:solidFill>
                  <a:srgbClr val="041A22"/>
                </a:solidFill>
                <a:latin typeface="PT Sans" panose="020B0503020203020204" pitchFamily="34" charset="-52"/>
                <a:ea typeface="Montserrat 1 Bold"/>
                <a:cs typeface="Montserrat 1 Bold"/>
                <a:sym typeface="Montserrat 1 Bold"/>
              </a:rPr>
              <a:t>Задания с пониженной решаемостью</a:t>
            </a:r>
            <a:endParaRPr lang="en-US" sz="4800" b="1" dirty="0">
              <a:solidFill>
                <a:srgbClr val="041A22"/>
              </a:solidFill>
              <a:latin typeface="PT Sans" panose="020B0503020203020204" pitchFamily="34" charset="-52"/>
              <a:ea typeface="Montserrat 1 Bold"/>
              <a:cs typeface="Montserrat 1 Bold"/>
              <a:sym typeface="Montserrat 1 Bold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2060703" y="4303814"/>
            <a:ext cx="6507031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000" dirty="0"/>
              <a:t>Географическая среда как сфера взаимодействия общества и природы. Население мира. Мировое хозяйство. Регионы и страны мира. Место России в современном мире. Глобальные проблемы человечества 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987807" y="7149067"/>
            <a:ext cx="6234132" cy="17717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99"/>
              </a:lnSpc>
              <a:spcBef>
                <a:spcPct val="0"/>
              </a:spcBef>
            </a:pPr>
            <a:r>
              <a:rPr lang="ru-RU" sz="1999" dirty="0">
                <a:solidFill>
                  <a:srgbClr val="041A22"/>
                </a:solidFill>
                <a:latin typeface="Open Sans 2"/>
                <a:ea typeface="Open Sans 2"/>
                <a:cs typeface="Open Sans 2"/>
                <a:sym typeface="Open Sans 2"/>
              </a:rPr>
              <a:t>Устанавливать взаимосвязи между социально-экономическими и </a:t>
            </a:r>
            <a:r>
              <a:rPr lang="ru-RU" sz="1999" dirty="0" err="1">
                <a:solidFill>
                  <a:srgbClr val="041A22"/>
                </a:solidFill>
                <a:latin typeface="Open Sans 2"/>
                <a:ea typeface="Open Sans 2"/>
                <a:cs typeface="Open Sans 2"/>
                <a:sym typeface="Open Sans 2"/>
              </a:rPr>
              <a:t>геоэкологическими</a:t>
            </a:r>
            <a:r>
              <a:rPr lang="ru-RU" sz="1999" dirty="0">
                <a:solidFill>
                  <a:srgbClr val="041A22"/>
                </a:solidFill>
                <a:latin typeface="Open Sans 2"/>
                <a:ea typeface="Open Sans 2"/>
                <a:cs typeface="Open Sans 2"/>
                <a:sym typeface="Open Sans 2"/>
              </a:rPr>
              <a:t> процессами и явлениями; Объяснять изученные социально-экономические и </a:t>
            </a:r>
            <a:r>
              <a:rPr lang="ru-RU" sz="1999" dirty="0" err="1">
                <a:solidFill>
                  <a:srgbClr val="041A22"/>
                </a:solidFill>
                <a:latin typeface="Open Sans 2"/>
                <a:ea typeface="Open Sans 2"/>
                <a:cs typeface="Open Sans 2"/>
                <a:sym typeface="Open Sans 2"/>
              </a:rPr>
              <a:t>геоэкологические</a:t>
            </a:r>
            <a:r>
              <a:rPr lang="ru-RU" sz="1999" dirty="0">
                <a:solidFill>
                  <a:srgbClr val="041A22"/>
                </a:solidFill>
                <a:latin typeface="Open Sans 2"/>
                <a:ea typeface="Open Sans 2"/>
                <a:cs typeface="Open Sans 2"/>
                <a:sym typeface="Open Sans 2"/>
              </a:rPr>
              <a:t> процессы и явления</a:t>
            </a:r>
          </a:p>
        </p:txBody>
      </p:sp>
      <p:grpSp>
        <p:nvGrpSpPr>
          <p:cNvPr id="41" name="Group 41"/>
          <p:cNvGrpSpPr/>
          <p:nvPr/>
        </p:nvGrpSpPr>
        <p:grpSpPr>
          <a:xfrm>
            <a:off x="17259300" y="0"/>
            <a:ext cx="1178208" cy="10287000"/>
            <a:chOff x="0" y="0"/>
            <a:chExt cx="905486" cy="3479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905486" cy="3479800"/>
            </a:xfrm>
            <a:custGeom>
              <a:avLst/>
              <a:gdLst/>
              <a:ahLst/>
              <a:cxnLst/>
              <a:rect l="l" t="t" r="r" b="b"/>
              <a:pathLst>
                <a:path w="905486" h="3479800">
                  <a:moveTo>
                    <a:pt x="0" y="0"/>
                  </a:moveTo>
                  <a:lnTo>
                    <a:pt x="905486" y="0"/>
                  </a:lnTo>
                  <a:lnTo>
                    <a:pt x="905486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56CCC3"/>
            </a:solidFill>
          </p:spPr>
        </p:sp>
      </p:grpSp>
      <p:sp>
        <p:nvSpPr>
          <p:cNvPr id="43" name="Freeform 43"/>
          <p:cNvSpPr/>
          <p:nvPr/>
        </p:nvSpPr>
        <p:spPr>
          <a:xfrm>
            <a:off x="15367237" y="9289945"/>
            <a:ext cx="2264799" cy="2264799"/>
          </a:xfrm>
          <a:custGeom>
            <a:avLst/>
            <a:gdLst/>
            <a:ahLst/>
            <a:cxnLst/>
            <a:rect l="l" t="t" r="r" b="b"/>
            <a:pathLst>
              <a:path w="2264799" h="2264799">
                <a:moveTo>
                  <a:pt x="0" y="0"/>
                </a:moveTo>
                <a:lnTo>
                  <a:pt x="2264800" y="0"/>
                </a:lnTo>
                <a:lnTo>
                  <a:pt x="2264800" y="2264799"/>
                </a:lnTo>
                <a:lnTo>
                  <a:pt x="0" y="22647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44" name="Freeform 44"/>
          <p:cNvSpPr/>
          <p:nvPr/>
        </p:nvSpPr>
        <p:spPr>
          <a:xfrm>
            <a:off x="16777294" y="8136457"/>
            <a:ext cx="1300599" cy="1300599"/>
          </a:xfrm>
          <a:custGeom>
            <a:avLst/>
            <a:gdLst/>
            <a:ahLst/>
            <a:cxnLst/>
            <a:rect l="l" t="t" r="r" b="b"/>
            <a:pathLst>
              <a:path w="1300599" h="1300599">
                <a:moveTo>
                  <a:pt x="0" y="0"/>
                </a:moveTo>
                <a:lnTo>
                  <a:pt x="1300599" y="0"/>
                </a:lnTo>
                <a:lnTo>
                  <a:pt x="1300599" y="1300599"/>
                </a:lnTo>
                <a:lnTo>
                  <a:pt x="0" y="130059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45" name="Freeform 45"/>
          <p:cNvSpPr/>
          <p:nvPr/>
        </p:nvSpPr>
        <p:spPr>
          <a:xfrm>
            <a:off x="-289969" y="-316234"/>
            <a:ext cx="1107366" cy="1107366"/>
          </a:xfrm>
          <a:custGeom>
            <a:avLst/>
            <a:gdLst/>
            <a:ahLst/>
            <a:cxnLst/>
            <a:rect l="l" t="t" r="r" b="b"/>
            <a:pathLst>
              <a:path w="1107366" h="1107366">
                <a:moveTo>
                  <a:pt x="0" y="0"/>
                </a:moveTo>
                <a:lnTo>
                  <a:pt x="1107366" y="0"/>
                </a:lnTo>
                <a:lnTo>
                  <a:pt x="1107366" y="1107366"/>
                </a:lnTo>
                <a:lnTo>
                  <a:pt x="0" y="110736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46" name="Freeform 46"/>
          <p:cNvSpPr/>
          <p:nvPr/>
        </p:nvSpPr>
        <p:spPr>
          <a:xfrm>
            <a:off x="16351793" y="-47100"/>
            <a:ext cx="1075800" cy="1075800"/>
          </a:xfrm>
          <a:custGeom>
            <a:avLst/>
            <a:gdLst/>
            <a:ahLst/>
            <a:cxnLst/>
            <a:rect l="l" t="t" r="r" b="b"/>
            <a:pathLst>
              <a:path w="1075800" h="1075800">
                <a:moveTo>
                  <a:pt x="0" y="0"/>
                </a:moveTo>
                <a:lnTo>
                  <a:pt x="1075800" y="0"/>
                </a:lnTo>
                <a:lnTo>
                  <a:pt x="1075800" y="1075800"/>
                </a:lnTo>
                <a:lnTo>
                  <a:pt x="0" y="1075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47" name="Freeform 47"/>
          <p:cNvSpPr/>
          <p:nvPr/>
        </p:nvSpPr>
        <p:spPr>
          <a:xfrm>
            <a:off x="16987401" y="-650299"/>
            <a:ext cx="1772510" cy="1772510"/>
          </a:xfrm>
          <a:custGeom>
            <a:avLst/>
            <a:gdLst/>
            <a:ahLst/>
            <a:cxnLst/>
            <a:rect l="l" t="t" r="r" b="b"/>
            <a:pathLst>
              <a:path w="1772510" h="1772510">
                <a:moveTo>
                  <a:pt x="0" y="0"/>
                </a:moveTo>
                <a:lnTo>
                  <a:pt x="1772511" y="0"/>
                </a:lnTo>
                <a:lnTo>
                  <a:pt x="1772511" y="1772510"/>
                </a:lnTo>
                <a:lnTo>
                  <a:pt x="0" y="177251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7" name="Прямоугольник 6"/>
          <p:cNvSpPr/>
          <p:nvPr/>
        </p:nvSpPr>
        <p:spPr>
          <a:xfrm>
            <a:off x="8894969" y="2617363"/>
            <a:ext cx="75227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какие особенности рельефа и геологического строения территории Республики Хакасия определили строительство на её территории Саяно-Шушенской ГЭС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85767" y="4817691"/>
            <a:ext cx="8473534" cy="362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57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2816791"/>
            <a:ext cx="6539603" cy="6441509"/>
          </a:xfrm>
          <a:custGeom>
            <a:avLst/>
            <a:gdLst/>
            <a:ahLst/>
            <a:cxnLst/>
            <a:rect l="l" t="t" r="r" b="b"/>
            <a:pathLst>
              <a:path w="6539603" h="6441509">
                <a:moveTo>
                  <a:pt x="0" y="0"/>
                </a:moveTo>
                <a:lnTo>
                  <a:pt x="6539603" y="0"/>
                </a:lnTo>
                <a:lnTo>
                  <a:pt x="6539603" y="6441509"/>
                </a:lnTo>
                <a:lnTo>
                  <a:pt x="0" y="64415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805423" y="4380075"/>
            <a:ext cx="2986157" cy="2986157"/>
          </a:xfrm>
          <a:custGeom>
            <a:avLst/>
            <a:gdLst/>
            <a:ahLst/>
            <a:cxnLst/>
            <a:rect l="l" t="t" r="r" b="b"/>
            <a:pathLst>
              <a:path w="2986157" h="2986157">
                <a:moveTo>
                  <a:pt x="0" y="0"/>
                </a:moveTo>
                <a:lnTo>
                  <a:pt x="2986157" y="0"/>
                </a:lnTo>
                <a:lnTo>
                  <a:pt x="2986157" y="2986157"/>
                </a:lnTo>
                <a:lnTo>
                  <a:pt x="0" y="29861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030626" y="4605278"/>
            <a:ext cx="2535752" cy="2535752"/>
          </a:xfrm>
          <a:custGeom>
            <a:avLst/>
            <a:gdLst/>
            <a:ahLst/>
            <a:cxnLst/>
            <a:rect l="l" t="t" r="r" b="b"/>
            <a:pathLst>
              <a:path w="2535752" h="2535752">
                <a:moveTo>
                  <a:pt x="0" y="0"/>
                </a:moveTo>
                <a:lnTo>
                  <a:pt x="2535751" y="0"/>
                </a:lnTo>
                <a:lnTo>
                  <a:pt x="2535751" y="2535752"/>
                </a:lnTo>
                <a:lnTo>
                  <a:pt x="0" y="25357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162106" y="4736758"/>
            <a:ext cx="2272791" cy="2272791"/>
          </a:xfrm>
          <a:custGeom>
            <a:avLst/>
            <a:gdLst/>
            <a:ahLst/>
            <a:cxnLst/>
            <a:rect l="l" t="t" r="r" b="b"/>
            <a:pathLst>
              <a:path w="2272791" h="2272791">
                <a:moveTo>
                  <a:pt x="0" y="0"/>
                </a:moveTo>
                <a:lnTo>
                  <a:pt x="2272791" y="0"/>
                </a:lnTo>
                <a:lnTo>
                  <a:pt x="2272791" y="2272791"/>
                </a:lnTo>
                <a:lnTo>
                  <a:pt x="0" y="22727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379231" y="2721651"/>
            <a:ext cx="1261545" cy="1261545"/>
          </a:xfrm>
          <a:custGeom>
            <a:avLst/>
            <a:gdLst/>
            <a:ahLst/>
            <a:cxnLst/>
            <a:rect l="l" t="t" r="r" b="b"/>
            <a:pathLst>
              <a:path w="1261545" h="1261545">
                <a:moveTo>
                  <a:pt x="0" y="0"/>
                </a:moveTo>
                <a:lnTo>
                  <a:pt x="1261545" y="0"/>
                </a:lnTo>
                <a:lnTo>
                  <a:pt x="1261545" y="1261545"/>
                </a:lnTo>
                <a:lnTo>
                  <a:pt x="0" y="12615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379231" y="5341801"/>
            <a:ext cx="1261545" cy="1261545"/>
          </a:xfrm>
          <a:custGeom>
            <a:avLst/>
            <a:gdLst/>
            <a:ahLst/>
            <a:cxnLst/>
            <a:rect l="l" t="t" r="r" b="b"/>
            <a:pathLst>
              <a:path w="1261545" h="1261545">
                <a:moveTo>
                  <a:pt x="0" y="0"/>
                </a:moveTo>
                <a:lnTo>
                  <a:pt x="1261545" y="0"/>
                </a:lnTo>
                <a:lnTo>
                  <a:pt x="1261545" y="1261545"/>
                </a:lnTo>
                <a:lnTo>
                  <a:pt x="0" y="12615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379231" y="8057201"/>
            <a:ext cx="1261545" cy="1261545"/>
          </a:xfrm>
          <a:custGeom>
            <a:avLst/>
            <a:gdLst/>
            <a:ahLst/>
            <a:cxnLst/>
            <a:rect l="l" t="t" r="r" b="b"/>
            <a:pathLst>
              <a:path w="1261545" h="1261545">
                <a:moveTo>
                  <a:pt x="0" y="0"/>
                </a:moveTo>
                <a:lnTo>
                  <a:pt x="1261545" y="0"/>
                </a:lnTo>
                <a:lnTo>
                  <a:pt x="1261545" y="1261545"/>
                </a:lnTo>
                <a:lnTo>
                  <a:pt x="0" y="12615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474371" y="2816791"/>
            <a:ext cx="1071265" cy="1071265"/>
          </a:xfrm>
          <a:custGeom>
            <a:avLst/>
            <a:gdLst/>
            <a:ahLst/>
            <a:cxnLst/>
            <a:rect l="l" t="t" r="r" b="b"/>
            <a:pathLst>
              <a:path w="1071265" h="1071265">
                <a:moveTo>
                  <a:pt x="0" y="0"/>
                </a:moveTo>
                <a:lnTo>
                  <a:pt x="1071265" y="0"/>
                </a:lnTo>
                <a:lnTo>
                  <a:pt x="1071265" y="1071265"/>
                </a:lnTo>
                <a:lnTo>
                  <a:pt x="0" y="10712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8474371" y="5436941"/>
            <a:ext cx="1071265" cy="1071265"/>
          </a:xfrm>
          <a:custGeom>
            <a:avLst/>
            <a:gdLst/>
            <a:ahLst/>
            <a:cxnLst/>
            <a:rect l="l" t="t" r="r" b="b"/>
            <a:pathLst>
              <a:path w="1071265" h="1071265">
                <a:moveTo>
                  <a:pt x="0" y="0"/>
                </a:moveTo>
                <a:lnTo>
                  <a:pt x="1071265" y="0"/>
                </a:lnTo>
                <a:lnTo>
                  <a:pt x="1071265" y="1071265"/>
                </a:lnTo>
                <a:lnTo>
                  <a:pt x="0" y="10712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8474371" y="8152341"/>
            <a:ext cx="1071265" cy="1071265"/>
          </a:xfrm>
          <a:custGeom>
            <a:avLst/>
            <a:gdLst/>
            <a:ahLst/>
            <a:cxnLst/>
            <a:rect l="l" t="t" r="r" b="b"/>
            <a:pathLst>
              <a:path w="1071265" h="1071265">
                <a:moveTo>
                  <a:pt x="0" y="0"/>
                </a:moveTo>
                <a:lnTo>
                  <a:pt x="1071265" y="0"/>
                </a:lnTo>
                <a:lnTo>
                  <a:pt x="1071265" y="1071265"/>
                </a:lnTo>
                <a:lnTo>
                  <a:pt x="0" y="10712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8529917" y="2872337"/>
            <a:ext cx="960173" cy="960173"/>
          </a:xfrm>
          <a:custGeom>
            <a:avLst/>
            <a:gdLst/>
            <a:ahLst/>
            <a:cxnLst/>
            <a:rect l="l" t="t" r="r" b="b"/>
            <a:pathLst>
              <a:path w="960173" h="960173">
                <a:moveTo>
                  <a:pt x="0" y="0"/>
                </a:moveTo>
                <a:lnTo>
                  <a:pt x="960173" y="0"/>
                </a:lnTo>
                <a:lnTo>
                  <a:pt x="960173" y="960173"/>
                </a:lnTo>
                <a:lnTo>
                  <a:pt x="0" y="96017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8529917" y="5492487"/>
            <a:ext cx="960173" cy="960173"/>
          </a:xfrm>
          <a:custGeom>
            <a:avLst/>
            <a:gdLst/>
            <a:ahLst/>
            <a:cxnLst/>
            <a:rect l="l" t="t" r="r" b="b"/>
            <a:pathLst>
              <a:path w="960173" h="960173">
                <a:moveTo>
                  <a:pt x="0" y="0"/>
                </a:moveTo>
                <a:lnTo>
                  <a:pt x="960173" y="0"/>
                </a:lnTo>
                <a:lnTo>
                  <a:pt x="960173" y="960173"/>
                </a:lnTo>
                <a:lnTo>
                  <a:pt x="0" y="96017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8529917" y="8207887"/>
            <a:ext cx="960173" cy="960173"/>
          </a:xfrm>
          <a:custGeom>
            <a:avLst/>
            <a:gdLst/>
            <a:ahLst/>
            <a:cxnLst/>
            <a:rect l="l" t="t" r="r" b="b"/>
            <a:pathLst>
              <a:path w="960173" h="960173">
                <a:moveTo>
                  <a:pt x="0" y="0"/>
                </a:moveTo>
                <a:lnTo>
                  <a:pt x="960173" y="0"/>
                </a:lnTo>
                <a:lnTo>
                  <a:pt x="960173" y="960173"/>
                </a:lnTo>
                <a:lnTo>
                  <a:pt x="0" y="96017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2241826" y="3609564"/>
            <a:ext cx="1127195" cy="1127195"/>
          </a:xfrm>
          <a:custGeom>
            <a:avLst/>
            <a:gdLst/>
            <a:ahLst/>
            <a:cxnLst/>
            <a:rect l="l" t="t" r="r" b="b"/>
            <a:pathLst>
              <a:path w="1127195" h="1127195">
                <a:moveTo>
                  <a:pt x="0" y="0"/>
                </a:moveTo>
                <a:lnTo>
                  <a:pt x="1127194" y="0"/>
                </a:lnTo>
                <a:lnTo>
                  <a:pt x="1127194" y="1127194"/>
                </a:lnTo>
                <a:lnTo>
                  <a:pt x="0" y="112719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5100269" y="3609564"/>
            <a:ext cx="1097606" cy="1127195"/>
          </a:xfrm>
          <a:custGeom>
            <a:avLst/>
            <a:gdLst/>
            <a:ahLst/>
            <a:cxnLst/>
            <a:rect l="l" t="t" r="r" b="b"/>
            <a:pathLst>
              <a:path w="1097606" h="1127195">
                <a:moveTo>
                  <a:pt x="0" y="0"/>
                </a:moveTo>
                <a:lnTo>
                  <a:pt x="1097606" y="0"/>
                </a:lnTo>
                <a:lnTo>
                  <a:pt x="1097606" y="1127194"/>
                </a:lnTo>
                <a:lnTo>
                  <a:pt x="0" y="112719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5717556" y="6263919"/>
            <a:ext cx="1328361" cy="954760"/>
          </a:xfrm>
          <a:custGeom>
            <a:avLst/>
            <a:gdLst/>
            <a:ahLst/>
            <a:cxnLst/>
            <a:rect l="l" t="t" r="r" b="b"/>
            <a:pathLst>
              <a:path w="1328361" h="954760">
                <a:moveTo>
                  <a:pt x="0" y="0"/>
                </a:moveTo>
                <a:lnTo>
                  <a:pt x="1328361" y="0"/>
                </a:lnTo>
                <a:lnTo>
                  <a:pt x="1328361" y="954759"/>
                </a:lnTo>
                <a:lnTo>
                  <a:pt x="0" y="95475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483360" y="6048633"/>
            <a:ext cx="1364551" cy="1385331"/>
          </a:xfrm>
          <a:custGeom>
            <a:avLst/>
            <a:gdLst/>
            <a:ahLst/>
            <a:cxnLst/>
            <a:rect l="l" t="t" r="r" b="b"/>
            <a:pathLst>
              <a:path w="1364551" h="1385331">
                <a:moveTo>
                  <a:pt x="0" y="0"/>
                </a:moveTo>
                <a:lnTo>
                  <a:pt x="1364552" y="0"/>
                </a:lnTo>
                <a:lnTo>
                  <a:pt x="1364552" y="1385331"/>
                </a:lnTo>
                <a:lnTo>
                  <a:pt x="0" y="138533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3783308" y="7439182"/>
            <a:ext cx="1230060" cy="1248792"/>
          </a:xfrm>
          <a:custGeom>
            <a:avLst/>
            <a:gdLst/>
            <a:ahLst/>
            <a:cxnLst/>
            <a:rect l="l" t="t" r="r" b="b"/>
            <a:pathLst>
              <a:path w="1230060" h="1248792">
                <a:moveTo>
                  <a:pt x="0" y="0"/>
                </a:moveTo>
                <a:lnTo>
                  <a:pt x="1230060" y="0"/>
                </a:lnTo>
                <a:lnTo>
                  <a:pt x="1230060" y="1248792"/>
                </a:lnTo>
                <a:lnTo>
                  <a:pt x="0" y="124879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3567867" y="5094055"/>
            <a:ext cx="1461269" cy="1461269"/>
          </a:xfrm>
          <a:custGeom>
            <a:avLst/>
            <a:gdLst/>
            <a:ahLst/>
            <a:cxnLst/>
            <a:rect l="l" t="t" r="r" b="b"/>
            <a:pathLst>
              <a:path w="1461269" h="1461269">
                <a:moveTo>
                  <a:pt x="0" y="0"/>
                </a:moveTo>
                <a:lnTo>
                  <a:pt x="1461269" y="0"/>
                </a:lnTo>
                <a:lnTo>
                  <a:pt x="1461269" y="1461269"/>
                </a:lnTo>
                <a:lnTo>
                  <a:pt x="0" y="146126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9811721" y="2538094"/>
            <a:ext cx="7294808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38"/>
              </a:lnSpc>
            </a:pPr>
            <a:r>
              <a:rPr lang="ru-RU" sz="2600" b="1" spc="-78" dirty="0">
                <a:solidFill>
                  <a:srgbClr val="041A22"/>
                </a:solidFill>
                <a:latin typeface="Times New Roman" panose="02020603050405020304" pitchFamily="18" charset="0"/>
                <a:ea typeface="Open Sans 2 Bold"/>
                <a:cs typeface="Times New Roman" panose="02020603050405020304" pitchFamily="18" charset="0"/>
                <a:sym typeface="Open Sans 2 Bold"/>
              </a:rPr>
              <a:t>Обучающиеся не знают географическую номенклатуру</a:t>
            </a:r>
            <a:endParaRPr lang="en-US" sz="2600" b="1" spc="-78" dirty="0">
              <a:solidFill>
                <a:srgbClr val="041A22"/>
              </a:solidFill>
              <a:latin typeface="Times New Roman" panose="02020603050405020304" pitchFamily="18" charset="0"/>
              <a:ea typeface="Open Sans 2 Bold"/>
              <a:cs typeface="Times New Roman" panose="02020603050405020304" pitchFamily="18" charset="0"/>
              <a:sym typeface="Open Sans 2 Bold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9778770" y="5132282"/>
            <a:ext cx="5887242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38"/>
              </a:lnSpc>
            </a:pPr>
            <a:r>
              <a:rPr lang="ru-RU" sz="2600" b="1" spc="-78" dirty="0">
                <a:solidFill>
                  <a:srgbClr val="041A22"/>
                </a:solidFill>
                <a:latin typeface="Times New Roman" panose="02020603050405020304" pitchFamily="18" charset="0"/>
                <a:ea typeface="Open Sans 2 Bold"/>
                <a:cs typeface="Times New Roman" panose="02020603050405020304" pitchFamily="18" charset="0"/>
                <a:sym typeface="Open Sans 2 Bold"/>
              </a:rPr>
              <a:t>Обучающиеся не знают базовые понятия географии</a:t>
            </a:r>
            <a:endParaRPr lang="en-US" sz="2600" b="1" spc="-78" dirty="0">
              <a:solidFill>
                <a:srgbClr val="041A22"/>
              </a:solidFill>
              <a:latin typeface="Times New Roman" panose="02020603050405020304" pitchFamily="18" charset="0"/>
              <a:ea typeface="Open Sans 2 Bold"/>
              <a:cs typeface="Times New Roman" panose="02020603050405020304" pitchFamily="18" charset="0"/>
              <a:sym typeface="Open Sans 2 Bold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9834374" y="8210440"/>
            <a:ext cx="7424925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37"/>
              </a:lnSpc>
            </a:pPr>
            <a:r>
              <a:rPr lang="ru-RU" sz="2599" b="1" spc="-77" dirty="0" smtClean="0">
                <a:solidFill>
                  <a:srgbClr val="041A22"/>
                </a:solidFill>
                <a:latin typeface="Times New Roman" panose="02020603050405020304" pitchFamily="18" charset="0"/>
                <a:ea typeface="Open Sans 2 Bold"/>
                <a:cs typeface="Times New Roman" panose="02020603050405020304" pitchFamily="18" charset="0"/>
                <a:sym typeface="Open Sans 2 Bold"/>
              </a:rPr>
              <a:t>Низкий уровень </a:t>
            </a:r>
            <a:r>
              <a:rPr lang="ru-RU" sz="2599" b="1" spc="-77" dirty="0">
                <a:solidFill>
                  <a:srgbClr val="041A22"/>
                </a:solidFill>
                <a:latin typeface="Times New Roman" panose="02020603050405020304" pitchFamily="18" charset="0"/>
                <a:ea typeface="Open Sans 2 Bold"/>
                <a:cs typeface="Times New Roman" panose="02020603050405020304" pitchFamily="18" charset="0"/>
                <a:sym typeface="Open Sans 2 Bold"/>
              </a:rPr>
              <a:t>читательской грамотности</a:t>
            </a:r>
            <a:endParaRPr lang="en-US" sz="2599" b="1" spc="-77" dirty="0">
              <a:solidFill>
                <a:srgbClr val="041A22"/>
              </a:solidFill>
              <a:latin typeface="Times New Roman" panose="02020603050405020304" pitchFamily="18" charset="0"/>
              <a:ea typeface="Open Sans 2 Bold"/>
              <a:cs typeface="Times New Roman" panose="02020603050405020304" pitchFamily="18" charset="0"/>
              <a:sym typeface="Open Sans 2 Bold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1160305" y="964243"/>
            <a:ext cx="15968878" cy="1481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ru-RU" sz="4800" b="1" dirty="0">
                <a:solidFill>
                  <a:srgbClr val="041A22"/>
                </a:solidFill>
                <a:latin typeface="PT Sans" panose="020B0503020203020204" pitchFamily="34" charset="-52"/>
                <a:ea typeface="Montserrat 1 Bold"/>
                <a:cs typeface="Montserrat 1 Bold"/>
                <a:sym typeface="Montserrat 1 Bold"/>
              </a:rPr>
              <a:t>Рекомендации по совершенствованию организации и методики преподавания предмета </a:t>
            </a:r>
            <a:endParaRPr lang="en-US" sz="4800" b="1" dirty="0">
              <a:solidFill>
                <a:srgbClr val="041A22"/>
              </a:solidFill>
              <a:latin typeface="PT Sans" panose="020B0503020203020204" pitchFamily="34" charset="-52"/>
              <a:ea typeface="Montserrat 1 Bold"/>
              <a:cs typeface="Montserrat 1 Bold"/>
              <a:sym typeface="Montserrat 1 Bold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9834375" y="8612324"/>
            <a:ext cx="7424925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19"/>
              </a:lnSpc>
              <a:spcBef>
                <a:spcPct val="0"/>
              </a:spcBef>
            </a:pPr>
            <a:r>
              <a:rPr lang="ru-RU" sz="1799" dirty="0">
                <a:solidFill>
                  <a:srgbClr val="041A22"/>
                </a:solidFill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  <a:sym typeface="Open Sans 2"/>
              </a:rPr>
              <a:t>Формировать умения работы с информацией: владеть навыками получения информации из источников разных типов, самостоятельно осуществлять поиск, анализ, систематизацию и интерпретацию информации</a:t>
            </a:r>
            <a:endParaRPr lang="en-US" sz="1799" dirty="0">
              <a:solidFill>
                <a:srgbClr val="041A22"/>
              </a:solidFill>
              <a:latin typeface="Times New Roman" panose="02020603050405020304" pitchFamily="18" charset="0"/>
              <a:ea typeface="Open Sans 2"/>
              <a:cs typeface="Times New Roman" panose="02020603050405020304" pitchFamily="18" charset="0"/>
              <a:sym typeface="Open Sans 2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9834375" y="5898734"/>
            <a:ext cx="7920225" cy="192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19"/>
              </a:lnSpc>
              <a:spcBef>
                <a:spcPct val="0"/>
              </a:spcBef>
            </a:pPr>
            <a:r>
              <a:rPr lang="ru-RU" sz="1799" dirty="0">
                <a:solidFill>
                  <a:srgbClr val="041A22"/>
                </a:solidFill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  <a:sym typeface="Open Sans 2"/>
              </a:rPr>
              <a:t>Формировать у школьников базовые логические действия:  Устанавливать существенный признак или основания для сравнения, классификации и обобщения.</a:t>
            </a:r>
          </a:p>
          <a:p>
            <a:pPr>
              <a:lnSpc>
                <a:spcPts val="2519"/>
              </a:lnSpc>
              <a:spcBef>
                <a:spcPct val="0"/>
              </a:spcBef>
            </a:pPr>
            <a:r>
              <a:rPr lang="ru-RU" sz="1799" dirty="0">
                <a:solidFill>
                  <a:srgbClr val="041A22"/>
                </a:solidFill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  <a:sym typeface="Open Sans 2"/>
              </a:rPr>
              <a:t>Формировать у школьников базовые исследовательские действия: формирование научного типа мышления, владение научной терминологией, ключевыми понятиями и методами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9807602" y="3216362"/>
            <a:ext cx="8171084" cy="16030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19"/>
              </a:lnSpc>
              <a:spcBef>
                <a:spcPct val="0"/>
              </a:spcBef>
            </a:pPr>
            <a:r>
              <a:rPr lang="ru-RU" sz="1799" dirty="0" smtClean="0">
                <a:solidFill>
                  <a:srgbClr val="041A22"/>
                </a:solidFill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  <a:sym typeface="Open Sans 2"/>
              </a:rPr>
              <a:t>требовать </a:t>
            </a:r>
            <a:r>
              <a:rPr lang="ru-RU" sz="1799" dirty="0">
                <a:solidFill>
                  <a:srgbClr val="041A22"/>
                </a:solidFill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  <a:sym typeface="Open Sans 2"/>
              </a:rPr>
              <a:t>знания карт административно-территориального деления России, природного и экономического районирования России. Повторить правильность написания наименований АТЕ, природных и экономических районов. Использовать в качестве тренажеров соответствующие электронные интерактивные карты. </a:t>
            </a:r>
            <a:endParaRPr lang="en-US" sz="1799" dirty="0">
              <a:solidFill>
                <a:srgbClr val="041A22"/>
              </a:solidFill>
              <a:latin typeface="Times New Roman" panose="02020603050405020304" pitchFamily="18" charset="0"/>
              <a:ea typeface="Open Sans 2"/>
              <a:cs typeface="Times New Roman" panose="02020603050405020304" pitchFamily="18" charset="0"/>
              <a:sym typeface="Open Sans 2"/>
            </a:endParaRPr>
          </a:p>
        </p:txBody>
      </p:sp>
      <p:grpSp>
        <p:nvGrpSpPr>
          <p:cNvPr id="38" name="Group 38"/>
          <p:cNvGrpSpPr/>
          <p:nvPr/>
        </p:nvGrpSpPr>
        <p:grpSpPr>
          <a:xfrm>
            <a:off x="17405173" y="-296416"/>
            <a:ext cx="1765655" cy="1765655"/>
            <a:chOff x="0" y="0"/>
            <a:chExt cx="6350000" cy="63500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DC300"/>
            </a:solidFill>
          </p:spPr>
        </p:sp>
      </p:grpSp>
      <p:grpSp>
        <p:nvGrpSpPr>
          <p:cNvPr id="40" name="Group 40"/>
          <p:cNvGrpSpPr/>
          <p:nvPr/>
        </p:nvGrpSpPr>
        <p:grpSpPr>
          <a:xfrm>
            <a:off x="15447831" y="-945709"/>
            <a:ext cx="1681352" cy="1681352"/>
            <a:chOff x="0" y="0"/>
            <a:chExt cx="6350000" cy="635000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F75D9"/>
            </a:solidFill>
          </p:spPr>
        </p:sp>
      </p:grpSp>
      <p:grpSp>
        <p:nvGrpSpPr>
          <p:cNvPr id="42" name="Group 42"/>
          <p:cNvGrpSpPr/>
          <p:nvPr/>
        </p:nvGrpSpPr>
        <p:grpSpPr>
          <a:xfrm>
            <a:off x="17259300" y="9168060"/>
            <a:ext cx="1867647" cy="1867647"/>
            <a:chOff x="0" y="0"/>
            <a:chExt cx="6350000" cy="635000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6CCC3"/>
            </a:solidFill>
          </p:spPr>
        </p:sp>
      </p:grpSp>
    </p:spTree>
    <p:extLst>
      <p:ext uri="{BB962C8B-B14F-4D97-AF65-F5344CB8AC3E}">
        <p14:creationId xmlns:p14="http://schemas.microsoft.com/office/powerpoint/2010/main" val="419123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2816791"/>
            <a:ext cx="6539603" cy="6441509"/>
          </a:xfrm>
          <a:custGeom>
            <a:avLst/>
            <a:gdLst/>
            <a:ahLst/>
            <a:cxnLst/>
            <a:rect l="l" t="t" r="r" b="b"/>
            <a:pathLst>
              <a:path w="6539603" h="6441509">
                <a:moveTo>
                  <a:pt x="0" y="0"/>
                </a:moveTo>
                <a:lnTo>
                  <a:pt x="6539603" y="0"/>
                </a:lnTo>
                <a:lnTo>
                  <a:pt x="6539603" y="6441509"/>
                </a:lnTo>
                <a:lnTo>
                  <a:pt x="0" y="64415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805423" y="4380075"/>
            <a:ext cx="2986157" cy="2986157"/>
          </a:xfrm>
          <a:custGeom>
            <a:avLst/>
            <a:gdLst/>
            <a:ahLst/>
            <a:cxnLst/>
            <a:rect l="l" t="t" r="r" b="b"/>
            <a:pathLst>
              <a:path w="2986157" h="2986157">
                <a:moveTo>
                  <a:pt x="0" y="0"/>
                </a:moveTo>
                <a:lnTo>
                  <a:pt x="2986157" y="0"/>
                </a:lnTo>
                <a:lnTo>
                  <a:pt x="2986157" y="2986157"/>
                </a:lnTo>
                <a:lnTo>
                  <a:pt x="0" y="29861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030626" y="4605278"/>
            <a:ext cx="2535752" cy="2535752"/>
          </a:xfrm>
          <a:custGeom>
            <a:avLst/>
            <a:gdLst/>
            <a:ahLst/>
            <a:cxnLst/>
            <a:rect l="l" t="t" r="r" b="b"/>
            <a:pathLst>
              <a:path w="2535752" h="2535752">
                <a:moveTo>
                  <a:pt x="0" y="0"/>
                </a:moveTo>
                <a:lnTo>
                  <a:pt x="2535751" y="0"/>
                </a:lnTo>
                <a:lnTo>
                  <a:pt x="2535751" y="2535752"/>
                </a:lnTo>
                <a:lnTo>
                  <a:pt x="0" y="25357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162106" y="4736758"/>
            <a:ext cx="2272791" cy="2272791"/>
          </a:xfrm>
          <a:custGeom>
            <a:avLst/>
            <a:gdLst/>
            <a:ahLst/>
            <a:cxnLst/>
            <a:rect l="l" t="t" r="r" b="b"/>
            <a:pathLst>
              <a:path w="2272791" h="2272791">
                <a:moveTo>
                  <a:pt x="0" y="0"/>
                </a:moveTo>
                <a:lnTo>
                  <a:pt x="2272791" y="0"/>
                </a:lnTo>
                <a:lnTo>
                  <a:pt x="2272791" y="2272791"/>
                </a:lnTo>
                <a:lnTo>
                  <a:pt x="0" y="22727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379231" y="2721651"/>
            <a:ext cx="1261545" cy="1261545"/>
          </a:xfrm>
          <a:custGeom>
            <a:avLst/>
            <a:gdLst/>
            <a:ahLst/>
            <a:cxnLst/>
            <a:rect l="l" t="t" r="r" b="b"/>
            <a:pathLst>
              <a:path w="1261545" h="1261545">
                <a:moveTo>
                  <a:pt x="0" y="0"/>
                </a:moveTo>
                <a:lnTo>
                  <a:pt x="1261545" y="0"/>
                </a:lnTo>
                <a:lnTo>
                  <a:pt x="1261545" y="1261545"/>
                </a:lnTo>
                <a:lnTo>
                  <a:pt x="0" y="12615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379231" y="5341801"/>
            <a:ext cx="1261545" cy="1261545"/>
          </a:xfrm>
          <a:custGeom>
            <a:avLst/>
            <a:gdLst/>
            <a:ahLst/>
            <a:cxnLst/>
            <a:rect l="l" t="t" r="r" b="b"/>
            <a:pathLst>
              <a:path w="1261545" h="1261545">
                <a:moveTo>
                  <a:pt x="0" y="0"/>
                </a:moveTo>
                <a:lnTo>
                  <a:pt x="1261545" y="0"/>
                </a:lnTo>
                <a:lnTo>
                  <a:pt x="1261545" y="1261545"/>
                </a:lnTo>
                <a:lnTo>
                  <a:pt x="0" y="12615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379231" y="8057201"/>
            <a:ext cx="1261545" cy="1261545"/>
          </a:xfrm>
          <a:custGeom>
            <a:avLst/>
            <a:gdLst/>
            <a:ahLst/>
            <a:cxnLst/>
            <a:rect l="l" t="t" r="r" b="b"/>
            <a:pathLst>
              <a:path w="1261545" h="1261545">
                <a:moveTo>
                  <a:pt x="0" y="0"/>
                </a:moveTo>
                <a:lnTo>
                  <a:pt x="1261545" y="0"/>
                </a:lnTo>
                <a:lnTo>
                  <a:pt x="1261545" y="1261545"/>
                </a:lnTo>
                <a:lnTo>
                  <a:pt x="0" y="12615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474371" y="2816791"/>
            <a:ext cx="1071265" cy="1071265"/>
          </a:xfrm>
          <a:custGeom>
            <a:avLst/>
            <a:gdLst/>
            <a:ahLst/>
            <a:cxnLst/>
            <a:rect l="l" t="t" r="r" b="b"/>
            <a:pathLst>
              <a:path w="1071265" h="1071265">
                <a:moveTo>
                  <a:pt x="0" y="0"/>
                </a:moveTo>
                <a:lnTo>
                  <a:pt x="1071265" y="0"/>
                </a:lnTo>
                <a:lnTo>
                  <a:pt x="1071265" y="1071265"/>
                </a:lnTo>
                <a:lnTo>
                  <a:pt x="0" y="10712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8474371" y="5436941"/>
            <a:ext cx="1071265" cy="1071265"/>
          </a:xfrm>
          <a:custGeom>
            <a:avLst/>
            <a:gdLst/>
            <a:ahLst/>
            <a:cxnLst/>
            <a:rect l="l" t="t" r="r" b="b"/>
            <a:pathLst>
              <a:path w="1071265" h="1071265">
                <a:moveTo>
                  <a:pt x="0" y="0"/>
                </a:moveTo>
                <a:lnTo>
                  <a:pt x="1071265" y="0"/>
                </a:lnTo>
                <a:lnTo>
                  <a:pt x="1071265" y="1071265"/>
                </a:lnTo>
                <a:lnTo>
                  <a:pt x="0" y="10712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8474371" y="8152341"/>
            <a:ext cx="1071265" cy="1071265"/>
          </a:xfrm>
          <a:custGeom>
            <a:avLst/>
            <a:gdLst/>
            <a:ahLst/>
            <a:cxnLst/>
            <a:rect l="l" t="t" r="r" b="b"/>
            <a:pathLst>
              <a:path w="1071265" h="1071265">
                <a:moveTo>
                  <a:pt x="0" y="0"/>
                </a:moveTo>
                <a:lnTo>
                  <a:pt x="1071265" y="0"/>
                </a:lnTo>
                <a:lnTo>
                  <a:pt x="1071265" y="1071265"/>
                </a:lnTo>
                <a:lnTo>
                  <a:pt x="0" y="10712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8529917" y="2872337"/>
            <a:ext cx="960173" cy="960173"/>
          </a:xfrm>
          <a:custGeom>
            <a:avLst/>
            <a:gdLst/>
            <a:ahLst/>
            <a:cxnLst/>
            <a:rect l="l" t="t" r="r" b="b"/>
            <a:pathLst>
              <a:path w="960173" h="960173">
                <a:moveTo>
                  <a:pt x="0" y="0"/>
                </a:moveTo>
                <a:lnTo>
                  <a:pt x="960173" y="0"/>
                </a:lnTo>
                <a:lnTo>
                  <a:pt x="960173" y="960173"/>
                </a:lnTo>
                <a:lnTo>
                  <a:pt x="0" y="96017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8529917" y="5492487"/>
            <a:ext cx="960173" cy="960173"/>
          </a:xfrm>
          <a:custGeom>
            <a:avLst/>
            <a:gdLst/>
            <a:ahLst/>
            <a:cxnLst/>
            <a:rect l="l" t="t" r="r" b="b"/>
            <a:pathLst>
              <a:path w="960173" h="960173">
                <a:moveTo>
                  <a:pt x="0" y="0"/>
                </a:moveTo>
                <a:lnTo>
                  <a:pt x="960173" y="0"/>
                </a:lnTo>
                <a:lnTo>
                  <a:pt x="960173" y="960173"/>
                </a:lnTo>
                <a:lnTo>
                  <a:pt x="0" y="96017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8529917" y="8207887"/>
            <a:ext cx="960173" cy="960173"/>
          </a:xfrm>
          <a:custGeom>
            <a:avLst/>
            <a:gdLst/>
            <a:ahLst/>
            <a:cxnLst/>
            <a:rect l="l" t="t" r="r" b="b"/>
            <a:pathLst>
              <a:path w="960173" h="960173">
                <a:moveTo>
                  <a:pt x="0" y="0"/>
                </a:moveTo>
                <a:lnTo>
                  <a:pt x="960173" y="0"/>
                </a:lnTo>
                <a:lnTo>
                  <a:pt x="960173" y="960173"/>
                </a:lnTo>
                <a:lnTo>
                  <a:pt x="0" y="96017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2241826" y="3609564"/>
            <a:ext cx="1127195" cy="1127195"/>
          </a:xfrm>
          <a:custGeom>
            <a:avLst/>
            <a:gdLst/>
            <a:ahLst/>
            <a:cxnLst/>
            <a:rect l="l" t="t" r="r" b="b"/>
            <a:pathLst>
              <a:path w="1127195" h="1127195">
                <a:moveTo>
                  <a:pt x="0" y="0"/>
                </a:moveTo>
                <a:lnTo>
                  <a:pt x="1127194" y="0"/>
                </a:lnTo>
                <a:lnTo>
                  <a:pt x="1127194" y="1127194"/>
                </a:lnTo>
                <a:lnTo>
                  <a:pt x="0" y="112719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5100269" y="3609564"/>
            <a:ext cx="1097606" cy="1127195"/>
          </a:xfrm>
          <a:custGeom>
            <a:avLst/>
            <a:gdLst/>
            <a:ahLst/>
            <a:cxnLst/>
            <a:rect l="l" t="t" r="r" b="b"/>
            <a:pathLst>
              <a:path w="1097606" h="1127195">
                <a:moveTo>
                  <a:pt x="0" y="0"/>
                </a:moveTo>
                <a:lnTo>
                  <a:pt x="1097606" y="0"/>
                </a:lnTo>
                <a:lnTo>
                  <a:pt x="1097606" y="1127194"/>
                </a:lnTo>
                <a:lnTo>
                  <a:pt x="0" y="112719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5717556" y="6263919"/>
            <a:ext cx="1328361" cy="954760"/>
          </a:xfrm>
          <a:custGeom>
            <a:avLst/>
            <a:gdLst/>
            <a:ahLst/>
            <a:cxnLst/>
            <a:rect l="l" t="t" r="r" b="b"/>
            <a:pathLst>
              <a:path w="1328361" h="954760">
                <a:moveTo>
                  <a:pt x="0" y="0"/>
                </a:moveTo>
                <a:lnTo>
                  <a:pt x="1328361" y="0"/>
                </a:lnTo>
                <a:lnTo>
                  <a:pt x="1328361" y="954759"/>
                </a:lnTo>
                <a:lnTo>
                  <a:pt x="0" y="95475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483360" y="6048633"/>
            <a:ext cx="1364551" cy="1385331"/>
          </a:xfrm>
          <a:custGeom>
            <a:avLst/>
            <a:gdLst/>
            <a:ahLst/>
            <a:cxnLst/>
            <a:rect l="l" t="t" r="r" b="b"/>
            <a:pathLst>
              <a:path w="1364551" h="1385331">
                <a:moveTo>
                  <a:pt x="0" y="0"/>
                </a:moveTo>
                <a:lnTo>
                  <a:pt x="1364552" y="0"/>
                </a:lnTo>
                <a:lnTo>
                  <a:pt x="1364552" y="1385331"/>
                </a:lnTo>
                <a:lnTo>
                  <a:pt x="0" y="138533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3783308" y="7439182"/>
            <a:ext cx="1230060" cy="1248792"/>
          </a:xfrm>
          <a:custGeom>
            <a:avLst/>
            <a:gdLst/>
            <a:ahLst/>
            <a:cxnLst/>
            <a:rect l="l" t="t" r="r" b="b"/>
            <a:pathLst>
              <a:path w="1230060" h="1248792">
                <a:moveTo>
                  <a:pt x="0" y="0"/>
                </a:moveTo>
                <a:lnTo>
                  <a:pt x="1230060" y="0"/>
                </a:lnTo>
                <a:lnTo>
                  <a:pt x="1230060" y="1248792"/>
                </a:lnTo>
                <a:lnTo>
                  <a:pt x="0" y="124879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3567867" y="5094055"/>
            <a:ext cx="1461269" cy="1461269"/>
          </a:xfrm>
          <a:custGeom>
            <a:avLst/>
            <a:gdLst/>
            <a:ahLst/>
            <a:cxnLst/>
            <a:rect l="l" t="t" r="r" b="b"/>
            <a:pathLst>
              <a:path w="1461269" h="1461269">
                <a:moveTo>
                  <a:pt x="0" y="0"/>
                </a:moveTo>
                <a:lnTo>
                  <a:pt x="1461269" y="0"/>
                </a:lnTo>
                <a:lnTo>
                  <a:pt x="1461269" y="1461269"/>
                </a:lnTo>
                <a:lnTo>
                  <a:pt x="0" y="146126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32" name="TextBox 32"/>
          <p:cNvSpPr txBox="1"/>
          <p:nvPr/>
        </p:nvSpPr>
        <p:spPr>
          <a:xfrm>
            <a:off x="1160305" y="964243"/>
            <a:ext cx="15968878" cy="1481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ru-RU" sz="4800" b="1" dirty="0">
                <a:solidFill>
                  <a:srgbClr val="041A22"/>
                </a:solidFill>
                <a:latin typeface="PT Sans" panose="020B0503020203020204" pitchFamily="34" charset="-52"/>
                <a:ea typeface="Montserrat 1 Bold"/>
                <a:cs typeface="Montserrat 1 Bold"/>
                <a:sym typeface="Montserrat 1 Bold"/>
              </a:rPr>
              <a:t>Рекомендации по совершенствованию организации и методики преподавания предмета </a:t>
            </a:r>
            <a:endParaRPr lang="en-US" sz="4800" b="1" dirty="0">
              <a:solidFill>
                <a:srgbClr val="041A22"/>
              </a:solidFill>
              <a:latin typeface="PT Sans" panose="020B0503020203020204" pitchFamily="34" charset="-52"/>
              <a:ea typeface="Montserrat 1 Bold"/>
              <a:cs typeface="Montserrat 1 Bold"/>
              <a:sym typeface="Montserrat 1 Bold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9726912" y="8217155"/>
            <a:ext cx="7424925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19"/>
              </a:lnSpc>
              <a:spcBef>
                <a:spcPct val="0"/>
              </a:spcBef>
            </a:pPr>
            <a:r>
              <a:rPr lang="ru-RU" sz="1799" dirty="0" smtClean="0">
                <a:solidFill>
                  <a:srgbClr val="041A22"/>
                </a:solidFill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  <a:sym typeface="Open Sans 2"/>
              </a:rPr>
              <a:t>При </a:t>
            </a:r>
            <a:r>
              <a:rPr lang="ru-RU" sz="1799" dirty="0">
                <a:solidFill>
                  <a:srgbClr val="041A22"/>
                </a:solidFill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  <a:sym typeface="Open Sans 2"/>
              </a:rPr>
              <a:t>работе с заданиями практиковать </a:t>
            </a:r>
            <a:r>
              <a:rPr lang="ru-RU" sz="1799" dirty="0" err="1">
                <a:solidFill>
                  <a:srgbClr val="041A22"/>
                </a:solidFill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  <a:sym typeface="Open Sans 2"/>
              </a:rPr>
              <a:t>деятельностный</a:t>
            </a:r>
            <a:r>
              <a:rPr lang="ru-RU" sz="1799" dirty="0">
                <a:solidFill>
                  <a:srgbClr val="041A22"/>
                </a:solidFill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  <a:sym typeface="Open Sans 2"/>
              </a:rPr>
              <a:t> подход, развивать вопрошающую активность школьников, рефлексивное отношение к своей деятельности. </a:t>
            </a:r>
            <a:endParaRPr lang="en-US" sz="1799" dirty="0">
              <a:solidFill>
                <a:srgbClr val="041A22"/>
              </a:solidFill>
              <a:latin typeface="Times New Roman" panose="02020603050405020304" pitchFamily="18" charset="0"/>
              <a:ea typeface="Open Sans 2"/>
              <a:cs typeface="Times New Roman" panose="02020603050405020304" pitchFamily="18" charset="0"/>
              <a:sym typeface="Open Sans 2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9915562" y="4478800"/>
            <a:ext cx="7920225" cy="35266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19"/>
              </a:lnSpc>
              <a:spcBef>
                <a:spcPct val="0"/>
              </a:spcBef>
            </a:pPr>
            <a:r>
              <a:rPr lang="ru-RU" sz="1799" dirty="0" smtClean="0">
                <a:solidFill>
                  <a:srgbClr val="041A22"/>
                </a:solidFill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  <a:sym typeface="Open Sans 2"/>
              </a:rPr>
              <a:t>Изучить </a:t>
            </a:r>
          </a:p>
          <a:p>
            <a:pPr>
              <a:lnSpc>
                <a:spcPts val="2519"/>
              </a:lnSpc>
              <a:spcBef>
                <a:spcPct val="0"/>
              </a:spcBef>
            </a:pPr>
            <a:r>
              <a:rPr lang="ru-RU" sz="1799" dirty="0" smtClean="0">
                <a:solidFill>
                  <a:srgbClr val="041A22"/>
                </a:solidFill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  <a:sym typeface="Open Sans 2"/>
              </a:rPr>
              <a:t>«</a:t>
            </a:r>
            <a:r>
              <a:rPr lang="ru-RU" sz="1799" dirty="0">
                <a:solidFill>
                  <a:srgbClr val="041A22"/>
                </a:solidFill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  <a:sym typeface="Open Sans 2"/>
              </a:rPr>
              <a:t>Методические рекомендации для учителей, подготовленные на основе анализа типичных ошибок участников ЕГЭ», размещенные на сайте ФИПИ </a:t>
            </a:r>
            <a:r>
              <a:rPr lang="ru-RU" sz="1799" dirty="0">
                <a:solidFill>
                  <a:srgbClr val="041A22"/>
                </a:solidFill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  <a:sym typeface="Open Sans 2"/>
                <a:hlinkClick r:id="rId24"/>
              </a:rPr>
              <a:t>https://fipi.ru/ege/analiticheskie-i-metodicheskie-materialy#!/tab/173737686-8</a:t>
            </a:r>
            <a:r>
              <a:rPr lang="ru-RU" sz="1799" dirty="0" smtClean="0">
                <a:solidFill>
                  <a:srgbClr val="041A22"/>
                </a:solidFill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  <a:sym typeface="Open Sans 2"/>
              </a:rPr>
              <a:t>.</a:t>
            </a:r>
          </a:p>
          <a:p>
            <a:pPr>
              <a:lnSpc>
                <a:spcPts val="2519"/>
              </a:lnSpc>
              <a:spcBef>
                <a:spcPct val="0"/>
              </a:spcBef>
            </a:pPr>
            <a:endParaRPr lang="ru-RU" sz="1799" dirty="0">
              <a:solidFill>
                <a:srgbClr val="041A22"/>
              </a:solidFill>
              <a:latin typeface="Times New Roman" panose="02020603050405020304" pitchFamily="18" charset="0"/>
              <a:ea typeface="Open Sans 2"/>
              <a:cs typeface="Times New Roman" panose="02020603050405020304" pitchFamily="18" charset="0"/>
              <a:sym typeface="Open Sans 2"/>
            </a:endParaRPr>
          </a:p>
          <a:p>
            <a:pPr>
              <a:lnSpc>
                <a:spcPts val="2519"/>
              </a:lnSpc>
              <a:spcBef>
                <a:spcPct val="0"/>
              </a:spcBef>
            </a:pPr>
            <a:r>
              <a:rPr lang="ru-RU" sz="1799" dirty="0" smtClean="0">
                <a:solidFill>
                  <a:srgbClr val="041A22"/>
                </a:solidFill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  <a:sym typeface="Open Sans 2"/>
              </a:rPr>
              <a:t> </a:t>
            </a:r>
            <a:r>
              <a:rPr lang="ru-RU" sz="1799" dirty="0" err="1">
                <a:solidFill>
                  <a:srgbClr val="041A22"/>
                </a:solidFill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  <a:sym typeface="Open Sans 2"/>
              </a:rPr>
              <a:t>видеоконсультации</a:t>
            </a:r>
            <a:r>
              <a:rPr lang="ru-RU" sz="1799" dirty="0">
                <a:solidFill>
                  <a:srgbClr val="041A22"/>
                </a:solidFill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  <a:sym typeface="Open Sans 2"/>
              </a:rPr>
              <a:t> разработчиков ЕГЭ https://fipi.ru/ege/videokonsultatsii-razrabotchikov-kim-yege.</a:t>
            </a:r>
          </a:p>
          <a:p>
            <a:pPr>
              <a:lnSpc>
                <a:spcPts val="2519"/>
              </a:lnSpc>
              <a:spcBef>
                <a:spcPct val="0"/>
              </a:spcBef>
            </a:pPr>
            <a:endParaRPr lang="ru-RU" sz="1799" dirty="0">
              <a:solidFill>
                <a:srgbClr val="041A22"/>
              </a:solidFill>
              <a:latin typeface="Times New Roman" panose="02020603050405020304" pitchFamily="18" charset="0"/>
              <a:ea typeface="Open Sans 2"/>
              <a:cs typeface="Times New Roman" panose="02020603050405020304" pitchFamily="18" charset="0"/>
              <a:sym typeface="Open Sans 2"/>
            </a:endParaRPr>
          </a:p>
          <a:p>
            <a:pPr>
              <a:lnSpc>
                <a:spcPts val="2519"/>
              </a:lnSpc>
              <a:spcBef>
                <a:spcPct val="0"/>
              </a:spcBef>
            </a:pPr>
            <a:r>
              <a:rPr lang="ru-RU" sz="1799" dirty="0" smtClean="0">
                <a:solidFill>
                  <a:srgbClr val="041A22"/>
                </a:solidFill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  <a:sym typeface="Open Sans 2"/>
              </a:rPr>
              <a:t> </a:t>
            </a:r>
            <a:r>
              <a:rPr lang="ru-RU" sz="1799" dirty="0">
                <a:solidFill>
                  <a:srgbClr val="041A22"/>
                </a:solidFill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  <a:sym typeface="Open Sans 2"/>
              </a:rPr>
              <a:t>«Методические рекомендации по использованию в учебном процессе банка заданий для оценки читательской грамотности обучающихся» с целью проработки затруднений обучающихся при решении заданий.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9807602" y="3216362"/>
            <a:ext cx="8171084" cy="961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19"/>
              </a:lnSpc>
              <a:spcBef>
                <a:spcPct val="0"/>
              </a:spcBef>
            </a:pPr>
            <a:r>
              <a:rPr lang="ru-RU" sz="1799" dirty="0" smtClean="0">
                <a:solidFill>
                  <a:srgbClr val="041A22"/>
                </a:solidFill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  <a:sym typeface="Open Sans 2"/>
              </a:rPr>
              <a:t>Ознакомиться </a:t>
            </a:r>
            <a:r>
              <a:rPr lang="ru-RU" sz="1799" dirty="0">
                <a:solidFill>
                  <a:srgbClr val="041A22"/>
                </a:solidFill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  <a:sym typeface="Open Sans 2"/>
              </a:rPr>
              <a:t>с демонстрационным вариантом, спецификацией и кодификатором КИМ ЕГЭ-2026 по географии. Сравнить с демоверсией, спецификацией и кодификатором 2025 г. Выявить общее, изучить изменения в документах</a:t>
            </a:r>
            <a:endParaRPr lang="en-US" sz="1799" dirty="0">
              <a:solidFill>
                <a:srgbClr val="041A22"/>
              </a:solidFill>
              <a:latin typeface="Times New Roman" panose="02020603050405020304" pitchFamily="18" charset="0"/>
              <a:ea typeface="Open Sans 2"/>
              <a:cs typeface="Times New Roman" panose="02020603050405020304" pitchFamily="18" charset="0"/>
              <a:sym typeface="Open Sans 2"/>
            </a:endParaRPr>
          </a:p>
        </p:txBody>
      </p:sp>
      <p:grpSp>
        <p:nvGrpSpPr>
          <p:cNvPr id="38" name="Group 38"/>
          <p:cNvGrpSpPr/>
          <p:nvPr/>
        </p:nvGrpSpPr>
        <p:grpSpPr>
          <a:xfrm>
            <a:off x="17405173" y="-296416"/>
            <a:ext cx="1765655" cy="1765655"/>
            <a:chOff x="0" y="0"/>
            <a:chExt cx="6350000" cy="63500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DC300"/>
            </a:solidFill>
          </p:spPr>
        </p:sp>
      </p:grpSp>
      <p:grpSp>
        <p:nvGrpSpPr>
          <p:cNvPr id="40" name="Group 40"/>
          <p:cNvGrpSpPr/>
          <p:nvPr/>
        </p:nvGrpSpPr>
        <p:grpSpPr>
          <a:xfrm>
            <a:off x="15447831" y="-945709"/>
            <a:ext cx="1681352" cy="1681352"/>
            <a:chOff x="0" y="0"/>
            <a:chExt cx="6350000" cy="635000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F75D9"/>
            </a:solidFill>
          </p:spPr>
        </p:sp>
      </p:grpSp>
      <p:grpSp>
        <p:nvGrpSpPr>
          <p:cNvPr id="42" name="Group 42"/>
          <p:cNvGrpSpPr/>
          <p:nvPr/>
        </p:nvGrpSpPr>
        <p:grpSpPr>
          <a:xfrm>
            <a:off x="17259300" y="9168060"/>
            <a:ext cx="1867647" cy="1867647"/>
            <a:chOff x="0" y="0"/>
            <a:chExt cx="6350000" cy="635000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6CCC3"/>
            </a:solidFill>
          </p:spPr>
        </p:sp>
      </p:grpSp>
    </p:spTree>
    <p:extLst>
      <p:ext uri="{BB962C8B-B14F-4D97-AF65-F5344CB8AC3E}">
        <p14:creationId xmlns:p14="http://schemas.microsoft.com/office/powerpoint/2010/main" val="78620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4466666"/>
            <a:chOff x="0" y="0"/>
            <a:chExt cx="21407667" cy="48112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407667" cy="4811230"/>
            </a:xfrm>
            <a:custGeom>
              <a:avLst/>
              <a:gdLst/>
              <a:ahLst/>
              <a:cxnLst/>
              <a:rect l="l" t="t" r="r" b="b"/>
              <a:pathLst>
                <a:path w="21407667" h="4811230">
                  <a:moveTo>
                    <a:pt x="0" y="0"/>
                  </a:moveTo>
                  <a:lnTo>
                    <a:pt x="21407667" y="0"/>
                  </a:lnTo>
                  <a:lnTo>
                    <a:pt x="21407667" y="4811230"/>
                  </a:lnTo>
                  <a:lnTo>
                    <a:pt x="0" y="4811230"/>
                  </a:lnTo>
                  <a:close/>
                </a:path>
              </a:pathLst>
            </a:custGeom>
            <a:solidFill>
              <a:srgbClr val="009692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4185456"/>
            <a:chOff x="0" y="0"/>
            <a:chExt cx="24384000" cy="5580607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l="5366" t="56386" r="5855" b="13174"/>
            <a:stretch>
              <a:fillRect/>
            </a:stretch>
          </p:blipFill>
          <p:spPr>
            <a:xfrm>
              <a:off x="0" y="0"/>
              <a:ext cx="24384000" cy="5580607"/>
            </a:xfrm>
            <a:prstGeom prst="rect">
              <a:avLst/>
            </a:prstGeom>
          </p:spPr>
        </p:pic>
      </p:grpSp>
      <p:sp>
        <p:nvSpPr>
          <p:cNvPr id="6" name="Freeform 6"/>
          <p:cNvSpPr/>
          <p:nvPr/>
        </p:nvSpPr>
        <p:spPr>
          <a:xfrm>
            <a:off x="9161721" y="5422495"/>
            <a:ext cx="670533" cy="629082"/>
          </a:xfrm>
          <a:custGeom>
            <a:avLst/>
            <a:gdLst/>
            <a:ahLst/>
            <a:cxnLst/>
            <a:rect l="l" t="t" r="r" b="b"/>
            <a:pathLst>
              <a:path w="670533" h="629082">
                <a:moveTo>
                  <a:pt x="0" y="0"/>
                </a:moveTo>
                <a:lnTo>
                  <a:pt x="670533" y="0"/>
                </a:lnTo>
                <a:lnTo>
                  <a:pt x="670533" y="629082"/>
                </a:lnTo>
                <a:lnTo>
                  <a:pt x="0" y="629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222093" y="7794259"/>
            <a:ext cx="6540728" cy="1556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  <a:spcBef>
                <a:spcPct val="0"/>
              </a:spcBef>
            </a:pPr>
            <a:r>
              <a:rPr lang="ru-RU" sz="2199" dirty="0">
                <a:solidFill>
                  <a:srgbClr val="041A22"/>
                </a:solidFill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  <a:sym typeface="Open Sans 2"/>
              </a:rPr>
              <a:t>АИРО [Электронный ресурс]. Код доступа: http://www.akipkro.ru/kpop-main/end/normativnye-dokumenty-i-metodicheskie-materialy/metodicheskie-materialy-end/ege-i-gia.html</a:t>
            </a:r>
          </a:p>
        </p:txBody>
      </p:sp>
      <p:sp>
        <p:nvSpPr>
          <p:cNvPr id="8" name="Freeform 8"/>
          <p:cNvSpPr/>
          <p:nvPr/>
        </p:nvSpPr>
        <p:spPr>
          <a:xfrm>
            <a:off x="9161721" y="7880403"/>
            <a:ext cx="670533" cy="629082"/>
          </a:xfrm>
          <a:custGeom>
            <a:avLst/>
            <a:gdLst/>
            <a:ahLst/>
            <a:cxnLst/>
            <a:rect l="l" t="t" r="r" b="b"/>
            <a:pathLst>
              <a:path w="670533" h="629082">
                <a:moveTo>
                  <a:pt x="0" y="0"/>
                </a:moveTo>
                <a:lnTo>
                  <a:pt x="670533" y="0"/>
                </a:lnTo>
                <a:lnTo>
                  <a:pt x="670533" y="629082"/>
                </a:lnTo>
                <a:lnTo>
                  <a:pt x="0" y="629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161721" y="6651449"/>
            <a:ext cx="670533" cy="629082"/>
          </a:xfrm>
          <a:custGeom>
            <a:avLst/>
            <a:gdLst/>
            <a:ahLst/>
            <a:cxnLst/>
            <a:rect l="l" t="t" r="r" b="b"/>
            <a:pathLst>
              <a:path w="670533" h="629082">
                <a:moveTo>
                  <a:pt x="0" y="0"/>
                </a:moveTo>
                <a:lnTo>
                  <a:pt x="670533" y="0"/>
                </a:lnTo>
                <a:lnTo>
                  <a:pt x="670533" y="629082"/>
                </a:lnTo>
                <a:lnTo>
                  <a:pt x="0" y="6290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393184" y="8403276"/>
            <a:ext cx="1894816" cy="1883724"/>
          </a:xfrm>
          <a:custGeom>
            <a:avLst/>
            <a:gdLst/>
            <a:ahLst/>
            <a:cxnLst/>
            <a:rect l="l" t="t" r="r" b="b"/>
            <a:pathLst>
              <a:path w="1894816" h="1883724">
                <a:moveTo>
                  <a:pt x="0" y="0"/>
                </a:moveTo>
                <a:lnTo>
                  <a:pt x="1894816" y="0"/>
                </a:lnTo>
                <a:lnTo>
                  <a:pt x="1894816" y="1883724"/>
                </a:lnTo>
                <a:lnTo>
                  <a:pt x="0" y="18837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 r="-99085" b="-100258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53140" y="9187164"/>
            <a:ext cx="912548" cy="912548"/>
          </a:xfrm>
          <a:custGeom>
            <a:avLst/>
            <a:gdLst/>
            <a:ahLst/>
            <a:cxnLst/>
            <a:rect l="l" t="t" r="r" b="b"/>
            <a:pathLst>
              <a:path w="912548" h="912548">
                <a:moveTo>
                  <a:pt x="0" y="0"/>
                </a:moveTo>
                <a:lnTo>
                  <a:pt x="912548" y="0"/>
                </a:lnTo>
                <a:lnTo>
                  <a:pt x="912548" y="912548"/>
                </a:lnTo>
                <a:lnTo>
                  <a:pt x="0" y="91254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660938" y="9643438"/>
            <a:ext cx="642322" cy="642322"/>
          </a:xfrm>
          <a:custGeom>
            <a:avLst/>
            <a:gdLst/>
            <a:ahLst/>
            <a:cxnLst/>
            <a:rect l="l" t="t" r="r" b="b"/>
            <a:pathLst>
              <a:path w="642322" h="642322">
                <a:moveTo>
                  <a:pt x="0" y="0"/>
                </a:moveTo>
                <a:lnTo>
                  <a:pt x="642322" y="0"/>
                </a:lnTo>
                <a:lnTo>
                  <a:pt x="642322" y="642321"/>
                </a:lnTo>
                <a:lnTo>
                  <a:pt x="0" y="64232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553683" y="9546028"/>
            <a:ext cx="1107366" cy="1107366"/>
          </a:xfrm>
          <a:custGeom>
            <a:avLst/>
            <a:gdLst/>
            <a:ahLst/>
            <a:cxnLst/>
            <a:rect l="l" t="t" r="r" b="b"/>
            <a:pathLst>
              <a:path w="1107366" h="1107366">
                <a:moveTo>
                  <a:pt x="0" y="0"/>
                </a:moveTo>
                <a:lnTo>
                  <a:pt x="1107366" y="0"/>
                </a:lnTo>
                <a:lnTo>
                  <a:pt x="1107366" y="1107367"/>
                </a:lnTo>
                <a:lnTo>
                  <a:pt x="0" y="110736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0222093" y="5384395"/>
            <a:ext cx="6540728" cy="7618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  <a:spcBef>
                <a:spcPct val="0"/>
              </a:spcBef>
            </a:pPr>
            <a:r>
              <a:rPr lang="ru-RU" sz="2199" dirty="0">
                <a:solidFill>
                  <a:srgbClr val="041A22"/>
                </a:solidFill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  <a:sym typeface="Open Sans 2"/>
              </a:rPr>
              <a:t>Федеральный институт педагогических измерений [Электронный ресурс]. Код доступа: http://www.fipi.ru</a:t>
            </a:r>
            <a:r>
              <a:rPr lang="ru-RU" sz="2199" dirty="0" smtClean="0">
                <a:solidFill>
                  <a:srgbClr val="041A22"/>
                </a:solidFill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  <a:sym typeface="Open Sans 2"/>
              </a:rPr>
              <a:t>/</a:t>
            </a:r>
            <a:endParaRPr lang="ru-RU" sz="2199" dirty="0">
              <a:solidFill>
                <a:srgbClr val="041A22"/>
              </a:solidFill>
              <a:latin typeface="Times New Roman" panose="02020603050405020304" pitchFamily="18" charset="0"/>
              <a:ea typeface="Open Sans 2"/>
              <a:cs typeface="Times New Roman" panose="02020603050405020304" pitchFamily="18" charset="0"/>
              <a:sym typeface="Open Sans 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222093" y="6587745"/>
            <a:ext cx="6540728" cy="1159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  <a:spcBef>
                <a:spcPct val="0"/>
              </a:spcBef>
            </a:pPr>
            <a:r>
              <a:rPr lang="ru-RU" sz="2199" dirty="0">
                <a:solidFill>
                  <a:srgbClr val="041A22"/>
                </a:solidFill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  <a:sym typeface="Open Sans 2"/>
              </a:rPr>
              <a:t>Официальный информационный портал ЕГЭ [Электронный ресурс]. Код доступа: http://www.ege.edu.ru</a:t>
            </a:r>
            <a:r>
              <a:rPr lang="ru-RU" sz="2199" dirty="0" smtClean="0">
                <a:solidFill>
                  <a:srgbClr val="041A22"/>
                </a:solidFill>
                <a:latin typeface="Times New Roman" panose="02020603050405020304" pitchFamily="18" charset="0"/>
                <a:ea typeface="Open Sans 2"/>
                <a:cs typeface="Times New Roman" panose="02020603050405020304" pitchFamily="18" charset="0"/>
                <a:sym typeface="Open Sans 2"/>
              </a:rPr>
              <a:t>/</a:t>
            </a:r>
            <a:endParaRPr lang="ru-RU" sz="2199" dirty="0">
              <a:solidFill>
                <a:srgbClr val="041A22"/>
              </a:solidFill>
              <a:latin typeface="Times New Roman" panose="02020603050405020304" pitchFamily="18" charset="0"/>
              <a:ea typeface="Open Sans 2"/>
              <a:cs typeface="Times New Roman" panose="02020603050405020304" pitchFamily="18" charset="0"/>
              <a:sym typeface="Open Sans 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528934" y="6029039"/>
            <a:ext cx="5743418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ru-RU" sz="4800" b="1" smtClean="0">
                <a:solidFill>
                  <a:srgbClr val="041A22"/>
                </a:solidFill>
                <a:latin typeface="PT Sans" panose="020B0503020203020204" pitchFamily="34" charset="-52"/>
                <a:ea typeface="Montserrat 1 Bold"/>
                <a:cs typeface="Montserrat 1 Bold"/>
                <a:sym typeface="Montserrat 1 Bold"/>
              </a:rPr>
              <a:t>Рекомендуемые источники</a:t>
            </a:r>
            <a:endParaRPr lang="en-US" sz="4800" b="1" dirty="0">
              <a:solidFill>
                <a:srgbClr val="041A22"/>
              </a:solidFill>
              <a:latin typeface="PT Sans" panose="020B0503020203020204" pitchFamily="34" charset="-52"/>
              <a:ea typeface="Montserrat 1 Bold"/>
              <a:cs typeface="Montserrat 1 Bold"/>
              <a:sym typeface="Montserrat 1 Bold"/>
            </a:endParaRPr>
          </a:p>
        </p:txBody>
      </p:sp>
    </p:spTree>
    <p:extLst>
      <p:ext uri="{BB962C8B-B14F-4D97-AF65-F5344CB8AC3E}">
        <p14:creationId xmlns:p14="http://schemas.microsoft.com/office/powerpoint/2010/main" val="399622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46342"/>
            <a:ext cx="2122962" cy="10433342"/>
            <a:chOff x="0" y="0"/>
            <a:chExt cx="718138" cy="360223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18138" cy="3602237"/>
            </a:xfrm>
            <a:custGeom>
              <a:avLst/>
              <a:gdLst/>
              <a:ahLst/>
              <a:cxnLst/>
              <a:rect l="l" t="t" r="r" b="b"/>
              <a:pathLst>
                <a:path w="718138" h="3602237">
                  <a:moveTo>
                    <a:pt x="0" y="0"/>
                  </a:moveTo>
                  <a:lnTo>
                    <a:pt x="718138" y="0"/>
                  </a:lnTo>
                  <a:lnTo>
                    <a:pt x="718138" y="3602237"/>
                  </a:lnTo>
                  <a:lnTo>
                    <a:pt x="0" y="3602237"/>
                  </a:lnTo>
                  <a:close/>
                </a:path>
              </a:pathLst>
            </a:custGeom>
            <a:solidFill>
              <a:srgbClr val="56CCC3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751612" y="9566789"/>
            <a:ext cx="1707456" cy="1707456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DC3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35773" y="9450705"/>
            <a:ext cx="1939624" cy="1939624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F75D9"/>
            </a:solidFill>
          </p:spPr>
        </p:sp>
      </p:grpSp>
      <p:grpSp>
        <p:nvGrpSpPr>
          <p:cNvPr id="8" name="Group 8"/>
          <p:cNvGrpSpPr/>
          <p:nvPr/>
        </p:nvGrpSpPr>
        <p:grpSpPr>
          <a:xfrm rot="-5400000">
            <a:off x="12626727" y="3452638"/>
            <a:ext cx="1128697" cy="7478377"/>
            <a:chOff x="0" y="0"/>
            <a:chExt cx="2354580" cy="1560068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353310" cy="15600682"/>
            </a:xfrm>
            <a:custGeom>
              <a:avLst/>
              <a:gdLst/>
              <a:ahLst/>
              <a:cxnLst/>
              <a:rect l="l" t="t" r="r" b="b"/>
              <a:pathLst>
                <a:path w="2353310" h="15600682">
                  <a:moveTo>
                    <a:pt x="784860" y="15533371"/>
                  </a:moveTo>
                  <a:cubicBezTo>
                    <a:pt x="905510" y="15574012"/>
                    <a:pt x="1042670" y="15600682"/>
                    <a:pt x="1177290" y="15600682"/>
                  </a:cubicBezTo>
                  <a:cubicBezTo>
                    <a:pt x="1311910" y="15600682"/>
                    <a:pt x="1441450" y="15577821"/>
                    <a:pt x="1560830" y="15537182"/>
                  </a:cubicBezTo>
                  <a:cubicBezTo>
                    <a:pt x="1563370" y="15535912"/>
                    <a:pt x="1565910" y="15535912"/>
                    <a:pt x="1568450" y="15534641"/>
                  </a:cubicBezTo>
                  <a:cubicBezTo>
                    <a:pt x="2016760" y="15372082"/>
                    <a:pt x="2346960" y="14942821"/>
                    <a:pt x="2353310" y="14401997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14390934"/>
                  </a:lnTo>
                  <a:cubicBezTo>
                    <a:pt x="6350" y="14945362"/>
                    <a:pt x="331470" y="15374621"/>
                    <a:pt x="784860" y="15533371"/>
                  </a:cubicBezTo>
                  <a:close/>
                </a:path>
              </a:pathLst>
            </a:custGeom>
            <a:solidFill>
              <a:srgbClr val="56CCC3"/>
            </a:solidFill>
          </p:spPr>
        </p:sp>
      </p:grpSp>
      <p:grpSp>
        <p:nvGrpSpPr>
          <p:cNvPr id="10" name="Group 10"/>
          <p:cNvGrpSpPr/>
          <p:nvPr/>
        </p:nvGrpSpPr>
        <p:grpSpPr>
          <a:xfrm rot="-5400000">
            <a:off x="12626727" y="823635"/>
            <a:ext cx="1128697" cy="7478377"/>
            <a:chOff x="0" y="0"/>
            <a:chExt cx="2354580" cy="1560068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353310" cy="15600682"/>
            </a:xfrm>
            <a:custGeom>
              <a:avLst/>
              <a:gdLst/>
              <a:ahLst/>
              <a:cxnLst/>
              <a:rect l="l" t="t" r="r" b="b"/>
              <a:pathLst>
                <a:path w="2353310" h="15600682">
                  <a:moveTo>
                    <a:pt x="784860" y="15533371"/>
                  </a:moveTo>
                  <a:cubicBezTo>
                    <a:pt x="905510" y="15574012"/>
                    <a:pt x="1042670" y="15600682"/>
                    <a:pt x="1177290" y="15600682"/>
                  </a:cubicBezTo>
                  <a:cubicBezTo>
                    <a:pt x="1311910" y="15600682"/>
                    <a:pt x="1441450" y="15577821"/>
                    <a:pt x="1560830" y="15537182"/>
                  </a:cubicBezTo>
                  <a:cubicBezTo>
                    <a:pt x="1563370" y="15535912"/>
                    <a:pt x="1565910" y="15535912"/>
                    <a:pt x="1568450" y="15534641"/>
                  </a:cubicBezTo>
                  <a:cubicBezTo>
                    <a:pt x="2016760" y="15372082"/>
                    <a:pt x="2346960" y="14942821"/>
                    <a:pt x="2353310" y="14401997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14390934"/>
                  </a:lnTo>
                  <a:cubicBezTo>
                    <a:pt x="6350" y="14945362"/>
                    <a:pt x="331470" y="15374621"/>
                    <a:pt x="784860" y="15533371"/>
                  </a:cubicBezTo>
                  <a:close/>
                </a:path>
              </a:pathLst>
            </a:custGeom>
            <a:solidFill>
              <a:srgbClr val="56CCC3"/>
            </a:solidFill>
          </p:spPr>
        </p:sp>
      </p:grpSp>
      <p:grpSp>
        <p:nvGrpSpPr>
          <p:cNvPr id="12" name="Group 12"/>
          <p:cNvGrpSpPr/>
          <p:nvPr/>
        </p:nvGrpSpPr>
        <p:grpSpPr>
          <a:xfrm rot="-5400000">
            <a:off x="12626727" y="-1814200"/>
            <a:ext cx="1128697" cy="7478377"/>
            <a:chOff x="0" y="0"/>
            <a:chExt cx="2354580" cy="1560068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353310" cy="15600682"/>
            </a:xfrm>
            <a:custGeom>
              <a:avLst/>
              <a:gdLst/>
              <a:ahLst/>
              <a:cxnLst/>
              <a:rect l="l" t="t" r="r" b="b"/>
              <a:pathLst>
                <a:path w="2353310" h="15600682">
                  <a:moveTo>
                    <a:pt x="784860" y="15533371"/>
                  </a:moveTo>
                  <a:cubicBezTo>
                    <a:pt x="905510" y="15574012"/>
                    <a:pt x="1042670" y="15600682"/>
                    <a:pt x="1177290" y="15600682"/>
                  </a:cubicBezTo>
                  <a:cubicBezTo>
                    <a:pt x="1311910" y="15600682"/>
                    <a:pt x="1441450" y="15577821"/>
                    <a:pt x="1560830" y="15537182"/>
                  </a:cubicBezTo>
                  <a:cubicBezTo>
                    <a:pt x="1563370" y="15535912"/>
                    <a:pt x="1565910" y="15535912"/>
                    <a:pt x="1568450" y="15534641"/>
                  </a:cubicBezTo>
                  <a:cubicBezTo>
                    <a:pt x="2016760" y="15372082"/>
                    <a:pt x="2346960" y="14942821"/>
                    <a:pt x="2353310" y="14401997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14390934"/>
                  </a:lnTo>
                  <a:cubicBezTo>
                    <a:pt x="6350" y="14945362"/>
                    <a:pt x="331470" y="15374621"/>
                    <a:pt x="784860" y="15533371"/>
                  </a:cubicBezTo>
                  <a:close/>
                </a:path>
              </a:pathLst>
            </a:custGeom>
            <a:solidFill>
              <a:srgbClr val="56CCC3"/>
            </a:solidFill>
          </p:spPr>
        </p:sp>
      </p:grpSp>
      <p:sp>
        <p:nvSpPr>
          <p:cNvPr id="14" name="Freeform 14"/>
          <p:cNvSpPr/>
          <p:nvPr/>
        </p:nvSpPr>
        <p:spPr>
          <a:xfrm>
            <a:off x="10058245" y="1573818"/>
            <a:ext cx="766444" cy="702342"/>
          </a:xfrm>
          <a:custGeom>
            <a:avLst/>
            <a:gdLst/>
            <a:ahLst/>
            <a:cxnLst/>
            <a:rect l="l" t="t" r="r" b="b"/>
            <a:pathLst>
              <a:path w="766444" h="702342">
                <a:moveTo>
                  <a:pt x="0" y="0"/>
                </a:moveTo>
                <a:lnTo>
                  <a:pt x="766444" y="0"/>
                </a:lnTo>
                <a:lnTo>
                  <a:pt x="766444" y="702341"/>
                </a:lnTo>
                <a:lnTo>
                  <a:pt x="0" y="7023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0058245" y="4179601"/>
            <a:ext cx="766444" cy="766444"/>
          </a:xfrm>
          <a:custGeom>
            <a:avLst/>
            <a:gdLst/>
            <a:ahLst/>
            <a:cxnLst/>
            <a:rect l="l" t="t" r="r" b="b"/>
            <a:pathLst>
              <a:path w="766444" h="766444">
                <a:moveTo>
                  <a:pt x="0" y="0"/>
                </a:moveTo>
                <a:lnTo>
                  <a:pt x="766444" y="0"/>
                </a:lnTo>
                <a:lnTo>
                  <a:pt x="766444" y="766444"/>
                </a:lnTo>
                <a:lnTo>
                  <a:pt x="0" y="7664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0097223" y="6847582"/>
            <a:ext cx="688490" cy="688490"/>
          </a:xfrm>
          <a:custGeom>
            <a:avLst/>
            <a:gdLst/>
            <a:ahLst/>
            <a:cxnLst/>
            <a:rect l="l" t="t" r="r" b="b"/>
            <a:pathLst>
              <a:path w="688490" h="688490">
                <a:moveTo>
                  <a:pt x="0" y="0"/>
                </a:moveTo>
                <a:lnTo>
                  <a:pt x="688489" y="0"/>
                </a:lnTo>
                <a:lnTo>
                  <a:pt x="688489" y="688489"/>
                </a:lnTo>
                <a:lnTo>
                  <a:pt x="0" y="6884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1232124" y="1711913"/>
            <a:ext cx="5108589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91"/>
              </a:lnSpc>
            </a:pPr>
            <a:r>
              <a:rPr lang="ru-RU" sz="2800" dirty="0">
                <a:solidFill>
                  <a:schemeClr val="bg1"/>
                </a:solidFill>
                <a:latin typeface="PT Sans" panose="020B0604020202020204" charset="-52"/>
              </a:rPr>
              <a:t>СРЕДНЯЯ ОЦЕНКА – </a:t>
            </a:r>
            <a:r>
              <a:rPr lang="ru-RU" sz="2800" dirty="0" smtClean="0">
                <a:solidFill>
                  <a:schemeClr val="bg1"/>
                </a:solidFill>
                <a:latin typeface="PT Sans" panose="020B0604020202020204" charset="-52"/>
              </a:rPr>
              <a:t>3,7</a:t>
            </a:r>
            <a:endParaRPr lang="ru-RU" sz="2800" dirty="0">
              <a:solidFill>
                <a:schemeClr val="bg1"/>
              </a:solidFill>
              <a:latin typeface="PT Sans" panose="020B0604020202020204" charset="-52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1416571" y="4350672"/>
            <a:ext cx="4948206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91"/>
              </a:lnSpc>
            </a:pPr>
            <a:endParaRPr lang="en-US" sz="2799" dirty="0">
              <a:solidFill>
                <a:srgbClr val="FFFFFF"/>
              </a:solidFill>
              <a:latin typeface="PT Sans" panose="020B0503020203020204" pitchFamily="34" charset="-52"/>
              <a:ea typeface="Montserrat 1"/>
              <a:cs typeface="Montserrat 1"/>
              <a:sym typeface="Montserrat 1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1256187" y="6847582"/>
            <a:ext cx="5108590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91"/>
              </a:lnSpc>
            </a:pPr>
            <a:r>
              <a:rPr lang="ru-RU" sz="2799" dirty="0" smtClean="0">
                <a:solidFill>
                  <a:srgbClr val="FFFFFF"/>
                </a:solidFill>
                <a:latin typeface="PT Sans" panose="020B0503020203020204" pitchFamily="34" charset="-52"/>
                <a:ea typeface="Montserrat 1"/>
                <a:cs typeface="Montserrat 1"/>
                <a:sym typeface="Montserrat 1"/>
              </a:rPr>
              <a:t>Уровень </a:t>
            </a:r>
            <a:r>
              <a:rPr lang="ru-RU" sz="2799" dirty="0" err="1" smtClean="0">
                <a:solidFill>
                  <a:srgbClr val="FFFFFF"/>
                </a:solidFill>
                <a:latin typeface="PT Sans" panose="020B0503020203020204" pitchFamily="34" charset="-52"/>
                <a:ea typeface="Montserrat 1"/>
                <a:cs typeface="Montserrat 1"/>
                <a:sym typeface="Montserrat 1"/>
              </a:rPr>
              <a:t>обученности</a:t>
            </a:r>
            <a:r>
              <a:rPr lang="ru-RU" sz="2799" dirty="0" smtClean="0">
                <a:solidFill>
                  <a:srgbClr val="FFFFFF"/>
                </a:solidFill>
                <a:latin typeface="PT Sans" panose="020B0503020203020204" pitchFamily="34" charset="-52"/>
                <a:ea typeface="Montserrat 1"/>
                <a:cs typeface="Montserrat 1"/>
                <a:sym typeface="Montserrat 1"/>
              </a:rPr>
              <a:t> – 91%</a:t>
            </a:r>
            <a:endParaRPr lang="en-US" sz="2799" dirty="0">
              <a:solidFill>
                <a:srgbClr val="FFFFFF"/>
              </a:solidFill>
              <a:latin typeface="PT Sans" panose="020B0503020203020204" pitchFamily="34" charset="-52"/>
              <a:ea typeface="Montserrat 1"/>
              <a:cs typeface="Montserrat 1"/>
              <a:sym typeface="Montserrat 1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0058245" y="2687142"/>
            <a:ext cx="6896520" cy="720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ru-RU" sz="2000" dirty="0" smtClean="0">
                <a:ea typeface="Montserrat 1"/>
                <a:cs typeface="Montserrat 1"/>
                <a:sym typeface="Montserrat 1"/>
              </a:rPr>
              <a:t>Доля </a:t>
            </a:r>
            <a:r>
              <a:rPr lang="ru-RU" sz="2000" dirty="0">
                <a:ea typeface="Montserrat 1"/>
                <a:cs typeface="Montserrat 1"/>
                <a:sym typeface="Montserrat 1"/>
              </a:rPr>
              <a:t>оценок 4 и 5  - 40 и 17%</a:t>
            </a:r>
            <a:endParaRPr lang="en-US" sz="2000" dirty="0">
              <a:ea typeface="Montserrat 1"/>
              <a:cs typeface="Montserrat 1"/>
              <a:sym typeface="Montserrat 1"/>
            </a:endParaRPr>
          </a:p>
          <a:p>
            <a:pPr>
              <a:lnSpc>
                <a:spcPts val="2940"/>
              </a:lnSpc>
            </a:pPr>
            <a:endParaRPr lang="en-US" sz="2100" dirty="0">
              <a:solidFill>
                <a:srgbClr val="041A22"/>
              </a:solidFill>
              <a:latin typeface="Open Sans 1"/>
              <a:ea typeface="Open Sans 1"/>
              <a:cs typeface="Open Sans 1"/>
              <a:sym typeface="Open Sans 1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0058245" y="5385136"/>
            <a:ext cx="6558580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ru-RU" sz="2100" dirty="0" smtClean="0">
                <a:solidFill>
                  <a:srgbClr val="041A22"/>
                </a:solidFill>
                <a:ea typeface="Open Sans 1"/>
                <a:cs typeface="Open Sans 1"/>
                <a:sym typeface="Open Sans 1"/>
              </a:rPr>
              <a:t>В </a:t>
            </a:r>
            <a:r>
              <a:rPr lang="ru-RU" sz="2100" dirty="0">
                <a:solidFill>
                  <a:srgbClr val="041A22"/>
                </a:solidFill>
                <a:ea typeface="Open Sans 1"/>
                <a:cs typeface="Open Sans 1"/>
                <a:sym typeface="Open Sans 1"/>
              </a:rPr>
              <a:t>2 раза (с 50 до 110) увеличилось количество учащихся, правильно решивших все задания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058245" y="7988987"/>
            <a:ext cx="6558580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ru-RU" sz="2100" dirty="0">
                <a:solidFill>
                  <a:srgbClr val="041A22"/>
                </a:solidFill>
                <a:latin typeface="Open Sans 1"/>
                <a:ea typeface="Open Sans 1"/>
                <a:cs typeface="Open Sans 1"/>
                <a:sym typeface="Open Sans 1"/>
              </a:rPr>
              <a:t>П</a:t>
            </a:r>
            <a:r>
              <a:rPr lang="ru-RU" sz="2100" dirty="0" smtClean="0">
                <a:solidFill>
                  <a:srgbClr val="041A22"/>
                </a:solidFill>
                <a:latin typeface="Open Sans 1"/>
                <a:ea typeface="Open Sans 1"/>
                <a:cs typeface="Open Sans 1"/>
                <a:sym typeface="Open Sans 1"/>
              </a:rPr>
              <a:t>олучили </a:t>
            </a:r>
            <a:r>
              <a:rPr lang="ru-RU" sz="2100" dirty="0">
                <a:solidFill>
                  <a:srgbClr val="041A22"/>
                </a:solidFill>
                <a:latin typeface="Open Sans 1"/>
                <a:ea typeface="Open Sans 1"/>
                <a:cs typeface="Open Sans 1"/>
                <a:sym typeface="Open Sans 1"/>
              </a:rPr>
              <a:t>отметку «два» - 10%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448311" y="1497264"/>
            <a:ext cx="4833733" cy="117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20"/>
              </a:lnSpc>
            </a:pPr>
            <a:r>
              <a:rPr lang="ru-RU" sz="4800" b="1" dirty="0">
                <a:solidFill>
                  <a:srgbClr val="041A22"/>
                </a:solidFill>
                <a:latin typeface="PT Sans" panose="020B0503020203020204" pitchFamily="34" charset="-52"/>
                <a:ea typeface="Montserrat 1 Bold"/>
                <a:cs typeface="Montserrat 1 Bold"/>
                <a:sym typeface="Montserrat 1 Bold"/>
              </a:rPr>
              <a:t>Результаты </a:t>
            </a:r>
            <a:r>
              <a:rPr lang="x-none" sz="4800" dirty="0"/>
              <a:t>ОГЭ</a:t>
            </a:r>
            <a:endParaRPr lang="ru-RU" sz="4800" b="1" dirty="0"/>
          </a:p>
          <a:p>
            <a:pPr>
              <a:lnSpc>
                <a:spcPts val="4620"/>
              </a:lnSpc>
            </a:pPr>
            <a:r>
              <a:rPr lang="ru-RU" sz="4800" b="1" dirty="0" smtClean="0">
                <a:solidFill>
                  <a:srgbClr val="041A22"/>
                </a:solidFill>
                <a:latin typeface="PT Sans" panose="020B0503020203020204" pitchFamily="34" charset="-52"/>
                <a:ea typeface="Montserrat 1 Bold"/>
                <a:cs typeface="Montserrat 1 Bold"/>
                <a:sym typeface="Montserrat 1 Bold"/>
              </a:rPr>
              <a:t>ЭЭЭЭ </a:t>
            </a:r>
            <a:r>
              <a:rPr lang="ru-RU" sz="4800" b="1" dirty="0">
                <a:solidFill>
                  <a:srgbClr val="041A22"/>
                </a:solidFill>
                <a:latin typeface="PT Sans" panose="020B0503020203020204" pitchFamily="34" charset="-52"/>
                <a:ea typeface="Montserrat 1 Bold"/>
                <a:cs typeface="Montserrat 1 Bold"/>
                <a:sym typeface="Montserrat 1 Bold"/>
              </a:rPr>
              <a:t>по географии</a:t>
            </a:r>
            <a:endParaRPr lang="en-US" sz="4800" b="1" dirty="0">
              <a:solidFill>
                <a:srgbClr val="041A22"/>
              </a:solidFill>
              <a:latin typeface="PT Sans" panose="020B0503020203020204" pitchFamily="34" charset="-52"/>
              <a:ea typeface="Montserrat 1 Bold"/>
              <a:cs typeface="Montserrat 1 Bold"/>
              <a:sym typeface="Montserrat 1 Bold"/>
            </a:endParaRPr>
          </a:p>
        </p:txBody>
      </p:sp>
      <p:graphicFrame>
        <p:nvGraphicFramePr>
          <p:cNvPr id="25" name="Диаграмма 24"/>
          <p:cNvGraphicFramePr>
            <a:graphicFrameLocks/>
          </p:cNvGraphicFramePr>
          <p:nvPr/>
        </p:nvGraphicFramePr>
        <p:xfrm>
          <a:off x="1828800" y="2687143"/>
          <a:ext cx="7598587" cy="6029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11232125" y="4350672"/>
            <a:ext cx="4769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PT Sans" panose="020B0604020202020204" charset="-52"/>
              </a:rPr>
              <a:t>Качество обучения – 56 %</a:t>
            </a:r>
          </a:p>
        </p:txBody>
      </p:sp>
    </p:spTree>
    <p:extLst>
      <p:ext uri="{BB962C8B-B14F-4D97-AF65-F5344CB8AC3E}">
        <p14:creationId xmlns:p14="http://schemas.microsoft.com/office/powerpoint/2010/main" val="404673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46342"/>
            <a:ext cx="2122962" cy="10433342"/>
            <a:chOff x="0" y="0"/>
            <a:chExt cx="718138" cy="360223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18138" cy="3602237"/>
            </a:xfrm>
            <a:custGeom>
              <a:avLst/>
              <a:gdLst/>
              <a:ahLst/>
              <a:cxnLst/>
              <a:rect l="l" t="t" r="r" b="b"/>
              <a:pathLst>
                <a:path w="718138" h="3602237">
                  <a:moveTo>
                    <a:pt x="0" y="0"/>
                  </a:moveTo>
                  <a:lnTo>
                    <a:pt x="718138" y="0"/>
                  </a:lnTo>
                  <a:lnTo>
                    <a:pt x="718138" y="3602237"/>
                  </a:lnTo>
                  <a:lnTo>
                    <a:pt x="0" y="3602237"/>
                  </a:lnTo>
                  <a:close/>
                </a:path>
              </a:pathLst>
            </a:custGeom>
            <a:solidFill>
              <a:srgbClr val="56CCC3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751612" y="9566789"/>
            <a:ext cx="1707456" cy="1707456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DC3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35773" y="9450705"/>
            <a:ext cx="1939624" cy="1939624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F75D9"/>
            </a:solidFill>
          </p:spPr>
        </p:sp>
      </p:grpSp>
      <p:grpSp>
        <p:nvGrpSpPr>
          <p:cNvPr id="8" name="Group 8"/>
          <p:cNvGrpSpPr/>
          <p:nvPr/>
        </p:nvGrpSpPr>
        <p:grpSpPr>
          <a:xfrm rot="-5400000">
            <a:off x="12313288" y="3313577"/>
            <a:ext cx="1128697" cy="7478377"/>
            <a:chOff x="0" y="0"/>
            <a:chExt cx="2354580" cy="1560068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353310" cy="15600682"/>
            </a:xfrm>
            <a:custGeom>
              <a:avLst/>
              <a:gdLst/>
              <a:ahLst/>
              <a:cxnLst/>
              <a:rect l="l" t="t" r="r" b="b"/>
              <a:pathLst>
                <a:path w="2353310" h="15600682">
                  <a:moveTo>
                    <a:pt x="784860" y="15533371"/>
                  </a:moveTo>
                  <a:cubicBezTo>
                    <a:pt x="905510" y="15574012"/>
                    <a:pt x="1042670" y="15600682"/>
                    <a:pt x="1177290" y="15600682"/>
                  </a:cubicBezTo>
                  <a:cubicBezTo>
                    <a:pt x="1311910" y="15600682"/>
                    <a:pt x="1441450" y="15577821"/>
                    <a:pt x="1560830" y="15537182"/>
                  </a:cubicBezTo>
                  <a:cubicBezTo>
                    <a:pt x="1563370" y="15535912"/>
                    <a:pt x="1565910" y="15535912"/>
                    <a:pt x="1568450" y="15534641"/>
                  </a:cubicBezTo>
                  <a:cubicBezTo>
                    <a:pt x="2016760" y="15372082"/>
                    <a:pt x="2346960" y="14942821"/>
                    <a:pt x="2353310" y="14401997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14390934"/>
                  </a:lnTo>
                  <a:cubicBezTo>
                    <a:pt x="6350" y="14945362"/>
                    <a:pt x="331470" y="15374621"/>
                    <a:pt x="784860" y="15533371"/>
                  </a:cubicBezTo>
                  <a:close/>
                </a:path>
              </a:pathLst>
            </a:custGeom>
            <a:solidFill>
              <a:srgbClr val="56CCC3"/>
            </a:solidFill>
          </p:spPr>
        </p:sp>
      </p:grpSp>
      <p:grpSp>
        <p:nvGrpSpPr>
          <p:cNvPr id="10" name="Group 10"/>
          <p:cNvGrpSpPr/>
          <p:nvPr/>
        </p:nvGrpSpPr>
        <p:grpSpPr>
          <a:xfrm rot="-5400000">
            <a:off x="12626727" y="823635"/>
            <a:ext cx="1128697" cy="7478377"/>
            <a:chOff x="0" y="0"/>
            <a:chExt cx="2354580" cy="1560068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353310" cy="15600682"/>
            </a:xfrm>
            <a:custGeom>
              <a:avLst/>
              <a:gdLst/>
              <a:ahLst/>
              <a:cxnLst/>
              <a:rect l="l" t="t" r="r" b="b"/>
              <a:pathLst>
                <a:path w="2353310" h="15600682">
                  <a:moveTo>
                    <a:pt x="784860" y="15533371"/>
                  </a:moveTo>
                  <a:cubicBezTo>
                    <a:pt x="905510" y="15574012"/>
                    <a:pt x="1042670" y="15600682"/>
                    <a:pt x="1177290" y="15600682"/>
                  </a:cubicBezTo>
                  <a:cubicBezTo>
                    <a:pt x="1311910" y="15600682"/>
                    <a:pt x="1441450" y="15577821"/>
                    <a:pt x="1560830" y="15537182"/>
                  </a:cubicBezTo>
                  <a:cubicBezTo>
                    <a:pt x="1563370" y="15535912"/>
                    <a:pt x="1565910" y="15535912"/>
                    <a:pt x="1568450" y="15534641"/>
                  </a:cubicBezTo>
                  <a:cubicBezTo>
                    <a:pt x="2016760" y="15372082"/>
                    <a:pt x="2346960" y="14942821"/>
                    <a:pt x="2353310" y="14401997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14390934"/>
                  </a:lnTo>
                  <a:cubicBezTo>
                    <a:pt x="6350" y="14945362"/>
                    <a:pt x="331470" y="15374621"/>
                    <a:pt x="784860" y="15533371"/>
                  </a:cubicBezTo>
                  <a:close/>
                </a:path>
              </a:pathLst>
            </a:custGeom>
            <a:solidFill>
              <a:srgbClr val="56CCC3"/>
            </a:solidFill>
          </p:spPr>
        </p:sp>
      </p:grpSp>
      <p:grpSp>
        <p:nvGrpSpPr>
          <p:cNvPr id="12" name="Group 12"/>
          <p:cNvGrpSpPr/>
          <p:nvPr/>
        </p:nvGrpSpPr>
        <p:grpSpPr>
          <a:xfrm rot="-5400000">
            <a:off x="12626727" y="-1814200"/>
            <a:ext cx="1128697" cy="7478377"/>
            <a:chOff x="0" y="0"/>
            <a:chExt cx="2354580" cy="1560068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353310" cy="15600682"/>
            </a:xfrm>
            <a:custGeom>
              <a:avLst/>
              <a:gdLst/>
              <a:ahLst/>
              <a:cxnLst/>
              <a:rect l="l" t="t" r="r" b="b"/>
              <a:pathLst>
                <a:path w="2353310" h="15600682">
                  <a:moveTo>
                    <a:pt x="784860" y="15533371"/>
                  </a:moveTo>
                  <a:cubicBezTo>
                    <a:pt x="905510" y="15574012"/>
                    <a:pt x="1042670" y="15600682"/>
                    <a:pt x="1177290" y="15600682"/>
                  </a:cubicBezTo>
                  <a:cubicBezTo>
                    <a:pt x="1311910" y="15600682"/>
                    <a:pt x="1441450" y="15577821"/>
                    <a:pt x="1560830" y="15537182"/>
                  </a:cubicBezTo>
                  <a:cubicBezTo>
                    <a:pt x="1563370" y="15535912"/>
                    <a:pt x="1565910" y="15535912"/>
                    <a:pt x="1568450" y="15534641"/>
                  </a:cubicBezTo>
                  <a:cubicBezTo>
                    <a:pt x="2016760" y="15372082"/>
                    <a:pt x="2346960" y="14942821"/>
                    <a:pt x="2353310" y="14401997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14390934"/>
                  </a:lnTo>
                  <a:cubicBezTo>
                    <a:pt x="6350" y="14945362"/>
                    <a:pt x="331470" y="15374621"/>
                    <a:pt x="784860" y="15533371"/>
                  </a:cubicBezTo>
                  <a:close/>
                </a:path>
              </a:pathLst>
            </a:custGeom>
            <a:solidFill>
              <a:srgbClr val="56CCC3"/>
            </a:solidFill>
          </p:spPr>
        </p:sp>
      </p:grpSp>
      <p:sp>
        <p:nvSpPr>
          <p:cNvPr id="14" name="Freeform 14"/>
          <p:cNvSpPr/>
          <p:nvPr/>
        </p:nvSpPr>
        <p:spPr>
          <a:xfrm>
            <a:off x="10058245" y="1573818"/>
            <a:ext cx="766444" cy="702342"/>
          </a:xfrm>
          <a:custGeom>
            <a:avLst/>
            <a:gdLst/>
            <a:ahLst/>
            <a:cxnLst/>
            <a:rect l="l" t="t" r="r" b="b"/>
            <a:pathLst>
              <a:path w="766444" h="702342">
                <a:moveTo>
                  <a:pt x="0" y="0"/>
                </a:moveTo>
                <a:lnTo>
                  <a:pt x="766444" y="0"/>
                </a:lnTo>
                <a:lnTo>
                  <a:pt x="766444" y="702341"/>
                </a:lnTo>
                <a:lnTo>
                  <a:pt x="0" y="7023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0058245" y="4179601"/>
            <a:ext cx="766444" cy="766444"/>
          </a:xfrm>
          <a:custGeom>
            <a:avLst/>
            <a:gdLst/>
            <a:ahLst/>
            <a:cxnLst/>
            <a:rect l="l" t="t" r="r" b="b"/>
            <a:pathLst>
              <a:path w="766444" h="766444">
                <a:moveTo>
                  <a:pt x="0" y="0"/>
                </a:moveTo>
                <a:lnTo>
                  <a:pt x="766444" y="0"/>
                </a:lnTo>
                <a:lnTo>
                  <a:pt x="766444" y="766444"/>
                </a:lnTo>
                <a:lnTo>
                  <a:pt x="0" y="7664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0097223" y="6847582"/>
            <a:ext cx="688490" cy="688490"/>
          </a:xfrm>
          <a:custGeom>
            <a:avLst/>
            <a:gdLst/>
            <a:ahLst/>
            <a:cxnLst/>
            <a:rect l="l" t="t" r="r" b="b"/>
            <a:pathLst>
              <a:path w="688490" h="688490">
                <a:moveTo>
                  <a:pt x="0" y="0"/>
                </a:moveTo>
                <a:lnTo>
                  <a:pt x="688489" y="0"/>
                </a:lnTo>
                <a:lnTo>
                  <a:pt x="688489" y="688489"/>
                </a:lnTo>
                <a:lnTo>
                  <a:pt x="0" y="6884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1232124" y="1711913"/>
            <a:ext cx="5108589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91"/>
              </a:lnSpc>
            </a:pPr>
            <a:r>
              <a:rPr lang="ru-RU" sz="2800" dirty="0">
                <a:solidFill>
                  <a:schemeClr val="bg1"/>
                </a:solidFill>
                <a:latin typeface="PT Sans" panose="020B0604020202020204" charset="-52"/>
              </a:rPr>
              <a:t>СРЕДНЯЯ ОЦЕНКА – </a:t>
            </a:r>
            <a:r>
              <a:rPr lang="ru-RU" sz="2800" dirty="0" smtClean="0">
                <a:solidFill>
                  <a:schemeClr val="bg1"/>
                </a:solidFill>
                <a:latin typeface="PT Sans" panose="020B0604020202020204" charset="-52"/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PT Sans" panose="020B0604020202020204" charset="-52"/>
              </a:rPr>
              <a:t>54,34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416571" y="4350672"/>
            <a:ext cx="4948206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91"/>
              </a:lnSpc>
            </a:pPr>
            <a:endParaRPr lang="en-US" sz="2799" dirty="0">
              <a:solidFill>
                <a:srgbClr val="FFFFFF"/>
              </a:solidFill>
              <a:latin typeface="PT Sans" panose="020B0503020203020204" pitchFamily="34" charset="-52"/>
              <a:ea typeface="Montserrat 1"/>
              <a:cs typeface="Montserrat 1"/>
              <a:sym typeface="Montserrat 1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1256187" y="6847582"/>
            <a:ext cx="5108590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91"/>
              </a:lnSpc>
            </a:pPr>
            <a:r>
              <a:rPr lang="ru-RU" sz="2799" dirty="0" smtClean="0">
                <a:solidFill>
                  <a:srgbClr val="FFFFFF"/>
                </a:solidFill>
                <a:latin typeface="PT Sans" panose="020B0503020203020204" pitchFamily="34" charset="-52"/>
                <a:ea typeface="Montserrat 1"/>
                <a:cs typeface="Montserrat 1"/>
                <a:sym typeface="Montserrat 1"/>
              </a:rPr>
              <a:t>60:% участников – до 60 баллов</a:t>
            </a:r>
            <a:endParaRPr lang="en-US" sz="2799" dirty="0">
              <a:solidFill>
                <a:srgbClr val="FFFFFF"/>
              </a:solidFill>
              <a:latin typeface="PT Sans" panose="020B0503020203020204" pitchFamily="34" charset="-52"/>
              <a:ea typeface="Montserrat 1"/>
              <a:cs typeface="Montserrat 1"/>
              <a:sym typeface="Montserrat 1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0058245" y="2687142"/>
            <a:ext cx="6896520" cy="346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ru-RU" sz="2000" dirty="0">
                <a:ea typeface="Montserrat 1"/>
                <a:cs typeface="Montserrat 1"/>
                <a:sym typeface="Montserrat 1"/>
              </a:rPr>
              <a:t>в 2023 году он составлял 54,42 балла, в 2024 – 57,02 балла</a:t>
            </a:r>
            <a:endParaRPr lang="en-US" sz="2100" dirty="0">
              <a:solidFill>
                <a:srgbClr val="041A22"/>
              </a:solidFill>
              <a:latin typeface="Open Sans 1"/>
              <a:ea typeface="Open Sans 1"/>
              <a:cs typeface="Open Sans 1"/>
              <a:sym typeface="Open Sans 1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9911786" y="5427220"/>
            <a:ext cx="6558580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ru-RU" sz="2100" dirty="0" smtClean="0">
                <a:solidFill>
                  <a:srgbClr val="041A22"/>
                </a:solidFill>
                <a:latin typeface="Open Sans 1"/>
                <a:ea typeface="Open Sans 1"/>
                <a:cs typeface="Open Sans 1"/>
                <a:sym typeface="Open Sans 1"/>
              </a:rPr>
              <a:t>2024 – 2,4%</a:t>
            </a:r>
            <a:endParaRPr lang="ru-RU" sz="2100" dirty="0">
              <a:solidFill>
                <a:srgbClr val="041A22"/>
              </a:solidFill>
              <a:latin typeface="Open Sans 1"/>
              <a:ea typeface="Open Sans 1"/>
              <a:cs typeface="Open Sans 1"/>
              <a:sym typeface="Open Sans 1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0058245" y="7988987"/>
            <a:ext cx="6558580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ru-RU" sz="2100" dirty="0">
                <a:solidFill>
                  <a:srgbClr val="041A22"/>
                </a:solidFill>
                <a:latin typeface="Open Sans 1"/>
                <a:ea typeface="Open Sans 1"/>
                <a:cs typeface="Open Sans 1"/>
                <a:sym typeface="Open Sans 1"/>
              </a:rPr>
              <a:t>П</a:t>
            </a:r>
            <a:r>
              <a:rPr lang="ru-RU" sz="2100" dirty="0" smtClean="0">
                <a:solidFill>
                  <a:srgbClr val="041A22"/>
                </a:solidFill>
                <a:latin typeface="Open Sans 1"/>
                <a:ea typeface="Open Sans 1"/>
                <a:cs typeface="Open Sans 1"/>
                <a:sym typeface="Open Sans 1"/>
              </a:rPr>
              <a:t>олучили более 80 баллов - </a:t>
            </a:r>
            <a:r>
              <a:rPr lang="ru-RU" sz="2100" dirty="0" smtClean="0">
                <a:solidFill>
                  <a:srgbClr val="041A22"/>
                </a:solidFill>
                <a:latin typeface="Open Sans 1"/>
                <a:ea typeface="Open Sans 1"/>
                <a:cs typeface="Open Sans 1"/>
                <a:sym typeface="Open Sans 1"/>
              </a:rPr>
              <a:t>7</a:t>
            </a:r>
            <a:r>
              <a:rPr lang="ru-RU" sz="2100" dirty="0" smtClean="0">
                <a:solidFill>
                  <a:srgbClr val="041A22"/>
                </a:solidFill>
                <a:latin typeface="Open Sans 1"/>
                <a:ea typeface="Open Sans 1"/>
                <a:cs typeface="Open Sans 1"/>
                <a:sym typeface="Open Sans 1"/>
              </a:rPr>
              <a:t>%</a:t>
            </a:r>
            <a:endParaRPr lang="ru-RU" sz="2100" dirty="0">
              <a:solidFill>
                <a:srgbClr val="041A22"/>
              </a:solidFill>
              <a:latin typeface="Open Sans 1"/>
              <a:ea typeface="Open Sans 1"/>
              <a:cs typeface="Open Sans 1"/>
              <a:sym typeface="Open Sans 1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3448311" y="1497264"/>
            <a:ext cx="4833733" cy="117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20"/>
              </a:lnSpc>
            </a:pPr>
            <a:r>
              <a:rPr lang="ru-RU" sz="4800" b="1" dirty="0">
                <a:solidFill>
                  <a:srgbClr val="041A22"/>
                </a:solidFill>
                <a:latin typeface="PT Sans" panose="020B0503020203020204" pitchFamily="34" charset="-52"/>
                <a:ea typeface="Montserrat 1 Bold"/>
                <a:cs typeface="Montserrat 1 Bold"/>
                <a:sym typeface="Montserrat 1 Bold"/>
              </a:rPr>
              <a:t>Результаты </a:t>
            </a:r>
            <a:r>
              <a:rPr lang="ru-RU" sz="4800" b="1" dirty="0" smtClean="0">
                <a:solidFill>
                  <a:srgbClr val="041A22"/>
                </a:solidFill>
                <a:latin typeface="PT Sans" panose="020B0503020203020204" pitchFamily="34" charset="-52"/>
                <a:ea typeface="Montserrat 1 Bold"/>
                <a:cs typeface="Montserrat 1 Bold"/>
                <a:sym typeface="Montserrat 1 Bold"/>
              </a:rPr>
              <a:t>Е</a:t>
            </a:r>
            <a:r>
              <a:rPr lang="x-none" sz="4800" b="1" dirty="0" smtClean="0"/>
              <a:t>ГЭ</a:t>
            </a:r>
            <a:endParaRPr lang="ru-RU" sz="4800" b="1" dirty="0"/>
          </a:p>
          <a:p>
            <a:pPr>
              <a:lnSpc>
                <a:spcPts val="4620"/>
              </a:lnSpc>
            </a:pPr>
            <a:r>
              <a:rPr lang="ru-RU" sz="4800" b="1" dirty="0" smtClean="0">
                <a:solidFill>
                  <a:srgbClr val="041A22"/>
                </a:solidFill>
                <a:latin typeface="PT Sans" panose="020B0503020203020204" pitchFamily="34" charset="-52"/>
                <a:ea typeface="Montserrat 1 Bold"/>
                <a:cs typeface="Montserrat 1 Bold"/>
                <a:sym typeface="Montserrat 1 Bold"/>
              </a:rPr>
              <a:t>по </a:t>
            </a:r>
            <a:r>
              <a:rPr lang="ru-RU" sz="4800" b="1" dirty="0">
                <a:solidFill>
                  <a:srgbClr val="041A22"/>
                </a:solidFill>
                <a:latin typeface="PT Sans" panose="020B0503020203020204" pitchFamily="34" charset="-52"/>
                <a:ea typeface="Montserrat 1 Bold"/>
                <a:cs typeface="Montserrat 1 Bold"/>
                <a:sym typeface="Montserrat 1 Bold"/>
              </a:rPr>
              <a:t>географии</a:t>
            </a:r>
            <a:endParaRPr lang="en-US" sz="4800" b="1" dirty="0">
              <a:solidFill>
                <a:srgbClr val="041A22"/>
              </a:solidFill>
              <a:latin typeface="PT Sans" panose="020B0503020203020204" pitchFamily="34" charset="-52"/>
              <a:ea typeface="Montserrat 1 Bold"/>
              <a:cs typeface="Montserrat 1 Bold"/>
              <a:sym typeface="Montserrat 1 Bold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232125" y="4350672"/>
            <a:ext cx="4769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PT Sans" panose="020B0604020202020204" charset="-52"/>
              </a:rPr>
              <a:t>Ниже минимального балла – 7%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6" y="3086099"/>
            <a:ext cx="7257283" cy="591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86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483;p43">
            <a:extLst>
              <a:ext uri="{FF2B5EF4-FFF2-40B4-BE49-F238E27FC236}">
                <a16:creationId xmlns:a16="http://schemas.microsoft.com/office/drawing/2014/main" xmlns="" id="{E93512AC-2EAA-4584-B82B-C633B4A537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1918513"/>
              </p:ext>
            </p:extLst>
          </p:nvPr>
        </p:nvGraphicFramePr>
        <p:xfrm>
          <a:off x="1143000" y="2586044"/>
          <a:ext cx="15681241" cy="712945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705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19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604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97543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ts val="38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dirty="0">
                        <a:solidFill>
                          <a:schemeClr val="dk1"/>
                        </a:solidFill>
                        <a:latin typeface="Open Sans Bold" panose="020B0604020202020204" charset="0"/>
                        <a:ea typeface="Open Sans Bold" panose="020B0604020202020204" charset="0"/>
                        <a:cs typeface="Open Sans Bold" panose="020B0604020202020204" charset="0"/>
                        <a:sym typeface="Righteous"/>
                      </a:endParaRPr>
                    </a:p>
                  </a:txBody>
                  <a:tcPr marL="185636" marR="185636" marT="185627" marB="185627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6CCC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ts val="38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dirty="0" smtClean="0">
                          <a:solidFill>
                            <a:schemeClr val="dk1"/>
                          </a:solidFill>
                          <a:latin typeface="Open Sans Bold" panose="020B0604020202020204" charset="0"/>
                          <a:ea typeface="Open Sans Bold" panose="020B0604020202020204" charset="0"/>
                          <a:cs typeface="Open Sans Bold" panose="020B0604020202020204" charset="0"/>
                          <a:sym typeface="Righteous"/>
                        </a:rPr>
                        <a:t>Кол-во</a:t>
                      </a:r>
                      <a:endParaRPr sz="1400" b="1" dirty="0">
                        <a:solidFill>
                          <a:schemeClr val="dk1"/>
                        </a:solidFill>
                        <a:latin typeface="Open Sans Bold" panose="020B0604020202020204" charset="0"/>
                        <a:ea typeface="Open Sans Bold" panose="020B0604020202020204" charset="0"/>
                        <a:cs typeface="Open Sans Bold" panose="020B0604020202020204" charset="0"/>
                        <a:sym typeface="Righteous"/>
                      </a:endParaRPr>
                    </a:p>
                  </a:txBody>
                  <a:tcPr marL="185636" marR="185636" marT="185627" marB="185627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6CCC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85636" marR="185636" marT="185627" marB="185627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6C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кол-во</a:t>
                      </a:r>
                      <a:endParaRPr lang="ru-RU" dirty="0"/>
                    </a:p>
                  </a:txBody>
                  <a:tcPr marL="185636" marR="185636" marT="185627" marB="185627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6CC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2941">
                <a:tc>
                  <a:txBody>
                    <a:bodyPr/>
                    <a:lstStyle/>
                    <a:p>
                      <a:pPr>
                        <a:lnSpc>
                          <a:spcPts val="384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Моховская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СОШ" (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Алейский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F3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4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F3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84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Ракитовская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COШ" (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Рубцовский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F3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4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F3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0452">
                <a:tc>
                  <a:txBody>
                    <a:bodyPr/>
                    <a:lstStyle/>
                    <a:p>
                      <a:pPr>
                        <a:lnSpc>
                          <a:spcPts val="384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"Хлеборобная ОСШ" (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Быстроистокский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F3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4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F3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84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"Лицей №124" (г. Барнаул)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F3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4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F3F1"/>
                    </a:solidFill>
                  </a:tcPr>
                </a:tc>
              </a:tr>
              <a:tr h="712185">
                <a:tc>
                  <a:txBody>
                    <a:bodyPr/>
                    <a:lstStyle/>
                    <a:p>
                      <a:pPr>
                        <a:lnSpc>
                          <a:spcPts val="384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МКОУ "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Новошипуновская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СОШ" (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Краснощековский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F3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4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F3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84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"ООШ №95" (г. Барнаул)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F3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4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F3F1"/>
                    </a:solidFill>
                  </a:tcPr>
                </a:tc>
              </a:tr>
              <a:tr h="563813">
                <a:tc>
                  <a:txBody>
                    <a:bodyPr/>
                    <a:lstStyle/>
                    <a:p>
                      <a:pPr>
                        <a:lnSpc>
                          <a:spcPts val="384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МКОУ "Колыванская СОШ" (Курьинский район)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F3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4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F3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84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КГБОУ "БЛИАК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F3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4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F3F1"/>
                    </a:solidFill>
                  </a:tcPr>
                </a:tc>
              </a:tr>
              <a:tr h="642154">
                <a:tc>
                  <a:txBody>
                    <a:bodyPr/>
                    <a:lstStyle/>
                    <a:p>
                      <a:pPr>
                        <a:lnSpc>
                          <a:spcPts val="384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"Арбузовская СОШ" (Павловский район)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F3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4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F3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84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"Гимназия №22" (г. Барнаул)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F3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4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F3F1"/>
                    </a:solidFill>
                  </a:tcPr>
                </a:tc>
              </a:tr>
              <a:tr h="801208">
                <a:tc>
                  <a:txBody>
                    <a:bodyPr/>
                    <a:lstStyle/>
                    <a:p>
                      <a:pPr>
                        <a:lnSpc>
                          <a:spcPts val="384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Акуловская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СОШ" (Первомайский район)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F3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4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F3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84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"СОШ №132 им. Н.М. Малахова" (г. Барнаул)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F3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4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F3F1"/>
                    </a:solidFill>
                  </a:tcPr>
                </a:tc>
              </a:tr>
              <a:tr h="563813">
                <a:tc>
                  <a:txBody>
                    <a:bodyPr/>
                    <a:lstStyle/>
                    <a:p>
                      <a:pPr>
                        <a:lnSpc>
                          <a:spcPts val="384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"Новоалександровская СОШ" (Рубцовский район)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F3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4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F3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84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Ракитовская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COШ" (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Рубцовский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F3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4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F3F1"/>
                    </a:solidFill>
                  </a:tcPr>
                </a:tc>
              </a:tr>
              <a:tr h="623162">
                <a:tc>
                  <a:txBody>
                    <a:bodyPr/>
                    <a:lstStyle/>
                    <a:p>
                      <a:pPr>
                        <a:lnSpc>
                          <a:spcPts val="384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"Лицей №112" (г. Барнаул)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F3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4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F3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84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"Гимназия №74" (г. Барнаул)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F3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4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F3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12185">
                <a:tc>
                  <a:txBody>
                    <a:bodyPr/>
                    <a:lstStyle/>
                    <a:p>
                      <a:pPr>
                        <a:lnSpc>
                          <a:spcPts val="384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МКОУ "Ниж-Суетская СОШ им. А.Карпенко" (Суетский район)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F3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4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F3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84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"Романовская СОШ" (Романовский район)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F3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4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F3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pSp>
        <p:nvGrpSpPr>
          <p:cNvPr id="3" name="Group 11">
            <a:extLst>
              <a:ext uri="{FF2B5EF4-FFF2-40B4-BE49-F238E27FC236}">
                <a16:creationId xmlns:a16="http://schemas.microsoft.com/office/drawing/2014/main" xmlns="" id="{4D0202C9-9B92-4184-9E8A-6B43A94D6AA7}"/>
              </a:ext>
            </a:extLst>
          </p:cNvPr>
          <p:cNvGrpSpPr/>
          <p:nvPr/>
        </p:nvGrpSpPr>
        <p:grpSpPr>
          <a:xfrm rot="-5400000">
            <a:off x="8836579" y="-8881528"/>
            <a:ext cx="725592" cy="18398749"/>
            <a:chOff x="0" y="0"/>
            <a:chExt cx="872170" cy="6868531"/>
          </a:xfrm>
        </p:grpSpPr>
        <p:sp>
          <p:nvSpPr>
            <p:cNvPr id="4" name="Freeform 12">
              <a:extLst>
                <a:ext uri="{FF2B5EF4-FFF2-40B4-BE49-F238E27FC236}">
                  <a16:creationId xmlns:a16="http://schemas.microsoft.com/office/drawing/2014/main" xmlns="" id="{3C59DFD9-A5FC-4F81-90F5-AAD38EFC2855}"/>
                </a:ext>
              </a:extLst>
            </p:cNvPr>
            <p:cNvSpPr/>
            <p:nvPr/>
          </p:nvSpPr>
          <p:spPr>
            <a:xfrm>
              <a:off x="0" y="0"/>
              <a:ext cx="872170" cy="6868531"/>
            </a:xfrm>
            <a:custGeom>
              <a:avLst/>
              <a:gdLst/>
              <a:ahLst/>
              <a:cxnLst/>
              <a:rect l="l" t="t" r="r" b="b"/>
              <a:pathLst>
                <a:path w="872170" h="6868531">
                  <a:moveTo>
                    <a:pt x="0" y="0"/>
                  </a:moveTo>
                  <a:lnTo>
                    <a:pt x="872170" y="0"/>
                  </a:lnTo>
                  <a:lnTo>
                    <a:pt x="872170" y="6868531"/>
                  </a:lnTo>
                  <a:lnTo>
                    <a:pt x="0" y="6868531"/>
                  </a:lnTo>
                  <a:close/>
                </a:path>
              </a:pathLst>
            </a:custGeom>
            <a:solidFill>
              <a:srgbClr val="56CCC3"/>
            </a:solidFill>
          </p:spPr>
        </p:sp>
      </p:grpSp>
      <p:grpSp>
        <p:nvGrpSpPr>
          <p:cNvPr id="5" name="Group 13">
            <a:extLst>
              <a:ext uri="{FF2B5EF4-FFF2-40B4-BE49-F238E27FC236}">
                <a16:creationId xmlns:a16="http://schemas.microsoft.com/office/drawing/2014/main" xmlns="" id="{338FA169-5D4C-45E5-9F4C-82A63D9269E1}"/>
              </a:ext>
            </a:extLst>
          </p:cNvPr>
          <p:cNvGrpSpPr/>
          <p:nvPr/>
        </p:nvGrpSpPr>
        <p:grpSpPr>
          <a:xfrm>
            <a:off x="-42516" y="-474020"/>
            <a:ext cx="1451180" cy="1451180"/>
            <a:chOff x="0" y="0"/>
            <a:chExt cx="6350000" cy="6350000"/>
          </a:xfrm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xmlns="" id="{AF277468-4CAB-4711-9EBD-1A524A7CDCBA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DC300"/>
            </a:solidFill>
          </p:spPr>
        </p:sp>
      </p:grpSp>
      <p:grpSp>
        <p:nvGrpSpPr>
          <p:cNvPr id="7" name="Group 15">
            <a:extLst>
              <a:ext uri="{FF2B5EF4-FFF2-40B4-BE49-F238E27FC236}">
                <a16:creationId xmlns:a16="http://schemas.microsoft.com/office/drawing/2014/main" xmlns="" id="{FC2E46E6-F60A-4908-B0EC-79AA3C4645F1}"/>
              </a:ext>
            </a:extLst>
          </p:cNvPr>
          <p:cNvGrpSpPr/>
          <p:nvPr/>
        </p:nvGrpSpPr>
        <p:grpSpPr>
          <a:xfrm>
            <a:off x="-838072" y="568161"/>
            <a:ext cx="1676145" cy="1676145"/>
            <a:chOff x="0" y="0"/>
            <a:chExt cx="6350000" cy="6350000"/>
          </a:xfrm>
        </p:grpSpPr>
        <p:sp>
          <p:nvSpPr>
            <p:cNvPr id="8" name="Freeform 16">
              <a:extLst>
                <a:ext uri="{FF2B5EF4-FFF2-40B4-BE49-F238E27FC236}">
                  <a16:creationId xmlns:a16="http://schemas.microsoft.com/office/drawing/2014/main" xmlns="" id="{CC58C744-BCBC-408F-BE32-0C7E649B95FF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F75D9"/>
            </a:solidFill>
          </p:spPr>
        </p:sp>
      </p:grpSp>
      <p:sp>
        <p:nvSpPr>
          <p:cNvPr id="9" name="TextBox 17">
            <a:extLst>
              <a:ext uri="{FF2B5EF4-FFF2-40B4-BE49-F238E27FC236}">
                <a16:creationId xmlns:a16="http://schemas.microsoft.com/office/drawing/2014/main" xmlns="" id="{58956673-873C-491F-A58E-FCB0EAF0FC11}"/>
              </a:ext>
            </a:extLst>
          </p:cNvPr>
          <p:cNvSpPr txBox="1"/>
          <p:nvPr/>
        </p:nvSpPr>
        <p:spPr>
          <a:xfrm>
            <a:off x="1463757" y="1406233"/>
            <a:ext cx="15360485" cy="11937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20"/>
              </a:lnSpc>
            </a:pPr>
            <a:r>
              <a:rPr lang="ru-RU" sz="4800" b="1" dirty="0" smtClean="0">
                <a:solidFill>
                  <a:srgbClr val="041A22"/>
                </a:solidFill>
                <a:latin typeface="PT Sans" panose="020B0503020203020204" pitchFamily="34" charset="-52"/>
                <a:ea typeface="Montserrat 1 Bold"/>
                <a:cs typeface="Montserrat 1 Bold"/>
                <a:sym typeface="Montserrat 1 Bold"/>
              </a:rPr>
              <a:t>Образовательные учреждения, </a:t>
            </a:r>
            <a:r>
              <a:rPr lang="ru-RU" sz="4800" b="1" dirty="0" smtClean="0">
                <a:solidFill>
                  <a:srgbClr val="041A22"/>
                </a:solidFill>
                <a:latin typeface="PT Sans" panose="020B0503020203020204" pitchFamily="34" charset="-52"/>
                <a:ea typeface="Montserrat 1 Bold"/>
                <a:cs typeface="Montserrat 1 Bold"/>
                <a:sym typeface="Montserrat 1 Bold"/>
              </a:rPr>
              <a:t>продемонстрировавшие </a:t>
            </a:r>
            <a:r>
              <a:rPr lang="ru-RU" sz="4800" b="1" dirty="0">
                <a:solidFill>
                  <a:srgbClr val="041A22"/>
                </a:solidFill>
                <a:latin typeface="PT Sans" panose="020B0503020203020204" pitchFamily="34" charset="-52"/>
                <a:ea typeface="Montserrat 1 Bold"/>
                <a:cs typeface="Montserrat 1 Bold"/>
                <a:sym typeface="Montserrat 1 Bold"/>
              </a:rPr>
              <a:t>наиболее высокие </a:t>
            </a:r>
            <a:r>
              <a:rPr lang="ru-RU" sz="4800" b="1" dirty="0" smtClean="0">
                <a:solidFill>
                  <a:srgbClr val="041A22"/>
                </a:solidFill>
                <a:latin typeface="PT Sans" panose="020B0503020203020204" pitchFamily="34" charset="-52"/>
                <a:ea typeface="Montserrat 1 Bold"/>
                <a:cs typeface="Montserrat 1 Bold"/>
                <a:sym typeface="Montserrat 1 Bold"/>
              </a:rPr>
              <a:t>результаты  </a:t>
            </a:r>
            <a:r>
              <a:rPr lang="ru-RU" sz="4800" b="1" dirty="0"/>
              <a:t>ОГЭ в 2025 г. </a:t>
            </a:r>
            <a:endParaRPr lang="en-US" sz="4800" b="1" dirty="0">
              <a:solidFill>
                <a:srgbClr val="041A22"/>
              </a:solidFill>
              <a:latin typeface="PT Sans" panose="020B0503020203020204" pitchFamily="34" charset="-52"/>
              <a:ea typeface="Montserrat 1 Bold"/>
              <a:cs typeface="Montserrat 1 Bold"/>
              <a:sym typeface="Montserrat 1 Bold"/>
            </a:endParaRPr>
          </a:p>
        </p:txBody>
      </p:sp>
      <p:grpSp>
        <p:nvGrpSpPr>
          <p:cNvPr id="10" name="Group 13">
            <a:extLst>
              <a:ext uri="{FF2B5EF4-FFF2-40B4-BE49-F238E27FC236}">
                <a16:creationId xmlns:a16="http://schemas.microsoft.com/office/drawing/2014/main" xmlns="" id="{1712C76B-35AB-4264-8ACB-C93DE1A2AC96}"/>
              </a:ext>
            </a:extLst>
          </p:cNvPr>
          <p:cNvGrpSpPr/>
          <p:nvPr/>
        </p:nvGrpSpPr>
        <p:grpSpPr>
          <a:xfrm>
            <a:off x="-725590" y="9286876"/>
            <a:ext cx="1451180" cy="1451180"/>
            <a:chOff x="0" y="0"/>
            <a:chExt cx="6350000" cy="6350000"/>
          </a:xfrm>
          <a:solidFill>
            <a:srgbClr val="56CCC3"/>
          </a:solidFill>
        </p:grpSpPr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xmlns="" id="{53BE5FD4-CCC5-4DCE-8A47-A7924019338E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</p:sp>
      </p:grpSp>
    </p:spTree>
    <p:extLst>
      <p:ext uri="{BB962C8B-B14F-4D97-AF65-F5344CB8AC3E}">
        <p14:creationId xmlns:p14="http://schemas.microsoft.com/office/powerpoint/2010/main" val="27524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17140" y="5829300"/>
            <a:ext cx="14339920" cy="0"/>
          </a:xfrm>
          <a:prstGeom prst="line">
            <a:avLst/>
          </a:prstGeom>
          <a:ln w="47625" cap="flat">
            <a:solidFill>
              <a:srgbClr val="56CCC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flipH="1" flipV="1">
            <a:off x="7495502" y="3132832"/>
            <a:ext cx="0" cy="6125468"/>
          </a:xfrm>
          <a:prstGeom prst="line">
            <a:avLst/>
          </a:prstGeom>
          <a:ln w="47625" cap="flat">
            <a:solidFill>
              <a:srgbClr val="56CCC3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366349" y="2830350"/>
            <a:ext cx="1178208" cy="1178208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BAEB2">
                    <a:alpha val="100000"/>
                  </a:srgbClr>
                </a:gs>
                <a:gs pos="50000">
                  <a:srgbClr val="0FBDB8">
                    <a:alpha val="100000"/>
                  </a:srgbClr>
                </a:gs>
                <a:gs pos="100000">
                  <a:srgbClr val="46EBE7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8675309" y="2830350"/>
            <a:ext cx="1178208" cy="1178208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BAEB2">
                    <a:alpha val="100000"/>
                  </a:srgbClr>
                </a:gs>
                <a:gs pos="50000">
                  <a:srgbClr val="0FBDB8">
                    <a:alpha val="100000"/>
                  </a:srgbClr>
                </a:gs>
                <a:gs pos="100000">
                  <a:srgbClr val="46EBE7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366349" y="6481999"/>
            <a:ext cx="1178208" cy="1178208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BAEB2">
                    <a:alpha val="100000"/>
                  </a:srgbClr>
                </a:gs>
                <a:gs pos="50000">
                  <a:srgbClr val="0FBDB8">
                    <a:alpha val="100000"/>
                  </a:srgbClr>
                </a:gs>
                <a:gs pos="100000">
                  <a:srgbClr val="46EBE7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675309" y="6481999"/>
            <a:ext cx="1178208" cy="1178208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BAEB2">
                    <a:alpha val="100000"/>
                  </a:srgbClr>
                </a:gs>
                <a:gs pos="50000">
                  <a:srgbClr val="0FBDB8">
                    <a:alpha val="100000"/>
                  </a:srgbClr>
                </a:gs>
                <a:gs pos="100000">
                  <a:srgbClr val="46EBE7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510818" y="2981002"/>
            <a:ext cx="889270" cy="889270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8819778" y="2981002"/>
            <a:ext cx="889270" cy="889270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510818" y="6632651"/>
            <a:ext cx="889270" cy="889270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8819778" y="6632651"/>
            <a:ext cx="889270" cy="889270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sp>
        <p:nvSpPr>
          <p:cNvPr id="28" name="Freeform 28"/>
          <p:cNvSpPr/>
          <p:nvPr/>
        </p:nvSpPr>
        <p:spPr>
          <a:xfrm>
            <a:off x="1666795" y="3132832"/>
            <a:ext cx="535144" cy="535144"/>
          </a:xfrm>
          <a:custGeom>
            <a:avLst/>
            <a:gdLst/>
            <a:ahLst/>
            <a:cxnLst/>
            <a:rect l="l" t="t" r="r" b="b"/>
            <a:pathLst>
              <a:path w="535144" h="535144">
                <a:moveTo>
                  <a:pt x="0" y="0"/>
                </a:moveTo>
                <a:lnTo>
                  <a:pt x="535144" y="0"/>
                </a:lnTo>
                <a:lnTo>
                  <a:pt x="535144" y="535144"/>
                </a:lnTo>
                <a:lnTo>
                  <a:pt x="0" y="5351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596667" y="6786799"/>
            <a:ext cx="694450" cy="550351"/>
          </a:xfrm>
          <a:custGeom>
            <a:avLst/>
            <a:gdLst/>
            <a:ahLst/>
            <a:cxnLst/>
            <a:rect l="l" t="t" r="r" b="b"/>
            <a:pathLst>
              <a:path w="694450" h="550351">
                <a:moveTo>
                  <a:pt x="0" y="0"/>
                </a:moveTo>
                <a:lnTo>
                  <a:pt x="694450" y="0"/>
                </a:lnTo>
                <a:lnTo>
                  <a:pt x="694450" y="550352"/>
                </a:lnTo>
                <a:lnTo>
                  <a:pt x="0" y="5503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8968325" y="3115267"/>
            <a:ext cx="592177" cy="581814"/>
          </a:xfrm>
          <a:custGeom>
            <a:avLst/>
            <a:gdLst/>
            <a:ahLst/>
            <a:cxnLst/>
            <a:rect l="l" t="t" r="r" b="b"/>
            <a:pathLst>
              <a:path w="592177" h="581814">
                <a:moveTo>
                  <a:pt x="0" y="0"/>
                </a:moveTo>
                <a:lnTo>
                  <a:pt x="592176" y="0"/>
                </a:lnTo>
                <a:lnTo>
                  <a:pt x="592176" y="581814"/>
                </a:lnTo>
                <a:lnTo>
                  <a:pt x="0" y="5818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9017675" y="6826953"/>
            <a:ext cx="533301" cy="531301"/>
          </a:xfrm>
          <a:custGeom>
            <a:avLst/>
            <a:gdLst/>
            <a:ahLst/>
            <a:cxnLst/>
            <a:rect l="l" t="t" r="r" b="b"/>
            <a:pathLst>
              <a:path w="533301" h="531301">
                <a:moveTo>
                  <a:pt x="0" y="0"/>
                </a:moveTo>
                <a:lnTo>
                  <a:pt x="533301" y="0"/>
                </a:lnTo>
                <a:lnTo>
                  <a:pt x="533301" y="531302"/>
                </a:lnTo>
                <a:lnTo>
                  <a:pt x="0" y="53130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2" name="TextBox 32"/>
          <p:cNvSpPr txBox="1"/>
          <p:nvPr/>
        </p:nvSpPr>
        <p:spPr>
          <a:xfrm>
            <a:off x="2800104" y="2988210"/>
            <a:ext cx="3890508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dirty="0"/>
              <a:t>Средний процент выполнения </a:t>
            </a:r>
            <a:r>
              <a:rPr lang="ru-RU" sz="2800" dirty="0" smtClean="0"/>
              <a:t>заданий</a:t>
            </a:r>
            <a:endParaRPr lang="ru-RU" sz="2800" dirty="0"/>
          </a:p>
        </p:txBody>
      </p:sp>
      <p:sp>
        <p:nvSpPr>
          <p:cNvPr id="33" name="TextBox 33"/>
          <p:cNvSpPr txBox="1"/>
          <p:nvPr/>
        </p:nvSpPr>
        <p:spPr>
          <a:xfrm>
            <a:off x="10084536" y="3117152"/>
            <a:ext cx="4872523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ru-RU" sz="2800" b="1" dirty="0">
                <a:solidFill>
                  <a:srgbClr val="00969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Задания базового </a:t>
            </a:r>
            <a:r>
              <a:rPr lang="ru-RU" sz="2800" b="1" dirty="0" smtClean="0">
                <a:solidFill>
                  <a:srgbClr val="00969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уровня</a:t>
            </a:r>
            <a:endParaRPr lang="ru-RU" sz="2800" b="1" dirty="0">
              <a:solidFill>
                <a:srgbClr val="009692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2775577" y="6915843"/>
            <a:ext cx="4186525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ru-RU" sz="2600" b="1" dirty="0" smtClean="0">
                <a:solidFill>
                  <a:srgbClr val="00969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Задания </a:t>
            </a:r>
            <a:r>
              <a:rPr lang="ru-RU" sz="2600" b="1" dirty="0">
                <a:solidFill>
                  <a:srgbClr val="00969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повышенного </a:t>
            </a:r>
            <a:r>
              <a:rPr lang="ru-RU" sz="2600" b="1" dirty="0" smtClean="0">
                <a:solidFill>
                  <a:srgbClr val="00969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уровня</a:t>
            </a:r>
            <a:endParaRPr lang="en-US" sz="2600" b="1" dirty="0">
              <a:solidFill>
                <a:srgbClr val="009692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10084537" y="6915843"/>
            <a:ext cx="4728054" cy="8939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ru-RU" sz="2600" b="1" dirty="0">
                <a:solidFill>
                  <a:srgbClr val="00969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Задания </a:t>
            </a:r>
            <a:r>
              <a:rPr lang="ru-RU" sz="2600" b="1" dirty="0" smtClean="0">
                <a:solidFill>
                  <a:srgbClr val="00969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высокого </a:t>
            </a:r>
            <a:r>
              <a:rPr lang="ru-RU" sz="2600" b="1" dirty="0">
                <a:solidFill>
                  <a:srgbClr val="00969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уровня</a:t>
            </a:r>
          </a:p>
          <a:p>
            <a:pPr algn="l">
              <a:lnSpc>
                <a:spcPts val="3640"/>
              </a:lnSpc>
            </a:pPr>
            <a:endParaRPr lang="en-US" sz="2600" b="1" dirty="0">
              <a:solidFill>
                <a:srgbClr val="009692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1366349" y="1150786"/>
            <a:ext cx="13446242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88"/>
              </a:lnSpc>
            </a:pPr>
            <a:r>
              <a:rPr lang="ru-RU" sz="4800" b="1" dirty="0">
                <a:solidFill>
                  <a:srgbClr val="041A22"/>
                </a:solidFill>
                <a:latin typeface="PT Sans" panose="020B0503020203020204" pitchFamily="34" charset="-52"/>
                <a:ea typeface="Montserrat 1 Bold"/>
                <a:cs typeface="Montserrat 1 Bold"/>
                <a:sym typeface="Montserrat 1 Bold"/>
              </a:rPr>
              <a:t>Результаты ГИА по </a:t>
            </a:r>
            <a:r>
              <a:rPr lang="ru-RU" sz="4800" b="1" dirty="0" smtClean="0">
                <a:solidFill>
                  <a:srgbClr val="041A22"/>
                </a:solidFill>
                <a:latin typeface="PT Sans" panose="020B0503020203020204" pitchFamily="34" charset="-52"/>
                <a:ea typeface="Montserrat 1 Bold"/>
                <a:cs typeface="Montserrat 1 Bold"/>
                <a:sym typeface="Montserrat 1 Bold"/>
              </a:rPr>
              <a:t>географии </a:t>
            </a:r>
            <a:r>
              <a:rPr lang="ru-RU" sz="4800" dirty="0"/>
              <a:t>ОГЭ в 2025 г. </a:t>
            </a:r>
            <a:endParaRPr lang="en-US" sz="4800" b="1" dirty="0">
              <a:solidFill>
                <a:srgbClr val="041A22"/>
              </a:solidFill>
              <a:latin typeface="PT Sans" panose="020B0503020203020204" pitchFamily="34" charset="-52"/>
              <a:ea typeface="Montserrat 1 Bold"/>
              <a:cs typeface="Montserrat 1 Bold"/>
              <a:sym typeface="Montserrat 1 Bold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8675309" y="4266315"/>
            <a:ext cx="6281751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  <a:spcBef>
                <a:spcPct val="0"/>
              </a:spcBef>
            </a:pPr>
            <a:r>
              <a:rPr lang="ru-RU" sz="2000" dirty="0"/>
              <a:t>от 23,5% (задание 28) до 89,2% (задание 2</a:t>
            </a:r>
            <a:r>
              <a:rPr lang="ru-RU" sz="2000" dirty="0" smtClean="0"/>
              <a:t>)</a:t>
            </a:r>
          </a:p>
          <a:p>
            <a:pPr>
              <a:lnSpc>
                <a:spcPts val="2799"/>
              </a:lnSpc>
              <a:spcBef>
                <a:spcPct val="0"/>
              </a:spcBef>
            </a:pPr>
            <a:r>
              <a:rPr lang="ru-RU" sz="1999" b="1" dirty="0">
                <a:solidFill>
                  <a:srgbClr val="041A22"/>
                </a:solidFill>
                <a:latin typeface="Open Sans 2"/>
                <a:ea typeface="Open Sans 2"/>
                <a:cs typeface="Open Sans 2"/>
                <a:sym typeface="Open Sans 2"/>
              </a:rPr>
              <a:t>С результатом менее </a:t>
            </a:r>
            <a:r>
              <a:rPr lang="ru-RU" sz="1999" b="1" dirty="0" smtClean="0">
                <a:solidFill>
                  <a:srgbClr val="041A22"/>
                </a:solidFill>
                <a:latin typeface="Open Sans 2"/>
                <a:ea typeface="Open Sans 2"/>
                <a:cs typeface="Open Sans 2"/>
                <a:sym typeface="Open Sans 2"/>
              </a:rPr>
              <a:t>60</a:t>
            </a:r>
            <a:r>
              <a:rPr lang="ru-RU" sz="1999" b="1" dirty="0">
                <a:solidFill>
                  <a:srgbClr val="041A22"/>
                </a:solidFill>
                <a:latin typeface="Open Sans 2"/>
                <a:ea typeface="Open Sans 2"/>
                <a:cs typeface="Open Sans 2"/>
                <a:sym typeface="Open Sans 2"/>
              </a:rPr>
              <a:t>% были выполнены </a:t>
            </a:r>
            <a:r>
              <a:rPr lang="ru-RU" sz="1999" b="1" dirty="0" smtClean="0">
                <a:solidFill>
                  <a:srgbClr val="041A22"/>
                </a:solidFill>
                <a:latin typeface="Open Sans 2"/>
                <a:ea typeface="Open Sans 2"/>
                <a:cs typeface="Open Sans 2"/>
                <a:sym typeface="Open Sans 2"/>
              </a:rPr>
              <a:t>задания </a:t>
            </a:r>
            <a:r>
              <a:rPr lang="ru-RU" sz="1999" b="1" dirty="0">
                <a:solidFill>
                  <a:srgbClr val="041A22"/>
                </a:solidFill>
                <a:latin typeface="Open Sans 2"/>
                <a:ea typeface="Open Sans 2"/>
                <a:cs typeface="Open Sans 2"/>
                <a:sym typeface="Open Sans 2"/>
              </a:rPr>
              <a:t>1, 13, 14, 20 и 28. </a:t>
            </a:r>
            <a:endParaRPr lang="en-US" sz="1999" b="1" dirty="0">
              <a:solidFill>
                <a:srgbClr val="041A22"/>
              </a:solidFill>
              <a:latin typeface="Open Sans 2"/>
              <a:ea typeface="Open Sans 2"/>
              <a:cs typeface="Open Sans 2"/>
              <a:sym typeface="Open Sans 2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1219201" y="4360083"/>
            <a:ext cx="5994716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000" dirty="0" smtClean="0"/>
              <a:t>изменялся от </a:t>
            </a:r>
            <a:r>
              <a:rPr lang="ru-RU" sz="2000" dirty="0"/>
              <a:t>8,2 до 89,2% </a:t>
            </a:r>
            <a:endParaRPr lang="ru-RU" sz="2000" dirty="0" smtClean="0"/>
          </a:p>
          <a:p>
            <a:r>
              <a:rPr lang="ru-RU" sz="2000" dirty="0" smtClean="0"/>
              <a:t>(</a:t>
            </a:r>
            <a:r>
              <a:rPr lang="ru-RU" sz="2000" dirty="0"/>
              <a:t>в прошедшем – от 16,4 до 87,7%). 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8458200" y="7961063"/>
            <a:ext cx="6909037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99"/>
              </a:lnSpc>
              <a:spcBef>
                <a:spcPct val="0"/>
              </a:spcBef>
            </a:pPr>
            <a:r>
              <a:rPr lang="ru-RU" sz="1999" dirty="0" smtClean="0">
                <a:solidFill>
                  <a:srgbClr val="041A22"/>
                </a:solidFill>
                <a:latin typeface="Open Sans 2"/>
                <a:ea typeface="Open Sans 2"/>
                <a:cs typeface="Open Sans 2"/>
                <a:sym typeface="Open Sans 2"/>
              </a:rPr>
              <a:t>2 </a:t>
            </a:r>
            <a:r>
              <a:rPr lang="ru-RU" sz="1999" dirty="0">
                <a:solidFill>
                  <a:srgbClr val="041A22"/>
                </a:solidFill>
                <a:latin typeface="Open Sans 2"/>
                <a:ea typeface="Open Sans 2"/>
                <a:cs typeface="Open Sans 2"/>
                <a:sym typeface="Open Sans 2"/>
              </a:rPr>
              <a:t>задания такого уровня – 11 и 29. Решаемость заданий линии 11 </a:t>
            </a:r>
            <a:r>
              <a:rPr lang="ru-RU" sz="1999" dirty="0" smtClean="0">
                <a:solidFill>
                  <a:srgbClr val="041A22"/>
                </a:solidFill>
                <a:latin typeface="Open Sans 2"/>
                <a:ea typeface="Open Sans 2"/>
                <a:cs typeface="Open Sans 2"/>
                <a:sym typeface="Open Sans 2"/>
              </a:rPr>
              <a:t>- 77</a:t>
            </a:r>
            <a:r>
              <a:rPr lang="ru-RU" sz="1999" dirty="0">
                <a:solidFill>
                  <a:srgbClr val="041A22"/>
                </a:solidFill>
                <a:latin typeface="Open Sans 2"/>
                <a:ea typeface="Open Sans 2"/>
                <a:cs typeface="Open Sans 2"/>
                <a:sym typeface="Open Sans 2"/>
              </a:rPr>
              <a:t>% (в 2024 г. – </a:t>
            </a:r>
            <a:r>
              <a:rPr lang="ru-RU" sz="1999" dirty="0" smtClean="0">
                <a:solidFill>
                  <a:srgbClr val="041A22"/>
                </a:solidFill>
                <a:latin typeface="Open Sans 2"/>
                <a:ea typeface="Open Sans 2"/>
                <a:cs typeface="Open Sans 2"/>
                <a:sym typeface="Open Sans 2"/>
              </a:rPr>
              <a:t>65%). </a:t>
            </a:r>
            <a:endParaRPr lang="ru-RU" sz="1999" dirty="0" smtClean="0">
              <a:solidFill>
                <a:srgbClr val="041A22"/>
              </a:solidFill>
              <a:latin typeface="Open Sans 2"/>
              <a:ea typeface="Open Sans 2"/>
              <a:cs typeface="Open Sans 2"/>
              <a:sym typeface="Open Sans 2"/>
            </a:endParaRPr>
          </a:p>
          <a:p>
            <a:pPr>
              <a:lnSpc>
                <a:spcPts val="2799"/>
              </a:lnSpc>
              <a:spcBef>
                <a:spcPct val="0"/>
              </a:spcBef>
            </a:pPr>
            <a:r>
              <a:rPr lang="ru-RU" sz="1999" dirty="0" smtClean="0">
                <a:solidFill>
                  <a:srgbClr val="041A22"/>
                </a:solidFill>
                <a:latin typeface="Open Sans 2"/>
                <a:ea typeface="Open Sans 2"/>
                <a:cs typeface="Open Sans 2"/>
                <a:sym typeface="Open Sans 2"/>
              </a:rPr>
              <a:t>задание 29 - 8,2</a:t>
            </a:r>
            <a:r>
              <a:rPr lang="ru-RU" sz="1999" dirty="0">
                <a:solidFill>
                  <a:srgbClr val="041A22"/>
                </a:solidFill>
                <a:latin typeface="Open Sans 2"/>
                <a:ea typeface="Open Sans 2"/>
                <a:cs typeface="Open Sans 2"/>
                <a:sym typeface="Open Sans 2"/>
              </a:rPr>
              <a:t>% (прошлом году – </a:t>
            </a:r>
            <a:r>
              <a:rPr lang="ru-RU" sz="1999" dirty="0" smtClean="0">
                <a:solidFill>
                  <a:srgbClr val="041A22"/>
                </a:solidFill>
                <a:latin typeface="Open Sans 2"/>
                <a:ea typeface="Open Sans 2"/>
                <a:cs typeface="Open Sans 2"/>
                <a:sym typeface="Open Sans 2"/>
              </a:rPr>
              <a:t>16%) </a:t>
            </a:r>
            <a:endParaRPr lang="ru-RU" sz="1999" dirty="0" smtClean="0">
              <a:solidFill>
                <a:srgbClr val="041A22"/>
              </a:solidFill>
              <a:latin typeface="Open Sans 2"/>
              <a:ea typeface="Open Sans 2"/>
              <a:cs typeface="Open Sans 2"/>
              <a:sym typeface="Open Sans 2"/>
            </a:endParaRPr>
          </a:p>
          <a:p>
            <a:pPr>
              <a:lnSpc>
                <a:spcPts val="2799"/>
              </a:lnSpc>
              <a:spcBef>
                <a:spcPct val="0"/>
              </a:spcBef>
            </a:pPr>
            <a:r>
              <a:rPr lang="ru-RU" sz="1999" b="1" dirty="0" smtClean="0">
                <a:solidFill>
                  <a:srgbClr val="041A22"/>
                </a:solidFill>
                <a:latin typeface="Open Sans 2"/>
                <a:ea typeface="Open Sans 2"/>
                <a:cs typeface="Open Sans 2"/>
                <a:sym typeface="Open Sans 2"/>
              </a:rPr>
              <a:t>задания </a:t>
            </a:r>
            <a:r>
              <a:rPr lang="ru-RU" sz="1999" b="1" dirty="0">
                <a:solidFill>
                  <a:srgbClr val="041A22"/>
                </a:solidFill>
                <a:latin typeface="Open Sans 2"/>
                <a:ea typeface="Open Sans 2"/>
                <a:cs typeface="Open Sans 2"/>
                <a:sym typeface="Open Sans 2"/>
              </a:rPr>
              <a:t>высокого уровня сложности считаются выполненными слабо, если процент их выполнения ниже </a:t>
            </a:r>
            <a:r>
              <a:rPr lang="ru-RU" sz="1999" b="1" dirty="0" smtClean="0">
                <a:solidFill>
                  <a:srgbClr val="041A22"/>
                </a:solidFill>
                <a:latin typeface="Open Sans 2"/>
                <a:ea typeface="Open Sans 2"/>
                <a:cs typeface="Open Sans 2"/>
                <a:sym typeface="Open Sans 2"/>
              </a:rPr>
              <a:t>15</a:t>
            </a:r>
            <a:endParaRPr lang="en-US" sz="1999" b="1" dirty="0">
              <a:solidFill>
                <a:srgbClr val="041A22"/>
              </a:solidFill>
              <a:latin typeface="Open Sans 2"/>
              <a:ea typeface="Open Sans 2"/>
              <a:cs typeface="Open Sans 2"/>
              <a:sym typeface="Open Sans 2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1366349" y="8098357"/>
            <a:ext cx="5847567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  <a:spcBef>
                <a:spcPct val="0"/>
              </a:spcBef>
            </a:pPr>
            <a:r>
              <a:rPr lang="ru-RU" sz="1999" dirty="0">
                <a:solidFill>
                  <a:srgbClr val="041A22"/>
                </a:solidFill>
                <a:latin typeface="Open Sans 2"/>
                <a:ea typeface="Open Sans 2"/>
                <a:cs typeface="Open Sans 2"/>
                <a:sym typeface="Open Sans 2"/>
              </a:rPr>
              <a:t>от 40,6</a:t>
            </a:r>
            <a:r>
              <a:rPr lang="ru-RU" sz="1999" dirty="0" smtClean="0">
                <a:solidFill>
                  <a:srgbClr val="041A22"/>
                </a:solidFill>
                <a:latin typeface="Open Sans 2"/>
                <a:ea typeface="Open Sans 2"/>
                <a:cs typeface="Open Sans 2"/>
                <a:sym typeface="Open Sans 2"/>
              </a:rPr>
              <a:t>% </a:t>
            </a:r>
            <a:r>
              <a:rPr lang="ru-RU" sz="1999" dirty="0">
                <a:solidFill>
                  <a:srgbClr val="041A22"/>
                </a:solidFill>
                <a:latin typeface="Open Sans 2"/>
                <a:ea typeface="Open Sans 2"/>
                <a:cs typeface="Open Sans 2"/>
                <a:sym typeface="Open Sans 2"/>
              </a:rPr>
              <a:t>до 68,7 % (задание 16</a:t>
            </a:r>
            <a:r>
              <a:rPr lang="ru-RU" sz="1999" dirty="0" smtClean="0">
                <a:solidFill>
                  <a:srgbClr val="041A22"/>
                </a:solidFill>
                <a:latin typeface="Open Sans 2"/>
                <a:ea typeface="Open Sans 2"/>
                <a:cs typeface="Open Sans 2"/>
                <a:sym typeface="Open Sans 2"/>
              </a:rPr>
              <a:t>)</a:t>
            </a:r>
          </a:p>
          <a:p>
            <a:pPr>
              <a:lnSpc>
                <a:spcPts val="2799"/>
              </a:lnSpc>
              <a:spcBef>
                <a:spcPct val="0"/>
              </a:spcBef>
            </a:pPr>
            <a:r>
              <a:rPr lang="ru-RU" sz="1999" dirty="0" smtClean="0">
                <a:solidFill>
                  <a:srgbClr val="041A22"/>
                </a:solidFill>
                <a:latin typeface="Open Sans 2"/>
                <a:ea typeface="Open Sans 2"/>
                <a:cs typeface="Open Sans 2"/>
                <a:sym typeface="Open Sans 2"/>
              </a:rPr>
              <a:t>линии </a:t>
            </a:r>
            <a:r>
              <a:rPr lang="ru-RU" sz="1999" dirty="0">
                <a:solidFill>
                  <a:srgbClr val="041A22"/>
                </a:solidFill>
                <a:latin typeface="Open Sans 2"/>
                <a:ea typeface="Open Sans 2"/>
                <a:cs typeface="Open Sans 2"/>
                <a:sym typeface="Open Sans 2"/>
              </a:rPr>
              <a:t>26 и 30, процент их выполнения составил, соответственно </a:t>
            </a:r>
            <a:r>
              <a:rPr lang="ru-RU" sz="1999" dirty="0" smtClean="0">
                <a:solidFill>
                  <a:srgbClr val="041A22"/>
                </a:solidFill>
                <a:latin typeface="Open Sans 2"/>
                <a:ea typeface="Open Sans 2"/>
                <a:cs typeface="Open Sans 2"/>
                <a:sym typeface="Open Sans 2"/>
              </a:rPr>
              <a:t>40-50%</a:t>
            </a:r>
            <a:endParaRPr lang="en-US" sz="1999" dirty="0">
              <a:solidFill>
                <a:srgbClr val="041A22"/>
              </a:solidFill>
              <a:latin typeface="Open Sans 2"/>
              <a:ea typeface="Open Sans 2"/>
              <a:cs typeface="Open Sans 2"/>
              <a:sym typeface="Open Sans 2"/>
            </a:endParaRPr>
          </a:p>
        </p:txBody>
      </p:sp>
      <p:grpSp>
        <p:nvGrpSpPr>
          <p:cNvPr id="41" name="Group 41"/>
          <p:cNvGrpSpPr/>
          <p:nvPr/>
        </p:nvGrpSpPr>
        <p:grpSpPr>
          <a:xfrm>
            <a:off x="17259300" y="0"/>
            <a:ext cx="1178208" cy="10287000"/>
            <a:chOff x="0" y="0"/>
            <a:chExt cx="905486" cy="3479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905486" cy="3479800"/>
            </a:xfrm>
            <a:custGeom>
              <a:avLst/>
              <a:gdLst/>
              <a:ahLst/>
              <a:cxnLst/>
              <a:rect l="l" t="t" r="r" b="b"/>
              <a:pathLst>
                <a:path w="905486" h="3479800">
                  <a:moveTo>
                    <a:pt x="0" y="0"/>
                  </a:moveTo>
                  <a:lnTo>
                    <a:pt x="905486" y="0"/>
                  </a:lnTo>
                  <a:lnTo>
                    <a:pt x="905486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56CCC3"/>
            </a:solidFill>
          </p:spPr>
        </p:sp>
      </p:grpSp>
      <p:sp>
        <p:nvSpPr>
          <p:cNvPr id="43" name="Freeform 43"/>
          <p:cNvSpPr/>
          <p:nvPr/>
        </p:nvSpPr>
        <p:spPr>
          <a:xfrm>
            <a:off x="15367237" y="9289945"/>
            <a:ext cx="2264799" cy="2264799"/>
          </a:xfrm>
          <a:custGeom>
            <a:avLst/>
            <a:gdLst/>
            <a:ahLst/>
            <a:cxnLst/>
            <a:rect l="l" t="t" r="r" b="b"/>
            <a:pathLst>
              <a:path w="2264799" h="2264799">
                <a:moveTo>
                  <a:pt x="0" y="0"/>
                </a:moveTo>
                <a:lnTo>
                  <a:pt x="2264800" y="0"/>
                </a:lnTo>
                <a:lnTo>
                  <a:pt x="2264800" y="2264799"/>
                </a:lnTo>
                <a:lnTo>
                  <a:pt x="0" y="226479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44" name="Freeform 44"/>
          <p:cNvSpPr/>
          <p:nvPr/>
        </p:nvSpPr>
        <p:spPr>
          <a:xfrm>
            <a:off x="16777294" y="8136457"/>
            <a:ext cx="1300599" cy="1300599"/>
          </a:xfrm>
          <a:custGeom>
            <a:avLst/>
            <a:gdLst/>
            <a:ahLst/>
            <a:cxnLst/>
            <a:rect l="l" t="t" r="r" b="b"/>
            <a:pathLst>
              <a:path w="1300599" h="1300599">
                <a:moveTo>
                  <a:pt x="0" y="0"/>
                </a:moveTo>
                <a:lnTo>
                  <a:pt x="1300599" y="0"/>
                </a:lnTo>
                <a:lnTo>
                  <a:pt x="1300599" y="1300599"/>
                </a:lnTo>
                <a:lnTo>
                  <a:pt x="0" y="130059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45" name="Freeform 45"/>
          <p:cNvSpPr/>
          <p:nvPr/>
        </p:nvSpPr>
        <p:spPr>
          <a:xfrm>
            <a:off x="-289969" y="-316234"/>
            <a:ext cx="1107366" cy="1107366"/>
          </a:xfrm>
          <a:custGeom>
            <a:avLst/>
            <a:gdLst/>
            <a:ahLst/>
            <a:cxnLst/>
            <a:rect l="l" t="t" r="r" b="b"/>
            <a:pathLst>
              <a:path w="1107366" h="1107366">
                <a:moveTo>
                  <a:pt x="0" y="0"/>
                </a:moveTo>
                <a:lnTo>
                  <a:pt x="1107366" y="0"/>
                </a:lnTo>
                <a:lnTo>
                  <a:pt x="1107366" y="1107366"/>
                </a:lnTo>
                <a:lnTo>
                  <a:pt x="0" y="110736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46" name="Freeform 46"/>
          <p:cNvSpPr/>
          <p:nvPr/>
        </p:nvSpPr>
        <p:spPr>
          <a:xfrm>
            <a:off x="16351793" y="-47100"/>
            <a:ext cx="1075800" cy="1075800"/>
          </a:xfrm>
          <a:custGeom>
            <a:avLst/>
            <a:gdLst/>
            <a:ahLst/>
            <a:cxnLst/>
            <a:rect l="l" t="t" r="r" b="b"/>
            <a:pathLst>
              <a:path w="1075800" h="1075800">
                <a:moveTo>
                  <a:pt x="0" y="0"/>
                </a:moveTo>
                <a:lnTo>
                  <a:pt x="1075800" y="0"/>
                </a:lnTo>
                <a:lnTo>
                  <a:pt x="1075800" y="1075800"/>
                </a:lnTo>
                <a:lnTo>
                  <a:pt x="0" y="1075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47" name="Freeform 47"/>
          <p:cNvSpPr/>
          <p:nvPr/>
        </p:nvSpPr>
        <p:spPr>
          <a:xfrm>
            <a:off x="16987401" y="-650299"/>
            <a:ext cx="1772510" cy="1772510"/>
          </a:xfrm>
          <a:custGeom>
            <a:avLst/>
            <a:gdLst/>
            <a:ahLst/>
            <a:cxnLst/>
            <a:rect l="l" t="t" r="r" b="b"/>
            <a:pathLst>
              <a:path w="1772510" h="1772510">
                <a:moveTo>
                  <a:pt x="0" y="0"/>
                </a:moveTo>
                <a:lnTo>
                  <a:pt x="1772511" y="0"/>
                </a:lnTo>
                <a:lnTo>
                  <a:pt x="1772511" y="1772510"/>
                </a:lnTo>
                <a:lnTo>
                  <a:pt x="0" y="177251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03608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06328" y="3387718"/>
            <a:ext cx="6409072" cy="6020949"/>
            <a:chOff x="0" y="0"/>
            <a:chExt cx="1376053" cy="131888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6053" cy="1318884"/>
            </a:xfrm>
            <a:custGeom>
              <a:avLst/>
              <a:gdLst/>
              <a:ahLst/>
              <a:cxnLst/>
              <a:rect l="l" t="t" r="r" b="b"/>
              <a:pathLst>
                <a:path w="1376053" h="1318884">
                  <a:moveTo>
                    <a:pt x="30800" y="0"/>
                  </a:moveTo>
                  <a:lnTo>
                    <a:pt x="1345253" y="0"/>
                  </a:lnTo>
                  <a:cubicBezTo>
                    <a:pt x="1353422" y="0"/>
                    <a:pt x="1361256" y="3245"/>
                    <a:pt x="1367032" y="9021"/>
                  </a:cubicBezTo>
                  <a:cubicBezTo>
                    <a:pt x="1372808" y="14797"/>
                    <a:pt x="1376053" y="22632"/>
                    <a:pt x="1376053" y="30800"/>
                  </a:cubicBezTo>
                  <a:lnTo>
                    <a:pt x="1376053" y="1288084"/>
                  </a:lnTo>
                  <a:cubicBezTo>
                    <a:pt x="1376053" y="1296252"/>
                    <a:pt x="1372808" y="1304087"/>
                    <a:pt x="1367032" y="1309863"/>
                  </a:cubicBezTo>
                  <a:cubicBezTo>
                    <a:pt x="1361256" y="1315639"/>
                    <a:pt x="1353422" y="1318884"/>
                    <a:pt x="1345253" y="1318884"/>
                  </a:cubicBezTo>
                  <a:lnTo>
                    <a:pt x="30800" y="1318884"/>
                  </a:lnTo>
                  <a:cubicBezTo>
                    <a:pt x="22632" y="1318884"/>
                    <a:pt x="14797" y="1315639"/>
                    <a:pt x="9021" y="1309863"/>
                  </a:cubicBezTo>
                  <a:cubicBezTo>
                    <a:pt x="3245" y="1304087"/>
                    <a:pt x="0" y="1296252"/>
                    <a:pt x="0" y="1288084"/>
                  </a:cubicBezTo>
                  <a:lnTo>
                    <a:pt x="0" y="30800"/>
                  </a:lnTo>
                  <a:cubicBezTo>
                    <a:pt x="0" y="22632"/>
                    <a:pt x="3245" y="14797"/>
                    <a:pt x="9021" y="9021"/>
                  </a:cubicBezTo>
                  <a:cubicBezTo>
                    <a:pt x="14797" y="3245"/>
                    <a:pt x="22632" y="0"/>
                    <a:pt x="30800" y="0"/>
                  </a:cubicBezTo>
                  <a:close/>
                </a:path>
              </a:pathLst>
            </a:custGeom>
            <a:solidFill>
              <a:srgbClr val="56CCC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376053" cy="13665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030842" y="3345397"/>
            <a:ext cx="7114158" cy="6063270"/>
            <a:chOff x="0" y="0"/>
            <a:chExt cx="1376053" cy="131888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76053" cy="1318884"/>
            </a:xfrm>
            <a:custGeom>
              <a:avLst/>
              <a:gdLst/>
              <a:ahLst/>
              <a:cxnLst/>
              <a:rect l="l" t="t" r="r" b="b"/>
              <a:pathLst>
                <a:path w="1376053" h="1318884">
                  <a:moveTo>
                    <a:pt x="30800" y="0"/>
                  </a:moveTo>
                  <a:lnTo>
                    <a:pt x="1345253" y="0"/>
                  </a:lnTo>
                  <a:cubicBezTo>
                    <a:pt x="1353422" y="0"/>
                    <a:pt x="1361256" y="3245"/>
                    <a:pt x="1367032" y="9021"/>
                  </a:cubicBezTo>
                  <a:cubicBezTo>
                    <a:pt x="1372808" y="14797"/>
                    <a:pt x="1376053" y="22632"/>
                    <a:pt x="1376053" y="30800"/>
                  </a:cubicBezTo>
                  <a:lnTo>
                    <a:pt x="1376053" y="1288084"/>
                  </a:lnTo>
                  <a:cubicBezTo>
                    <a:pt x="1376053" y="1296252"/>
                    <a:pt x="1372808" y="1304087"/>
                    <a:pt x="1367032" y="1309863"/>
                  </a:cubicBezTo>
                  <a:cubicBezTo>
                    <a:pt x="1361256" y="1315639"/>
                    <a:pt x="1353422" y="1318884"/>
                    <a:pt x="1345253" y="1318884"/>
                  </a:cubicBezTo>
                  <a:lnTo>
                    <a:pt x="30800" y="1318884"/>
                  </a:lnTo>
                  <a:cubicBezTo>
                    <a:pt x="22632" y="1318884"/>
                    <a:pt x="14797" y="1315639"/>
                    <a:pt x="9021" y="1309863"/>
                  </a:cubicBezTo>
                  <a:cubicBezTo>
                    <a:pt x="3245" y="1304087"/>
                    <a:pt x="0" y="1296252"/>
                    <a:pt x="0" y="1288084"/>
                  </a:cubicBezTo>
                  <a:lnTo>
                    <a:pt x="0" y="30800"/>
                  </a:lnTo>
                  <a:cubicBezTo>
                    <a:pt x="0" y="22632"/>
                    <a:pt x="3245" y="14797"/>
                    <a:pt x="9021" y="9021"/>
                  </a:cubicBezTo>
                  <a:cubicBezTo>
                    <a:pt x="14797" y="3245"/>
                    <a:pt x="22632" y="0"/>
                    <a:pt x="30800" y="0"/>
                  </a:cubicBezTo>
                  <a:close/>
                </a:path>
              </a:pathLst>
            </a:custGeom>
            <a:solidFill>
              <a:srgbClr val="56CCC3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376053" cy="13665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56506" y="2405060"/>
            <a:ext cx="1880673" cy="1880673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75D9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4650820" y="2405060"/>
            <a:ext cx="1880673" cy="1880673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C300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sp>
        <p:nvSpPr>
          <p:cNvPr id="14" name="Freeform 14"/>
          <p:cNvSpPr/>
          <p:nvPr/>
        </p:nvSpPr>
        <p:spPr>
          <a:xfrm>
            <a:off x="2113634" y="2745836"/>
            <a:ext cx="1166417" cy="1199121"/>
          </a:xfrm>
          <a:custGeom>
            <a:avLst/>
            <a:gdLst/>
            <a:ahLst/>
            <a:cxnLst/>
            <a:rect l="l" t="t" r="r" b="b"/>
            <a:pathLst>
              <a:path w="1166417" h="1199121">
                <a:moveTo>
                  <a:pt x="0" y="0"/>
                </a:moveTo>
                <a:lnTo>
                  <a:pt x="1166418" y="0"/>
                </a:lnTo>
                <a:lnTo>
                  <a:pt x="1166418" y="1199121"/>
                </a:lnTo>
                <a:lnTo>
                  <a:pt x="0" y="11991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4942440" y="2676389"/>
            <a:ext cx="1181679" cy="1199121"/>
          </a:xfrm>
          <a:custGeom>
            <a:avLst/>
            <a:gdLst/>
            <a:ahLst/>
            <a:cxnLst/>
            <a:rect l="l" t="t" r="r" b="b"/>
            <a:pathLst>
              <a:path w="1181679" h="1199121">
                <a:moveTo>
                  <a:pt x="0" y="0"/>
                </a:moveTo>
                <a:lnTo>
                  <a:pt x="1181679" y="0"/>
                </a:lnTo>
                <a:lnTo>
                  <a:pt x="1181679" y="1199120"/>
                </a:lnTo>
                <a:lnTo>
                  <a:pt x="0" y="11991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3185841" y="4306894"/>
            <a:ext cx="4593178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ru-RU" sz="3600" b="1" dirty="0" smtClean="0">
                <a:solidFill>
                  <a:srgbClr val="041A22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Задание 28</a:t>
            </a:r>
            <a:endParaRPr lang="en-US" sz="3600" b="1" dirty="0">
              <a:solidFill>
                <a:srgbClr val="041A22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0625283" y="4306894"/>
            <a:ext cx="4593178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ru-RU" sz="3600" b="1" dirty="0" smtClean="0">
                <a:solidFill>
                  <a:srgbClr val="041A22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Задание 29</a:t>
            </a:r>
            <a:endParaRPr lang="en-US" sz="3600" b="1" dirty="0">
              <a:solidFill>
                <a:srgbClr val="041A22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3804882" y="1201745"/>
            <a:ext cx="10678236" cy="619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88"/>
              </a:lnSpc>
            </a:pPr>
            <a:r>
              <a:rPr lang="ru-RU" sz="4800" b="1" dirty="0" smtClean="0">
                <a:solidFill>
                  <a:srgbClr val="041A22"/>
                </a:solidFill>
                <a:latin typeface="PT Sans" panose="020B0503020203020204" pitchFamily="34" charset="-52"/>
                <a:ea typeface="Montserrat 1 Bold"/>
                <a:cs typeface="Montserrat 1 Bold"/>
                <a:sym typeface="Montserrat 1 Bold"/>
              </a:rPr>
              <a:t>Задания с низкой решаемостью</a:t>
            </a:r>
            <a:endParaRPr lang="en-US" sz="4800" b="1" dirty="0">
              <a:solidFill>
                <a:srgbClr val="041A22"/>
              </a:solidFill>
              <a:latin typeface="PT Sans" panose="020B0503020203020204" pitchFamily="34" charset="-52"/>
              <a:ea typeface="Montserrat 1 Bold"/>
              <a:cs typeface="Montserrat 1 Bold"/>
              <a:sym typeface="Montserrat 1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0030842" y="5171525"/>
            <a:ext cx="7114158" cy="1987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ru-RU" sz="2000" b="1" dirty="0"/>
              <a:t>1. Географическое изучение Земли; 2. Изображения земной поверхности; 3. Земля – планета Солнечной системы; 4. Оболочки Земли; 5. Человечество на Земле. Материки и страны; 6. Взаимодействие природы и общества; 7. География </a:t>
            </a:r>
            <a:r>
              <a:rPr lang="ru-RU" sz="2000" b="1" dirty="0" smtClean="0"/>
              <a:t>России</a:t>
            </a:r>
            <a:endParaRPr lang="en-US" sz="2000" dirty="0">
              <a:solidFill>
                <a:srgbClr val="041A22"/>
              </a:solidFill>
              <a:latin typeface="Open Sans 2"/>
              <a:ea typeface="Open Sans 2"/>
              <a:cs typeface="Open Sans 2"/>
              <a:sym typeface="Open Sans 2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2914344" y="5171525"/>
            <a:ext cx="6001056" cy="1987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ru-RU" sz="2000" b="1" dirty="0"/>
              <a:t>1. Географическое изучение Земли; 2. Изображения земной поверхности; 3. Земля – планета Солнечной системы; 4. Оболочки Земли; 5. Человечество на Земле. Материки и страны; 6. Взаимодействие природы и общества; 7. География России </a:t>
            </a:r>
            <a:endParaRPr lang="en-US" sz="2000" dirty="0">
              <a:solidFill>
                <a:srgbClr val="041A22"/>
              </a:solidFill>
              <a:latin typeface="Open Sans 2"/>
              <a:ea typeface="Open Sans 2"/>
              <a:cs typeface="Open Sans 2"/>
              <a:sym typeface="Open Sans 2"/>
            </a:endParaRPr>
          </a:p>
        </p:txBody>
      </p:sp>
      <p:sp>
        <p:nvSpPr>
          <p:cNvPr id="21" name="Freeform 21"/>
          <p:cNvSpPr/>
          <p:nvPr/>
        </p:nvSpPr>
        <p:spPr>
          <a:xfrm rot="-10800000">
            <a:off x="0" y="0"/>
            <a:ext cx="1894816" cy="1883724"/>
          </a:xfrm>
          <a:custGeom>
            <a:avLst/>
            <a:gdLst/>
            <a:ahLst/>
            <a:cxnLst/>
            <a:rect l="l" t="t" r="r" b="b"/>
            <a:pathLst>
              <a:path w="1894816" h="1883724">
                <a:moveTo>
                  <a:pt x="0" y="0"/>
                </a:moveTo>
                <a:lnTo>
                  <a:pt x="1894816" y="0"/>
                </a:lnTo>
                <a:lnTo>
                  <a:pt x="1894816" y="1883724"/>
                </a:lnTo>
                <a:lnTo>
                  <a:pt x="0" y="18837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r="-99085" b="-100258"/>
            </a:stretch>
          </a:blipFill>
        </p:spPr>
      </p:sp>
      <p:sp>
        <p:nvSpPr>
          <p:cNvPr id="22" name="Freeform 22"/>
          <p:cNvSpPr/>
          <p:nvPr/>
        </p:nvSpPr>
        <p:spPr>
          <a:xfrm flipH="1" flipV="1">
            <a:off x="676929" y="8952393"/>
            <a:ext cx="912548" cy="912548"/>
          </a:xfrm>
          <a:custGeom>
            <a:avLst/>
            <a:gdLst/>
            <a:ahLst/>
            <a:cxnLst/>
            <a:rect l="l" t="t" r="r" b="b"/>
            <a:pathLst>
              <a:path w="912548" h="912548">
                <a:moveTo>
                  <a:pt x="912548" y="912548"/>
                </a:moveTo>
                <a:lnTo>
                  <a:pt x="0" y="912548"/>
                </a:lnTo>
                <a:lnTo>
                  <a:pt x="0" y="0"/>
                </a:lnTo>
                <a:lnTo>
                  <a:pt x="912548" y="0"/>
                </a:lnTo>
                <a:lnTo>
                  <a:pt x="912548" y="912548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flipH="1" flipV="1">
            <a:off x="1894816" y="9408667"/>
            <a:ext cx="642322" cy="642322"/>
          </a:xfrm>
          <a:custGeom>
            <a:avLst/>
            <a:gdLst/>
            <a:ahLst/>
            <a:cxnLst/>
            <a:rect l="l" t="t" r="r" b="b"/>
            <a:pathLst>
              <a:path w="642322" h="642322">
                <a:moveTo>
                  <a:pt x="642321" y="642322"/>
                </a:moveTo>
                <a:lnTo>
                  <a:pt x="0" y="642322"/>
                </a:lnTo>
                <a:lnTo>
                  <a:pt x="0" y="0"/>
                </a:lnTo>
                <a:lnTo>
                  <a:pt x="642321" y="0"/>
                </a:lnTo>
                <a:lnTo>
                  <a:pt x="642321" y="642322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flipH="1" flipV="1">
            <a:off x="-159958" y="9620160"/>
            <a:ext cx="1107366" cy="1107366"/>
          </a:xfrm>
          <a:custGeom>
            <a:avLst/>
            <a:gdLst/>
            <a:ahLst/>
            <a:cxnLst/>
            <a:rect l="l" t="t" r="r" b="b"/>
            <a:pathLst>
              <a:path w="1107366" h="1107366">
                <a:moveTo>
                  <a:pt x="1107366" y="1107366"/>
                </a:moveTo>
                <a:lnTo>
                  <a:pt x="0" y="1107366"/>
                </a:lnTo>
                <a:lnTo>
                  <a:pt x="0" y="0"/>
                </a:lnTo>
                <a:lnTo>
                  <a:pt x="1107366" y="0"/>
                </a:lnTo>
                <a:lnTo>
                  <a:pt x="1107366" y="1107366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23727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83110" y="8638135"/>
            <a:ext cx="620165" cy="620165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6CCC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3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723622" y="8948218"/>
            <a:ext cx="1752322" cy="1752322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C3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3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sp>
        <p:nvSpPr>
          <p:cNvPr id="10" name="Freeform 10"/>
          <p:cNvSpPr/>
          <p:nvPr/>
        </p:nvSpPr>
        <p:spPr>
          <a:xfrm>
            <a:off x="7614603" y="3076794"/>
            <a:ext cx="3897937" cy="730863"/>
          </a:xfrm>
          <a:custGeom>
            <a:avLst/>
            <a:gdLst/>
            <a:ahLst/>
            <a:cxnLst/>
            <a:rect l="l" t="t" r="r" b="b"/>
            <a:pathLst>
              <a:path w="3897937" h="730863">
                <a:moveTo>
                  <a:pt x="0" y="0"/>
                </a:moveTo>
                <a:lnTo>
                  <a:pt x="3897936" y="0"/>
                </a:lnTo>
                <a:lnTo>
                  <a:pt x="3897936" y="730863"/>
                </a:lnTo>
                <a:lnTo>
                  <a:pt x="0" y="7308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7677416" y="5155558"/>
            <a:ext cx="3897937" cy="730863"/>
          </a:xfrm>
          <a:custGeom>
            <a:avLst/>
            <a:gdLst/>
            <a:ahLst/>
            <a:cxnLst/>
            <a:rect l="l" t="t" r="r" b="b"/>
            <a:pathLst>
              <a:path w="3897937" h="730863">
                <a:moveTo>
                  <a:pt x="0" y="0"/>
                </a:moveTo>
                <a:lnTo>
                  <a:pt x="3897936" y="0"/>
                </a:lnTo>
                <a:lnTo>
                  <a:pt x="3897936" y="730863"/>
                </a:lnTo>
                <a:lnTo>
                  <a:pt x="0" y="7308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7677416" y="7299747"/>
            <a:ext cx="3897937" cy="730863"/>
          </a:xfrm>
          <a:custGeom>
            <a:avLst/>
            <a:gdLst/>
            <a:ahLst/>
            <a:cxnLst/>
            <a:rect l="l" t="t" r="r" b="b"/>
            <a:pathLst>
              <a:path w="3897937" h="730863">
                <a:moveTo>
                  <a:pt x="0" y="0"/>
                </a:moveTo>
                <a:lnTo>
                  <a:pt x="3897936" y="0"/>
                </a:lnTo>
                <a:lnTo>
                  <a:pt x="3897936" y="730863"/>
                </a:lnTo>
                <a:lnTo>
                  <a:pt x="0" y="7308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1232639" y="3032241"/>
            <a:ext cx="2484487" cy="730863"/>
          </a:xfrm>
          <a:custGeom>
            <a:avLst/>
            <a:gdLst/>
            <a:ahLst/>
            <a:cxnLst/>
            <a:rect l="l" t="t" r="r" b="b"/>
            <a:pathLst>
              <a:path w="2484487" h="730863">
                <a:moveTo>
                  <a:pt x="0" y="0"/>
                </a:moveTo>
                <a:lnTo>
                  <a:pt x="2484487" y="0"/>
                </a:lnTo>
                <a:lnTo>
                  <a:pt x="2484487" y="730863"/>
                </a:lnTo>
                <a:lnTo>
                  <a:pt x="0" y="7308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l="-56891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1232639" y="5155558"/>
            <a:ext cx="2484487" cy="730863"/>
          </a:xfrm>
          <a:custGeom>
            <a:avLst/>
            <a:gdLst/>
            <a:ahLst/>
            <a:cxnLst/>
            <a:rect l="l" t="t" r="r" b="b"/>
            <a:pathLst>
              <a:path w="2484487" h="730863">
                <a:moveTo>
                  <a:pt x="0" y="0"/>
                </a:moveTo>
                <a:lnTo>
                  <a:pt x="2484487" y="0"/>
                </a:lnTo>
                <a:lnTo>
                  <a:pt x="2484487" y="730863"/>
                </a:lnTo>
                <a:lnTo>
                  <a:pt x="0" y="7308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l="-56891"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1232639" y="7299747"/>
            <a:ext cx="2484487" cy="730863"/>
          </a:xfrm>
          <a:custGeom>
            <a:avLst/>
            <a:gdLst/>
            <a:ahLst/>
            <a:cxnLst/>
            <a:rect l="l" t="t" r="r" b="b"/>
            <a:pathLst>
              <a:path w="2484487" h="730863">
                <a:moveTo>
                  <a:pt x="0" y="0"/>
                </a:moveTo>
                <a:lnTo>
                  <a:pt x="2484487" y="0"/>
                </a:lnTo>
                <a:lnTo>
                  <a:pt x="2484487" y="730863"/>
                </a:lnTo>
                <a:lnTo>
                  <a:pt x="0" y="7308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 l="-56891"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8749804" y="3882607"/>
            <a:ext cx="8380295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2800"/>
              </a:lnSpc>
            </a:pPr>
            <a:r>
              <a:rPr lang="ru-RU" sz="2000" spc="48" dirty="0">
                <a:solidFill>
                  <a:srgbClr val="041A22"/>
                </a:solidFill>
                <a:ea typeface="Open Sans 2"/>
                <a:cs typeface="Open Sans 2"/>
                <a:sym typeface="Open Sans 2"/>
              </a:rPr>
              <a:t>Умение классифицировать географические объекты и явления на основе их известных характерных свойств. </a:t>
            </a:r>
            <a:endParaRPr lang="en-US" sz="2000" spc="48" dirty="0">
              <a:solidFill>
                <a:srgbClr val="041A22"/>
              </a:solidFill>
              <a:ea typeface="Open Sans 2"/>
              <a:cs typeface="Open Sans 2"/>
              <a:sym typeface="Open Sans 2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8749804" y="6036320"/>
            <a:ext cx="8380295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2800"/>
              </a:lnSpc>
            </a:pPr>
            <a:r>
              <a:rPr lang="ru-RU" sz="2000" spc="48" dirty="0">
                <a:solidFill>
                  <a:srgbClr val="041A22"/>
                </a:solidFill>
                <a:ea typeface="Open Sans 2"/>
                <a:cs typeface="Open Sans 2"/>
                <a:sym typeface="Open Sans 2"/>
              </a:rPr>
              <a:t>Умение использовать географические знания для описания существенных признаков разнообразных явлений и процессов в повседневной жизни</a:t>
            </a:r>
            <a:endParaRPr lang="en-US" sz="2000" spc="48" dirty="0">
              <a:solidFill>
                <a:srgbClr val="041A22"/>
              </a:solidFill>
              <a:ea typeface="Open Sans 2"/>
              <a:cs typeface="Open Sans 2"/>
              <a:sym typeface="Open Sans 2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8749804" y="8223958"/>
            <a:ext cx="8380295" cy="10538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2800"/>
              </a:lnSpc>
            </a:pPr>
            <a:r>
              <a:rPr lang="ru-RU" sz="2000" spc="48" dirty="0">
                <a:solidFill>
                  <a:srgbClr val="041A22"/>
                </a:solidFill>
                <a:latin typeface="Open Sans 2"/>
                <a:ea typeface="Open Sans 2"/>
                <a:cs typeface="Open Sans 2"/>
                <a:sym typeface="Open Sans 2"/>
              </a:rPr>
              <a:t>решать практические задачи </a:t>
            </a:r>
            <a:r>
              <a:rPr lang="ru-RU" sz="2000" spc="48" dirty="0" err="1">
                <a:solidFill>
                  <a:srgbClr val="041A22"/>
                </a:solidFill>
                <a:latin typeface="Open Sans 2"/>
                <a:ea typeface="Open Sans 2"/>
                <a:cs typeface="Open Sans 2"/>
                <a:sym typeface="Open Sans 2"/>
              </a:rPr>
              <a:t>геоэкологического</a:t>
            </a:r>
            <a:r>
              <a:rPr lang="ru-RU" sz="2000" spc="48" dirty="0">
                <a:solidFill>
                  <a:srgbClr val="041A22"/>
                </a:solidFill>
                <a:latin typeface="Open Sans 2"/>
                <a:ea typeface="Open Sans 2"/>
                <a:cs typeface="Open Sans 2"/>
                <a:sym typeface="Open Sans 2"/>
              </a:rPr>
              <a:t> содержания для определения качества окружающей среды своей местности, путей её сохранения и улучшения</a:t>
            </a:r>
            <a:endParaRPr lang="en-US" sz="2000" spc="48" dirty="0">
              <a:solidFill>
                <a:srgbClr val="041A22"/>
              </a:solidFill>
              <a:latin typeface="Open Sans 2"/>
              <a:ea typeface="Open Sans 2"/>
              <a:cs typeface="Open Sans 2"/>
              <a:sym typeface="Open Sans 2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7984985" y="3284192"/>
            <a:ext cx="276969" cy="284110"/>
          </a:xfrm>
          <a:custGeom>
            <a:avLst/>
            <a:gdLst/>
            <a:ahLst/>
            <a:cxnLst/>
            <a:rect l="l" t="t" r="r" b="b"/>
            <a:pathLst>
              <a:path w="276969" h="284110">
                <a:moveTo>
                  <a:pt x="0" y="0"/>
                </a:moveTo>
                <a:lnTo>
                  <a:pt x="276969" y="0"/>
                </a:lnTo>
                <a:lnTo>
                  <a:pt x="276969" y="284110"/>
                </a:lnTo>
                <a:lnTo>
                  <a:pt x="0" y="28411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7984985" y="5394524"/>
            <a:ext cx="276969" cy="284110"/>
          </a:xfrm>
          <a:custGeom>
            <a:avLst/>
            <a:gdLst/>
            <a:ahLst/>
            <a:cxnLst/>
            <a:rect l="l" t="t" r="r" b="b"/>
            <a:pathLst>
              <a:path w="276969" h="284110">
                <a:moveTo>
                  <a:pt x="0" y="0"/>
                </a:moveTo>
                <a:lnTo>
                  <a:pt x="276969" y="0"/>
                </a:lnTo>
                <a:lnTo>
                  <a:pt x="276969" y="284109"/>
                </a:lnTo>
                <a:lnTo>
                  <a:pt x="0" y="28410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7984985" y="7538779"/>
            <a:ext cx="276969" cy="284110"/>
          </a:xfrm>
          <a:custGeom>
            <a:avLst/>
            <a:gdLst/>
            <a:ahLst/>
            <a:cxnLst/>
            <a:rect l="l" t="t" r="r" b="b"/>
            <a:pathLst>
              <a:path w="276969" h="284110">
                <a:moveTo>
                  <a:pt x="0" y="0"/>
                </a:moveTo>
                <a:lnTo>
                  <a:pt x="276969" y="0"/>
                </a:lnTo>
                <a:lnTo>
                  <a:pt x="276969" y="284110"/>
                </a:lnTo>
                <a:lnTo>
                  <a:pt x="0" y="28411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9068714" y="3249590"/>
            <a:ext cx="3751275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2351"/>
              </a:lnSpc>
            </a:pPr>
            <a:r>
              <a:rPr lang="ru-RU" sz="2400" b="1" spc="48" dirty="0" smtClean="0">
                <a:solidFill>
                  <a:srgbClr val="041A22"/>
                </a:solidFill>
                <a:latin typeface="Open Sans 2"/>
                <a:ea typeface="Open Sans 2"/>
                <a:cs typeface="Open Sans 2"/>
                <a:sym typeface="Open Sans 2"/>
              </a:rPr>
              <a:t>умение</a:t>
            </a:r>
            <a:endParaRPr lang="en-US" sz="2099" b="1" spc="20" dirty="0">
              <a:solidFill>
                <a:srgbClr val="041A22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9159715" y="5382432"/>
            <a:ext cx="3751275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2351"/>
              </a:lnSpc>
            </a:pPr>
            <a:r>
              <a:rPr lang="ru-RU" sz="2099" b="1" spc="20" dirty="0">
                <a:solidFill>
                  <a:srgbClr val="041A22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умение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068714" y="7526621"/>
            <a:ext cx="4610311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2351"/>
              </a:lnSpc>
            </a:pPr>
            <a:r>
              <a:rPr lang="ru-RU" sz="2099" b="1" spc="20" dirty="0">
                <a:solidFill>
                  <a:srgbClr val="041A22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умение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1903274" y="9258300"/>
            <a:ext cx="1028700" cy="1028700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75D9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3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7677416" y="1239984"/>
            <a:ext cx="9581884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ru-RU" sz="4800" b="1" dirty="0" smtClean="0">
                <a:solidFill>
                  <a:srgbClr val="041A22"/>
                </a:solidFill>
                <a:latin typeface="PT Sans" panose="020B0503020203020204" pitchFamily="34" charset="-52"/>
                <a:ea typeface="Montserrat 1 Bold"/>
                <a:cs typeface="Montserrat 1 Bold"/>
                <a:sym typeface="Montserrat 1 Bold"/>
              </a:rPr>
              <a:t>Задание </a:t>
            </a:r>
            <a:r>
              <a:rPr lang="ru-RU" sz="4800" b="1" dirty="0" smtClean="0">
                <a:solidFill>
                  <a:srgbClr val="041A22"/>
                </a:solidFill>
                <a:latin typeface="PT Sans" panose="020B0503020203020204" pitchFamily="34" charset="-52"/>
                <a:ea typeface="Montserrat 1 Bold"/>
                <a:cs typeface="Montserrat 1 Bold"/>
                <a:sym typeface="Montserrat 1 Bold"/>
              </a:rPr>
              <a:t>28</a:t>
            </a:r>
            <a:endParaRPr lang="en-US" sz="4800" b="1" dirty="0">
              <a:solidFill>
                <a:srgbClr val="041A22"/>
              </a:solidFill>
              <a:latin typeface="PT Sans" panose="020B0503020203020204" pitchFamily="34" charset="-52"/>
              <a:ea typeface="Montserrat 1 Bold"/>
              <a:cs typeface="Montserrat 1 Bold"/>
              <a:sym typeface="Montserrat 1 Bold"/>
            </a:endParaRPr>
          </a:p>
        </p:txBody>
      </p:sp>
      <p:sp>
        <p:nvSpPr>
          <p:cNvPr id="29" name="Freeform 29"/>
          <p:cNvSpPr/>
          <p:nvPr/>
        </p:nvSpPr>
        <p:spPr>
          <a:xfrm rot="-10800000">
            <a:off x="0" y="0"/>
            <a:ext cx="1894816" cy="1883724"/>
          </a:xfrm>
          <a:custGeom>
            <a:avLst/>
            <a:gdLst/>
            <a:ahLst/>
            <a:cxnLst/>
            <a:rect l="l" t="t" r="r" b="b"/>
            <a:pathLst>
              <a:path w="1894816" h="1883724">
                <a:moveTo>
                  <a:pt x="0" y="0"/>
                </a:moveTo>
                <a:lnTo>
                  <a:pt x="1894816" y="0"/>
                </a:lnTo>
                <a:lnTo>
                  <a:pt x="1894816" y="1883724"/>
                </a:lnTo>
                <a:lnTo>
                  <a:pt x="0" y="188372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 r="-99085" b="-100258"/>
            </a:stretch>
          </a:blipFill>
        </p:spPr>
      </p:sp>
      <p:sp>
        <p:nvSpPr>
          <p:cNvPr id="30" name="Прямоугольник 29"/>
          <p:cNvSpPr/>
          <p:nvPr/>
        </p:nvSpPr>
        <p:spPr>
          <a:xfrm>
            <a:off x="172548" y="6153748"/>
            <a:ext cx="752741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Июльское наводнение 2018 г. стало одним из трёх самых </a:t>
            </a:r>
          </a:p>
          <a:p>
            <a:r>
              <a:rPr lang="ru-RU" sz="2000" dirty="0"/>
              <a:t>разрушительных в истории Читы. По предварительным оценкам властей, </a:t>
            </a:r>
            <a:r>
              <a:rPr lang="ru-RU" sz="2000" dirty="0" smtClean="0"/>
              <a:t>ущерб </a:t>
            </a:r>
            <a:r>
              <a:rPr lang="ru-RU" sz="2000" dirty="0"/>
              <a:t>превысил 1 млрд руб., под воду ушли сотни домов. Дожди побили </a:t>
            </a:r>
            <a:r>
              <a:rPr lang="ru-RU" sz="2000" dirty="0" smtClean="0"/>
              <a:t>двадцатилетний </a:t>
            </a:r>
            <a:r>
              <a:rPr lang="ru-RU" sz="2000" dirty="0"/>
              <a:t>июльский рекорд. Реки региона вышли из берегов из-за </a:t>
            </a:r>
            <a:r>
              <a:rPr lang="ru-RU" sz="2000" dirty="0" smtClean="0"/>
              <a:t>практически </a:t>
            </a:r>
            <a:r>
              <a:rPr lang="ru-RU" sz="2000" dirty="0"/>
              <a:t>ежедневных дождей и подтопили населённые пункты.  </a:t>
            </a:r>
          </a:p>
          <a:p>
            <a:r>
              <a:rPr lang="ru-RU" sz="2000" dirty="0"/>
              <a:t>Такие сильные наводнения в Чите случаются редко. В начале XXI в. </a:t>
            </a:r>
            <a:r>
              <a:rPr lang="ru-RU" sz="2000" dirty="0" smtClean="0"/>
              <a:t>регион </a:t>
            </a:r>
            <a:r>
              <a:rPr lang="ru-RU" sz="2000" dirty="0"/>
              <a:t>страдал от других бед – лесных пожаров и засух. В результате </a:t>
            </a:r>
            <a:endParaRPr lang="ru-RU" sz="2000" dirty="0" smtClean="0"/>
          </a:p>
          <a:p>
            <a:r>
              <a:rPr lang="ru-RU" sz="2000" dirty="0" smtClean="0"/>
              <a:t>пожаров были уничтожены сотни тысяч гектаров леса.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2548" y="2068040"/>
            <a:ext cx="800730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Урале существует огромное количество карстовых форм рельефа – </a:t>
            </a:r>
          </a:p>
          <a:p>
            <a:r>
              <a:rPr lang="ru-RU" dirty="0"/>
              <a:t>воронок, провалов. Это одна из крупнейших карстовых областей мира. Здесь </a:t>
            </a:r>
          </a:p>
          <a:p>
            <a:r>
              <a:rPr lang="ru-RU" dirty="0"/>
              <a:t>находится Кунгурская ледяная пещера – заповедник, объединяющий </a:t>
            </a:r>
          </a:p>
          <a:p>
            <a:r>
              <a:rPr lang="ru-RU" dirty="0"/>
              <a:t>обширную систему подземных пустот и расположенный над ними участок </a:t>
            </a:r>
          </a:p>
          <a:p>
            <a:r>
              <a:rPr lang="ru-RU" dirty="0"/>
              <a:t>с провальными воронками и реликтовой растительностью. Кунгурская </a:t>
            </a:r>
          </a:p>
          <a:p>
            <a:r>
              <a:rPr lang="ru-RU" dirty="0"/>
              <a:t>пещера является крупнейшей гипсовой пещерой Урала, шестой в мире по </a:t>
            </a:r>
          </a:p>
          <a:p>
            <a:r>
              <a:rPr lang="ru-RU" dirty="0"/>
              <a:t>протяжённости среди пещер гипсового карста. Пещера находится в Ледяной </a:t>
            </a:r>
          </a:p>
          <a:p>
            <a:r>
              <a:rPr lang="ru-RU" dirty="0"/>
              <a:t>горе, расположенной на окраине города Кунгура на берегу реки Сылвы. Река </a:t>
            </a:r>
          </a:p>
          <a:p>
            <a:r>
              <a:rPr lang="ru-RU" dirty="0"/>
              <a:t>Сылва впадает в Камское водохранилище. Первые письменные сведения об </a:t>
            </a:r>
          </a:p>
          <a:p>
            <a:r>
              <a:rPr lang="ru-RU" dirty="0"/>
              <a:t>этой пещере относятся к началу XVIII в. В 1703 г. пещеру посетил картограф </a:t>
            </a:r>
          </a:p>
          <a:p>
            <a:r>
              <a:rPr lang="ru-RU" dirty="0"/>
              <a:t>Семён Ремезов, составивший первый план пещеры. </a:t>
            </a:r>
          </a:p>
          <a:p>
            <a:r>
              <a:rPr lang="ru-RU" dirty="0"/>
              <a:t>В 1720 и 1736 гг. Кунгурскую пещеру изучал Василий Татищев, </a:t>
            </a:r>
          </a:p>
          <a:p>
            <a:r>
              <a:rPr lang="ru-RU" dirty="0"/>
              <a:t>который впервые правильно объяснил образование пещеры действием воды. </a:t>
            </a:r>
          </a:p>
        </p:txBody>
      </p:sp>
    </p:spTree>
    <p:extLst>
      <p:ext uri="{BB962C8B-B14F-4D97-AF65-F5344CB8AC3E}">
        <p14:creationId xmlns:p14="http://schemas.microsoft.com/office/powerpoint/2010/main" val="321683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3072</Words>
  <Application>Microsoft Office PowerPoint</Application>
  <PresentationFormat>Произвольный</PresentationFormat>
  <Paragraphs>287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9" baseType="lpstr">
      <vt:lpstr>Open Sans 1</vt:lpstr>
      <vt:lpstr>Montserrat Bold</vt:lpstr>
      <vt:lpstr>Open Sans 1 Semi-Bold</vt:lpstr>
      <vt:lpstr>PT Sans</vt:lpstr>
      <vt:lpstr>Montserrat 1 Bold</vt:lpstr>
      <vt:lpstr>Arial</vt:lpstr>
      <vt:lpstr>Montserrat 1</vt:lpstr>
      <vt:lpstr>Calibri</vt:lpstr>
      <vt:lpstr>Open Sans 2 Bold</vt:lpstr>
      <vt:lpstr>Times New Roman</vt:lpstr>
      <vt:lpstr>Open Sans 1 Bold</vt:lpstr>
      <vt:lpstr>SimSun</vt:lpstr>
      <vt:lpstr>Open Sans Bold</vt:lpstr>
      <vt:lpstr>Righteous</vt:lpstr>
      <vt:lpstr>Open Sans 2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Дни образования 2024_шаблон презентации</dc:title>
  <dc:creator>Райских Т.Н.</dc:creator>
  <cp:lastModifiedBy>Ольга Отто</cp:lastModifiedBy>
  <cp:revision>70</cp:revision>
  <dcterms:created xsi:type="dcterms:W3CDTF">2006-08-16T00:00:00Z</dcterms:created>
  <dcterms:modified xsi:type="dcterms:W3CDTF">2025-10-28T02:59:51Z</dcterms:modified>
  <dc:identifier>DAGP5fx93wg</dc:identifier>
</cp:coreProperties>
</file>