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8" r:id="rId2"/>
    <p:sldId id="262" r:id="rId3"/>
    <p:sldId id="264" r:id="rId4"/>
    <p:sldId id="265" r:id="rId5"/>
    <p:sldId id="266" r:id="rId6"/>
    <p:sldId id="302" r:id="rId7"/>
    <p:sldId id="315" r:id="rId8"/>
    <p:sldId id="317" r:id="rId9"/>
    <p:sldId id="268" r:id="rId10"/>
    <p:sldId id="355" r:id="rId11"/>
  </p:sldIdLst>
  <p:sldSz cx="18288000" cy="10287000"/>
  <p:notesSz cx="6858000" cy="9144000"/>
  <p:embeddedFontLst>
    <p:embeddedFont>
      <p:font typeface="Open Sans 2" panose="020B0604020202020204" charset="0"/>
      <p:regular r:id="rId12"/>
    </p:embeddedFont>
    <p:embeddedFont>
      <p:font typeface="Open Sans 1" panose="020B0604020202020204" charset="0"/>
      <p:regular r:id="rId13"/>
    </p:embeddedFont>
    <p:embeddedFont>
      <p:font typeface="Open Sans 1 Bold" panose="020B0604020202020204" charset="0"/>
      <p:regular r:id="rId14"/>
    </p:embeddedFont>
    <p:embeddedFont>
      <p:font typeface="Montserrat Bold" panose="020B0604020202020204" charset="0"/>
      <p:regular r:id="rId15"/>
    </p:embeddedFont>
    <p:embeddedFont>
      <p:font typeface="Open Sans Bold" panose="020B0604020202020204" charset="0"/>
      <p:regular r:id="rId16"/>
    </p:embeddedFont>
    <p:embeddedFont>
      <p:font typeface="PT Sans" panose="020B0604020202020204" charset="-52"/>
      <p:regular r:id="rId17"/>
      <p:bold r:id="rId18"/>
      <p:italic r:id="rId19"/>
      <p:boldItalic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1A22"/>
    <a:srgbClr val="FFFFFF"/>
    <a:srgbClr val="56CCC3"/>
    <a:srgbClr val="2E9196"/>
    <a:srgbClr val="FDC300"/>
    <a:srgbClr val="EF75D9"/>
    <a:srgbClr val="9FE1DC"/>
    <a:srgbClr val="36AAB0"/>
    <a:srgbClr val="46C0C6"/>
    <a:srgbClr val="F2F2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2" d="100"/>
          <a:sy n="72" d="100"/>
        </p:scale>
        <p:origin x="576" y="60"/>
      </p:cViewPr>
      <p:guideLst>
        <p:guide orient="horz" pos="213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PT Sans" panose="020B0503020203020204" pitchFamily="34" charset="-52"/>
              </a:defRPr>
            </a:lvl1pPr>
          </a:lstStyle>
          <a:p>
            <a:fld id="{1D8BD707-D9CF-40AE-B4C6-C98DA3205C09}" type="datetimeFigureOut">
              <a:rPr lang="en-US" smtClean="0"/>
              <a:pPr/>
              <a:t>10/23/2025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PT Sans" panose="020B0503020203020204" pitchFamily="34" charset="-52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PT Sans" panose="020B0503020203020204" pitchFamily="34" charset="-52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PT Sans" panose="020B0503020203020204" pitchFamily="34" charset="-52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PT Sans" panose="020B0503020203020204" pitchFamily="34" charset="-52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PT Sans" panose="020B0503020203020204" pitchFamily="34" charset="-52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PT Sans" panose="020B0503020203020204" pitchFamily="34" charset="-52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PT Sans" panose="020B0503020203020204" pitchFamily="34" charset="-52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PT Sans" panose="020B0503020203020204" pitchFamily="34" charset="-52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8.svg"/><Relationship Id="rId7" Type="http://schemas.openxmlformats.org/officeDocument/2006/relationships/image" Target="../media/image42.svg"/><Relationship Id="rId17" Type="http://schemas.openxmlformats.org/officeDocument/2006/relationships/image" Target="../media/image36.svg"/><Relationship Id="rId2" Type="http://schemas.openxmlformats.org/officeDocument/2006/relationships/image" Target="../media/image1.png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5.png"/><Relationship Id="rId5" Type="http://schemas.openxmlformats.org/officeDocument/2006/relationships/image" Target="../media/image40.svg"/><Relationship Id="rId15" Type="http://schemas.openxmlformats.org/officeDocument/2006/relationships/image" Target="../media/image47.svg"/><Relationship Id="rId10" Type="http://schemas.openxmlformats.org/officeDocument/2006/relationships/image" Target="../media/image45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8.svg"/><Relationship Id="rId7" Type="http://schemas.openxmlformats.org/officeDocument/2006/relationships/image" Target="../media/image88.svg"/><Relationship Id="rId12" Type="http://schemas.openxmlformats.org/officeDocument/2006/relationships/image" Target="../media/image91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6.sv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png"/><Relationship Id="rId18" Type="http://schemas.openxmlformats.org/officeDocument/2006/relationships/image" Target="../media/image15.jpeg"/><Relationship Id="rId3" Type="http://schemas.openxmlformats.org/officeDocument/2006/relationships/image" Target="../media/image59.svg"/><Relationship Id="rId12" Type="http://schemas.openxmlformats.org/officeDocument/2006/relationships/image" Target="../media/image68.svg"/><Relationship Id="rId17" Type="http://schemas.openxmlformats.org/officeDocument/2006/relationships/image" Target="../media/image14.jpeg"/><Relationship Id="rId2" Type="http://schemas.openxmlformats.org/officeDocument/2006/relationships/image" Target="../media/image11.png"/><Relationship Id="rId16" Type="http://schemas.openxmlformats.org/officeDocument/2006/relationships/image" Target="../media/image103.sv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7.png"/><Relationship Id="rId15" Type="http://schemas.openxmlformats.org/officeDocument/2006/relationships/image" Target="../media/image13.png"/><Relationship Id="rId10" Type="http://schemas.openxmlformats.org/officeDocument/2006/relationships/image" Target="../media/image70.svg"/><Relationship Id="rId19" Type="http://schemas.openxmlformats.org/officeDocument/2006/relationships/image" Target="../media/image16.png"/><Relationship Id="rId4" Type="http://schemas.openxmlformats.org/officeDocument/2006/relationships/image" Target="../media/image12.png"/><Relationship Id="rId14" Type="http://schemas.openxmlformats.org/officeDocument/2006/relationships/image" Target="../media/image9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5.svg"/><Relationship Id="rId3" Type="http://schemas.openxmlformats.org/officeDocument/2006/relationships/image" Target="../media/image59.svg"/><Relationship Id="rId7" Type="http://schemas.openxmlformats.org/officeDocument/2006/relationships/image" Target="../media/image66.svg"/><Relationship Id="rId12" Type="http://schemas.openxmlformats.org/officeDocument/2006/relationships/image" Target="../media/image19.png"/><Relationship Id="rId2" Type="http://schemas.openxmlformats.org/officeDocument/2006/relationships/image" Target="../media/image11.png"/><Relationship Id="rId16" Type="http://schemas.openxmlformats.org/officeDocument/2006/relationships/image" Target="../media/image72.sv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11.svg"/><Relationship Id="rId10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68.svg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16.svg"/><Relationship Id="rId26" Type="http://schemas.openxmlformats.org/officeDocument/2006/relationships/image" Target="../media/image25.png"/><Relationship Id="rId21" Type="http://schemas.openxmlformats.org/officeDocument/2006/relationships/image" Target="../media/image124.svg"/><Relationship Id="rId7" Type="http://schemas.openxmlformats.org/officeDocument/2006/relationships/image" Target="../media/image59.svg"/><Relationship Id="rId12" Type="http://schemas.openxmlformats.org/officeDocument/2006/relationships/image" Target="../media/image21.png"/><Relationship Id="rId25" Type="http://schemas.microsoft.com/office/2007/relationships/hdphoto" Target="../media/hdphoto2.wdp"/><Relationship Id="rId2" Type="http://schemas.openxmlformats.org/officeDocument/2006/relationships/image" Target="../media/image11.png"/><Relationship Id="rId29" Type="http://schemas.microsoft.com/office/2007/relationships/hdphoto" Target="../media/hdphoto4.wdp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3.svg"/><Relationship Id="rId24" Type="http://schemas.openxmlformats.org/officeDocument/2006/relationships/image" Target="../media/image24.png"/><Relationship Id="rId23" Type="http://schemas.microsoft.com/office/2007/relationships/hdphoto" Target="../media/hdphoto1.wdp"/><Relationship Id="rId28" Type="http://schemas.openxmlformats.org/officeDocument/2006/relationships/image" Target="../media/image26.png"/><Relationship Id="rId10" Type="http://schemas.openxmlformats.org/officeDocument/2006/relationships/image" Target="../media/image13.png"/><Relationship Id="rId31" Type="http://schemas.microsoft.com/office/2007/relationships/hdphoto" Target="../media/hdphoto5.wdp"/><Relationship Id="rId9" Type="http://schemas.openxmlformats.org/officeDocument/2006/relationships/image" Target="../media/image70.svg"/><Relationship Id="rId14" Type="http://schemas.openxmlformats.org/officeDocument/2006/relationships/image" Target="../media/image22.png"/><Relationship Id="rId22" Type="http://schemas.openxmlformats.org/officeDocument/2006/relationships/image" Target="../media/image23.png"/><Relationship Id="rId27" Type="http://schemas.microsoft.com/office/2007/relationships/hdphoto" Target="../media/hdphoto3.wdp"/><Relationship Id="rId30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svg"/><Relationship Id="rId18" Type="http://schemas.openxmlformats.org/officeDocument/2006/relationships/image" Target="../media/image141.svg"/><Relationship Id="rId21" Type="http://schemas.openxmlformats.org/officeDocument/2006/relationships/image" Target="../media/image33.png"/><Relationship Id="rId17" Type="http://schemas.openxmlformats.org/officeDocument/2006/relationships/image" Target="../media/image31.png"/><Relationship Id="rId2" Type="http://schemas.openxmlformats.org/officeDocument/2006/relationships/image" Target="../media/image28.png"/><Relationship Id="rId16" Type="http://schemas.openxmlformats.org/officeDocument/2006/relationships/image" Target="../media/image139.svg"/><Relationship Id="rId20" Type="http://schemas.openxmlformats.org/officeDocument/2006/relationships/image" Target="../media/image143.sv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30.png"/><Relationship Id="rId19" Type="http://schemas.openxmlformats.org/officeDocument/2006/relationships/image" Target="../media/image32.png"/><Relationship Id="rId9" Type="http://schemas.openxmlformats.org/officeDocument/2006/relationships/image" Target="../media/image29.png"/><Relationship Id="rId14" Type="http://schemas.openxmlformats.org/officeDocument/2006/relationships/image" Target="../media/image137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141.svg"/><Relationship Id="rId18" Type="http://schemas.openxmlformats.org/officeDocument/2006/relationships/image" Target="../media/image38.png"/><Relationship Id="rId7" Type="http://schemas.openxmlformats.org/officeDocument/2006/relationships/image" Target="../media/image149.svg"/><Relationship Id="rId12" Type="http://schemas.openxmlformats.org/officeDocument/2006/relationships/image" Target="../media/image31.png"/><Relationship Id="rId17" Type="http://schemas.microsoft.com/office/2007/relationships/hdphoto" Target="../media/hdphoto7.wdp"/><Relationship Id="rId2" Type="http://schemas.openxmlformats.org/officeDocument/2006/relationships/image" Target="../media/image34.pn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143.svg"/><Relationship Id="rId5" Type="http://schemas.openxmlformats.org/officeDocument/2006/relationships/image" Target="../media/image147.svg"/><Relationship Id="rId15" Type="http://schemas.microsoft.com/office/2007/relationships/hdphoto" Target="../media/hdphoto6.wdp"/><Relationship Id="rId10" Type="http://schemas.openxmlformats.org/officeDocument/2006/relationships/image" Target="../media/image32.png"/><Relationship Id="rId19" Type="http://schemas.microsoft.com/office/2007/relationships/hdphoto" Target="../media/hdphoto8.wdp"/><Relationship Id="rId9" Type="http://schemas.openxmlformats.org/officeDocument/2006/relationships/image" Target="../media/image139.svg"/><Relationship Id="rId1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17" Type="http://schemas.openxmlformats.org/officeDocument/2006/relationships/image" Target="../media/image46.jpeg"/><Relationship Id="rId2" Type="http://schemas.openxmlformats.org/officeDocument/2006/relationships/image" Target="../media/image43.png"/><Relationship Id="rId16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44.jpeg"/><Relationship Id="rId14" Type="http://schemas.openxmlformats.org/officeDocument/2006/relationships/image" Target="../media/image16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">
            <a:extLst>
              <a:ext uri="{FF2B5EF4-FFF2-40B4-BE49-F238E27FC236}">
                <a16:creationId xmlns:a16="http://schemas.microsoft.com/office/drawing/2014/main" xmlns="" id="{4DF42026-8230-4E14-AA12-7007772BEDD8}"/>
              </a:ext>
            </a:extLst>
          </p:cNvPr>
          <p:cNvSpPr/>
          <p:nvPr/>
        </p:nvSpPr>
        <p:spPr>
          <a:xfrm>
            <a:off x="8525511" y="448215"/>
            <a:ext cx="9390570" cy="9390570"/>
          </a:xfrm>
          <a:custGeom>
            <a:avLst/>
            <a:gdLst/>
            <a:ahLst/>
            <a:cxnLst/>
            <a:rect l="l" t="t" r="r" b="b"/>
            <a:pathLst>
              <a:path w="9390570" h="9390570">
                <a:moveTo>
                  <a:pt x="0" y="0"/>
                </a:moveTo>
                <a:lnTo>
                  <a:pt x="9390570" y="0"/>
                </a:lnTo>
                <a:lnTo>
                  <a:pt x="9390570" y="9390570"/>
                </a:lnTo>
                <a:lnTo>
                  <a:pt x="0" y="93905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3">
            <a:extLst>
              <a:ext uri="{FF2B5EF4-FFF2-40B4-BE49-F238E27FC236}">
                <a16:creationId xmlns:a16="http://schemas.microsoft.com/office/drawing/2014/main" xmlns="" id="{1A15A809-6A39-4120-B0C9-1B3D76AABF1E}"/>
              </a:ext>
            </a:extLst>
          </p:cNvPr>
          <p:cNvSpPr/>
          <p:nvPr/>
        </p:nvSpPr>
        <p:spPr>
          <a:xfrm>
            <a:off x="9019305" y="942008"/>
            <a:ext cx="8402983" cy="8402983"/>
          </a:xfrm>
          <a:custGeom>
            <a:avLst/>
            <a:gdLst/>
            <a:ahLst/>
            <a:cxnLst/>
            <a:rect l="l" t="t" r="r" b="b"/>
            <a:pathLst>
              <a:path w="8402983" h="8402983">
                <a:moveTo>
                  <a:pt x="0" y="0"/>
                </a:moveTo>
                <a:lnTo>
                  <a:pt x="8402983" y="0"/>
                </a:lnTo>
                <a:lnTo>
                  <a:pt x="8402983" y="8402984"/>
                </a:lnTo>
                <a:lnTo>
                  <a:pt x="0" y="84029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4">
            <a:extLst>
              <a:ext uri="{FF2B5EF4-FFF2-40B4-BE49-F238E27FC236}">
                <a16:creationId xmlns:a16="http://schemas.microsoft.com/office/drawing/2014/main" xmlns="" id="{A4937814-85F3-489C-9FBA-B11EDDBD9480}"/>
              </a:ext>
            </a:extLst>
          </p:cNvPr>
          <p:cNvSpPr/>
          <p:nvPr/>
        </p:nvSpPr>
        <p:spPr>
          <a:xfrm>
            <a:off x="9483718" y="1406421"/>
            <a:ext cx="7474157" cy="7474157"/>
          </a:xfrm>
          <a:custGeom>
            <a:avLst/>
            <a:gdLst/>
            <a:ahLst/>
            <a:cxnLst/>
            <a:rect l="l" t="t" r="r" b="b"/>
            <a:pathLst>
              <a:path w="7474157" h="7474157">
                <a:moveTo>
                  <a:pt x="0" y="0"/>
                </a:moveTo>
                <a:lnTo>
                  <a:pt x="7474157" y="0"/>
                </a:lnTo>
                <a:lnTo>
                  <a:pt x="7474157" y="7474158"/>
                </a:lnTo>
                <a:lnTo>
                  <a:pt x="0" y="74741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5">
            <a:extLst>
              <a:ext uri="{FF2B5EF4-FFF2-40B4-BE49-F238E27FC236}">
                <a16:creationId xmlns:a16="http://schemas.microsoft.com/office/drawing/2014/main" xmlns="" id="{FCF539F1-85DE-421E-82EB-69FE237BABF3}"/>
              </a:ext>
            </a:extLst>
          </p:cNvPr>
          <p:cNvGrpSpPr/>
          <p:nvPr/>
        </p:nvGrpSpPr>
        <p:grpSpPr>
          <a:xfrm>
            <a:off x="9905486" y="1838288"/>
            <a:ext cx="6630621" cy="6630621"/>
            <a:chOff x="0" y="0"/>
            <a:chExt cx="812800" cy="812800"/>
          </a:xfrm>
        </p:grpSpPr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xmlns="" id="{5890D503-B33A-4CBB-8FF3-50427EE831E7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6CCC3"/>
            </a:solidFill>
          </p:spPr>
        </p:sp>
        <p:sp>
          <p:nvSpPr>
            <p:cNvPr id="25" name="TextBox 7">
              <a:extLst>
                <a:ext uri="{FF2B5EF4-FFF2-40B4-BE49-F238E27FC236}">
                  <a16:creationId xmlns:a16="http://schemas.microsoft.com/office/drawing/2014/main" xmlns="" id="{345E6BD1-32C2-4F3D-AE7B-069D825CC42B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>
                <a:latin typeface="PT Sans" panose="020B0503020203020204" pitchFamily="34" charset="-52"/>
              </a:endParaRPr>
            </a:p>
          </p:txBody>
        </p:sp>
      </p:grpSp>
      <p:sp>
        <p:nvSpPr>
          <p:cNvPr id="28" name="Freeform 10">
            <a:extLst>
              <a:ext uri="{FF2B5EF4-FFF2-40B4-BE49-F238E27FC236}">
                <a16:creationId xmlns:a16="http://schemas.microsoft.com/office/drawing/2014/main" xmlns="" id="{28463452-D960-4D7F-A353-3B1F44CB76D1}"/>
              </a:ext>
            </a:extLst>
          </p:cNvPr>
          <p:cNvSpPr/>
          <p:nvPr/>
        </p:nvSpPr>
        <p:spPr>
          <a:xfrm>
            <a:off x="16392320" y="277894"/>
            <a:ext cx="1501611" cy="1501611"/>
          </a:xfrm>
          <a:custGeom>
            <a:avLst/>
            <a:gdLst/>
            <a:ahLst/>
            <a:cxnLst/>
            <a:rect l="l" t="t" r="r" b="b"/>
            <a:pathLst>
              <a:path w="1501611" h="1501611">
                <a:moveTo>
                  <a:pt x="0" y="0"/>
                </a:moveTo>
                <a:lnTo>
                  <a:pt x="1501612" y="0"/>
                </a:lnTo>
                <a:lnTo>
                  <a:pt x="1501612" y="1501612"/>
                </a:lnTo>
                <a:lnTo>
                  <a:pt x="0" y="15016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11">
            <a:extLst>
              <a:ext uri="{FF2B5EF4-FFF2-40B4-BE49-F238E27FC236}">
                <a16:creationId xmlns:a16="http://schemas.microsoft.com/office/drawing/2014/main" xmlns="" id="{FDFC66F0-EC56-4BA4-A1D9-64147B81841E}"/>
              </a:ext>
            </a:extLst>
          </p:cNvPr>
          <p:cNvSpPr/>
          <p:nvPr/>
        </p:nvSpPr>
        <p:spPr>
          <a:xfrm>
            <a:off x="8910558" y="7621235"/>
            <a:ext cx="1259344" cy="1259344"/>
          </a:xfrm>
          <a:custGeom>
            <a:avLst/>
            <a:gdLst/>
            <a:ahLst/>
            <a:cxnLst/>
            <a:rect l="l" t="t" r="r" b="b"/>
            <a:pathLst>
              <a:path w="1259344" h="1259344">
                <a:moveTo>
                  <a:pt x="0" y="0"/>
                </a:moveTo>
                <a:lnTo>
                  <a:pt x="1259343" y="0"/>
                </a:lnTo>
                <a:lnTo>
                  <a:pt x="1259343" y="1259344"/>
                </a:lnTo>
                <a:lnTo>
                  <a:pt x="0" y="12593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15">
            <a:extLst>
              <a:ext uri="{FF2B5EF4-FFF2-40B4-BE49-F238E27FC236}">
                <a16:creationId xmlns:a16="http://schemas.microsoft.com/office/drawing/2014/main" xmlns="" id="{8CE67E90-E75C-453D-82D2-290987AE63D4}"/>
              </a:ext>
            </a:extLst>
          </p:cNvPr>
          <p:cNvSpPr/>
          <p:nvPr/>
        </p:nvSpPr>
        <p:spPr>
          <a:xfrm>
            <a:off x="16513454" y="7998956"/>
            <a:ext cx="1259344" cy="1259344"/>
          </a:xfrm>
          <a:custGeom>
            <a:avLst/>
            <a:gdLst/>
            <a:ahLst/>
            <a:cxnLst/>
            <a:rect l="l" t="t" r="r" b="b"/>
            <a:pathLst>
              <a:path w="1259344" h="1259344">
                <a:moveTo>
                  <a:pt x="0" y="0"/>
                </a:moveTo>
                <a:lnTo>
                  <a:pt x="1259344" y="0"/>
                </a:lnTo>
                <a:lnTo>
                  <a:pt x="1259344" y="1259344"/>
                </a:lnTo>
                <a:lnTo>
                  <a:pt x="0" y="12593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34" name="TextBox 16">
            <a:extLst>
              <a:ext uri="{FF2B5EF4-FFF2-40B4-BE49-F238E27FC236}">
                <a16:creationId xmlns:a16="http://schemas.microsoft.com/office/drawing/2014/main" xmlns="" id="{CFD94DF2-FAB7-4B27-831C-92FDC4A66D3C}"/>
              </a:ext>
            </a:extLst>
          </p:cNvPr>
          <p:cNvSpPr txBox="1"/>
          <p:nvPr/>
        </p:nvSpPr>
        <p:spPr>
          <a:xfrm>
            <a:off x="179940" y="1305294"/>
            <a:ext cx="9103925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b="1" dirty="0" smtClean="0">
                <a:solidFill>
                  <a:srgbClr val="041A22"/>
                </a:solidFill>
                <a:latin typeface="PT Sans" panose="020B0503020203020204" pitchFamily="34" charset="-52"/>
                <a:ea typeface="Montserrat Bold"/>
                <a:cs typeface="Montserrat Bold"/>
                <a:sym typeface="Montserrat Bold"/>
              </a:rPr>
              <a:t>ИНТЕГРАЦИЯ ХИМИИ,</a:t>
            </a:r>
            <a:r>
              <a:rPr lang="ru-RU" sz="28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  <a:r>
              <a:rPr lang="ru-RU" sz="2800" b="1" dirty="0" smtClean="0">
                <a:solidFill>
                  <a:srgbClr val="041A22"/>
                </a:solidFill>
                <a:latin typeface="PT Sans" panose="020B0503020203020204" pitchFamily="34" charset="-52"/>
                <a:ea typeface="Montserrat Bold"/>
                <a:cs typeface="Montserrat Bold"/>
                <a:sym typeface="Montserrat Bold"/>
              </a:rPr>
              <a:t>ИОЛОГИИ И ОБЩЕСТВОЗНАНИЯ В ФОРМИРОВАНИИ </a:t>
            </a:r>
            <a:r>
              <a:rPr lang="ru-RU" sz="2800" b="1" dirty="0" err="1" smtClean="0">
                <a:solidFill>
                  <a:srgbClr val="041A22"/>
                </a:solidFill>
                <a:latin typeface="PT Sans" panose="020B0503020203020204" pitchFamily="34" charset="-52"/>
                <a:ea typeface="Montserrat Bold"/>
                <a:cs typeface="Montserrat Bold"/>
                <a:sym typeface="Montserrat Bold"/>
              </a:rPr>
              <a:t>ЦЕЛОСТНО</a:t>
            </a:r>
            <a:r>
              <a:rPr lang="ru-RU" sz="3600" b="1" dirty="0" err="1" smtClean="0">
                <a:solidFill>
                  <a:srgbClr val="041A22"/>
                </a:solidFill>
                <a:latin typeface="PT Sans" panose="020B0503020203020204" pitchFamily="34" charset="-52"/>
                <a:ea typeface="Montserrat Bold"/>
                <a:cs typeface="Montserrat Bold"/>
                <a:sym typeface="Montserrat Bold"/>
              </a:rPr>
              <a:t>ЙЙЙЙЙЙЙЙЙЙЙЙЙЙЙЙЙЙЙй</a:t>
            </a:r>
            <a:r>
              <a:rPr lang="ru-RU" sz="2800" b="1" dirty="0" smtClean="0">
                <a:solidFill>
                  <a:srgbClr val="041A22"/>
                </a:solidFill>
                <a:latin typeface="PT Sans" panose="020B0503020203020204" pitchFamily="34" charset="-52"/>
                <a:ea typeface="Montserrat Bold"/>
                <a:cs typeface="Montserrat Bold"/>
                <a:sym typeface="Montserrat Bold"/>
              </a:rPr>
              <a:t> ЙКАРТИНЫ </a:t>
            </a:r>
            <a:r>
              <a:rPr lang="ru-RU" sz="2800" b="1" dirty="0" smtClean="0">
                <a:solidFill>
                  <a:srgbClr val="041A22"/>
                </a:solidFill>
                <a:latin typeface="PT Sans" panose="020B0503020203020204" pitchFamily="34" charset="-52"/>
                <a:ea typeface="Montserrat Bold"/>
                <a:cs typeface="Montserrat Bold"/>
                <a:sym typeface="Montserrat Bold"/>
              </a:rPr>
              <a:t>МИРА И ПОЗИТИВНОГО ОТНОШЕНИЯ К РЕШЕНИЮ ПРОФЕССИОНАЛЬНЫХ </a:t>
            </a:r>
            <a:r>
              <a:rPr lang="ru-RU" sz="2800" b="1" dirty="0" smtClean="0">
                <a:solidFill>
                  <a:srgbClr val="041A22"/>
                </a:solidFill>
                <a:latin typeface="PT Sans" panose="020B0503020203020204" pitchFamily="34" charset="-52"/>
                <a:ea typeface="Montserrat Bold"/>
                <a:cs typeface="Montserrat Bold"/>
                <a:sym typeface="Montserrat Bold"/>
              </a:rPr>
              <a:t>ЗАДАЧЙЙ</a:t>
            </a:r>
            <a:endParaRPr lang="en-US" sz="2800" b="1" dirty="0">
              <a:solidFill>
                <a:srgbClr val="041A22"/>
              </a:solidFill>
              <a:latin typeface="PT Sans" panose="020B0503020203020204" pitchFamily="34" charset="-52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35" name="TextBox 17">
            <a:extLst>
              <a:ext uri="{FF2B5EF4-FFF2-40B4-BE49-F238E27FC236}">
                <a16:creationId xmlns:a16="http://schemas.microsoft.com/office/drawing/2014/main" xmlns="" id="{71B7DBC5-2F91-4444-B97F-C60D13EF462F}"/>
              </a:ext>
            </a:extLst>
          </p:cNvPr>
          <p:cNvSpPr txBox="1"/>
          <p:nvPr/>
        </p:nvSpPr>
        <p:spPr>
          <a:xfrm>
            <a:off x="667347" y="6802487"/>
            <a:ext cx="7954183" cy="16004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ru-RU" sz="2400" dirty="0" smtClean="0">
                <a:solidFill>
                  <a:srgbClr val="FF0000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Open Sans 1 Bold"/>
              </a:rPr>
              <a:t>Горская </a:t>
            </a:r>
            <a:r>
              <a:rPr lang="ru-RU" sz="2400" dirty="0" smtClean="0">
                <a:solidFill>
                  <a:srgbClr val="FF0000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Open Sans 1 Bold"/>
              </a:rPr>
              <a:t>Татьяна Валентиновна, </a:t>
            </a:r>
            <a:r>
              <a:rPr lang="ru-RU" sz="2400" dirty="0" err="1" smtClean="0">
                <a:solidFill>
                  <a:srgbClr val="FF0000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Open Sans 1 Bold"/>
              </a:rPr>
              <a:t>Носкова</a:t>
            </a:r>
            <a:r>
              <a:rPr lang="ru-RU" sz="2400" dirty="0" smtClean="0">
                <a:solidFill>
                  <a:srgbClr val="FF0000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Open Sans 1 Bold"/>
              </a:rPr>
              <a:t> Елена Анатольевна, Русина Дарья Алексеевна  </a:t>
            </a:r>
            <a:r>
              <a:rPr lang="ru-RU" sz="2400" dirty="0" smtClean="0">
                <a:solidFill>
                  <a:srgbClr val="FF0000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Open Sans 1 Bold"/>
              </a:rPr>
              <a:t> </a:t>
            </a:r>
            <a:r>
              <a:rPr lang="ru-RU" sz="2400" dirty="0" smtClean="0">
                <a:solidFill>
                  <a:srgbClr val="041A22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Open Sans 1 Bold"/>
              </a:rPr>
              <a:t>БББББББ </a:t>
            </a:r>
          </a:p>
          <a:p>
            <a:pPr algn="l"/>
            <a:endParaRPr lang="ru-RU" sz="2400" dirty="0" smtClean="0">
              <a:solidFill>
                <a:srgbClr val="041A22"/>
              </a:solidFill>
              <a:latin typeface="Open Sans Bold" panose="020B0604020202020204" charset="0"/>
              <a:ea typeface="Open Sans Bold" panose="020B0604020202020204" charset="0"/>
              <a:cs typeface="Open Sans Bold" panose="020B0604020202020204" charset="0"/>
              <a:sym typeface="Open Sans 1 Bold"/>
            </a:endParaRPr>
          </a:p>
          <a:p>
            <a:pPr algn="l"/>
            <a:r>
              <a:rPr lang="ru-RU" sz="1600" dirty="0" smtClean="0">
                <a:solidFill>
                  <a:srgbClr val="041A22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Open Sans 1 Bold"/>
              </a:rPr>
              <a:t>Профессиональное </a:t>
            </a:r>
            <a:r>
              <a:rPr lang="ru-RU" sz="1600" dirty="0" smtClean="0">
                <a:solidFill>
                  <a:srgbClr val="041A22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Open Sans 1 Bold"/>
              </a:rPr>
              <a:t>образовательное частное учреждение «</a:t>
            </a:r>
            <a:r>
              <a:rPr lang="ru-RU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  <a:r>
              <a:rPr lang="ru-RU" sz="1600" b="1" dirty="0" err="1" smtClean="0">
                <a:solidFill>
                  <a:srgbClr val="041A22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Open Sans 1 Bold"/>
              </a:rPr>
              <a:t>ББББББББ</a:t>
            </a:r>
            <a:r>
              <a:rPr lang="ru-RU" sz="1600" dirty="0" err="1" smtClean="0">
                <a:solidFill>
                  <a:srgbClr val="041A22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Open Sans 1 Bold"/>
              </a:rPr>
              <a:t>арнаульский</a:t>
            </a:r>
            <a:r>
              <a:rPr lang="ru-RU" sz="1600" dirty="0" smtClean="0">
                <a:solidFill>
                  <a:srgbClr val="041A22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Open Sans 1 Bold"/>
              </a:rPr>
              <a:t> кооперативный техникум Алтайского </a:t>
            </a:r>
            <a:r>
              <a:rPr lang="ru-RU" sz="1600" dirty="0" err="1" smtClean="0">
                <a:solidFill>
                  <a:srgbClr val="041A22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Open Sans 1 Bold"/>
              </a:rPr>
              <a:t>крайпотребсоюза</a:t>
            </a:r>
            <a:r>
              <a:rPr lang="ru-RU" sz="1600" dirty="0" smtClean="0">
                <a:solidFill>
                  <a:srgbClr val="041A22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Open Sans 1 Bold"/>
              </a:rPr>
              <a:t>» ББ</a:t>
            </a:r>
            <a:endParaRPr lang="en-US" sz="1600" dirty="0">
              <a:solidFill>
                <a:srgbClr val="041A22"/>
              </a:solidFill>
              <a:latin typeface="Open Sans 1" panose="020B0604020202020204" charset="0"/>
              <a:ea typeface="Open Sans 1" panose="020B0604020202020204" charset="0"/>
              <a:cs typeface="Open Sans 1" panose="020B0604020202020204" charset="0"/>
              <a:sym typeface="Open Sans 1"/>
            </a:endParaRPr>
          </a:p>
        </p:txBody>
      </p:sp>
      <p:sp>
        <p:nvSpPr>
          <p:cNvPr id="37" name="Freeform 19">
            <a:extLst>
              <a:ext uri="{FF2B5EF4-FFF2-40B4-BE49-F238E27FC236}">
                <a16:creationId xmlns:a16="http://schemas.microsoft.com/office/drawing/2014/main" xmlns="" id="{461CE8AA-954F-4754-A8F0-976D143984D6}"/>
              </a:ext>
            </a:extLst>
          </p:cNvPr>
          <p:cNvSpPr/>
          <p:nvPr/>
        </p:nvSpPr>
        <p:spPr>
          <a:xfrm>
            <a:off x="179941" y="9224503"/>
            <a:ext cx="731395" cy="731395"/>
          </a:xfrm>
          <a:custGeom>
            <a:avLst/>
            <a:gdLst/>
            <a:ahLst/>
            <a:cxnLst/>
            <a:rect l="l" t="t" r="r" b="b"/>
            <a:pathLst>
              <a:path w="975193" h="975193">
                <a:moveTo>
                  <a:pt x="0" y="0"/>
                </a:moveTo>
                <a:lnTo>
                  <a:pt x="975193" y="0"/>
                </a:lnTo>
                <a:lnTo>
                  <a:pt x="975193" y="975193"/>
                </a:lnTo>
                <a:lnTo>
                  <a:pt x="0" y="97519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xmlns="" id="{D805994B-FA2C-4F5B-A0FA-C94055D39481}"/>
              </a:ext>
            </a:extLst>
          </p:cNvPr>
          <p:cNvGrpSpPr/>
          <p:nvPr/>
        </p:nvGrpSpPr>
        <p:grpSpPr>
          <a:xfrm>
            <a:off x="-152400" y="-146342"/>
            <a:ext cx="1600200" cy="10468717"/>
            <a:chOff x="0" y="0"/>
            <a:chExt cx="923722" cy="354127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xmlns="" id="{B40DB0B3-0C61-4F58-B45D-1DC00DF00242}"/>
                </a:ext>
              </a:extLst>
            </p:cNvPr>
            <p:cNvSpPr/>
            <p:nvPr/>
          </p:nvSpPr>
          <p:spPr>
            <a:xfrm>
              <a:off x="0" y="0"/>
              <a:ext cx="923722" cy="3541270"/>
            </a:xfrm>
            <a:custGeom>
              <a:avLst/>
              <a:gdLst/>
              <a:ahLst/>
              <a:cxnLst/>
              <a:rect l="l" t="t" r="r" b="b"/>
              <a:pathLst>
                <a:path w="923722" h="3541270">
                  <a:moveTo>
                    <a:pt x="0" y="0"/>
                  </a:moveTo>
                  <a:lnTo>
                    <a:pt x="923722" y="0"/>
                  </a:lnTo>
                  <a:lnTo>
                    <a:pt x="923722" y="3541270"/>
                  </a:lnTo>
                  <a:lnTo>
                    <a:pt x="0" y="3541270"/>
                  </a:lnTo>
                  <a:close/>
                </a:path>
              </a:pathLst>
            </a:custGeom>
            <a:solidFill>
              <a:srgbClr val="56CCC3"/>
            </a:solidFill>
          </p:spPr>
        </p:sp>
      </p:grpSp>
      <p:sp>
        <p:nvSpPr>
          <p:cNvPr id="4" name="TextBox 18">
            <a:extLst>
              <a:ext uri="{FF2B5EF4-FFF2-40B4-BE49-F238E27FC236}">
                <a16:creationId xmlns:a16="http://schemas.microsoft.com/office/drawing/2014/main" xmlns="" id="{2EB426E9-A7FC-4CCE-AE85-F9CCA5A17096}"/>
              </a:ext>
            </a:extLst>
          </p:cNvPr>
          <p:cNvSpPr txBox="1"/>
          <p:nvPr/>
        </p:nvSpPr>
        <p:spPr>
          <a:xfrm>
            <a:off x="1841475" y="337119"/>
            <a:ext cx="15533815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88"/>
              </a:lnSpc>
            </a:pPr>
            <a:r>
              <a:rPr lang="ru-RU" sz="4800" b="1" dirty="0" smtClean="0">
                <a:solidFill>
                  <a:srgbClr val="041A22"/>
                </a:solidFill>
                <a:latin typeface="PT Sans" panose="020B0503020203020204" pitchFamily="34" charset="-52"/>
                <a:ea typeface="Montserrat 1 Bold"/>
                <a:cs typeface="Montserrat 1 Bold"/>
                <a:sym typeface="Montserrat 1 Bold"/>
              </a:rPr>
              <a:t>ТРУДНОСТИ В РЕАЛИЗАЦИИ ПРОЕКТА</a:t>
            </a:r>
            <a:endParaRPr lang="en-US" sz="4800" b="1" dirty="0">
              <a:solidFill>
                <a:srgbClr val="041A22"/>
              </a:solidFill>
              <a:latin typeface="PT Sans" panose="020B0503020203020204" pitchFamily="34" charset="-52"/>
              <a:ea typeface="Montserrat 1 Bold"/>
              <a:cs typeface="Montserrat 1 Bold"/>
              <a:sym typeface="Montserrat 1 Bold"/>
            </a:endParaRP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xmlns="" id="{C41214DF-998A-4F66-8F35-0829DB26D29B}"/>
              </a:ext>
            </a:extLst>
          </p:cNvPr>
          <p:cNvSpPr txBox="1"/>
          <p:nvPr/>
        </p:nvSpPr>
        <p:spPr>
          <a:xfrm>
            <a:off x="1555603" y="952672"/>
            <a:ext cx="3365239" cy="3770263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pPr marL="0" algn="r">
              <a:defRPr/>
            </a:pPr>
            <a:r>
              <a:rPr lang="en-US" sz="23900" b="1" i="0" u="none" spc="-300" baseline="0" dirty="0">
                <a:solidFill>
                  <a:srgbClr val="D9F3F1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</a:rPr>
              <a:t>1</a:t>
            </a:r>
            <a:endParaRPr lang="en-US" sz="1100" dirty="0">
              <a:solidFill>
                <a:srgbClr val="D9F3F1"/>
              </a:solidFill>
              <a:latin typeface="Open Sans Bold" panose="020B0604020202020204" charset="0"/>
              <a:ea typeface="Open Sans Bold" panose="020B0604020202020204" charset="0"/>
              <a:cs typeface="Open Sans Bold" panose="020B0604020202020204" charset="0"/>
            </a:endParaRP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xmlns="" id="{91EFF523-D218-4AB4-BA56-C4E249A0DD64}"/>
              </a:ext>
            </a:extLst>
          </p:cNvPr>
          <p:cNvSpPr txBox="1"/>
          <p:nvPr/>
        </p:nvSpPr>
        <p:spPr>
          <a:xfrm>
            <a:off x="7458017" y="952672"/>
            <a:ext cx="3068983" cy="3770263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pPr marL="0" algn="r">
              <a:defRPr/>
            </a:pPr>
            <a:r>
              <a:rPr lang="en-GB" sz="23900" b="1" i="0" u="none" spc="-300" baseline="0" dirty="0" smtClean="0">
                <a:solidFill>
                  <a:srgbClr val="D9F3F1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</a:rPr>
              <a:t>2</a:t>
            </a:r>
            <a:endParaRPr lang="en-US" sz="1100" dirty="0">
              <a:solidFill>
                <a:srgbClr val="D9F3F1"/>
              </a:solidFill>
              <a:latin typeface="Open Sans Bold" panose="020B0604020202020204" charset="0"/>
              <a:ea typeface="Open Sans Bold" panose="020B0604020202020204" charset="0"/>
              <a:cs typeface="Open Sans Bold" panose="020B0604020202020204" charset="0"/>
            </a:endParaRPr>
          </a:p>
        </p:txBody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xmlns="" id="{ACC98AA1-B404-4D6A-A0A4-2B87CF060667}"/>
              </a:ext>
            </a:extLst>
          </p:cNvPr>
          <p:cNvSpPr txBox="1"/>
          <p:nvPr/>
        </p:nvSpPr>
        <p:spPr>
          <a:xfrm>
            <a:off x="13940829" y="952671"/>
            <a:ext cx="2615711" cy="3770263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pPr marL="0" algn="r">
              <a:defRPr/>
            </a:pPr>
            <a:r>
              <a:rPr lang="en-GB" sz="23900" b="1" i="0" u="none" spc="-300" baseline="0" dirty="0">
                <a:solidFill>
                  <a:srgbClr val="D9F3F1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</a:rPr>
              <a:t>3</a:t>
            </a:r>
            <a:endParaRPr lang="en-US" sz="1100" dirty="0">
              <a:solidFill>
                <a:srgbClr val="D9F3F1"/>
              </a:solidFill>
              <a:latin typeface="Open Sans Bold" panose="020B0604020202020204" charset="0"/>
              <a:ea typeface="Open Sans Bold" panose="020B0604020202020204" charset="0"/>
              <a:cs typeface="Open Sans Bold" panose="020B0604020202020204" charset="0"/>
            </a:endParaRPr>
          </a:p>
        </p:txBody>
      </p:sp>
      <p:cxnSp>
        <p:nvCxnSpPr>
          <p:cNvPr id="16" name="Connector 14">
            <a:extLst>
              <a:ext uri="{FF2B5EF4-FFF2-40B4-BE49-F238E27FC236}">
                <a16:creationId xmlns:a16="http://schemas.microsoft.com/office/drawing/2014/main" xmlns="" id="{12756763-D9DC-4D13-8A5E-B6809452401B}"/>
              </a:ext>
            </a:extLst>
          </p:cNvPr>
          <p:cNvCxnSpPr>
            <a:cxnSpLocks/>
          </p:cNvCxnSpPr>
          <p:nvPr/>
        </p:nvCxnSpPr>
        <p:spPr>
          <a:xfrm>
            <a:off x="3238222" y="4712543"/>
            <a:ext cx="1851050" cy="0"/>
          </a:xfrm>
          <a:prstGeom prst="line">
            <a:avLst/>
          </a:prstGeom>
          <a:ln w="25400" cap="flat" cmpd="sng">
            <a:solidFill>
              <a:srgbClr val="2E9196"/>
            </a:solidFill>
            <a:prstDash val="solid"/>
          </a:ln>
        </p:spPr>
      </p:cxnSp>
      <p:cxnSp>
        <p:nvCxnSpPr>
          <p:cNvPr id="24" name="Connector 14">
            <a:extLst>
              <a:ext uri="{FF2B5EF4-FFF2-40B4-BE49-F238E27FC236}">
                <a16:creationId xmlns:a16="http://schemas.microsoft.com/office/drawing/2014/main" xmlns="" id="{374913DC-77E6-43E2-A841-6376A82036B4}"/>
              </a:ext>
            </a:extLst>
          </p:cNvPr>
          <p:cNvCxnSpPr>
            <a:cxnSpLocks/>
          </p:cNvCxnSpPr>
          <p:nvPr/>
        </p:nvCxnSpPr>
        <p:spPr>
          <a:xfrm>
            <a:off x="8682857" y="4722934"/>
            <a:ext cx="1851050" cy="0"/>
          </a:xfrm>
          <a:prstGeom prst="line">
            <a:avLst/>
          </a:prstGeom>
          <a:ln w="25400" cap="flat" cmpd="sng">
            <a:solidFill>
              <a:srgbClr val="2E9196"/>
            </a:solidFill>
            <a:prstDash val="solid"/>
          </a:ln>
        </p:spPr>
      </p:cxnSp>
      <p:cxnSp>
        <p:nvCxnSpPr>
          <p:cNvPr id="25" name="Connector 14">
            <a:extLst>
              <a:ext uri="{FF2B5EF4-FFF2-40B4-BE49-F238E27FC236}">
                <a16:creationId xmlns:a16="http://schemas.microsoft.com/office/drawing/2014/main" xmlns="" id="{D44548CD-7E4E-43CD-869D-AACA88A776B4}"/>
              </a:ext>
            </a:extLst>
          </p:cNvPr>
          <p:cNvCxnSpPr>
            <a:cxnSpLocks/>
          </p:cNvCxnSpPr>
          <p:nvPr/>
        </p:nvCxnSpPr>
        <p:spPr>
          <a:xfrm>
            <a:off x="14735621" y="4722934"/>
            <a:ext cx="1851050" cy="0"/>
          </a:xfrm>
          <a:prstGeom prst="line">
            <a:avLst/>
          </a:prstGeom>
          <a:ln w="25400" cap="flat" cmpd="sng">
            <a:solidFill>
              <a:srgbClr val="2E9196"/>
            </a:solidFill>
            <a:prstDash val="solid"/>
          </a:ln>
        </p:spPr>
      </p:cxnSp>
      <p:sp>
        <p:nvSpPr>
          <p:cNvPr id="26" name="TextBox 35">
            <a:extLst>
              <a:ext uri="{FF2B5EF4-FFF2-40B4-BE49-F238E27FC236}">
                <a16:creationId xmlns:a16="http://schemas.microsoft.com/office/drawing/2014/main" xmlns="" id="{08159D20-24E8-4BB5-B030-5205F7798276}"/>
              </a:ext>
            </a:extLst>
          </p:cNvPr>
          <p:cNvSpPr txBox="1"/>
          <p:nvPr/>
        </p:nvSpPr>
        <p:spPr>
          <a:xfrm>
            <a:off x="1785908" y="5383237"/>
            <a:ext cx="5334000" cy="32829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50"/>
              </a:lnSpc>
            </a:pPr>
            <a:r>
              <a:rPr lang="ru-RU" sz="2800" b="1" dirty="0">
                <a:solidFill>
                  <a:srgbClr val="470062"/>
                </a:solidFill>
              </a:rPr>
              <a:t>Существует определенная специфика поиска тематического материала,    </a:t>
            </a:r>
            <a:br>
              <a:rPr lang="ru-RU" sz="2800" b="1" dirty="0">
                <a:solidFill>
                  <a:srgbClr val="470062"/>
                </a:solidFill>
              </a:rPr>
            </a:br>
            <a:r>
              <a:rPr lang="ru-RU" sz="2800" b="1" dirty="0">
                <a:solidFill>
                  <a:srgbClr val="470062"/>
                </a:solidFill>
              </a:rPr>
              <a:t>      подчеркивающего взаимосвязь естественнонаучных и гуманитарных дисциплин,</a:t>
            </a:r>
            <a:br>
              <a:rPr lang="ru-RU" sz="2800" b="1" dirty="0">
                <a:solidFill>
                  <a:srgbClr val="470062"/>
                </a:solidFill>
              </a:rPr>
            </a:br>
            <a:r>
              <a:rPr lang="ru-RU" sz="2800" b="1" dirty="0">
                <a:solidFill>
                  <a:srgbClr val="470062"/>
                </a:solidFill>
              </a:rPr>
              <a:t>      не каждая тема подходит для данного диалога </a:t>
            </a:r>
            <a:r>
              <a:rPr lang="ru-RU" sz="2800" b="1" dirty="0" smtClean="0">
                <a:solidFill>
                  <a:srgbClr val="470062"/>
                </a:solidFill>
              </a:rPr>
              <a:t>наук</a:t>
            </a:r>
            <a:endParaRPr lang="en-US" sz="2800" dirty="0">
              <a:solidFill>
                <a:srgbClr val="041A22"/>
              </a:solidFill>
              <a:latin typeface="Open Sans 1"/>
              <a:ea typeface="Open Sans 1"/>
              <a:cs typeface="Open Sans 1"/>
              <a:sym typeface="Open Sans 1"/>
            </a:endParaRPr>
          </a:p>
        </p:txBody>
      </p:sp>
      <p:sp>
        <p:nvSpPr>
          <p:cNvPr id="27" name="TextBox 35">
            <a:extLst>
              <a:ext uri="{FF2B5EF4-FFF2-40B4-BE49-F238E27FC236}">
                <a16:creationId xmlns:a16="http://schemas.microsoft.com/office/drawing/2014/main" xmlns="" id="{67B94D47-88F8-4683-ADD7-1B8B80DE789B}"/>
              </a:ext>
            </a:extLst>
          </p:cNvPr>
          <p:cNvSpPr txBox="1"/>
          <p:nvPr/>
        </p:nvSpPr>
        <p:spPr>
          <a:xfrm>
            <a:off x="7740597" y="5415388"/>
            <a:ext cx="5120716" cy="3016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2800" b="1" dirty="0">
                <a:solidFill>
                  <a:srgbClr val="470062"/>
                </a:solidFill>
              </a:rPr>
              <a:t>Студенты 1 курса на начальных этапах обучения испытывают трудности как в </a:t>
            </a:r>
            <a:r>
              <a:rPr lang="ru-RU" sz="2800" b="1" dirty="0" smtClean="0">
                <a:solidFill>
                  <a:srgbClr val="470062"/>
                </a:solidFill>
              </a:rPr>
              <a:t>      </a:t>
            </a:r>
            <a:r>
              <a:rPr lang="ru-RU" sz="2800" b="1" dirty="0">
                <a:solidFill>
                  <a:srgbClr val="470062"/>
                </a:solidFill>
              </a:rPr>
              <a:t>освоении учебного материала, так и в прохождении социально-психологического </a:t>
            </a:r>
            <a:r>
              <a:rPr lang="ru-RU" sz="2800" b="1" dirty="0" smtClean="0">
                <a:solidFill>
                  <a:srgbClr val="470062"/>
                </a:solidFill>
              </a:rPr>
              <a:t>      </a:t>
            </a:r>
            <a:r>
              <a:rPr lang="ru-RU" sz="2800" b="1" dirty="0">
                <a:solidFill>
                  <a:srgbClr val="470062"/>
                </a:solidFill>
              </a:rPr>
              <a:t>адаптационного периода</a:t>
            </a:r>
            <a:endParaRPr lang="en-US" sz="2800" dirty="0">
              <a:solidFill>
                <a:srgbClr val="041A22"/>
              </a:solidFill>
              <a:latin typeface="Open Sans 1"/>
              <a:ea typeface="Open Sans 1"/>
              <a:cs typeface="Open Sans 1"/>
              <a:sym typeface="Open Sans 1"/>
            </a:endParaRPr>
          </a:p>
        </p:txBody>
      </p:sp>
      <p:sp>
        <p:nvSpPr>
          <p:cNvPr id="28" name="TextBox 35">
            <a:extLst>
              <a:ext uri="{FF2B5EF4-FFF2-40B4-BE49-F238E27FC236}">
                <a16:creationId xmlns:a16="http://schemas.microsoft.com/office/drawing/2014/main" xmlns="" id="{1175668B-06BC-4496-8F69-2C60B2EFBB85}"/>
              </a:ext>
            </a:extLst>
          </p:cNvPr>
          <p:cNvSpPr txBox="1"/>
          <p:nvPr/>
        </p:nvSpPr>
        <p:spPr>
          <a:xfrm>
            <a:off x="13482002" y="5467575"/>
            <a:ext cx="4566455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2800" b="1" dirty="0">
                <a:solidFill>
                  <a:srgbClr val="470062"/>
                </a:solidFill>
              </a:rPr>
              <a:t>Сложность во внедрении профессионального компонента в </a:t>
            </a:r>
            <a:r>
              <a:rPr lang="ru-RU" sz="2800" b="1" dirty="0" smtClean="0">
                <a:solidFill>
                  <a:srgbClr val="470062"/>
                </a:solidFill>
              </a:rPr>
              <a:t>общеобразовательные </a:t>
            </a:r>
            <a:r>
              <a:rPr lang="ru-RU" sz="2800" b="1" dirty="0">
                <a:solidFill>
                  <a:srgbClr val="470062"/>
                </a:solidFill>
              </a:rPr>
              <a:t>дисциплины</a:t>
            </a:r>
            <a:endParaRPr lang="en-US" sz="2800" dirty="0">
              <a:solidFill>
                <a:srgbClr val="041A22"/>
              </a:solidFill>
              <a:latin typeface="Open Sans 1"/>
              <a:ea typeface="Open Sans 1"/>
              <a:cs typeface="Open Sans 1"/>
              <a:sym typeface="Open Sans 1"/>
            </a:endParaRPr>
          </a:p>
        </p:txBody>
      </p:sp>
      <p:grpSp>
        <p:nvGrpSpPr>
          <p:cNvPr id="29" name="Group 13">
            <a:extLst>
              <a:ext uri="{FF2B5EF4-FFF2-40B4-BE49-F238E27FC236}">
                <a16:creationId xmlns:a16="http://schemas.microsoft.com/office/drawing/2014/main" xmlns="" id="{1DADE734-9494-483E-9FD1-1D64F40EED09}"/>
              </a:ext>
            </a:extLst>
          </p:cNvPr>
          <p:cNvGrpSpPr/>
          <p:nvPr/>
        </p:nvGrpSpPr>
        <p:grpSpPr>
          <a:xfrm>
            <a:off x="17678400" y="8704287"/>
            <a:ext cx="1451180" cy="1451180"/>
            <a:chOff x="0" y="0"/>
            <a:chExt cx="6350000" cy="6350000"/>
          </a:xfrm>
        </p:grpSpPr>
        <p:sp>
          <p:nvSpPr>
            <p:cNvPr id="30" name="Freeform 14">
              <a:extLst>
                <a:ext uri="{FF2B5EF4-FFF2-40B4-BE49-F238E27FC236}">
                  <a16:creationId xmlns:a16="http://schemas.microsoft.com/office/drawing/2014/main" xmlns="" id="{FD1EB6DC-D29B-4759-B6EE-E20C9F7C2B47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DC300"/>
            </a:solidFill>
          </p:spPr>
        </p:sp>
      </p:grpSp>
      <p:grpSp>
        <p:nvGrpSpPr>
          <p:cNvPr id="31" name="Group 15">
            <a:extLst>
              <a:ext uri="{FF2B5EF4-FFF2-40B4-BE49-F238E27FC236}">
                <a16:creationId xmlns:a16="http://schemas.microsoft.com/office/drawing/2014/main" xmlns="" id="{8D748DC8-03D6-46CD-8DA8-C73CF8A2D633}"/>
              </a:ext>
            </a:extLst>
          </p:cNvPr>
          <p:cNvGrpSpPr/>
          <p:nvPr/>
        </p:nvGrpSpPr>
        <p:grpSpPr>
          <a:xfrm>
            <a:off x="16537218" y="8591805"/>
            <a:ext cx="1676145" cy="1676145"/>
            <a:chOff x="0" y="0"/>
            <a:chExt cx="6350000" cy="6350000"/>
          </a:xfrm>
        </p:grpSpPr>
        <p:sp>
          <p:nvSpPr>
            <p:cNvPr id="32" name="Freeform 16">
              <a:extLst>
                <a:ext uri="{FF2B5EF4-FFF2-40B4-BE49-F238E27FC236}">
                  <a16:creationId xmlns:a16="http://schemas.microsoft.com/office/drawing/2014/main" xmlns="" id="{A626AB66-A50B-438E-8560-72ACC3DAEAB2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F75D9"/>
            </a:solidFill>
          </p:spPr>
        </p:sp>
      </p:grpSp>
      <p:grpSp>
        <p:nvGrpSpPr>
          <p:cNvPr id="33" name="Group 15">
            <a:extLst>
              <a:ext uri="{FF2B5EF4-FFF2-40B4-BE49-F238E27FC236}">
                <a16:creationId xmlns:a16="http://schemas.microsoft.com/office/drawing/2014/main" xmlns="" id="{982146E2-3C94-45AF-9537-F1AA1F99EFD1}"/>
              </a:ext>
            </a:extLst>
          </p:cNvPr>
          <p:cNvGrpSpPr/>
          <p:nvPr/>
        </p:nvGrpSpPr>
        <p:grpSpPr>
          <a:xfrm>
            <a:off x="17145297" y="-495044"/>
            <a:ext cx="1600201" cy="1563662"/>
            <a:chOff x="0" y="0"/>
            <a:chExt cx="6350000" cy="6350000"/>
          </a:xfrm>
          <a:solidFill>
            <a:srgbClr val="56CCC3"/>
          </a:solidFill>
        </p:grpSpPr>
        <p:sp>
          <p:nvSpPr>
            <p:cNvPr id="34" name="Freeform 16">
              <a:extLst>
                <a:ext uri="{FF2B5EF4-FFF2-40B4-BE49-F238E27FC236}">
                  <a16:creationId xmlns:a16="http://schemas.microsoft.com/office/drawing/2014/main" xmlns="" id="{0F8975F0-C539-456F-ABCE-B36935A3462F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grpFill/>
          </p:spPr>
        </p:sp>
      </p:grpSp>
    </p:spTree>
    <p:extLst>
      <p:ext uri="{BB962C8B-B14F-4D97-AF65-F5344CB8AC3E}">
        <p14:creationId xmlns:p14="http://schemas.microsoft.com/office/powerpoint/2010/main" val="1858766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5400000">
            <a:off x="-1350296" y="5168601"/>
            <a:ext cx="2700592" cy="1077675"/>
          </a:xfrm>
          <a:custGeom>
            <a:avLst/>
            <a:gdLst/>
            <a:ahLst/>
            <a:cxnLst/>
            <a:rect l="l" t="t" r="r" b="b"/>
            <a:pathLst>
              <a:path w="2700592" h="1077675">
                <a:moveTo>
                  <a:pt x="0" y="0"/>
                </a:moveTo>
                <a:lnTo>
                  <a:pt x="2700592" y="0"/>
                </a:lnTo>
                <a:lnTo>
                  <a:pt x="2700592" y="1077675"/>
                </a:lnTo>
                <a:lnTo>
                  <a:pt x="0" y="10776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r="-33573"/>
            </a:stretch>
          </a:blipFill>
        </p:spPr>
      </p:sp>
      <p:sp>
        <p:nvSpPr>
          <p:cNvPr id="6" name="Freeform 6"/>
          <p:cNvSpPr/>
          <p:nvPr/>
        </p:nvSpPr>
        <p:spPr>
          <a:xfrm rot="-741444" flipH="1">
            <a:off x="15385632" y="-2938132"/>
            <a:ext cx="7256654" cy="5738804"/>
          </a:xfrm>
          <a:custGeom>
            <a:avLst/>
            <a:gdLst/>
            <a:ahLst/>
            <a:cxnLst/>
            <a:rect l="l" t="t" r="r" b="b"/>
            <a:pathLst>
              <a:path w="7256654" h="5738804">
                <a:moveTo>
                  <a:pt x="7256654" y="0"/>
                </a:moveTo>
                <a:lnTo>
                  <a:pt x="0" y="0"/>
                </a:lnTo>
                <a:lnTo>
                  <a:pt x="0" y="5738804"/>
                </a:lnTo>
                <a:lnTo>
                  <a:pt x="7256654" y="5738804"/>
                </a:lnTo>
                <a:lnTo>
                  <a:pt x="7256654" y="0"/>
                </a:lnTo>
                <a:close/>
              </a:path>
            </a:pathLst>
          </a:custGeom>
          <a:blipFill>
            <a:blip r:embed="rId4">
              <a:alphaModFix amt="12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139134" y="3030725"/>
            <a:ext cx="4148866" cy="5137915"/>
          </a:xfrm>
          <a:custGeom>
            <a:avLst/>
            <a:gdLst/>
            <a:ahLst/>
            <a:cxnLst/>
            <a:rect l="l" t="t" r="r" b="b"/>
            <a:pathLst>
              <a:path w="4148866" h="5137915">
                <a:moveTo>
                  <a:pt x="0" y="0"/>
                </a:moveTo>
                <a:lnTo>
                  <a:pt x="4148866" y="0"/>
                </a:lnTo>
                <a:lnTo>
                  <a:pt x="4148866" y="5137915"/>
                </a:lnTo>
                <a:lnTo>
                  <a:pt x="0" y="51379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9999"/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AutoShape 8"/>
          <p:cNvSpPr/>
          <p:nvPr/>
        </p:nvSpPr>
        <p:spPr>
          <a:xfrm>
            <a:off x="12390167" y="7458995"/>
            <a:ext cx="4308518" cy="0"/>
          </a:xfrm>
          <a:prstGeom prst="line">
            <a:avLst/>
          </a:prstGeom>
          <a:ln w="19050" cap="flat">
            <a:solidFill>
              <a:srgbClr val="FFFFFF">
                <a:alpha val="49804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>
            <a:off x="12390167" y="4357142"/>
            <a:ext cx="4308518" cy="0"/>
          </a:xfrm>
          <a:prstGeom prst="line">
            <a:avLst/>
          </a:prstGeom>
          <a:ln w="19050" cap="flat">
            <a:solidFill>
              <a:srgbClr val="FFFFFF">
                <a:alpha val="49804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6727371" y="7468520"/>
            <a:ext cx="4237158" cy="0"/>
          </a:xfrm>
          <a:prstGeom prst="line">
            <a:avLst/>
          </a:prstGeom>
          <a:ln w="19050" cap="flat">
            <a:solidFill>
              <a:srgbClr val="FFFFFF">
                <a:alpha val="49804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>
            <a:off x="6727371" y="4357142"/>
            <a:ext cx="4237158" cy="0"/>
          </a:xfrm>
          <a:prstGeom prst="line">
            <a:avLst/>
          </a:prstGeom>
          <a:ln w="19050" cap="flat">
            <a:solidFill>
              <a:srgbClr val="FFFFFF">
                <a:alpha val="49804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Freeform 12"/>
          <p:cNvSpPr/>
          <p:nvPr/>
        </p:nvSpPr>
        <p:spPr>
          <a:xfrm>
            <a:off x="-4274641" y="8836087"/>
            <a:ext cx="7256654" cy="5738804"/>
          </a:xfrm>
          <a:custGeom>
            <a:avLst/>
            <a:gdLst/>
            <a:ahLst/>
            <a:cxnLst/>
            <a:rect l="l" t="t" r="r" b="b"/>
            <a:pathLst>
              <a:path w="7256654" h="5738804">
                <a:moveTo>
                  <a:pt x="0" y="0"/>
                </a:moveTo>
                <a:lnTo>
                  <a:pt x="7256654" y="0"/>
                </a:lnTo>
                <a:lnTo>
                  <a:pt x="7256654" y="5738804"/>
                </a:lnTo>
                <a:lnTo>
                  <a:pt x="0" y="57388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2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7774614" y="-137234"/>
            <a:ext cx="677531" cy="552187"/>
          </a:xfrm>
          <a:custGeom>
            <a:avLst/>
            <a:gdLst/>
            <a:ahLst/>
            <a:cxnLst/>
            <a:rect l="l" t="t" r="r" b="b"/>
            <a:pathLst>
              <a:path w="677531" h="552187">
                <a:moveTo>
                  <a:pt x="0" y="0"/>
                </a:moveTo>
                <a:lnTo>
                  <a:pt x="677530" y="0"/>
                </a:lnTo>
                <a:lnTo>
                  <a:pt x="677530" y="552187"/>
                </a:lnTo>
                <a:lnTo>
                  <a:pt x="0" y="55218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12525380" y="4744392"/>
            <a:ext cx="4308518" cy="22606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240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Описание Описание Описание Описание Описание Описание Описание Описание Описание Описание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727371" y="3553967"/>
            <a:ext cx="3227508" cy="582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2520" b="1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Название/тезис</a:t>
            </a:r>
          </a:p>
        </p:txBody>
      </p:sp>
      <p:grpSp>
        <p:nvGrpSpPr>
          <p:cNvPr id="19" name="Group 19"/>
          <p:cNvGrpSpPr/>
          <p:nvPr/>
        </p:nvGrpSpPr>
        <p:grpSpPr>
          <a:xfrm rot="-5400000">
            <a:off x="12844238" y="4679092"/>
            <a:ext cx="385893" cy="10829924"/>
            <a:chOff x="0" y="0"/>
            <a:chExt cx="925813" cy="6868531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925813" cy="6868531"/>
            </a:xfrm>
            <a:custGeom>
              <a:avLst/>
              <a:gdLst/>
              <a:ahLst/>
              <a:cxnLst/>
              <a:rect l="l" t="t" r="r" b="b"/>
              <a:pathLst>
                <a:path w="925813" h="6868531">
                  <a:moveTo>
                    <a:pt x="0" y="0"/>
                  </a:moveTo>
                  <a:lnTo>
                    <a:pt x="925813" y="0"/>
                  </a:lnTo>
                  <a:lnTo>
                    <a:pt x="925813" y="6868531"/>
                  </a:lnTo>
                  <a:lnTo>
                    <a:pt x="0" y="6868531"/>
                  </a:lnTo>
                  <a:close/>
                </a:path>
              </a:pathLst>
            </a:custGeom>
            <a:solidFill>
              <a:srgbClr val="56CCC3"/>
            </a:solidFill>
          </p:spPr>
        </p:sp>
      </p:grpSp>
      <p:sp>
        <p:nvSpPr>
          <p:cNvPr id="22" name="TextBox 22"/>
          <p:cNvSpPr txBox="1"/>
          <p:nvPr/>
        </p:nvSpPr>
        <p:spPr>
          <a:xfrm>
            <a:off x="12525380" y="3553967"/>
            <a:ext cx="3227508" cy="582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2520" b="1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Название/тезис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727371" y="4744392"/>
            <a:ext cx="4308518" cy="22606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240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Описание Описание Описание Описание Описание Описание Описание Описание Описание Описание 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0" y="9119276"/>
            <a:ext cx="1563662" cy="1563662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DC300"/>
            </a:solidFill>
          </p:spPr>
        </p:sp>
      </p:grpSp>
      <p:grpSp>
        <p:nvGrpSpPr>
          <p:cNvPr id="26" name="Group 26"/>
          <p:cNvGrpSpPr/>
          <p:nvPr/>
        </p:nvGrpSpPr>
        <p:grpSpPr>
          <a:xfrm>
            <a:off x="-838072" y="8168640"/>
            <a:ext cx="1676145" cy="1676145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F75D9"/>
            </a:solidFill>
          </p:spPr>
        </p:sp>
      </p:grpSp>
      <p:grpSp>
        <p:nvGrpSpPr>
          <p:cNvPr id="28" name="Group 28"/>
          <p:cNvGrpSpPr/>
          <p:nvPr/>
        </p:nvGrpSpPr>
        <p:grpSpPr>
          <a:xfrm>
            <a:off x="-647445" y="-785239"/>
            <a:ext cx="1676145" cy="1676145"/>
            <a:chOff x="0" y="0"/>
            <a:chExt cx="6350000" cy="63500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6CCC3"/>
            </a:solidFill>
          </p:spPr>
        </p:sp>
      </p:grpSp>
      <p:sp>
        <p:nvSpPr>
          <p:cNvPr id="30" name="Прямоугольник 29"/>
          <p:cNvSpPr/>
          <p:nvPr/>
        </p:nvSpPr>
        <p:spPr>
          <a:xfrm>
            <a:off x="823624" y="118546"/>
            <a:ext cx="17235776" cy="957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ru-RU" sz="28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Цель: </a:t>
            </a:r>
          </a:p>
          <a:p>
            <a:pPr algn="just"/>
            <a:r>
              <a:rPr lang="ru-RU" sz="2800" dirty="0" smtClean="0">
                <a:solidFill>
                  <a:srgbClr val="47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формирование позитивного отношения к решению профессиональных задач через интеграцию предметных результатов с общими и профессиональными компетенциями по общеобразовательным предметам химия, биология, обществознание</a:t>
            </a:r>
          </a:p>
          <a:p>
            <a:pPr algn="just"/>
            <a:endParaRPr lang="ru-RU" sz="28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800" b="1" dirty="0" smtClean="0">
                <a:solidFill>
                  <a:srgbClr val="B10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ru-RU" sz="28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Задачи: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47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повышение эффективности использования возможностей общеобразовательных дисциплин химия, биология, обществознание в формировании целостной научной картины мира и позитивного отношения к решению профессиональных задач для студентов и преподавателей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47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формирование у всех участников образовательного процесса осознанных потребностей в систематических занятиях по изучению химии, биологии и обществознания в аспекте развития и совершенствования междисциплинарных связей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47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единого </a:t>
            </a:r>
            <a:r>
              <a:rPr lang="ru-RU" sz="2800" dirty="0" err="1" smtClean="0">
                <a:solidFill>
                  <a:srgbClr val="47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воспитательно</a:t>
            </a:r>
            <a:r>
              <a:rPr lang="ru-RU" sz="2800" dirty="0" smtClean="0">
                <a:solidFill>
                  <a:srgbClr val="47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-образовательного пространства на основе доверительных партнерских отношений преподавателей техникума со студентами, школьниками и коллегами из других учебных заведений</a:t>
            </a:r>
          </a:p>
          <a:p>
            <a:pPr algn="just"/>
            <a:endParaRPr lang="ru-RU" sz="2800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800" b="1" dirty="0" smtClean="0">
                <a:solidFill>
                  <a:srgbClr val="B10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  <a:r>
              <a:rPr lang="ru-RU" sz="28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Новизна:</a:t>
            </a:r>
            <a:endParaRPr lang="ru-RU" sz="28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800" dirty="0" smtClean="0">
                <a:solidFill>
                  <a:srgbClr val="47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Глубокие знания в области гуманитарных и естественно-научных предметов оказывают важное влияние на жизнь отдельных людей и целых обществ. В становлении и формировании профессиональной культуры человека </a:t>
            </a:r>
            <a:r>
              <a:rPr lang="ru-RU" sz="2800" dirty="0" err="1" smtClean="0">
                <a:solidFill>
                  <a:srgbClr val="47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дуальность</a:t>
            </a:r>
            <a:r>
              <a:rPr lang="ru-RU" sz="2800" dirty="0" smtClean="0">
                <a:solidFill>
                  <a:srgbClr val="47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образования играет особую роль, позволяя ему размышлять над глубинными ценностями и жизненными ориентациями, равно как и использовать полученные знания в решении профессиональных задач</a:t>
            </a:r>
            <a:endParaRPr lang="ru-RU" sz="2800" dirty="0">
              <a:solidFill>
                <a:srgbClr val="4700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741444" flipH="1" flipV="1">
            <a:off x="15515256" y="-4532390"/>
            <a:ext cx="7256654" cy="5738804"/>
          </a:xfrm>
          <a:custGeom>
            <a:avLst/>
            <a:gdLst/>
            <a:ahLst/>
            <a:cxnLst/>
            <a:rect l="l" t="t" r="r" b="b"/>
            <a:pathLst>
              <a:path w="7256654" h="5738804">
                <a:moveTo>
                  <a:pt x="7256654" y="5738804"/>
                </a:moveTo>
                <a:lnTo>
                  <a:pt x="0" y="5738804"/>
                </a:lnTo>
                <a:lnTo>
                  <a:pt x="0" y="0"/>
                </a:lnTo>
                <a:lnTo>
                  <a:pt x="7256654" y="0"/>
                </a:lnTo>
                <a:lnTo>
                  <a:pt x="7256654" y="5738804"/>
                </a:lnTo>
                <a:close/>
              </a:path>
            </a:pathLst>
          </a:custGeom>
          <a:blipFill>
            <a:blip r:embed="rId2">
              <a:alphaModFix amt="12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AutoShape 10"/>
          <p:cNvSpPr/>
          <p:nvPr/>
        </p:nvSpPr>
        <p:spPr>
          <a:xfrm flipH="1" flipV="1">
            <a:off x="6413046" y="3208020"/>
            <a:ext cx="19050" cy="3089720"/>
          </a:xfrm>
          <a:prstGeom prst="line">
            <a:avLst/>
          </a:prstGeom>
          <a:ln w="19050" cap="flat">
            <a:solidFill>
              <a:srgbClr val="FFFFFF">
                <a:alpha val="49804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 flipH="1" flipV="1">
            <a:off x="11855904" y="3208020"/>
            <a:ext cx="19050" cy="3089720"/>
          </a:xfrm>
          <a:prstGeom prst="line">
            <a:avLst/>
          </a:prstGeom>
          <a:ln w="19050" cap="flat">
            <a:solidFill>
              <a:srgbClr val="FFFFFF">
                <a:alpha val="49804"/>
              </a:srgbClr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2" name="Group 12"/>
          <p:cNvGrpSpPr/>
          <p:nvPr/>
        </p:nvGrpSpPr>
        <p:grpSpPr>
          <a:xfrm>
            <a:off x="-530114" y="-137234"/>
            <a:ext cx="1676145" cy="1676145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F75D9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-264451" y="-863612"/>
            <a:ext cx="1563662" cy="1563662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DC300">
                <a:alpha val="72941"/>
              </a:srgbClr>
            </a:solidFill>
          </p:spPr>
        </p:sp>
      </p:grpSp>
      <p:sp>
        <p:nvSpPr>
          <p:cNvPr id="16" name="Freeform 16"/>
          <p:cNvSpPr/>
          <p:nvPr/>
        </p:nvSpPr>
        <p:spPr>
          <a:xfrm>
            <a:off x="-811528" y="-81781"/>
            <a:ext cx="1699256" cy="544251"/>
          </a:xfrm>
          <a:custGeom>
            <a:avLst/>
            <a:gdLst/>
            <a:ahLst/>
            <a:cxnLst/>
            <a:rect l="l" t="t" r="r" b="b"/>
            <a:pathLst>
              <a:path w="1699256" h="544251">
                <a:moveTo>
                  <a:pt x="0" y="0"/>
                </a:moveTo>
                <a:lnTo>
                  <a:pt x="1699256" y="0"/>
                </a:lnTo>
                <a:lnTo>
                  <a:pt x="1699256" y="544252"/>
                </a:lnTo>
                <a:lnTo>
                  <a:pt x="0" y="5442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 t="-87331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8011886" y="9982200"/>
            <a:ext cx="2700592" cy="1077675"/>
          </a:xfrm>
          <a:custGeom>
            <a:avLst/>
            <a:gdLst/>
            <a:ahLst/>
            <a:cxnLst/>
            <a:rect l="l" t="t" r="r" b="b"/>
            <a:pathLst>
              <a:path w="2700592" h="1077675">
                <a:moveTo>
                  <a:pt x="0" y="0"/>
                </a:moveTo>
                <a:lnTo>
                  <a:pt x="2700592" y="0"/>
                </a:lnTo>
                <a:lnTo>
                  <a:pt x="2700592" y="1077675"/>
                </a:lnTo>
                <a:lnTo>
                  <a:pt x="0" y="107767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 r="-33573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7774614" y="-137234"/>
            <a:ext cx="677531" cy="552187"/>
          </a:xfrm>
          <a:custGeom>
            <a:avLst/>
            <a:gdLst/>
            <a:ahLst/>
            <a:cxnLst/>
            <a:rect l="l" t="t" r="r" b="b"/>
            <a:pathLst>
              <a:path w="677531" h="552187">
                <a:moveTo>
                  <a:pt x="0" y="0"/>
                </a:moveTo>
                <a:lnTo>
                  <a:pt x="677530" y="0"/>
                </a:lnTo>
                <a:lnTo>
                  <a:pt x="677530" y="552187"/>
                </a:lnTo>
                <a:lnTo>
                  <a:pt x="0" y="55218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5400000">
            <a:off x="17135608" y="1063775"/>
            <a:ext cx="2304785" cy="2333959"/>
          </a:xfrm>
          <a:custGeom>
            <a:avLst/>
            <a:gdLst/>
            <a:ahLst/>
            <a:cxnLst/>
            <a:rect l="l" t="t" r="r" b="b"/>
            <a:pathLst>
              <a:path w="2304785" h="2333959">
                <a:moveTo>
                  <a:pt x="0" y="0"/>
                </a:moveTo>
                <a:lnTo>
                  <a:pt x="2304784" y="0"/>
                </a:lnTo>
                <a:lnTo>
                  <a:pt x="2304784" y="2333960"/>
                </a:lnTo>
                <a:lnTo>
                  <a:pt x="0" y="233396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29" y="1577046"/>
            <a:ext cx="5451145" cy="3994668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20" y="5954165"/>
            <a:ext cx="6158084" cy="4106191"/>
          </a:xfrm>
          <a:prstGeom prst="rect">
            <a:avLst/>
          </a:prstGeom>
        </p:spPr>
      </p:pic>
      <p:sp>
        <p:nvSpPr>
          <p:cNvPr id="35" name="Прямоугольник 34"/>
          <p:cNvSpPr/>
          <p:nvPr/>
        </p:nvSpPr>
        <p:spPr>
          <a:xfrm>
            <a:off x="304800" y="77569"/>
            <a:ext cx="17754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47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Открытый интегрированный урок </a:t>
            </a:r>
            <a:r>
              <a:rPr lang="ru-RU" sz="2800" b="1" dirty="0" smtClean="0">
                <a:solidFill>
                  <a:srgbClr val="B10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ноября 2024 года </a:t>
            </a:r>
            <a:r>
              <a:rPr lang="ru-RU" sz="2800" dirty="0" smtClean="0">
                <a:solidFill>
                  <a:srgbClr val="47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2800" b="1" dirty="0" smtClean="0">
                <a:solidFill>
                  <a:srgbClr val="47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Роль </a:t>
            </a:r>
            <a:r>
              <a:rPr lang="ru-RU" sz="2800" b="1" dirty="0" err="1" smtClean="0">
                <a:solidFill>
                  <a:srgbClr val="47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агрохимикатов</a:t>
            </a:r>
            <a:r>
              <a:rPr lang="ru-RU" sz="2800" b="1" dirty="0" smtClean="0">
                <a:solidFill>
                  <a:srgbClr val="47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lang="ru-RU" sz="2800" b="1" dirty="0">
                <a:solidFill>
                  <a:srgbClr val="47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решении проблем </a:t>
            </a:r>
            <a:r>
              <a:rPr lang="ru-RU" sz="2800" b="1" dirty="0" smtClean="0">
                <a:solidFill>
                  <a:srgbClr val="47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отношений между </a:t>
            </a:r>
            <a:r>
              <a:rPr lang="ru-RU" sz="2800" b="1" dirty="0">
                <a:solidFill>
                  <a:srgbClr val="47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человеком, природой и </a:t>
            </a:r>
            <a:r>
              <a:rPr lang="ru-RU" sz="2800" b="1" dirty="0" smtClean="0">
                <a:solidFill>
                  <a:srgbClr val="47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обществом</a:t>
            </a:r>
            <a:r>
              <a:rPr lang="ru-RU" sz="2800" dirty="0" smtClean="0">
                <a:solidFill>
                  <a:srgbClr val="47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2800" b="1" dirty="0">
              <a:solidFill>
                <a:srgbClr val="4700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19"/>
          <a:srcRect l="29533" t="15825" r="29268" b="6326"/>
          <a:stretch/>
        </p:blipFill>
        <p:spPr>
          <a:xfrm>
            <a:off x="9645823" y="987295"/>
            <a:ext cx="8430074" cy="8960269"/>
          </a:xfrm>
          <a:prstGeom prst="rect">
            <a:avLst/>
          </a:prstGeom>
        </p:spPr>
      </p:pic>
      <p:sp>
        <p:nvSpPr>
          <p:cNvPr id="37" name="Стрелка вправо 36"/>
          <p:cNvSpPr/>
          <p:nvPr/>
        </p:nvSpPr>
        <p:spPr>
          <a:xfrm rot="2403286">
            <a:off x="8318051" y="3991024"/>
            <a:ext cx="1728097" cy="376971"/>
          </a:xfrm>
          <a:prstGeom prst="rightArrow">
            <a:avLst/>
          </a:prstGeom>
          <a:solidFill>
            <a:srgbClr val="B10040"/>
          </a:solidFill>
          <a:ln>
            <a:solidFill>
              <a:srgbClr val="B10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Стрелка вправо 37"/>
          <p:cNvSpPr/>
          <p:nvPr/>
        </p:nvSpPr>
        <p:spPr>
          <a:xfrm rot="2403286">
            <a:off x="8288353" y="5083569"/>
            <a:ext cx="1993751" cy="259525"/>
          </a:xfrm>
          <a:prstGeom prst="rightArrow">
            <a:avLst/>
          </a:prstGeom>
          <a:solidFill>
            <a:srgbClr val="B10040"/>
          </a:solidFill>
          <a:ln>
            <a:solidFill>
              <a:srgbClr val="B10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Стрелка вправо 38"/>
          <p:cNvSpPr/>
          <p:nvPr/>
        </p:nvSpPr>
        <p:spPr>
          <a:xfrm rot="2403286">
            <a:off x="8318051" y="6109254"/>
            <a:ext cx="1728097" cy="376971"/>
          </a:xfrm>
          <a:prstGeom prst="rightArrow">
            <a:avLst/>
          </a:prstGeom>
          <a:solidFill>
            <a:srgbClr val="B10040"/>
          </a:solidFill>
          <a:ln>
            <a:solidFill>
              <a:srgbClr val="B10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/>
          <p:cNvSpPr/>
          <p:nvPr/>
        </p:nvSpPr>
        <p:spPr>
          <a:xfrm rot="16200000">
            <a:off x="4729760" y="4396512"/>
            <a:ext cx="6206550" cy="1246386"/>
          </a:xfrm>
          <a:prstGeom prst="rect">
            <a:avLst/>
          </a:prstGeom>
          <a:solidFill>
            <a:srgbClr val="E2A6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47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Инструменты профессиональной направленности</a:t>
            </a:r>
            <a:endParaRPr lang="ru-RU" sz="2800" b="1" dirty="0">
              <a:solidFill>
                <a:srgbClr val="4700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-741444" flipH="1" flipV="1">
            <a:off x="14659673" y="8304608"/>
            <a:ext cx="7256654" cy="5738804"/>
          </a:xfrm>
          <a:custGeom>
            <a:avLst/>
            <a:gdLst/>
            <a:ahLst/>
            <a:cxnLst/>
            <a:rect l="l" t="t" r="r" b="b"/>
            <a:pathLst>
              <a:path w="7256654" h="5738804">
                <a:moveTo>
                  <a:pt x="7256654" y="5738803"/>
                </a:moveTo>
                <a:lnTo>
                  <a:pt x="0" y="5738803"/>
                </a:lnTo>
                <a:lnTo>
                  <a:pt x="0" y="0"/>
                </a:lnTo>
                <a:lnTo>
                  <a:pt x="7256654" y="0"/>
                </a:lnTo>
                <a:lnTo>
                  <a:pt x="7256654" y="5738803"/>
                </a:lnTo>
                <a:close/>
              </a:path>
            </a:pathLst>
          </a:custGeom>
          <a:blipFill>
            <a:blip r:embed="rId2">
              <a:alphaModFix amt="12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4259195" y="8635474"/>
            <a:ext cx="7256654" cy="5738804"/>
          </a:xfrm>
          <a:custGeom>
            <a:avLst/>
            <a:gdLst/>
            <a:ahLst/>
            <a:cxnLst/>
            <a:rect l="l" t="t" r="r" b="b"/>
            <a:pathLst>
              <a:path w="7256654" h="5738804">
                <a:moveTo>
                  <a:pt x="0" y="0"/>
                </a:moveTo>
                <a:lnTo>
                  <a:pt x="7256654" y="0"/>
                </a:lnTo>
                <a:lnTo>
                  <a:pt x="7256654" y="5738804"/>
                </a:lnTo>
                <a:lnTo>
                  <a:pt x="0" y="57388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2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7749349" y="-104914"/>
            <a:ext cx="677531" cy="552187"/>
          </a:xfrm>
          <a:custGeom>
            <a:avLst/>
            <a:gdLst/>
            <a:ahLst/>
            <a:cxnLst/>
            <a:rect l="l" t="t" r="r" b="b"/>
            <a:pathLst>
              <a:path w="677531" h="552187">
                <a:moveTo>
                  <a:pt x="0" y="0"/>
                </a:moveTo>
                <a:lnTo>
                  <a:pt x="677530" y="0"/>
                </a:lnTo>
                <a:lnTo>
                  <a:pt x="677530" y="552188"/>
                </a:lnTo>
                <a:lnTo>
                  <a:pt x="0" y="5521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5400000">
            <a:off x="16632904" y="4604663"/>
            <a:ext cx="2700592" cy="1077675"/>
          </a:xfrm>
          <a:custGeom>
            <a:avLst/>
            <a:gdLst/>
            <a:ahLst/>
            <a:cxnLst/>
            <a:rect l="l" t="t" r="r" b="b"/>
            <a:pathLst>
              <a:path w="2700592" h="1077675">
                <a:moveTo>
                  <a:pt x="0" y="0"/>
                </a:moveTo>
                <a:lnTo>
                  <a:pt x="2700592" y="0"/>
                </a:lnTo>
                <a:lnTo>
                  <a:pt x="2700592" y="1077674"/>
                </a:lnTo>
                <a:lnTo>
                  <a:pt x="0" y="107767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 r="-33573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905731" y="9982200"/>
            <a:ext cx="3779560" cy="1199196"/>
          </a:xfrm>
          <a:custGeom>
            <a:avLst/>
            <a:gdLst/>
            <a:ahLst/>
            <a:cxnLst/>
            <a:rect l="l" t="t" r="r" b="b"/>
            <a:pathLst>
              <a:path w="5178481" h="1199196">
                <a:moveTo>
                  <a:pt x="0" y="0"/>
                </a:moveTo>
                <a:lnTo>
                  <a:pt x="5178481" y="0"/>
                </a:lnTo>
                <a:lnTo>
                  <a:pt x="5178481" y="1199196"/>
                </a:lnTo>
                <a:lnTo>
                  <a:pt x="0" y="11991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 t="-150590" r="-51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944743" y="-1612953"/>
            <a:ext cx="4696392" cy="4794818"/>
          </a:xfrm>
          <a:custGeom>
            <a:avLst/>
            <a:gdLst/>
            <a:ahLst/>
            <a:cxnLst/>
            <a:rect l="l" t="t" r="r" b="b"/>
            <a:pathLst>
              <a:path w="4696392" h="4794818">
                <a:moveTo>
                  <a:pt x="0" y="0"/>
                </a:moveTo>
                <a:lnTo>
                  <a:pt x="4696392" y="0"/>
                </a:lnTo>
                <a:lnTo>
                  <a:pt x="4696392" y="4794818"/>
                </a:lnTo>
                <a:lnTo>
                  <a:pt x="0" y="479481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9999"/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 b="-21296"/>
            </a:stretch>
          </a:blipFill>
          <a:ln cap="sq">
            <a:noFill/>
            <a:prstDash val="solid"/>
            <a:miter/>
          </a:ln>
        </p:spPr>
      </p:sp>
      <p:sp>
        <p:nvSpPr>
          <p:cNvPr id="26" name="Freeform 26"/>
          <p:cNvSpPr/>
          <p:nvPr/>
        </p:nvSpPr>
        <p:spPr>
          <a:xfrm rot="560423" flipH="1" flipV="1">
            <a:off x="-1783260" y="5410731"/>
            <a:ext cx="2304785" cy="2333959"/>
          </a:xfrm>
          <a:custGeom>
            <a:avLst/>
            <a:gdLst/>
            <a:ahLst/>
            <a:cxnLst/>
            <a:rect l="l" t="t" r="r" b="b"/>
            <a:pathLst>
              <a:path w="2304785" h="2333959">
                <a:moveTo>
                  <a:pt x="2304785" y="2333959"/>
                </a:moveTo>
                <a:lnTo>
                  <a:pt x="0" y="2333959"/>
                </a:lnTo>
                <a:lnTo>
                  <a:pt x="0" y="0"/>
                </a:lnTo>
                <a:lnTo>
                  <a:pt x="2304785" y="0"/>
                </a:lnTo>
                <a:lnTo>
                  <a:pt x="2304785" y="2333959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grpSp>
        <p:nvGrpSpPr>
          <p:cNvPr id="27" name="Group 27"/>
          <p:cNvGrpSpPr/>
          <p:nvPr/>
        </p:nvGrpSpPr>
        <p:grpSpPr>
          <a:xfrm>
            <a:off x="9661196" y="9610347"/>
            <a:ext cx="1563662" cy="1563662"/>
            <a:chOff x="0" y="0"/>
            <a:chExt cx="6350000" cy="63500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F75D9"/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10609057" y="9030629"/>
            <a:ext cx="1789644" cy="1789644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6CCC3"/>
            </a:solidFill>
          </p:spPr>
        </p:sp>
      </p:grpSp>
      <p:sp>
        <p:nvSpPr>
          <p:cNvPr id="31" name="Прямоугольник 30"/>
          <p:cNvSpPr/>
          <p:nvPr/>
        </p:nvSpPr>
        <p:spPr>
          <a:xfrm>
            <a:off x="224118" y="38100"/>
            <a:ext cx="179876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47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Открытое интегрированное внеклассное мероприятие </a:t>
            </a:r>
          </a:p>
          <a:p>
            <a:pPr algn="ctr"/>
            <a:r>
              <a:rPr lang="ru-RU" sz="2400" b="1" dirty="0" smtClean="0">
                <a:solidFill>
                  <a:srgbClr val="47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«Социально-правовые аспекты химической и биологической безопасности Российской Федерации»</a:t>
            </a:r>
            <a:endParaRPr lang="ru-RU" sz="2400" b="1" dirty="0">
              <a:solidFill>
                <a:srgbClr val="4700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2" name="Таблица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8520866"/>
              </p:ext>
            </p:extLst>
          </p:nvPr>
        </p:nvGraphicFramePr>
        <p:xfrm>
          <a:off x="228600" y="1012112"/>
          <a:ext cx="8229600" cy="91206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9993">
                  <a:extLst>
                    <a:ext uri="{9D8B030D-6E8A-4147-A177-3AD203B41FA5}">
                      <a16:colId xmlns:a16="http://schemas.microsoft.com/office/drawing/2014/main" xmlns="" val="2367379201"/>
                    </a:ext>
                  </a:extLst>
                </a:gridCol>
                <a:gridCol w="579844">
                  <a:extLst>
                    <a:ext uri="{9D8B030D-6E8A-4147-A177-3AD203B41FA5}">
                      <a16:colId xmlns:a16="http://schemas.microsoft.com/office/drawing/2014/main" xmlns="" val="3176101567"/>
                    </a:ext>
                  </a:extLst>
                </a:gridCol>
                <a:gridCol w="1974518">
                  <a:extLst>
                    <a:ext uri="{9D8B030D-6E8A-4147-A177-3AD203B41FA5}">
                      <a16:colId xmlns:a16="http://schemas.microsoft.com/office/drawing/2014/main" xmlns="" val="612685879"/>
                    </a:ext>
                  </a:extLst>
                </a:gridCol>
                <a:gridCol w="2702085">
                  <a:extLst>
                    <a:ext uri="{9D8B030D-6E8A-4147-A177-3AD203B41FA5}">
                      <a16:colId xmlns:a16="http://schemas.microsoft.com/office/drawing/2014/main" xmlns="" val="75373479"/>
                    </a:ext>
                  </a:extLst>
                </a:gridCol>
                <a:gridCol w="2533160">
                  <a:extLst>
                    <a:ext uri="{9D8B030D-6E8A-4147-A177-3AD203B41FA5}">
                      <a16:colId xmlns:a16="http://schemas.microsoft.com/office/drawing/2014/main" xmlns="" val="806643188"/>
                    </a:ext>
                  </a:extLst>
                </a:gridCol>
              </a:tblGrid>
              <a:tr h="8389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№ п/п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550" marR="20550" marT="20550" marB="2055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Время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550" marR="20550" marT="20550" marB="2055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Наименование </a:t>
                      </a:r>
                      <a:r>
                        <a:rPr lang="ru-RU" sz="1800" dirty="0">
                          <a:effectLst/>
                        </a:rPr>
                        <a:t>этапа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550" marR="20550" marT="20550" marB="2055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Содержание деятельности ведущих урока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550" marR="20550" marT="20550" marB="2055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Содержание деятельности обучающихся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550" marR="20550" marT="20550" marB="20550" anchor="ctr"/>
                </a:tc>
                <a:extLst>
                  <a:ext uri="{0D108BD9-81ED-4DB2-BD59-A6C34878D82A}">
                    <a16:rowId xmlns:a16="http://schemas.microsoft.com/office/drawing/2014/main" xmlns="" val="1065928007"/>
                  </a:ext>
                </a:extLst>
              </a:tr>
              <a:tr h="57880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I.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550" marR="20550" marT="20550" marB="2055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1`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550" marR="20550" marT="20550" marB="2055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Организационный момент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550" marR="20550" marT="20550" marB="2055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Приветствуют обучающихся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550" marR="20550" marT="20550" marB="2055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Слушают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550" marR="20550" marT="20550" marB="20550" anchor="ctr"/>
                </a:tc>
                <a:extLst>
                  <a:ext uri="{0D108BD9-81ED-4DB2-BD59-A6C34878D82A}">
                    <a16:rowId xmlns:a16="http://schemas.microsoft.com/office/drawing/2014/main" xmlns="" val="2325793952"/>
                  </a:ext>
                </a:extLst>
              </a:tr>
              <a:tr h="83897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II</a:t>
                      </a:r>
                      <a:r>
                        <a:rPr lang="ru-RU" sz="1800">
                          <a:effectLst/>
                        </a:rPr>
                        <a:t>.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550" marR="20550" marT="20550" marB="2055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4`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550" marR="20550" marT="20550" marB="2055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Этап 1 Актуализация и мотивация знаний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550" marR="20550" marT="20550" marB="2055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Сообщают информацию, задают вопросы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550" marR="20550" marT="20550" marB="2055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Слушают, отвечают на вопросы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550" marR="20550" marT="20550" marB="20550" anchor="ctr"/>
                </a:tc>
                <a:extLst>
                  <a:ext uri="{0D108BD9-81ED-4DB2-BD59-A6C34878D82A}">
                    <a16:rowId xmlns:a16="http://schemas.microsoft.com/office/drawing/2014/main" xmlns="" val="1597117319"/>
                  </a:ext>
                </a:extLst>
              </a:tr>
              <a:tr h="83897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III</a:t>
                      </a:r>
                      <a:r>
                        <a:rPr lang="ru-RU" sz="1800">
                          <a:effectLst/>
                        </a:rPr>
                        <a:t>.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550" marR="20550" marT="20550" marB="2055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4`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550" marR="20550" marT="20550" marB="2055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Определение темы и цели мероприятия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550" marR="20550" marT="20550" marB="2055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Совместно с обучающимися формулируют  тему и цель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550" marR="20550" marT="20550" marB="2055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17807816"/>
                  </a:ext>
                </a:extLst>
              </a:tr>
              <a:tr h="83897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IV</a:t>
                      </a:r>
                      <a:r>
                        <a:rPr lang="ru-RU" sz="1800">
                          <a:effectLst/>
                        </a:rPr>
                        <a:t>.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550" marR="20550" marT="20550" marB="2055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2`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550" marR="20550" marT="20550" marB="2055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Алгоритм проведения дебатов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550" marR="20550" marT="20550" marB="2055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Сообщают информацию, задают уточняющие вопросы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550" marR="20550" marT="20550" marB="2055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Слушают, принимают информацию к сведению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550" marR="20550" marT="20550" marB="20550" anchor="ctr"/>
                </a:tc>
                <a:extLst>
                  <a:ext uri="{0D108BD9-81ED-4DB2-BD59-A6C34878D82A}">
                    <a16:rowId xmlns:a16="http://schemas.microsoft.com/office/drawing/2014/main" xmlns="" val="3934594606"/>
                  </a:ext>
                </a:extLst>
              </a:tr>
              <a:tr h="131208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V</a:t>
                      </a:r>
                      <a:r>
                        <a:rPr lang="ru-RU" sz="1800">
                          <a:effectLst/>
                        </a:rPr>
                        <a:t>.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550" marR="20550" marT="20550" marB="2055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23`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550" marR="20550" marT="20550" marB="2055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Этап 2. Клонирова-ние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550" marR="20550" marT="20550" marB="2055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Слушают сообщения, организуют дебаты, организуют опрос через 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550" marR="20550" marT="20550" marB="2055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Сообщают информацию, слушают, анализируют информацию, участвуют в дебатах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550" marR="20550" marT="20550" marB="20550" anchor="ctr"/>
                </a:tc>
                <a:extLst>
                  <a:ext uri="{0D108BD9-81ED-4DB2-BD59-A6C34878D82A}">
                    <a16:rowId xmlns:a16="http://schemas.microsoft.com/office/drawing/2014/main" xmlns="" val="1942749345"/>
                  </a:ext>
                </a:extLst>
              </a:tr>
              <a:tr h="131208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VI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550" marR="20550" marT="20550" marB="2055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23`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550" marR="20550" marT="20550" marB="2055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Этап 3. Генно-модифициро-ванные организмы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550" marR="20550" marT="20550" marB="2055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Слушают сообщения, организуют дебаты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550" marR="20550" marT="20550" marB="2055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Сообщают информацию, слушают, анализируют информацию, участвуют в дебатах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550" marR="20550" marT="20550" marB="20550" anchor="ctr"/>
                </a:tc>
                <a:extLst>
                  <a:ext uri="{0D108BD9-81ED-4DB2-BD59-A6C34878D82A}">
                    <a16:rowId xmlns:a16="http://schemas.microsoft.com/office/drawing/2014/main" xmlns="" val="3768378677"/>
                  </a:ext>
                </a:extLst>
              </a:tr>
              <a:tr h="131208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VII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550" marR="20550" marT="20550" marB="2055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23`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550" marR="20550" marT="20550" marB="2055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Этап 4. Суррогатное материнство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550" marR="20550" marT="20550" marB="2055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Слушают сообщения, организуют дебаты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550" marR="20550" marT="20550" marB="2055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Сообщают информацию, слушают, анализируют информацию, участвуют в дебатах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550" marR="20550" marT="20550" marB="20550" anchor="ctr"/>
                </a:tc>
                <a:extLst>
                  <a:ext uri="{0D108BD9-81ED-4DB2-BD59-A6C34878D82A}">
                    <a16:rowId xmlns:a16="http://schemas.microsoft.com/office/drawing/2014/main" xmlns="" val="1938652874"/>
                  </a:ext>
                </a:extLst>
              </a:tr>
              <a:tr h="109913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VIII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550" marR="20550" marT="20550" marB="2055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10</a:t>
                      </a:r>
                      <a:r>
                        <a:rPr lang="en-US" sz="1800" dirty="0">
                          <a:effectLst/>
                        </a:rPr>
                        <a:t>`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550" marR="20550" marT="20550" marB="2055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Этап 5. Рефлексия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550" marR="20550" marT="20550" marB="2055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Задают вопросы, выслушивают ответы, обсуждают результаты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550" marR="20550" marT="20550" marB="2055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Отвечают на вопросы,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анализируют деятельность групп, поводят итоги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550" marR="20550" marT="20550" marB="20550" anchor="ctr"/>
                </a:tc>
                <a:extLst>
                  <a:ext uri="{0D108BD9-81ED-4DB2-BD59-A6C34878D82A}">
                    <a16:rowId xmlns:a16="http://schemas.microsoft.com/office/drawing/2014/main" xmlns="" val="1183293004"/>
                  </a:ext>
                </a:extLst>
              </a:tr>
            </a:tbl>
          </a:graphicData>
        </a:graphic>
      </p:graphicFrame>
      <p:sp>
        <p:nvSpPr>
          <p:cNvPr id="33" name="Прямоугольник 32"/>
          <p:cNvSpPr/>
          <p:nvPr/>
        </p:nvSpPr>
        <p:spPr>
          <a:xfrm>
            <a:off x="8991600" y="948460"/>
            <a:ext cx="8757749" cy="901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0510" algn="ctr">
              <a:spcAft>
                <a:spcPts val="0"/>
              </a:spcAft>
            </a:pP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Вопросы, выводимые на дебаты</a:t>
            </a:r>
          </a:p>
          <a:p>
            <a:pPr indent="270510" algn="just">
              <a:spcAft>
                <a:spcPts val="0"/>
              </a:spcAft>
            </a:pPr>
            <a:endParaRPr lang="ru-RU" sz="2000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70510" algn="just">
              <a:spcAft>
                <a:spcPts val="0"/>
              </a:spcAft>
            </a:pP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Суррогатное 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материнство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20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Суррогатная мать может не отдать младенца его генетическим родителям?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Если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женщина не хочет вынашивать ребёнка по личным причинам, она может найти суррогатную мать?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Генетические родители должны быть законными супругами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Суррогатное материнство аморально и идет против религиозных устоев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Генетические родители вправе отказаться от ребенка, рожденного суррогатной матерью?</a:t>
            </a:r>
          </a:p>
          <a:p>
            <a:pPr marL="457200" algn="just"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algn="just"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Клонирование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just"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Клонирование уничтожит генетическое разнообразие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Клонирование динозавра невозможно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Клон — это точная копия оригинала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 клонированных животных нет родителей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Клонирование человека этически недопустимо</a:t>
            </a:r>
          </a:p>
          <a:p>
            <a:pPr marL="457200" algn="just"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algn="just"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Генно-модифицированные организмы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algn="just"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ГМО встраиваются в человеческую ДНК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Генно-модифицированные продукты вызывают аллергию, онкологию и бесплодие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Натуральная еда полезнее ГМО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ГМО уничтожают экосистему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Российской Федерации не нужны ГМО</a:t>
            </a: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8"/>
          <p:cNvSpPr/>
          <p:nvPr/>
        </p:nvSpPr>
        <p:spPr>
          <a:xfrm rot="-741444" flipH="1" flipV="1">
            <a:off x="14659673" y="8304608"/>
            <a:ext cx="7256654" cy="5738804"/>
          </a:xfrm>
          <a:custGeom>
            <a:avLst/>
            <a:gdLst/>
            <a:ahLst/>
            <a:cxnLst/>
            <a:rect l="l" t="t" r="r" b="b"/>
            <a:pathLst>
              <a:path w="7256654" h="5738804">
                <a:moveTo>
                  <a:pt x="7256654" y="5738803"/>
                </a:moveTo>
                <a:lnTo>
                  <a:pt x="0" y="5738803"/>
                </a:lnTo>
                <a:lnTo>
                  <a:pt x="0" y="0"/>
                </a:lnTo>
                <a:lnTo>
                  <a:pt x="7256654" y="0"/>
                </a:lnTo>
                <a:lnTo>
                  <a:pt x="7256654" y="5738803"/>
                </a:lnTo>
                <a:close/>
              </a:path>
            </a:pathLst>
          </a:custGeom>
          <a:blipFill>
            <a:blip r:embed="rId2">
              <a:alphaModFix amt="12000"/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-4274641" y="8836087"/>
            <a:ext cx="7256654" cy="5738804"/>
          </a:xfrm>
          <a:custGeom>
            <a:avLst/>
            <a:gdLst/>
            <a:ahLst/>
            <a:cxnLst/>
            <a:rect l="l" t="t" r="r" b="b"/>
            <a:pathLst>
              <a:path w="7256654" h="5738804">
                <a:moveTo>
                  <a:pt x="0" y="0"/>
                </a:moveTo>
                <a:lnTo>
                  <a:pt x="7256654" y="0"/>
                </a:lnTo>
                <a:lnTo>
                  <a:pt x="7256654" y="5738804"/>
                </a:lnTo>
                <a:lnTo>
                  <a:pt x="0" y="57388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2000"/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7789121" y="9481948"/>
            <a:ext cx="1699256" cy="1019554"/>
          </a:xfrm>
          <a:custGeom>
            <a:avLst/>
            <a:gdLst/>
            <a:ahLst/>
            <a:cxnLst/>
            <a:rect l="l" t="t" r="r" b="b"/>
            <a:pathLst>
              <a:path w="1699256" h="1019554">
                <a:moveTo>
                  <a:pt x="0" y="0"/>
                </a:moveTo>
                <a:lnTo>
                  <a:pt x="1699257" y="0"/>
                </a:lnTo>
                <a:lnTo>
                  <a:pt x="1699257" y="1019554"/>
                </a:lnTo>
                <a:lnTo>
                  <a:pt x="0" y="10195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-5400000">
            <a:off x="17018073" y="-1166980"/>
            <a:ext cx="2304785" cy="2333959"/>
          </a:xfrm>
          <a:custGeom>
            <a:avLst/>
            <a:gdLst/>
            <a:ahLst/>
            <a:cxnLst/>
            <a:rect l="l" t="t" r="r" b="b"/>
            <a:pathLst>
              <a:path w="2304785" h="2333959">
                <a:moveTo>
                  <a:pt x="0" y="0"/>
                </a:moveTo>
                <a:lnTo>
                  <a:pt x="2304785" y="0"/>
                </a:lnTo>
                <a:lnTo>
                  <a:pt x="2304785" y="2333960"/>
                </a:lnTo>
                <a:lnTo>
                  <a:pt x="0" y="233396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3653851" y="9982200"/>
            <a:ext cx="10952506" cy="753499"/>
          </a:xfrm>
          <a:custGeom>
            <a:avLst/>
            <a:gdLst/>
            <a:ahLst/>
            <a:cxnLst/>
            <a:rect l="l" t="t" r="r" b="b"/>
            <a:pathLst>
              <a:path w="10952506" h="1880464">
                <a:moveTo>
                  <a:pt x="0" y="0"/>
                </a:moveTo>
                <a:lnTo>
                  <a:pt x="10952506" y="0"/>
                </a:lnTo>
                <a:lnTo>
                  <a:pt x="10952506" y="1880464"/>
                </a:lnTo>
                <a:lnTo>
                  <a:pt x="0" y="188046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 l="-2157" t="-59556" r="-2202"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7824534" y="-2486017"/>
            <a:ext cx="1411048" cy="2914385"/>
          </a:xfrm>
          <a:custGeom>
            <a:avLst/>
            <a:gdLst/>
            <a:ahLst/>
            <a:cxnLst/>
            <a:rect l="l" t="t" r="r" b="b"/>
            <a:pathLst>
              <a:path w="1411048" h="2914385">
                <a:moveTo>
                  <a:pt x="0" y="0"/>
                </a:moveTo>
                <a:lnTo>
                  <a:pt x="1411048" y="0"/>
                </a:lnTo>
                <a:lnTo>
                  <a:pt x="1411048" y="2914385"/>
                </a:lnTo>
                <a:lnTo>
                  <a:pt x="0" y="291438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9" name="TextBox 29"/>
          <p:cNvSpPr txBox="1"/>
          <p:nvPr/>
        </p:nvSpPr>
        <p:spPr>
          <a:xfrm>
            <a:off x="3069522" y="2333878"/>
            <a:ext cx="12148956" cy="763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 spc="21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Описание Описание Описание Описание Описание Описание Описание Описание Описание Описание Описание Описание Описание Описание Описание Описание </a:t>
            </a:r>
          </a:p>
        </p:txBody>
      </p:sp>
      <p:grpSp>
        <p:nvGrpSpPr>
          <p:cNvPr id="37" name="Group 37"/>
          <p:cNvGrpSpPr/>
          <p:nvPr/>
        </p:nvGrpSpPr>
        <p:grpSpPr>
          <a:xfrm>
            <a:off x="-801815" y="8937840"/>
            <a:ext cx="1563662" cy="1563662"/>
            <a:chOff x="0" y="0"/>
            <a:chExt cx="6350000" cy="635000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DC300"/>
            </a:solidFill>
          </p:spPr>
        </p:sp>
      </p:grpSp>
      <p:grpSp>
        <p:nvGrpSpPr>
          <p:cNvPr id="39" name="Group 39"/>
          <p:cNvGrpSpPr/>
          <p:nvPr/>
        </p:nvGrpSpPr>
        <p:grpSpPr>
          <a:xfrm>
            <a:off x="-647445" y="7839240"/>
            <a:ext cx="1676145" cy="1676145"/>
            <a:chOff x="0" y="0"/>
            <a:chExt cx="6350000" cy="6350000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F75D9"/>
            </a:solidFill>
          </p:spPr>
        </p:sp>
      </p:grpSp>
      <p:pic>
        <p:nvPicPr>
          <p:cNvPr id="41" name="Picture 2" descr="https://sun9-2.vkuserphoto.ru/impg/xhR3zMtPuZA9OtuMEIYu2wm-d4F3S-zz9uJONQ/QomHLt8hg6Q.jpg?size=2560x1707&amp;quality=95&amp;sign=dc6eade7235c3bd86589138745f5c124&amp;type=album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49" y="438847"/>
            <a:ext cx="5789305" cy="3860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https://sun9-20.vkuserphoto.ru/impg/zPb2SNhI0gMCJ5ef23qMIpwpQUhXhxW3tn6O9Q/nZdxT0hRTtA.jpg?size=2560x1707&amp;quality=95&amp;sign=062bb009c3d5676e1a41300efa5967ef&amp;type=album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805" y="4149613"/>
            <a:ext cx="8666181" cy="577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https://sun9-65.vkuserphoto.ru/impg/bYFvM_QSS7CSoXb9MX_PpryTmfsjnwun73CK1w/HbH8xvCgNW0.jpg?size=2560x1707&amp;quality=95&amp;sign=def005b3c44ffc9c371700e9e8bf27aa&amp;type=album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2846" y="482371"/>
            <a:ext cx="5822722" cy="3882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0" descr="https://sun9-66.vkuserphoto.ru/impg/VKifCKXGyUK7sYgzj5SneCwsEng7WPPNZPdpEA/WHkPYiR7yGM.jpg?size=2560x1707&amp;quality=95&amp;sign=7519e5c6ec3d9da4fa0aa617492e9462&amp;type=album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63" y="4522381"/>
            <a:ext cx="7975440" cy="531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8" descr="https://sun9-35.vkuserphoto.ru/impg/7FErZzbFh_2B4OCEwbNsriAUFKqsko-jGIvyHQ/KOysjhsowH4.jpg?size=1440x2160&amp;quality=95&amp;sign=8b5ffc197b311efce282da71441f1b53&amp;type=album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650" y="131885"/>
            <a:ext cx="3442677" cy="516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7109502" y="243042"/>
            <a:ext cx="39037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B10040"/>
                </a:solidFill>
              </a:rPr>
              <a:t>01 февраля 2024 года</a:t>
            </a:r>
            <a:endParaRPr lang="ru-RU" sz="2800" b="1" dirty="0">
              <a:solidFill>
                <a:srgbClr val="B1004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/>
          <p:nvPr/>
        </p:nvSpPr>
        <p:spPr>
          <a:xfrm>
            <a:off x="1358856" y="5677688"/>
            <a:ext cx="613772" cy="390513"/>
          </a:xfrm>
          <a:custGeom>
            <a:avLst/>
            <a:gdLst/>
            <a:ahLst/>
            <a:cxnLst/>
            <a:rect l="l" t="t" r="r" b="b"/>
            <a:pathLst>
              <a:path w="613772" h="390513">
                <a:moveTo>
                  <a:pt x="0" y="0"/>
                </a:moveTo>
                <a:lnTo>
                  <a:pt x="613772" y="0"/>
                </a:lnTo>
                <a:lnTo>
                  <a:pt x="613772" y="390512"/>
                </a:lnTo>
                <a:lnTo>
                  <a:pt x="0" y="3905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790222" y="5627123"/>
            <a:ext cx="12669789" cy="396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Название/Тезис/Тезис</a:t>
            </a:r>
          </a:p>
        </p:txBody>
      </p:sp>
      <p:sp>
        <p:nvSpPr>
          <p:cNvPr id="20" name="Freeform 20"/>
          <p:cNvSpPr/>
          <p:nvPr/>
        </p:nvSpPr>
        <p:spPr>
          <a:xfrm>
            <a:off x="1358856" y="7055701"/>
            <a:ext cx="613772" cy="390513"/>
          </a:xfrm>
          <a:custGeom>
            <a:avLst/>
            <a:gdLst/>
            <a:ahLst/>
            <a:cxnLst/>
            <a:rect l="l" t="t" r="r" b="b"/>
            <a:pathLst>
              <a:path w="613772" h="390513">
                <a:moveTo>
                  <a:pt x="0" y="0"/>
                </a:moveTo>
                <a:lnTo>
                  <a:pt x="613772" y="0"/>
                </a:lnTo>
                <a:lnTo>
                  <a:pt x="613772" y="390512"/>
                </a:lnTo>
                <a:lnTo>
                  <a:pt x="0" y="3905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2790222" y="7005136"/>
            <a:ext cx="12669789" cy="396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Название/Тезис/Тезис</a:t>
            </a:r>
          </a:p>
        </p:txBody>
      </p:sp>
      <p:sp>
        <p:nvSpPr>
          <p:cNvPr id="29" name="Freeform 29"/>
          <p:cNvSpPr/>
          <p:nvPr/>
        </p:nvSpPr>
        <p:spPr>
          <a:xfrm>
            <a:off x="1358856" y="8433713"/>
            <a:ext cx="613772" cy="390513"/>
          </a:xfrm>
          <a:custGeom>
            <a:avLst/>
            <a:gdLst/>
            <a:ahLst/>
            <a:cxnLst/>
            <a:rect l="l" t="t" r="r" b="b"/>
            <a:pathLst>
              <a:path w="613772" h="390513">
                <a:moveTo>
                  <a:pt x="0" y="0"/>
                </a:moveTo>
                <a:lnTo>
                  <a:pt x="613772" y="0"/>
                </a:lnTo>
                <a:lnTo>
                  <a:pt x="613772" y="390513"/>
                </a:lnTo>
                <a:lnTo>
                  <a:pt x="0" y="3905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0" name="TextBox 30"/>
          <p:cNvSpPr txBox="1"/>
          <p:nvPr/>
        </p:nvSpPr>
        <p:spPr>
          <a:xfrm>
            <a:off x="2790222" y="8383148"/>
            <a:ext cx="12669789" cy="396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Название/Тезис/Тезис</a:t>
            </a:r>
          </a:p>
        </p:txBody>
      </p:sp>
      <p:sp>
        <p:nvSpPr>
          <p:cNvPr id="31" name="Freeform 31"/>
          <p:cNvSpPr/>
          <p:nvPr/>
        </p:nvSpPr>
        <p:spPr>
          <a:xfrm rot="-10800000">
            <a:off x="0" y="0"/>
            <a:ext cx="1894816" cy="1883724"/>
          </a:xfrm>
          <a:custGeom>
            <a:avLst/>
            <a:gdLst/>
            <a:ahLst/>
            <a:cxnLst/>
            <a:rect l="l" t="t" r="r" b="b"/>
            <a:pathLst>
              <a:path w="1894816" h="1883724">
                <a:moveTo>
                  <a:pt x="0" y="0"/>
                </a:moveTo>
                <a:lnTo>
                  <a:pt x="1894816" y="0"/>
                </a:lnTo>
                <a:lnTo>
                  <a:pt x="1894816" y="1883724"/>
                </a:lnTo>
                <a:lnTo>
                  <a:pt x="0" y="188372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 r="-99085" b="-100258"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6570504" y="274558"/>
            <a:ext cx="912548" cy="912548"/>
          </a:xfrm>
          <a:custGeom>
            <a:avLst/>
            <a:gdLst/>
            <a:ahLst/>
            <a:cxnLst/>
            <a:rect l="l" t="t" r="r" b="b"/>
            <a:pathLst>
              <a:path w="912548" h="912548">
                <a:moveTo>
                  <a:pt x="0" y="0"/>
                </a:moveTo>
                <a:lnTo>
                  <a:pt x="912548" y="0"/>
                </a:lnTo>
                <a:lnTo>
                  <a:pt x="912548" y="912548"/>
                </a:lnTo>
                <a:lnTo>
                  <a:pt x="0" y="91254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15928182" y="966844"/>
            <a:ext cx="642322" cy="642322"/>
          </a:xfrm>
          <a:custGeom>
            <a:avLst/>
            <a:gdLst/>
            <a:ahLst/>
            <a:cxnLst/>
            <a:rect l="l" t="t" r="r" b="b"/>
            <a:pathLst>
              <a:path w="642322" h="642322">
                <a:moveTo>
                  <a:pt x="0" y="0"/>
                </a:moveTo>
                <a:lnTo>
                  <a:pt x="642322" y="0"/>
                </a:lnTo>
                <a:lnTo>
                  <a:pt x="642322" y="642321"/>
                </a:lnTo>
                <a:lnTo>
                  <a:pt x="0" y="64232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17483052" y="413161"/>
            <a:ext cx="1107366" cy="1107366"/>
          </a:xfrm>
          <a:custGeom>
            <a:avLst/>
            <a:gdLst/>
            <a:ahLst/>
            <a:cxnLst/>
            <a:rect l="l" t="t" r="r" b="b"/>
            <a:pathLst>
              <a:path w="1107366" h="1107366">
                <a:moveTo>
                  <a:pt x="0" y="0"/>
                </a:moveTo>
                <a:lnTo>
                  <a:pt x="1107366" y="0"/>
                </a:lnTo>
                <a:lnTo>
                  <a:pt x="1107366" y="1107366"/>
                </a:lnTo>
                <a:lnTo>
                  <a:pt x="0" y="110736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35" name="Прямоугольник 34"/>
          <p:cNvSpPr/>
          <p:nvPr/>
        </p:nvSpPr>
        <p:spPr>
          <a:xfrm>
            <a:off x="228600" y="74607"/>
            <a:ext cx="1569958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470062"/>
                </a:solidFill>
              </a:rPr>
              <a:t>Открытый интегрированный урок </a:t>
            </a:r>
            <a:r>
              <a:rPr lang="ru-RU" sz="2800" b="1" dirty="0" smtClean="0">
                <a:solidFill>
                  <a:srgbClr val="470062"/>
                </a:solidFill>
              </a:rPr>
              <a:t>«Влияние спирта на биологическую и социокультурную эволюцию человека и общества»</a:t>
            </a:r>
            <a:endParaRPr lang="ru-RU" sz="2800" b="1" dirty="0">
              <a:solidFill>
                <a:srgbClr val="470062"/>
              </a:solidFill>
            </a:endParaRPr>
          </a:p>
        </p:txBody>
      </p:sp>
      <p:graphicFrame>
        <p:nvGraphicFramePr>
          <p:cNvPr id="36" name="Таблица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6618523"/>
              </p:ext>
            </p:extLst>
          </p:nvPr>
        </p:nvGraphicFramePr>
        <p:xfrm>
          <a:off x="207818" y="1215156"/>
          <a:ext cx="9469583" cy="84376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15604">
                  <a:extLst>
                    <a:ext uri="{9D8B030D-6E8A-4147-A177-3AD203B41FA5}">
                      <a16:colId xmlns:a16="http://schemas.microsoft.com/office/drawing/2014/main" xmlns="" val="462850996"/>
                    </a:ext>
                  </a:extLst>
                </a:gridCol>
                <a:gridCol w="767341">
                  <a:extLst>
                    <a:ext uri="{9D8B030D-6E8A-4147-A177-3AD203B41FA5}">
                      <a16:colId xmlns:a16="http://schemas.microsoft.com/office/drawing/2014/main" xmlns="" val="3011416151"/>
                    </a:ext>
                  </a:extLst>
                </a:gridCol>
                <a:gridCol w="2305264">
                  <a:extLst>
                    <a:ext uri="{9D8B030D-6E8A-4147-A177-3AD203B41FA5}">
                      <a16:colId xmlns:a16="http://schemas.microsoft.com/office/drawing/2014/main" xmlns="" val="4149005262"/>
                    </a:ext>
                  </a:extLst>
                </a:gridCol>
                <a:gridCol w="2454830">
                  <a:extLst>
                    <a:ext uri="{9D8B030D-6E8A-4147-A177-3AD203B41FA5}">
                      <a16:colId xmlns:a16="http://schemas.microsoft.com/office/drawing/2014/main" xmlns="" val="1193716579"/>
                    </a:ext>
                  </a:extLst>
                </a:gridCol>
                <a:gridCol w="3326544">
                  <a:extLst>
                    <a:ext uri="{9D8B030D-6E8A-4147-A177-3AD203B41FA5}">
                      <a16:colId xmlns:a16="http://schemas.microsoft.com/office/drawing/2014/main" xmlns="" val="1051774530"/>
                    </a:ext>
                  </a:extLst>
                </a:gridCol>
              </a:tblGrid>
              <a:tr h="53305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№ п/п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070" marR="18070" marT="18070" marB="1807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Время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070" marR="18070" marT="18070" marB="1807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Наименование этапа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070" marR="18070" marT="18070" marB="1807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Содержание деятельности ведущих урока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070" marR="18070" marT="18070" marB="1807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Содержание деятельности обучающихся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070" marR="18070" marT="18070" marB="18070" anchor="ctr"/>
                </a:tc>
                <a:extLst>
                  <a:ext uri="{0D108BD9-81ED-4DB2-BD59-A6C34878D82A}">
                    <a16:rowId xmlns:a16="http://schemas.microsoft.com/office/drawing/2014/main" xmlns="" val="1630483529"/>
                  </a:ext>
                </a:extLst>
              </a:tr>
              <a:tr h="4667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I.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070" marR="18070" marT="18070" marB="1807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2`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070" marR="18070" marT="18070" marB="1807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Организационный момент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070" marR="18070" marT="18070" marB="1807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Приветствуют обучающихся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070" marR="18070" marT="18070" marB="1807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Слушают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070" marR="18070" marT="18070" marB="18070" anchor="ctr"/>
                </a:tc>
                <a:extLst>
                  <a:ext uri="{0D108BD9-81ED-4DB2-BD59-A6C34878D82A}">
                    <a16:rowId xmlns:a16="http://schemas.microsoft.com/office/drawing/2014/main" xmlns="" val="3161249122"/>
                  </a:ext>
                </a:extLst>
              </a:tr>
              <a:tr h="7713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II</a:t>
                      </a:r>
                      <a:r>
                        <a:rPr lang="ru-RU" sz="1600">
                          <a:effectLst/>
                        </a:rPr>
                        <a:t>.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070" marR="18070" marT="18070" marB="1807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3`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070" marR="18070" marT="18070" marB="1807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Этап 1 Актуализация и мотивация знаний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070" marR="18070" marT="18070" marB="1807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Сообщают информацию по теме занятия, задают вопросы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070" marR="18070" marT="18070" marB="1807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Слушают, анализируют информацию по химическому составу различных предметов,  отвечают на вопросы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070" marR="18070" marT="18070" marB="18070" anchor="ctr"/>
                </a:tc>
                <a:extLst>
                  <a:ext uri="{0D108BD9-81ED-4DB2-BD59-A6C34878D82A}">
                    <a16:rowId xmlns:a16="http://schemas.microsoft.com/office/drawing/2014/main" xmlns="" val="2637995748"/>
                  </a:ext>
                </a:extLst>
              </a:tr>
              <a:tr h="53305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III</a:t>
                      </a:r>
                      <a:r>
                        <a:rPr lang="ru-RU" sz="1600">
                          <a:effectLst/>
                        </a:rPr>
                        <a:t>.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070" marR="18070" marT="18070" marB="1807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3`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070" marR="18070" marT="18070" marB="1807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Определение темы и цели мероприятия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070" marR="18070" marT="18070" marB="1807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Совместно с обучающимися формулируют  тему и цель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070" marR="18070" marT="18070" marB="1807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06744702"/>
                  </a:ext>
                </a:extLst>
              </a:tr>
              <a:tr h="10096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IV</a:t>
                      </a:r>
                      <a:r>
                        <a:rPr lang="ru-RU" sz="1600">
                          <a:effectLst/>
                        </a:rPr>
                        <a:t>.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070" marR="18070" marT="18070" marB="1807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2`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070" marR="18070" marT="18070" marB="1807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Алгоритм проведения урока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070" marR="18070" marT="18070" marB="1807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Представляют алгоритм проведения занятия, задают уточняющие вопросы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070" marR="18070" marT="18070" marB="1807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Слушают, принимают информацию к сведению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070" marR="18070" marT="18070" marB="18070" anchor="ctr"/>
                </a:tc>
                <a:extLst>
                  <a:ext uri="{0D108BD9-81ED-4DB2-BD59-A6C34878D82A}">
                    <a16:rowId xmlns:a16="http://schemas.microsoft.com/office/drawing/2014/main" xmlns="" val="2047667469"/>
                  </a:ext>
                </a:extLst>
              </a:tr>
              <a:tr h="12478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V</a:t>
                      </a:r>
                      <a:r>
                        <a:rPr lang="ru-RU" sz="1600">
                          <a:effectLst/>
                        </a:rPr>
                        <a:t>.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070" marR="18070" marT="18070" marB="1807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21`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070" marR="18070" marT="18070" marB="1807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Этап 2. Химические лаборатории изучения свойств спиртов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070" marR="18070" marT="18070" marB="1807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Организуют проведение лабораторных экспериментов, корректируют оформление результатов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070" marR="18070" marT="18070" marB="1807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Проводят лабораторные эксперименты, оформляют и представляют результаты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070" marR="18070" marT="18070" marB="18070" anchor="ctr"/>
                </a:tc>
                <a:extLst>
                  <a:ext uri="{0D108BD9-81ED-4DB2-BD59-A6C34878D82A}">
                    <a16:rowId xmlns:a16="http://schemas.microsoft.com/office/drawing/2014/main" xmlns="" val="124287617"/>
                  </a:ext>
                </a:extLst>
              </a:tr>
              <a:tr h="7713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VI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070" marR="18070" marT="18070" marB="1807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21`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070" marR="18070" marT="18070" marB="1807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Этап 3. Проявления свойств спиртов в живой природе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070" marR="18070" marT="18070" marB="1807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Демонстрируют наглядный материал, организуют оформление результатов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070" marR="18070" marT="18070" marB="1807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Анализируют информацию, оформляют результаты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070" marR="18070" marT="18070" marB="18070" anchor="ctr"/>
                </a:tc>
                <a:extLst>
                  <a:ext uri="{0D108BD9-81ED-4DB2-BD59-A6C34878D82A}">
                    <a16:rowId xmlns:a16="http://schemas.microsoft.com/office/drawing/2014/main" xmlns="" val="722727842"/>
                  </a:ext>
                </a:extLst>
              </a:tr>
              <a:tr h="10096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VII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070" marR="18070" marT="18070" marB="1807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21`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070" marR="18070" marT="18070" marB="1807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Этап 4. Социально-нравственные аспекты влияния и использования спиртов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070" marR="18070" marT="18070" marB="1807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Рассуждают по теме, организуют оформление результатов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070" marR="18070" marT="18070" marB="1807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Сообщают информацию, слушают, анализируют информацию, участвуют в дебатах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070" marR="18070" marT="18070" marB="18070" anchor="ctr"/>
                </a:tc>
                <a:extLst>
                  <a:ext uri="{0D108BD9-81ED-4DB2-BD59-A6C34878D82A}">
                    <a16:rowId xmlns:a16="http://schemas.microsoft.com/office/drawing/2014/main" xmlns="" val="880737281"/>
                  </a:ext>
                </a:extLst>
              </a:tr>
              <a:tr h="12478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VIII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070" marR="18070" marT="18070" marB="1807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7`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070" marR="18070" marT="18070" marB="1807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Этап 5.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Взаимосвязь химических, биологических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и социальных процессов в живой природе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070" marR="18070" marT="18070" marB="1807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Задают проблемные вопросы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070" marR="18070" marT="18070" marB="1807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Анализируют и обобщают информацию, отвечают на вопросы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070" marR="18070" marT="18070" marB="18070" anchor="ctr"/>
                </a:tc>
                <a:extLst>
                  <a:ext uri="{0D108BD9-81ED-4DB2-BD59-A6C34878D82A}">
                    <a16:rowId xmlns:a16="http://schemas.microsoft.com/office/drawing/2014/main" xmlns="" val="695329008"/>
                  </a:ext>
                </a:extLst>
              </a:tr>
              <a:tr h="7713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IX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070" marR="18070" marT="18070" marB="1807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10</a:t>
                      </a:r>
                      <a:r>
                        <a:rPr lang="en-US" sz="1600">
                          <a:effectLst/>
                        </a:rPr>
                        <a:t>`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070" marR="18070" marT="18070" marB="1807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Этап 6. Рефлексия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070" marR="18070" marT="18070" marB="1807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Ставят задачи, анализируют рассуждения, обсуждают результаты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070" marR="18070" marT="18070" marB="1807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Обсуждают поставленные задачи,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анализируют, подводят итоги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070" marR="18070" marT="18070" marB="18070" anchor="ctr"/>
                </a:tc>
                <a:extLst>
                  <a:ext uri="{0D108BD9-81ED-4DB2-BD59-A6C34878D82A}">
                    <a16:rowId xmlns:a16="http://schemas.microsoft.com/office/drawing/2014/main" xmlns="" val="3314346714"/>
                  </a:ext>
                </a:extLst>
              </a:tr>
            </a:tbl>
          </a:graphicData>
        </a:graphic>
      </p:graphicFrame>
      <p:pic>
        <p:nvPicPr>
          <p:cNvPr id="37" name="Рисунок 36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940811" y="1187106"/>
            <a:ext cx="8041778" cy="84656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0"/>
          <p:cNvSpPr/>
          <p:nvPr/>
        </p:nvSpPr>
        <p:spPr>
          <a:xfrm>
            <a:off x="12018870" y="4605868"/>
            <a:ext cx="2906951" cy="752226"/>
          </a:xfrm>
          <a:custGeom>
            <a:avLst/>
            <a:gdLst/>
            <a:ahLst/>
            <a:cxnLst/>
            <a:rect l="l" t="t" r="r" b="b"/>
            <a:pathLst>
              <a:path w="2906951" h="752226">
                <a:moveTo>
                  <a:pt x="0" y="0"/>
                </a:moveTo>
                <a:lnTo>
                  <a:pt x="2906951" y="0"/>
                </a:lnTo>
                <a:lnTo>
                  <a:pt x="2906951" y="752226"/>
                </a:lnTo>
                <a:lnTo>
                  <a:pt x="0" y="7522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l="-39531"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3616831" y="7144910"/>
            <a:ext cx="2906951" cy="752226"/>
          </a:xfrm>
          <a:custGeom>
            <a:avLst/>
            <a:gdLst/>
            <a:ahLst/>
            <a:cxnLst/>
            <a:rect l="l" t="t" r="r" b="b"/>
            <a:pathLst>
              <a:path w="2906951" h="752226">
                <a:moveTo>
                  <a:pt x="0" y="0"/>
                </a:moveTo>
                <a:lnTo>
                  <a:pt x="2906951" y="0"/>
                </a:lnTo>
                <a:lnTo>
                  <a:pt x="2906951" y="752225"/>
                </a:lnTo>
                <a:lnTo>
                  <a:pt x="0" y="7522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l="-39531"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2018870" y="7144910"/>
            <a:ext cx="2906951" cy="752226"/>
          </a:xfrm>
          <a:custGeom>
            <a:avLst/>
            <a:gdLst/>
            <a:ahLst/>
            <a:cxnLst/>
            <a:rect l="l" t="t" r="r" b="b"/>
            <a:pathLst>
              <a:path w="2906951" h="752226">
                <a:moveTo>
                  <a:pt x="0" y="0"/>
                </a:moveTo>
                <a:lnTo>
                  <a:pt x="2906951" y="0"/>
                </a:lnTo>
                <a:lnTo>
                  <a:pt x="2906951" y="752225"/>
                </a:lnTo>
                <a:lnTo>
                  <a:pt x="0" y="7522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l="-39531"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0565394" y="4605868"/>
            <a:ext cx="2906951" cy="752226"/>
          </a:xfrm>
          <a:custGeom>
            <a:avLst/>
            <a:gdLst/>
            <a:ahLst/>
            <a:cxnLst/>
            <a:rect l="l" t="t" r="r" b="b"/>
            <a:pathLst>
              <a:path w="2906951" h="752226">
                <a:moveTo>
                  <a:pt x="0" y="0"/>
                </a:moveTo>
                <a:lnTo>
                  <a:pt x="2906951" y="0"/>
                </a:lnTo>
                <a:lnTo>
                  <a:pt x="2906951" y="752226"/>
                </a:lnTo>
                <a:lnTo>
                  <a:pt x="0" y="7522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 l="-39531"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0565394" y="7144910"/>
            <a:ext cx="2906951" cy="752226"/>
          </a:xfrm>
          <a:custGeom>
            <a:avLst/>
            <a:gdLst/>
            <a:ahLst/>
            <a:cxnLst/>
            <a:rect l="l" t="t" r="r" b="b"/>
            <a:pathLst>
              <a:path w="2906951" h="752226">
                <a:moveTo>
                  <a:pt x="0" y="0"/>
                </a:moveTo>
                <a:lnTo>
                  <a:pt x="2906951" y="0"/>
                </a:lnTo>
                <a:lnTo>
                  <a:pt x="2906951" y="752225"/>
                </a:lnTo>
                <a:lnTo>
                  <a:pt x="0" y="7522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 l="-39531"/>
            </a:stretch>
          </a:blipFill>
        </p:spPr>
      </p:sp>
      <p:sp>
        <p:nvSpPr>
          <p:cNvPr id="34" name="TextBox 34"/>
          <p:cNvSpPr txBox="1"/>
          <p:nvPr/>
        </p:nvSpPr>
        <p:spPr>
          <a:xfrm>
            <a:off x="2157742" y="8211060"/>
            <a:ext cx="5825128" cy="763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79"/>
              </a:lnSpc>
            </a:pPr>
            <a:r>
              <a:rPr lang="en-US" sz="2199" spc="52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Описание Описание Описание Описание Описание Описание 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9985303" y="8211060"/>
            <a:ext cx="5825128" cy="763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79"/>
              </a:lnSpc>
            </a:pPr>
            <a:r>
              <a:rPr lang="en-US" sz="2199" spc="52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Описание Описание Описание Описание Описание Описание </a:t>
            </a:r>
          </a:p>
        </p:txBody>
      </p:sp>
      <p:sp>
        <p:nvSpPr>
          <p:cNvPr id="37" name="Freeform 37"/>
          <p:cNvSpPr/>
          <p:nvPr/>
        </p:nvSpPr>
        <p:spPr>
          <a:xfrm>
            <a:off x="17150464" y="912810"/>
            <a:ext cx="984997" cy="984997"/>
          </a:xfrm>
          <a:custGeom>
            <a:avLst/>
            <a:gdLst/>
            <a:ahLst/>
            <a:cxnLst/>
            <a:rect l="l" t="t" r="r" b="b"/>
            <a:pathLst>
              <a:path w="984997" h="984997">
                <a:moveTo>
                  <a:pt x="0" y="0"/>
                </a:moveTo>
                <a:lnTo>
                  <a:pt x="984997" y="0"/>
                </a:lnTo>
                <a:lnTo>
                  <a:pt x="984997" y="984997"/>
                </a:lnTo>
                <a:lnTo>
                  <a:pt x="0" y="9849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>
            <a:off x="17690359" y="1134657"/>
            <a:ext cx="1195283" cy="1195283"/>
          </a:xfrm>
          <a:custGeom>
            <a:avLst/>
            <a:gdLst/>
            <a:ahLst/>
            <a:cxnLst/>
            <a:rect l="l" t="t" r="r" b="b"/>
            <a:pathLst>
              <a:path w="1195283" h="1195283">
                <a:moveTo>
                  <a:pt x="0" y="0"/>
                </a:moveTo>
                <a:lnTo>
                  <a:pt x="1195282" y="0"/>
                </a:lnTo>
                <a:lnTo>
                  <a:pt x="1195282" y="1195283"/>
                </a:lnTo>
                <a:lnTo>
                  <a:pt x="0" y="119528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39" name="Group 39"/>
          <p:cNvGrpSpPr/>
          <p:nvPr/>
        </p:nvGrpSpPr>
        <p:grpSpPr>
          <a:xfrm>
            <a:off x="17259300" y="-347013"/>
            <a:ext cx="1752322" cy="1752322"/>
            <a:chOff x="0" y="0"/>
            <a:chExt cx="812800" cy="812800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C300"/>
            </a:solidFill>
          </p:spPr>
        </p:sp>
        <p:sp>
          <p:nvSpPr>
            <p:cNvPr id="41" name="TextBox 4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43"/>
                </a:lnSpc>
              </a:pPr>
              <a:endParaRPr dirty="0">
                <a:latin typeface="PT Sans" panose="020B0503020203020204" pitchFamily="34" charset="-52"/>
              </a:endParaRPr>
            </a:p>
          </p:txBody>
        </p:sp>
      </p:grpSp>
      <p:sp>
        <p:nvSpPr>
          <p:cNvPr id="44" name="Freeform 44"/>
          <p:cNvSpPr/>
          <p:nvPr/>
        </p:nvSpPr>
        <p:spPr>
          <a:xfrm>
            <a:off x="390899" y="-305907"/>
            <a:ext cx="984997" cy="984997"/>
          </a:xfrm>
          <a:custGeom>
            <a:avLst/>
            <a:gdLst/>
            <a:ahLst/>
            <a:cxnLst/>
            <a:rect l="l" t="t" r="r" b="b"/>
            <a:pathLst>
              <a:path w="984997" h="984997">
                <a:moveTo>
                  <a:pt x="0" y="0"/>
                </a:moveTo>
                <a:lnTo>
                  <a:pt x="984997" y="0"/>
                </a:lnTo>
                <a:lnTo>
                  <a:pt x="984997" y="984997"/>
                </a:lnTo>
                <a:lnTo>
                  <a:pt x="0" y="9849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/>
          <p:cNvSpPr/>
          <p:nvPr/>
        </p:nvSpPr>
        <p:spPr>
          <a:xfrm>
            <a:off x="-302418" y="441340"/>
            <a:ext cx="693317" cy="693317"/>
          </a:xfrm>
          <a:custGeom>
            <a:avLst/>
            <a:gdLst/>
            <a:ahLst/>
            <a:cxnLst/>
            <a:rect l="l" t="t" r="r" b="b"/>
            <a:pathLst>
              <a:path w="693317" h="693317">
                <a:moveTo>
                  <a:pt x="0" y="0"/>
                </a:moveTo>
                <a:lnTo>
                  <a:pt x="693317" y="0"/>
                </a:lnTo>
                <a:lnTo>
                  <a:pt x="693317" y="693317"/>
                </a:lnTo>
                <a:lnTo>
                  <a:pt x="0" y="69331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46" name="Freeform 46"/>
          <p:cNvSpPr/>
          <p:nvPr/>
        </p:nvSpPr>
        <p:spPr>
          <a:xfrm>
            <a:off x="1375896" y="-156301"/>
            <a:ext cx="1195283" cy="1195283"/>
          </a:xfrm>
          <a:custGeom>
            <a:avLst/>
            <a:gdLst/>
            <a:ahLst/>
            <a:cxnLst/>
            <a:rect l="l" t="t" r="r" b="b"/>
            <a:pathLst>
              <a:path w="1195283" h="1195283">
                <a:moveTo>
                  <a:pt x="0" y="0"/>
                </a:moveTo>
                <a:lnTo>
                  <a:pt x="1195282" y="0"/>
                </a:lnTo>
                <a:lnTo>
                  <a:pt x="1195282" y="1195283"/>
                </a:lnTo>
                <a:lnTo>
                  <a:pt x="0" y="119528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47" name="Picture 2" descr="https://sun9-35.vkuserphoto.ru/impg/AHPajCu80U6H4QjAKzdd9JewSP9q4_9SN-abpg/7W4CtSV2cHc.jpg?size=1280x720&amp;quality=95&amp;sign=76fdf99065c68d20a1adc822e2f0e199&amp;type=album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5476807"/>
            <a:ext cx="8433444" cy="4743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6" descr="https://sun9-21.vkuserphoto.ru/impg/BclTpCi4Mr6F9_7mVezqxVVVPgq9DFyQQ16Iag/cLgOB6ZwN-k.jpg?size=1170x882&amp;quality=95&amp;sign=09ca0b4c0ad444b3fb5b17ca3263352e&amp;type=album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18" y="531054"/>
            <a:ext cx="6255664" cy="4715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https://sun9-55.vkuserphoto.ru/impg/_2fm5LAu1JusyNE12U0QOF_shKkGzumgvg8bSQ/tbiLky1ux6U.jpg?size=1280x960&amp;quality=95&amp;sign=9135b204e6bf014217e45ee463dc52f3&amp;type=album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2157" y="441340"/>
            <a:ext cx="6425858" cy="4819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49"/>
          <p:cNvSpPr txBox="1"/>
          <p:nvPr/>
        </p:nvSpPr>
        <p:spPr>
          <a:xfrm>
            <a:off x="6705600" y="2361579"/>
            <a:ext cx="4343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B10040"/>
                </a:solidFill>
              </a:rPr>
              <a:t>03 апреля 2024 года</a:t>
            </a:r>
            <a:endParaRPr lang="ru-RU" sz="3600" b="1" dirty="0">
              <a:solidFill>
                <a:srgbClr val="B1004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7391400" y="7581900"/>
            <a:ext cx="11534968" cy="11534968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6CCC3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43"/>
                </a:lnSpc>
              </a:pPr>
              <a:endParaRPr dirty="0">
                <a:latin typeface="PT Sans" panose="020B0503020203020204" pitchFamily="34" charset="-52"/>
              </a:endParaRP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5352786" y="561285"/>
            <a:ext cx="620165" cy="620165"/>
            <a:chOff x="0" y="0"/>
            <a:chExt cx="812800" cy="8128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6CCC3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43"/>
                </a:lnSpc>
              </a:pPr>
              <a:endParaRPr dirty="0">
                <a:latin typeface="PT Sans" panose="020B0503020203020204" pitchFamily="34" charset="-52"/>
              </a:endParaRP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16306800" y="204693"/>
            <a:ext cx="1752322" cy="1752322"/>
            <a:chOff x="0" y="0"/>
            <a:chExt cx="812800" cy="8128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C300"/>
            </a:solidFill>
          </p:spPr>
        </p:sp>
        <p:sp>
          <p:nvSpPr>
            <p:cNvPr id="37" name="TextBox 3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43"/>
                </a:lnSpc>
              </a:pPr>
              <a:endParaRPr dirty="0">
                <a:latin typeface="PT Sans" panose="020B0503020203020204" pitchFamily="34" charset="-52"/>
              </a:endParaRPr>
            </a:p>
          </p:txBody>
        </p:sp>
      </p:grpSp>
      <p:grpSp>
        <p:nvGrpSpPr>
          <p:cNvPr id="52" name="Group 52"/>
          <p:cNvGrpSpPr/>
          <p:nvPr/>
        </p:nvGrpSpPr>
        <p:grpSpPr>
          <a:xfrm>
            <a:off x="17173731" y="2018620"/>
            <a:ext cx="876161" cy="876161"/>
            <a:chOff x="0" y="0"/>
            <a:chExt cx="812800" cy="812800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75D9"/>
            </a:solidFill>
          </p:spPr>
        </p:sp>
        <p:sp>
          <p:nvSpPr>
            <p:cNvPr id="54" name="TextBox 5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43"/>
                </a:lnSpc>
              </a:pPr>
              <a:endParaRPr dirty="0">
                <a:latin typeface="PT Sans" panose="020B0503020203020204" pitchFamily="34" charset="-52"/>
              </a:endParaRPr>
            </a:p>
          </p:txBody>
        </p:sp>
      </p:grpSp>
      <p:sp>
        <p:nvSpPr>
          <p:cNvPr id="55" name="Прямоугольник 54"/>
          <p:cNvSpPr/>
          <p:nvPr/>
        </p:nvSpPr>
        <p:spPr>
          <a:xfrm>
            <a:off x="228600" y="163586"/>
            <a:ext cx="147903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47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Открытый интегрированный урок </a:t>
            </a:r>
            <a:r>
              <a:rPr lang="ru-RU" sz="2400" b="1" dirty="0" smtClean="0">
                <a:solidFill>
                  <a:srgbClr val="B10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 февраля 2025 года</a:t>
            </a:r>
          </a:p>
          <a:p>
            <a:pPr algn="ctr"/>
            <a:r>
              <a:rPr lang="ru-RU" sz="2400" b="1" dirty="0" smtClean="0">
                <a:solidFill>
                  <a:srgbClr val="47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«Микро- и </a:t>
            </a:r>
            <a:r>
              <a:rPr lang="ru-RU" sz="2400" b="1" dirty="0" err="1" smtClean="0">
                <a:solidFill>
                  <a:srgbClr val="47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макроэлементарное</a:t>
            </a:r>
            <a:r>
              <a:rPr lang="ru-RU" sz="2400" b="1" dirty="0" smtClean="0">
                <a:solidFill>
                  <a:srgbClr val="47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здоровье человека и общества»</a:t>
            </a:r>
            <a:endParaRPr lang="ru-RU" sz="2400" b="1" dirty="0">
              <a:solidFill>
                <a:srgbClr val="4700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6" name="Рисунок 5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184914"/>
            <a:ext cx="4364182" cy="2910022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" y="6486250"/>
            <a:ext cx="5300039" cy="3534050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863842" y="3726593"/>
            <a:ext cx="4689358" cy="3126849"/>
          </a:xfrm>
          <a:prstGeom prst="rect">
            <a:avLst/>
          </a:prstGeom>
        </p:spPr>
      </p:pic>
      <p:sp>
        <p:nvSpPr>
          <p:cNvPr id="59" name="Прямоугольник 58"/>
          <p:cNvSpPr/>
          <p:nvPr/>
        </p:nvSpPr>
        <p:spPr>
          <a:xfrm rot="16200000">
            <a:off x="2834197" y="5158297"/>
            <a:ext cx="8838850" cy="885156"/>
          </a:xfrm>
          <a:prstGeom prst="rect">
            <a:avLst/>
          </a:prstGeom>
          <a:solidFill>
            <a:srgbClr val="E2A6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47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Инструменты профессиональной направленности</a:t>
            </a:r>
            <a:endParaRPr lang="ru-RU" sz="2400" b="1" dirty="0">
              <a:solidFill>
                <a:srgbClr val="4700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0" name="Рисунок 59"/>
          <p:cNvPicPr>
            <a:picLocks noChangeAspect="1"/>
          </p:cNvPicPr>
          <p:nvPr/>
        </p:nvPicPr>
        <p:blipFill rotWithShape="1">
          <a:blip r:embed="rId5"/>
          <a:srcRect l="25872" t="18539" r="29060" b="5545"/>
          <a:stretch/>
        </p:blipFill>
        <p:spPr>
          <a:xfrm>
            <a:off x="8516606" y="1084318"/>
            <a:ext cx="9284555" cy="8797243"/>
          </a:xfrm>
          <a:prstGeom prst="rect">
            <a:avLst/>
          </a:prstGeom>
        </p:spPr>
      </p:pic>
      <p:sp>
        <p:nvSpPr>
          <p:cNvPr id="61" name="Стрелка вправо 60"/>
          <p:cNvSpPr/>
          <p:nvPr/>
        </p:nvSpPr>
        <p:spPr>
          <a:xfrm rot="2403286">
            <a:off x="7684541" y="6697611"/>
            <a:ext cx="1576519" cy="602619"/>
          </a:xfrm>
          <a:prstGeom prst="rightArrow">
            <a:avLst/>
          </a:prstGeom>
          <a:solidFill>
            <a:srgbClr val="B10040"/>
          </a:solidFill>
          <a:ln>
            <a:solidFill>
              <a:srgbClr val="B10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Стрелка вправо 61"/>
          <p:cNvSpPr/>
          <p:nvPr/>
        </p:nvSpPr>
        <p:spPr>
          <a:xfrm rot="2403286">
            <a:off x="7781862" y="5631712"/>
            <a:ext cx="1518378" cy="610100"/>
          </a:xfrm>
          <a:prstGeom prst="rightArrow">
            <a:avLst/>
          </a:prstGeom>
          <a:solidFill>
            <a:srgbClr val="B10040"/>
          </a:solidFill>
          <a:ln>
            <a:solidFill>
              <a:srgbClr val="B10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Стрелка вправо 62"/>
          <p:cNvSpPr/>
          <p:nvPr/>
        </p:nvSpPr>
        <p:spPr>
          <a:xfrm rot="2403286">
            <a:off x="7771316" y="4499353"/>
            <a:ext cx="1678309" cy="499483"/>
          </a:xfrm>
          <a:prstGeom prst="rightArrow">
            <a:avLst/>
          </a:prstGeom>
          <a:solidFill>
            <a:srgbClr val="B10040"/>
          </a:solidFill>
          <a:ln>
            <a:solidFill>
              <a:srgbClr val="B10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2216" y="153660"/>
            <a:ext cx="746051" cy="746051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6CCC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55"/>
                </a:lnSpc>
              </a:pPr>
              <a:endParaRPr dirty="0">
                <a:latin typeface="PT Sans" panose="020B0503020203020204" pitchFamily="34" charset="-52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96002" y="153660"/>
            <a:ext cx="525766" cy="525766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75D9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55"/>
                </a:lnSpc>
              </a:pPr>
              <a:endParaRPr dirty="0">
                <a:latin typeface="PT Sans" panose="020B0503020203020204" pitchFamily="34" charset="-52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3302" y="1115673"/>
            <a:ext cx="554523" cy="554523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6200" cap="sq">
              <a:solidFill>
                <a:srgbClr val="FDC300"/>
              </a:solidFill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55"/>
                </a:lnSpc>
              </a:pPr>
              <a:endParaRPr dirty="0">
                <a:latin typeface="PT Sans" panose="020B0503020203020204" pitchFamily="34" charset="-52"/>
              </a:endParaRPr>
            </a:p>
          </p:txBody>
        </p:sp>
      </p:grpSp>
      <p:sp>
        <p:nvSpPr>
          <p:cNvPr id="25" name="Freeform 25"/>
          <p:cNvSpPr/>
          <p:nvPr/>
        </p:nvSpPr>
        <p:spPr>
          <a:xfrm rot="2903702">
            <a:off x="-5767044" y="6286174"/>
            <a:ext cx="10909314" cy="3709167"/>
          </a:xfrm>
          <a:custGeom>
            <a:avLst/>
            <a:gdLst/>
            <a:ahLst/>
            <a:cxnLst/>
            <a:rect l="l" t="t" r="r" b="b"/>
            <a:pathLst>
              <a:path w="10909314" h="3709167">
                <a:moveTo>
                  <a:pt x="0" y="0"/>
                </a:moveTo>
                <a:lnTo>
                  <a:pt x="10909315" y="0"/>
                </a:lnTo>
                <a:lnTo>
                  <a:pt x="10909315" y="3709166"/>
                </a:lnTo>
                <a:lnTo>
                  <a:pt x="0" y="37091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7000"/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32" name="TextBox 31"/>
          <p:cNvSpPr txBox="1"/>
          <p:nvPr/>
        </p:nvSpPr>
        <p:spPr>
          <a:xfrm>
            <a:off x="6781800" y="65020"/>
            <a:ext cx="30619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u="sng" dirty="0" smtClean="0">
                <a:solidFill>
                  <a:srgbClr val="B10040"/>
                </a:solidFill>
              </a:rPr>
              <a:t> 22 октября 2025 года</a:t>
            </a:r>
            <a:endParaRPr lang="ru-RU" sz="2400" b="1" u="sng" dirty="0">
              <a:solidFill>
                <a:srgbClr val="B10040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1196003" y="490028"/>
            <a:ext cx="168633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47006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Открытое интегрированное внеклассное мероприятие </a:t>
            </a:r>
          </a:p>
          <a:p>
            <a:pPr algn="ctr"/>
            <a:r>
              <a:rPr lang="ru-RU" sz="2400" b="1" dirty="0" smtClean="0">
                <a:solidFill>
                  <a:srgbClr val="47006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</a:t>
            </a:r>
            <a:r>
              <a:rPr lang="ru-RU" sz="2400" b="1" dirty="0">
                <a:solidFill>
                  <a:srgbClr val="47006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Жизнь как абсолютная ценность в аспекте возникновения уголовной ответственности при неосторожном использовании химикатов»</a:t>
            </a:r>
            <a:endParaRPr lang="ru-RU" sz="2400" dirty="0">
              <a:solidFill>
                <a:srgbClr val="470062"/>
              </a:solidFill>
            </a:endParaRPr>
          </a:p>
        </p:txBody>
      </p:sp>
      <p:sp>
        <p:nvSpPr>
          <p:cNvPr id="34" name="Овал 33"/>
          <p:cNvSpPr/>
          <p:nvPr/>
        </p:nvSpPr>
        <p:spPr>
          <a:xfrm>
            <a:off x="1648828" y="3327177"/>
            <a:ext cx="2919393" cy="1343789"/>
          </a:xfrm>
          <a:prstGeom prst="ellipse">
            <a:avLst/>
          </a:prstGeom>
          <a:noFill/>
          <a:ln w="28575">
            <a:solidFill>
              <a:srgbClr val="B10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47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Химия, Биология</a:t>
            </a:r>
            <a:endParaRPr lang="ru-RU" sz="2400" b="1" dirty="0">
              <a:solidFill>
                <a:srgbClr val="4700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Овал 34"/>
          <p:cNvSpPr/>
          <p:nvPr/>
        </p:nvSpPr>
        <p:spPr>
          <a:xfrm>
            <a:off x="7163226" y="1959763"/>
            <a:ext cx="2837258" cy="1286420"/>
          </a:xfrm>
          <a:prstGeom prst="ellipse">
            <a:avLst/>
          </a:prstGeom>
          <a:noFill/>
          <a:ln w="28575">
            <a:solidFill>
              <a:srgbClr val="B10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47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Уголовное право</a:t>
            </a:r>
            <a:endParaRPr lang="ru-RU" sz="2400" b="1" dirty="0">
              <a:solidFill>
                <a:srgbClr val="4700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Овал 35"/>
          <p:cNvSpPr/>
          <p:nvPr/>
        </p:nvSpPr>
        <p:spPr>
          <a:xfrm>
            <a:off x="12436648" y="3403376"/>
            <a:ext cx="2954121" cy="1191389"/>
          </a:xfrm>
          <a:prstGeom prst="ellipse">
            <a:avLst/>
          </a:prstGeom>
          <a:noFill/>
          <a:ln w="28575">
            <a:solidFill>
              <a:srgbClr val="B10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47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Основы философии</a:t>
            </a:r>
            <a:endParaRPr lang="ru-RU" sz="2400" b="1" dirty="0">
              <a:solidFill>
                <a:srgbClr val="4700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Шеврон 36"/>
          <p:cNvSpPr/>
          <p:nvPr/>
        </p:nvSpPr>
        <p:spPr>
          <a:xfrm rot="20019405">
            <a:off x="5591898" y="2637257"/>
            <a:ext cx="487094" cy="528933"/>
          </a:xfrm>
          <a:prstGeom prst="chevron">
            <a:avLst/>
          </a:prstGeom>
          <a:noFill/>
          <a:ln w="38100">
            <a:solidFill>
              <a:srgbClr val="E2A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8" name="Шеврон 37"/>
          <p:cNvSpPr/>
          <p:nvPr/>
        </p:nvSpPr>
        <p:spPr>
          <a:xfrm rot="20019405">
            <a:off x="4660285" y="3062710"/>
            <a:ext cx="487094" cy="528933"/>
          </a:xfrm>
          <a:prstGeom prst="chevron">
            <a:avLst/>
          </a:prstGeom>
          <a:noFill/>
          <a:ln w="38100">
            <a:solidFill>
              <a:srgbClr val="E2A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9" name="Шеврон 38"/>
          <p:cNvSpPr/>
          <p:nvPr/>
        </p:nvSpPr>
        <p:spPr>
          <a:xfrm rot="20019405">
            <a:off x="6515677" y="2354435"/>
            <a:ext cx="487094" cy="528933"/>
          </a:xfrm>
          <a:prstGeom prst="chevron">
            <a:avLst/>
          </a:prstGeom>
          <a:noFill/>
          <a:ln w="38100">
            <a:solidFill>
              <a:srgbClr val="E2A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0" name="Шеврон 39"/>
          <p:cNvSpPr/>
          <p:nvPr/>
        </p:nvSpPr>
        <p:spPr>
          <a:xfrm rot="1388433">
            <a:off x="10221603" y="2360610"/>
            <a:ext cx="487095" cy="528933"/>
          </a:xfrm>
          <a:prstGeom prst="chevron">
            <a:avLst/>
          </a:prstGeom>
          <a:noFill/>
          <a:ln w="38100">
            <a:solidFill>
              <a:srgbClr val="E2A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1" name="Шеврон 40"/>
          <p:cNvSpPr/>
          <p:nvPr/>
        </p:nvSpPr>
        <p:spPr>
          <a:xfrm rot="1570128">
            <a:off x="11021487" y="2636949"/>
            <a:ext cx="487095" cy="528933"/>
          </a:xfrm>
          <a:prstGeom prst="chevron">
            <a:avLst/>
          </a:prstGeom>
          <a:noFill/>
          <a:ln w="38100">
            <a:solidFill>
              <a:srgbClr val="E2A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2" name="Шеврон 41"/>
          <p:cNvSpPr/>
          <p:nvPr/>
        </p:nvSpPr>
        <p:spPr>
          <a:xfrm rot="2040390">
            <a:off x="11843292" y="2953078"/>
            <a:ext cx="487096" cy="528933"/>
          </a:xfrm>
          <a:prstGeom prst="chevron">
            <a:avLst/>
          </a:prstGeom>
          <a:noFill/>
          <a:ln w="38100">
            <a:solidFill>
              <a:srgbClr val="E2A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25" y="4862005"/>
            <a:ext cx="4736270" cy="3552203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509" y="3515589"/>
            <a:ext cx="5029203" cy="3771902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6648" y="4862005"/>
            <a:ext cx="4736270" cy="3552203"/>
          </a:xfrm>
          <a:prstGeom prst="rect">
            <a:avLst/>
          </a:prstGeom>
        </p:spPr>
      </p:pic>
      <p:sp>
        <p:nvSpPr>
          <p:cNvPr id="46" name="Горизонтальный свиток 45"/>
          <p:cNvSpPr/>
          <p:nvPr/>
        </p:nvSpPr>
        <p:spPr>
          <a:xfrm>
            <a:off x="2605632" y="8605247"/>
            <a:ext cx="1962587" cy="918266"/>
          </a:xfrm>
          <a:prstGeom prst="horizontalScroll">
            <a:avLst/>
          </a:prstGeom>
          <a:solidFill>
            <a:srgbClr val="470062"/>
          </a:solidFill>
          <a:ln>
            <a:solidFill>
              <a:srgbClr val="E2A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1 курс</a:t>
            </a:r>
            <a:endParaRPr lang="ru-RU" sz="2800" dirty="0"/>
          </a:p>
        </p:txBody>
      </p:sp>
      <p:sp>
        <p:nvSpPr>
          <p:cNvPr id="47" name="Горизонтальный свиток 46"/>
          <p:cNvSpPr/>
          <p:nvPr/>
        </p:nvSpPr>
        <p:spPr>
          <a:xfrm>
            <a:off x="7560176" y="7621658"/>
            <a:ext cx="1916370" cy="1038198"/>
          </a:xfrm>
          <a:prstGeom prst="horizontalScroll">
            <a:avLst/>
          </a:prstGeom>
          <a:solidFill>
            <a:srgbClr val="470062"/>
          </a:solidFill>
          <a:ln>
            <a:solidFill>
              <a:srgbClr val="E2A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2 курс</a:t>
            </a:r>
            <a:endParaRPr lang="ru-RU" sz="2800" dirty="0"/>
          </a:p>
        </p:txBody>
      </p:sp>
      <p:sp>
        <p:nvSpPr>
          <p:cNvPr id="48" name="Горизонтальный свиток 47"/>
          <p:cNvSpPr/>
          <p:nvPr/>
        </p:nvSpPr>
        <p:spPr>
          <a:xfrm>
            <a:off x="13639800" y="8652929"/>
            <a:ext cx="2055769" cy="853266"/>
          </a:xfrm>
          <a:prstGeom prst="horizontalScroll">
            <a:avLst/>
          </a:prstGeom>
          <a:solidFill>
            <a:srgbClr val="470062"/>
          </a:solidFill>
          <a:ln>
            <a:solidFill>
              <a:srgbClr val="E2A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/>
              <a:t>3</a:t>
            </a:r>
            <a:r>
              <a:rPr lang="ru-RU" sz="2800" dirty="0" smtClean="0"/>
              <a:t> курс</a:t>
            </a:r>
            <a:endParaRPr lang="ru-RU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491</TotalTime>
  <Words>821</Words>
  <Application>Microsoft Office PowerPoint</Application>
  <PresentationFormat>Произвольный</PresentationFormat>
  <Paragraphs>175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21" baseType="lpstr">
      <vt:lpstr>Open Sans 2</vt:lpstr>
      <vt:lpstr>Open Sans 1</vt:lpstr>
      <vt:lpstr>Times New Roman</vt:lpstr>
      <vt:lpstr>Open Sans 1 Bold</vt:lpstr>
      <vt:lpstr>Montserrat 1 Bold</vt:lpstr>
      <vt:lpstr>Montserrat Bold</vt:lpstr>
      <vt:lpstr>Arial</vt:lpstr>
      <vt:lpstr>Open Sans Bold</vt:lpstr>
      <vt:lpstr>PT Sans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Дни образования 2024_шаблон презентации</dc:title>
  <dc:creator>Райских Т.Н.</dc:creator>
  <cp:lastModifiedBy>Горбатова О.Н.</cp:lastModifiedBy>
  <cp:revision>49</cp:revision>
  <dcterms:created xsi:type="dcterms:W3CDTF">2006-08-16T00:00:00Z</dcterms:created>
  <dcterms:modified xsi:type="dcterms:W3CDTF">2025-10-23T08:41:23Z</dcterms:modified>
  <dc:identifier>DAGP5fx93wg</dc:identifier>
</cp:coreProperties>
</file>