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62" r:id="rId3"/>
    <p:sldId id="302" r:id="rId4"/>
    <p:sldId id="369" r:id="rId5"/>
    <p:sldId id="371" r:id="rId6"/>
    <p:sldId id="370" r:id="rId7"/>
    <p:sldId id="372" r:id="rId8"/>
    <p:sldId id="38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82" r:id="rId17"/>
    <p:sldId id="388" r:id="rId18"/>
    <p:sldId id="381" r:id="rId19"/>
    <p:sldId id="389" r:id="rId20"/>
    <p:sldId id="386" r:id="rId21"/>
    <p:sldId id="385" r:id="rId22"/>
    <p:sldId id="387" r:id="rId23"/>
    <p:sldId id="384" r:id="rId24"/>
    <p:sldId id="390" r:id="rId25"/>
  </p:sldIdLst>
  <p:sldSz cx="18288000" cy="10287000"/>
  <p:notesSz cx="6858000" cy="9144000"/>
  <p:embeddedFontLst>
    <p:embeddedFont>
      <p:font typeface="Open Sans 1" panose="020B0604020202020204" charset="0"/>
      <p:regular r:id="rId26"/>
    </p:embeddedFont>
    <p:embeddedFont>
      <p:font typeface="Open Sans 1 Bold" panose="020B0604020202020204" charset="0"/>
      <p:regular r:id="rId27"/>
    </p:embeddedFont>
    <p:embeddedFont>
      <p:font typeface="Open Sans 2" panose="020B0604020202020204" charset="0"/>
      <p:regular r:id="rId28"/>
    </p:embeddedFont>
    <p:embeddedFont>
      <p:font typeface="PT Sans" panose="020B0503020203020204" pitchFamily="34" charset="-52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196"/>
    <a:srgbClr val="FFFFFF"/>
    <a:srgbClr val="56CCC3"/>
    <a:srgbClr val="FDC300"/>
    <a:srgbClr val="EF75D9"/>
    <a:srgbClr val="9FE1DC"/>
    <a:srgbClr val="36AAB0"/>
    <a:srgbClr val="46C0C6"/>
    <a:srgbClr val="041A22"/>
    <a:srgbClr val="F2F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78" y="90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2\Desktop\&#1044;&#1083;&#1103;%20&#1043;&#1072;&#1083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  <a:r>
              <a:rPr lang="ru-RU" sz="4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 выполнения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19721055701370663"/>
          <c:w val="0.90286351706036749"/>
          <c:h val="0.7773611111111110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Лист1!$A$1:$A$7</c:f>
              <c:numCache>
                <c:formatCode>General</c:formatCode>
                <c:ptCount val="7"/>
                <c:pt idx="0">
                  <c:v>34.5</c:v>
                </c:pt>
                <c:pt idx="1">
                  <c:v>21.4</c:v>
                </c:pt>
                <c:pt idx="2">
                  <c:v>24.3</c:v>
                </c:pt>
                <c:pt idx="3">
                  <c:v>16.600000000000001</c:v>
                </c:pt>
                <c:pt idx="4">
                  <c:v>7.6</c:v>
                </c:pt>
                <c:pt idx="5">
                  <c:v>26.3</c:v>
                </c:pt>
                <c:pt idx="6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E3-4997-8107-9801CCEF80D2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Лист1!$B$1:$B$7</c:f>
              <c:numCache>
                <c:formatCode>General</c:formatCode>
                <c:ptCount val="7"/>
                <c:pt idx="0">
                  <c:v>25.6</c:v>
                </c:pt>
                <c:pt idx="1">
                  <c:v>23.5</c:v>
                </c:pt>
                <c:pt idx="2">
                  <c:v>16.7</c:v>
                </c:pt>
                <c:pt idx="3">
                  <c:v>15.3</c:v>
                </c:pt>
                <c:pt idx="4">
                  <c:v>13.8</c:v>
                </c:pt>
                <c:pt idx="5">
                  <c:v>19.7</c:v>
                </c:pt>
                <c:pt idx="6">
                  <c:v>25.7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E3-4997-8107-9801CCEF8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6248879"/>
        <c:axId val="817858015"/>
      </c:lineChart>
      <c:catAx>
        <c:axId val="646248879"/>
        <c:scaling>
          <c:orientation val="minMax"/>
        </c:scaling>
        <c:delete val="1"/>
        <c:axPos val="b"/>
        <c:majorTickMark val="none"/>
        <c:minorTickMark val="none"/>
        <c:tickLblPos val="nextTo"/>
        <c:crossAx val="817858015"/>
        <c:crosses val="autoZero"/>
        <c:auto val="1"/>
        <c:lblAlgn val="ctr"/>
        <c:lblOffset val="100"/>
        <c:noMultiLvlLbl val="0"/>
      </c:catAx>
      <c:valAx>
        <c:axId val="81785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46248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4DF42026-8230-4E14-AA12-7007772BEDD8}"/>
              </a:ext>
            </a:extLst>
          </p:cNvPr>
          <p:cNvSpPr/>
          <p:nvPr/>
        </p:nvSpPr>
        <p:spPr>
          <a:xfrm>
            <a:off x="8525511" y="448215"/>
            <a:ext cx="9390570" cy="9390570"/>
          </a:xfrm>
          <a:custGeom>
            <a:avLst/>
            <a:gdLst/>
            <a:ahLst/>
            <a:cxnLst/>
            <a:rect l="l" t="t" r="r" b="b"/>
            <a:pathLst>
              <a:path w="9390570" h="9390570">
                <a:moveTo>
                  <a:pt x="0" y="0"/>
                </a:moveTo>
                <a:lnTo>
                  <a:pt x="9390570" y="0"/>
                </a:lnTo>
                <a:lnTo>
                  <a:pt x="9390570" y="9390570"/>
                </a:lnTo>
                <a:lnTo>
                  <a:pt x="0" y="939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1A15A809-6A39-4120-B0C9-1B3D76AABF1E}"/>
              </a:ext>
            </a:extLst>
          </p:cNvPr>
          <p:cNvSpPr/>
          <p:nvPr/>
        </p:nvSpPr>
        <p:spPr>
          <a:xfrm>
            <a:off x="9019305" y="942008"/>
            <a:ext cx="8402983" cy="8402983"/>
          </a:xfrm>
          <a:custGeom>
            <a:avLst/>
            <a:gdLst/>
            <a:ahLst/>
            <a:cxnLst/>
            <a:rect l="l" t="t" r="r" b="b"/>
            <a:pathLst>
              <a:path w="8402983" h="8402983">
                <a:moveTo>
                  <a:pt x="0" y="0"/>
                </a:moveTo>
                <a:lnTo>
                  <a:pt x="8402983" y="0"/>
                </a:lnTo>
                <a:lnTo>
                  <a:pt x="8402983" y="8402984"/>
                </a:lnTo>
                <a:lnTo>
                  <a:pt x="0" y="8402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A4937814-85F3-489C-9FBA-B11EDDBD9480}"/>
              </a:ext>
            </a:extLst>
          </p:cNvPr>
          <p:cNvSpPr/>
          <p:nvPr/>
        </p:nvSpPr>
        <p:spPr>
          <a:xfrm>
            <a:off x="9483718" y="1406421"/>
            <a:ext cx="7474157" cy="7474157"/>
          </a:xfrm>
          <a:custGeom>
            <a:avLst/>
            <a:gdLst/>
            <a:ahLst/>
            <a:cxnLst/>
            <a:rect l="l" t="t" r="r" b="b"/>
            <a:pathLst>
              <a:path w="7474157" h="7474157">
                <a:moveTo>
                  <a:pt x="0" y="0"/>
                </a:moveTo>
                <a:lnTo>
                  <a:pt x="7474157" y="0"/>
                </a:lnTo>
                <a:lnTo>
                  <a:pt x="7474157" y="7474158"/>
                </a:lnTo>
                <a:lnTo>
                  <a:pt x="0" y="7474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FCF539F1-85DE-421E-82EB-69FE237BABF3}"/>
              </a:ext>
            </a:extLst>
          </p:cNvPr>
          <p:cNvGrpSpPr/>
          <p:nvPr/>
        </p:nvGrpSpPr>
        <p:grpSpPr>
          <a:xfrm>
            <a:off x="9905486" y="1838288"/>
            <a:ext cx="6630621" cy="6630621"/>
            <a:chOff x="0" y="0"/>
            <a:chExt cx="812800" cy="8128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890D503-B33A-4CBB-8FF3-50427EE831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345E6BD1-32C2-4F3D-AE7B-069D825CC42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8" name="Freeform 10">
            <a:extLst>
              <a:ext uri="{FF2B5EF4-FFF2-40B4-BE49-F238E27FC236}">
                <a16:creationId xmlns:a16="http://schemas.microsoft.com/office/drawing/2014/main" id="{28463452-D960-4D7F-A353-3B1F44CB76D1}"/>
              </a:ext>
            </a:extLst>
          </p:cNvPr>
          <p:cNvSpPr/>
          <p:nvPr/>
        </p:nvSpPr>
        <p:spPr>
          <a:xfrm>
            <a:off x="16482114" y="423409"/>
            <a:ext cx="1501611" cy="1501611"/>
          </a:xfrm>
          <a:custGeom>
            <a:avLst/>
            <a:gdLst/>
            <a:ahLst/>
            <a:cxnLst/>
            <a:rect l="l" t="t" r="r" b="b"/>
            <a:pathLst>
              <a:path w="1501611" h="1501611">
                <a:moveTo>
                  <a:pt x="0" y="0"/>
                </a:moveTo>
                <a:lnTo>
                  <a:pt x="1501612" y="0"/>
                </a:lnTo>
                <a:lnTo>
                  <a:pt x="1501612" y="1501612"/>
                </a:lnTo>
                <a:lnTo>
                  <a:pt x="0" y="150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FDFC66F0-EC56-4BA4-A1D9-64147B81841E}"/>
              </a:ext>
            </a:extLst>
          </p:cNvPr>
          <p:cNvSpPr/>
          <p:nvPr/>
        </p:nvSpPr>
        <p:spPr>
          <a:xfrm>
            <a:off x="8653555" y="7896301"/>
            <a:ext cx="1259344" cy="1259344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3" y="0"/>
                </a:lnTo>
                <a:lnTo>
                  <a:pt x="1259343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8CE67E90-E75C-453D-82D2-290987AE63D4}"/>
              </a:ext>
            </a:extLst>
          </p:cNvPr>
          <p:cNvSpPr/>
          <p:nvPr/>
        </p:nvSpPr>
        <p:spPr>
          <a:xfrm>
            <a:off x="16513454" y="7998956"/>
            <a:ext cx="1259344" cy="1259344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4" y="0"/>
                </a:lnTo>
                <a:lnTo>
                  <a:pt x="1259344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CFD94DF2-FAB7-4B27-831C-92FDC4A66D3C}"/>
              </a:ext>
            </a:extLst>
          </p:cNvPr>
          <p:cNvSpPr txBox="1"/>
          <p:nvPr/>
        </p:nvSpPr>
        <p:spPr>
          <a:xfrm>
            <a:off x="2686346" y="4817665"/>
            <a:ext cx="467336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b="1" dirty="0">
                <a:solidFill>
                  <a:srgbClr val="041A22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71B7DBC5-2F91-4444-B97F-C60D13EF462F}"/>
              </a:ext>
            </a:extLst>
          </p:cNvPr>
          <p:cNvSpPr txBox="1"/>
          <p:nvPr/>
        </p:nvSpPr>
        <p:spPr>
          <a:xfrm>
            <a:off x="334755" y="6819900"/>
            <a:ext cx="8575803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>
                <a:solidFill>
                  <a:srgbClr val="2E9196"/>
                </a:solidFill>
                <a:latin typeface="Times New Roman" panose="02020603050405020304" pitchFamily="18" charset="0"/>
                <a:ea typeface="Open Sans Bold" panose="020B0604020202020204" charset="0"/>
                <a:cs typeface="Times New Roman" panose="02020603050405020304" pitchFamily="18" charset="0"/>
                <a:sym typeface="Open Sans 1 Bold"/>
              </a:rPr>
              <a:t>Шапетько Елена Васильевна</a:t>
            </a:r>
          </a:p>
          <a:p>
            <a:pPr algn="ctr"/>
            <a:r>
              <a:rPr lang="ru-RU" sz="2800" b="1" dirty="0">
                <a:solidFill>
                  <a:srgbClr val="2E9196"/>
                </a:solidFill>
                <a:latin typeface="Times New Roman" panose="02020603050405020304" pitchFamily="18" charset="0"/>
                <a:ea typeface="Open Sans Bold" panose="020B0604020202020204" charset="0"/>
                <a:cs typeface="Times New Roman" panose="02020603050405020304" pitchFamily="18" charset="0"/>
                <a:sym typeface="Open Sans 1 Bold"/>
              </a:rPr>
              <a:t> </a:t>
            </a:r>
            <a:r>
              <a:rPr lang="ru-RU" sz="2800" dirty="0">
                <a:solidFill>
                  <a:srgbClr val="2E9196"/>
                </a:solidFill>
                <a:latin typeface="Times New Roman" panose="02020603050405020304" pitchFamily="18" charset="0"/>
                <a:ea typeface="Open Sans Bold" panose="020B0604020202020204" charset="0"/>
                <a:cs typeface="Times New Roman" panose="02020603050405020304" pitchFamily="18" charset="0"/>
                <a:sym typeface="Open Sans 1 Bold"/>
              </a:rPr>
              <a:t>председатель ГИА по биологии по АК, к.б.н., </a:t>
            </a:r>
          </a:p>
          <a:p>
            <a:pPr algn="ctr"/>
            <a:r>
              <a:rPr lang="ru-RU" sz="2800" dirty="0">
                <a:solidFill>
                  <a:srgbClr val="2E9196"/>
                </a:solidFill>
                <a:latin typeface="Times New Roman" panose="02020603050405020304" pitchFamily="18" charset="0"/>
                <a:ea typeface="Open Sans Bold" panose="020B0604020202020204" charset="0"/>
                <a:cs typeface="Times New Roman" panose="02020603050405020304" pitchFamily="18" charset="0"/>
                <a:sym typeface="Open Sans 1 Bold"/>
              </a:rPr>
              <a:t>доцент АлтГУ</a:t>
            </a:r>
          </a:p>
          <a:p>
            <a:pPr algn="ctr"/>
            <a:endParaRPr lang="ru-RU" sz="2800" b="1" dirty="0">
              <a:solidFill>
                <a:srgbClr val="2E9196"/>
              </a:solidFill>
              <a:latin typeface="Times New Roman" panose="02020603050405020304" pitchFamily="18" charset="0"/>
              <a:ea typeface="Open Sans Bold" panose="020B0604020202020204" charset="0"/>
              <a:cs typeface="Times New Roman" panose="02020603050405020304" pitchFamily="18" charset="0"/>
              <a:sym typeface="Open Sans 1 Bold"/>
            </a:endParaRPr>
          </a:p>
          <a:p>
            <a:pPr algn="ctr"/>
            <a:r>
              <a:rPr lang="ru-RU" sz="2800" b="1" dirty="0">
                <a:solidFill>
                  <a:srgbClr val="2E9196"/>
                </a:solidFill>
                <a:latin typeface="Times New Roman" panose="02020603050405020304" pitchFamily="18" charset="0"/>
                <a:ea typeface="Open Sans Bold" panose="020B0604020202020204" charset="0"/>
                <a:cs typeface="Times New Roman" panose="02020603050405020304" pitchFamily="18" charset="0"/>
                <a:sym typeface="Open Sans 1 Bold"/>
              </a:rPr>
              <a:t>Панкратова Светлана Владимировна</a:t>
            </a:r>
            <a:r>
              <a:rPr lang="ru-RU" altLang="en-US" sz="2800" b="1" dirty="0">
                <a:solidFill>
                  <a:srgbClr val="2E9196"/>
                </a:solidFill>
                <a:latin typeface="Times New Roman" panose="02020603050405020304" pitchFamily="18" charset="0"/>
                <a:ea typeface="Open Sans 1" charset="0"/>
                <a:cs typeface="Times New Roman" panose="02020603050405020304" pitchFamily="18" charset="0"/>
                <a:sym typeface="Open Sans 1"/>
              </a:rPr>
              <a:t>,</a:t>
            </a:r>
          </a:p>
          <a:p>
            <a:pPr algn="ctr"/>
            <a:r>
              <a:rPr lang="ru-RU" altLang="en-US" sz="2800" b="1" dirty="0">
                <a:solidFill>
                  <a:srgbClr val="2E9196"/>
                </a:solidFill>
                <a:latin typeface="Times New Roman" panose="02020603050405020304" pitchFamily="18" charset="0"/>
                <a:ea typeface="Open Sans 1" charset="0"/>
                <a:cs typeface="Times New Roman" panose="02020603050405020304" pitchFamily="18" charset="0"/>
                <a:sym typeface="Open Sans 1"/>
              </a:rPr>
              <a:t> </a:t>
            </a:r>
            <a:r>
              <a:rPr lang="ru-RU" sz="2800" dirty="0">
                <a:solidFill>
                  <a:srgbClr val="2E91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кафедры естественно-научного образования</a:t>
            </a:r>
            <a:br>
              <a:rPr lang="ru-RU" sz="2800" dirty="0">
                <a:solidFill>
                  <a:srgbClr val="2E91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2E91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КАУ ДПО «АИРО имени А. М. Топорова»</a:t>
            </a:r>
          </a:p>
          <a:p>
            <a:pPr algn="l"/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Open Sans 1" panose="020B0604020202020204" charset="0"/>
              <a:cs typeface="Times New Roman" panose="02020603050405020304" pitchFamily="18" charset="0"/>
              <a:sym typeface="Open Sans 1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6504" y="18222"/>
            <a:ext cx="1800200" cy="1262827"/>
          </a:xfrm>
          <a:prstGeom prst="rect">
            <a:avLst/>
          </a:prstGeom>
        </p:spPr>
      </p:pic>
      <p:pic>
        <p:nvPicPr>
          <p:cNvPr id="1026" name="Picture 2" descr="https://22.rosstat.gov.ru/storage/main-icons/site-163/logo-colo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55" y="157343"/>
            <a:ext cx="828675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0327" y="119733"/>
            <a:ext cx="4387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Управление Федеральной службы</a:t>
            </a:r>
          </a:p>
          <a:p>
            <a:r>
              <a:rPr lang="ru-RU" dirty="0"/>
              <a:t>государственной статистики</a:t>
            </a:r>
          </a:p>
          <a:p>
            <a:r>
              <a:rPr lang="ru-RU" dirty="0"/>
              <a:t>по Алтайскому краю и Республике Алтай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B2F8A-5653-5A3A-9037-0322D92542F9}"/>
              </a:ext>
            </a:extLst>
          </p:cNvPr>
          <p:cNvSpPr txBox="1"/>
          <p:nvPr/>
        </p:nvSpPr>
        <p:spPr>
          <a:xfrm>
            <a:off x="371919" y="2091253"/>
            <a:ext cx="80812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rgbClr val="2E9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на эксперимент.</a:t>
            </a:r>
          </a:p>
          <a:p>
            <a:pPr algn="ctr"/>
            <a:r>
              <a:rPr lang="ru-RU" sz="7200" dirty="0">
                <a:solidFill>
                  <a:srgbClr val="2E9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ЕГЭ. Биология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777E25-02DB-23BC-9C75-2DED43E166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20770" y="706536"/>
            <a:ext cx="1384716" cy="13847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B7A294-89B4-0D7F-957A-D1EB7CB9AD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4883" y="3603877"/>
            <a:ext cx="5296661" cy="2979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23D31-C6E1-A389-2363-71C678CE4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9AC0AC46-0BF2-282B-8527-DFC65850AA41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D36F928-8409-E2A9-9998-AEE71D87C785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C839F30-A388-D817-3BF8-273EDB083068}"/>
              </a:ext>
            </a:extLst>
          </p:cNvPr>
          <p:cNvSpPr txBox="1"/>
          <p:nvPr/>
        </p:nvSpPr>
        <p:spPr>
          <a:xfrm>
            <a:off x="1358856" y="1883724"/>
            <a:ext cx="16929144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dirty="0">
                <a:solidFill>
                  <a:srgbClr val="2E91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темы для подготовки</a:t>
            </a:r>
            <a:endParaRPr lang="ru-RU" sz="4400" dirty="0">
              <a:solidFill>
                <a:srgbClr val="2E91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как наука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основных биологических законов, теорий и методов исследования.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693E143-698E-A8FA-5144-83CADB62D765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DEC69A2-25D5-DB3D-2D88-45ED7563F50B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CBF958B-7B89-9674-755B-BBA655BB0F73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4F8DB9A-7080-F2DE-92B7-817C8D8A800F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9D43CD14-D07E-680F-388D-CF2C740890B1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C486F413-78F8-A5DF-AA35-B18E664CF958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4A0DAE7C-E749-1331-29EA-12CC089F87FE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8066AF7D-51EB-1454-A799-08B26CF49FA4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4B87EA-E8F9-1991-A597-957CDA2734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3000" y="4415806"/>
            <a:ext cx="7419432" cy="5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4FBCB-B601-F538-75B9-D55E923B3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57AF3FC8-E23D-92ED-D1DA-ED256CD0B86A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63F5055-3645-BDBB-4B48-7318E8D44437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0295418-9222-5A06-C000-329BCB4C5D03}"/>
              </a:ext>
            </a:extLst>
          </p:cNvPr>
          <p:cNvSpPr txBox="1"/>
          <p:nvPr/>
        </p:nvSpPr>
        <p:spPr>
          <a:xfrm>
            <a:off x="1524000" y="2217412"/>
            <a:ext cx="16230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Клеточная теория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строения и функций клеток, а также принципы клеточного метаболизма.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02D2C4B-2E63-8A16-CE6B-B0D97F6F4AF0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1E3D244-03F5-92B1-83C1-6394019E72BE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E63CC45-BA55-0EB9-B367-675FEBD58FB1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D78BB28-9AB7-D7C3-A185-CB61D58542B7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BAADE86-8D72-859D-62F5-295BD98AD51E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393AFACE-E01F-A9B7-6DB7-858692C23919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9BD89D88-170C-B10C-F9BC-DACE2E4A4B19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4528A03C-AED5-F378-3243-640551CAC530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2CDF2F-49FE-AEAE-0968-8044D9C26C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8849" y="3747586"/>
            <a:ext cx="65151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5CAB7-72BA-6958-3F6D-4C9DC67B4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38194970-4BD3-BE85-A671-D8978B9A6BAA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EE77385-E216-A525-C604-3DF566DBF1F7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0FE6EFE-435D-A771-B70C-85AF20FA9E67}"/>
              </a:ext>
            </a:extLst>
          </p:cNvPr>
          <p:cNvSpPr txBox="1"/>
          <p:nvPr/>
        </p:nvSpPr>
        <p:spPr>
          <a:xfrm>
            <a:off x="1524000" y="2307824"/>
            <a:ext cx="1595905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 организмов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органов и систем (растений, животных, человека), например, фотосинтез, дыхание, пищеварение, кровообращение.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6F3A16CB-766E-D0BC-CAF1-CF0C79059CE3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B8BE5A68-450F-880E-45F5-49669C4271CF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41D717E-F248-BDDE-7A89-DF41E9F1FBB8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D5F493A0-F6BF-9220-B901-2B8B5983C1A2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BD360C6-741A-AE45-1F13-922AEA10CE08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4F085EB0-0DB0-B008-3B52-82520D8D835F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078C0507-9B1D-50E7-DC68-A1C3EF3B8F7B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F249548F-1879-DCEF-9B2F-940A901601E8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45E1D1-3C0A-D94B-C07B-4E8269578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0600" y="4496972"/>
            <a:ext cx="6961185" cy="52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EE5FB-0799-B889-9391-6EE29BA16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22E25777-4AFB-CF36-7E06-D3D981EB593A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59725CA-31BE-25CD-FFEF-53AA53684164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C8DE0C5-63C7-FA2F-B0F0-BB3021854BB5}"/>
              </a:ext>
            </a:extLst>
          </p:cNvPr>
          <p:cNvSpPr txBox="1"/>
          <p:nvPr/>
        </p:nvSpPr>
        <p:spPr>
          <a:xfrm>
            <a:off x="1310656" y="1883725"/>
            <a:ext cx="1644394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Онтогенез и развитие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индивидуального развития, рост, старение, а также влияние внешних факторов на эти процессы.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D6DA554-AC68-63D3-FC25-8E518A1CAE0B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9DDC737-D690-64EC-7F01-2B87F724B07A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D5DBB62-71A3-F53F-397A-3FBAAE52F040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5C0A8F87-D778-9606-5BD7-C2280B4EC979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672F2B22-B762-E91F-C14E-DC741B12CB25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6C9BA6D9-899A-47D4-FB1F-C1D8235608D9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63EA81C2-A2E4-470E-CCE6-15D58FEC866D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CB471BF2-256E-C772-7004-3B2647E45D2A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1C94E8-A339-383D-DFCE-0E2EFC4560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9200" y="3915050"/>
            <a:ext cx="7467600" cy="591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ED7D0-A928-1828-EB0A-54CF4C642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A270BA74-29B3-1645-FC21-8CF620CC1D48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395A66E-D6D9-97F4-C211-BF8AFD9E717E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31D5862-C82F-57B8-F868-6731AF11466C}"/>
              </a:ext>
            </a:extLst>
          </p:cNvPr>
          <p:cNvSpPr txBox="1"/>
          <p:nvPr/>
        </p:nvSpPr>
        <p:spPr>
          <a:xfrm>
            <a:off x="1358856" y="2317225"/>
            <a:ext cx="1692914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и генетика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теории эволюции (например, теория Дарвина), механизмы наследственности и изменчивости</a:t>
            </a:r>
            <a:r>
              <a:rPr lang="ru-RU" dirty="0"/>
              <a:t>.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B9A71557-5863-29DF-0A14-A97F9BB32E90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B13885E-8DD7-9367-8366-B0D6929EDBD7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2830674-BA25-8088-193C-F8BA3AD36865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2AEB9C76-3557-BB28-E815-5C0B37D9EEE7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A40EAB46-B22D-FB82-43EE-2EB08618FD61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A0B40468-7104-F2B2-6F87-CB4F10076392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DD78FDEE-B9E3-4818-1127-51F11A1DBBBF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499B1AC5-DF56-F485-4B60-8C492C5AD087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14C28-D6AC-B302-2FE1-60FBD38FE5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4800" y="4678251"/>
            <a:ext cx="8977678" cy="50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5AA77-7A38-BCFD-6B26-A58ADBD32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B99B12C6-9D13-D32B-22AB-6C1ED80E45D0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1808698-4889-886E-2F27-2E82E03F880C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F1B4EA2-1E17-7C89-9231-22D9E7AC536C}"/>
              </a:ext>
            </a:extLst>
          </p:cNvPr>
          <p:cNvSpPr txBox="1"/>
          <p:nvPr/>
        </p:nvSpPr>
        <p:spPr>
          <a:xfrm>
            <a:off x="1310656" y="2110156"/>
            <a:ext cx="1644394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организмов с окружающей средой и друг с другом</a:t>
            </a:r>
            <a:r>
              <a:rPr lang="ru-RU" dirty="0"/>
              <a:t>.</a:t>
            </a:r>
            <a:endParaRPr lang="en-US" sz="2199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B4472005-8E24-D9C5-2344-8FBB6A546960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95436F3-63B6-F377-A0D0-13BF2BBE9B33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857F119-8583-42C7-C015-91901FA49A03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845757FD-2428-410B-0160-DE98352D30AB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B21E67C-B6A7-914D-151F-69D5ED9336BC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F69CB1AB-0C2A-2BFE-6A18-3F3B04BA7249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180D23A8-6505-A48A-CA43-3F518EE3BA54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9876F127-33C4-6F7F-84DE-30594229C925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227C20-AC94-471D-E5C7-237D08D35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70" y="4419825"/>
            <a:ext cx="13878659" cy="433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5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71B91-C0D1-7160-8F38-34A44B5AB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2D945E1B-B9AE-72C4-D725-33F4D1353883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3942842-CD86-C6C8-C758-1E1B3B1EC9C6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518A51D-7222-90DB-2578-7860DDD30061}"/>
              </a:ext>
            </a:extLst>
          </p:cNvPr>
          <p:cNvSpPr txBox="1"/>
          <p:nvPr/>
        </p:nvSpPr>
        <p:spPr>
          <a:xfrm>
            <a:off x="1358856" y="1883724"/>
            <a:ext cx="16776744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ru-RU" sz="4400" b="1" kern="0" dirty="0">
                <a:solidFill>
                  <a:srgbClr val="2E9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готовиться</a:t>
            </a:r>
            <a:endParaRPr lang="ru-RU" sz="4400" kern="100" dirty="0">
              <a:solidFill>
                <a:srgbClr val="2E919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228600" algn="l"/>
              </a:tabLst>
            </a:pPr>
            <a:r>
              <a:rPr lang="ru-RU" sz="4400" b="1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Изучите теорию</a:t>
            </a:r>
            <a:r>
              <a:rPr lang="ru-RU" sz="4400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ru-RU" sz="4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4400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Проработайте основные темы, перечисленные выше. Обратите особое внимание на разделы, где требуется анализ и сравнение биологических объектов и процессов. </a:t>
            </a:r>
          </a:p>
          <a:p>
            <a:pPr>
              <a:buNone/>
            </a:pPr>
            <a:endParaRPr lang="ru-RU" sz="4400" kern="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4400" kern="0" dirty="0">
              <a:solidFill>
                <a:srgbClr val="0A0A0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4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B898739-8271-900B-4C7C-B48E8BA404E6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3E0051B6-BF1D-169D-F334-3C6BDBC770F2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5618001-8311-7B64-3691-03BFCAC0D027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F40F713-A4B0-AC16-1CC5-7137760EF6E1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3FCFD55B-0EB3-0CD1-F269-9D7C3D9091B7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F9E1661D-BA45-C125-9638-F51FA55CE459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89B25496-BD74-C0EF-32C9-DFCC971EFE30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51105C97-7B06-A778-3FAF-E223D6E6F434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7D344A-F505-8330-25E2-F2611A6E8A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9072" y="5268101"/>
            <a:ext cx="6477000" cy="48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BACA3-89E0-E8F9-FC82-01F088F40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3D4DF1D8-AECA-02BE-0A21-45031B58CF0C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D0C6FBE-7EC8-F81B-B8C0-12440169BB39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44360B9-0492-1D33-BDA3-DD1E99363959}"/>
              </a:ext>
            </a:extLst>
          </p:cNvPr>
          <p:cNvSpPr txBox="1"/>
          <p:nvPr/>
        </p:nvSpPr>
        <p:spPr>
          <a:xfrm>
            <a:off x="1219200" y="1883724"/>
            <a:ext cx="169164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ru-RU" sz="4400" b="1" kern="0" dirty="0">
                <a:solidFill>
                  <a:srgbClr val="2E9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готовиться</a:t>
            </a:r>
            <a:endParaRPr lang="ru-RU" sz="4400" kern="100" dirty="0">
              <a:solidFill>
                <a:srgbClr val="2E919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kern="0" dirty="0">
                <a:solidFill>
                  <a:srgbClr val="0A0A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Анализируйте примеры: </a:t>
            </a:r>
          </a:p>
          <a:p>
            <a:pPr>
              <a:buNone/>
            </a:pPr>
            <a:r>
              <a:rPr lang="ru-RU" sz="4400" kern="0" dirty="0">
                <a:solidFill>
                  <a:srgbClr val="0A0A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Ищите примеры экспериментальных заданий прошлых лет, чтобы понять структуру и типичные подходы.</a:t>
            </a:r>
          </a:p>
          <a:p>
            <a:pPr>
              <a:buNone/>
            </a:pPr>
            <a:endParaRPr lang="ru-RU" sz="4400" kern="0" dirty="0">
              <a:solidFill>
                <a:srgbClr val="0A0A0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4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DC6C1D36-8E23-CD95-607C-875ECABB5E12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2985542-2C90-23B4-6E90-E483D8F57520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8181631-0258-18DA-1C6B-C0DC3BFF3F09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CAB0CEB-0502-2B77-BF01-CB1B4DF5D8BB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A0613552-AD41-8CF4-DBEE-54B6C404955F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A5923FF1-C197-7A7A-4F80-E097FC54BAAE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6CB7F3A-92F6-33DC-3348-7B2603481934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DBCDF7D6-C7DF-2622-8D26-750B60246EE6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FBFD58-4CB3-8F63-DD1A-D351DCDBAA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9600" y="4504220"/>
            <a:ext cx="7620000" cy="570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2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96A59-1444-F470-2299-6CED027A2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4A60657B-172A-C3C8-E9E7-372A2DEAFB0E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9B0860F-62B0-F3FF-D87C-B526847D1B10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BCE987F-4EE7-E0C3-2185-AE0A8D2E8E25}"/>
              </a:ext>
            </a:extLst>
          </p:cNvPr>
          <p:cNvSpPr txBox="1"/>
          <p:nvPr/>
        </p:nvSpPr>
        <p:spPr>
          <a:xfrm>
            <a:off x="1524000" y="1883724"/>
            <a:ext cx="16764000" cy="3662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dirty="0">
                <a:solidFill>
                  <a:srgbClr val="2E91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готовиться</a:t>
            </a:r>
            <a:endParaRPr lang="ru-RU" sz="4400" dirty="0">
              <a:solidFill>
                <a:srgbClr val="2E91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Практикуйтесь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Решайте как можно больше тренировочных заданий, чтобы отточить навыки применения теоретических знаний на практике.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2090BAE-2E74-A299-1013-90A78EFF35B8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7189A24-98B5-D60D-ABAF-F90948623857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A68056D-56C2-EB4C-3BF2-11AC8ACF7A1C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58265063-3C12-4A94-85F4-7319ECEC27E1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A8C23E6F-650A-38E5-B3A1-DDB4337DA286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8CFDF208-BAAF-428D-8335-2C03D821C924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6F2FC0F7-B875-150D-075F-70267723AA28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B53748EC-8DB9-4D99-8B16-4379FF43B054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9C42E8-6C08-A48A-0519-A09E490C96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4895872"/>
            <a:ext cx="8534400" cy="47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D25A9-0991-F8AC-45E1-91E2ECA9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017DB348-B7A8-81F6-4639-7D6D376B2698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A318CD9-3DD4-7182-3886-0C3A765CB68F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0EBE2A5-48D5-338D-37B5-D950D22E7095}"/>
              </a:ext>
            </a:extLst>
          </p:cNvPr>
          <p:cNvSpPr txBox="1"/>
          <p:nvPr/>
        </p:nvSpPr>
        <p:spPr>
          <a:xfrm>
            <a:off x="1524000" y="1883724"/>
            <a:ext cx="16764000" cy="2985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dirty="0">
                <a:solidFill>
                  <a:srgbClr val="2E91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готовиться</a:t>
            </a:r>
            <a:endParaRPr lang="ru-RU" sz="4400" dirty="0">
              <a:solidFill>
                <a:srgbClr val="2E91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кодификатор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Обращайтесь к официальным кодификаторам ЕГЭ, чтобы понять полный перечень тем, которые будут проверяться на экзамене</a:t>
            </a:r>
            <a:r>
              <a:rPr lang="ru-RU" dirty="0"/>
              <a:t>. </a:t>
            </a:r>
          </a:p>
          <a:p>
            <a:r>
              <a:rPr lang="ru-RU" dirty="0"/>
              <a:t> 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EE8F7AB-9863-9070-34B1-120D5B2F6D40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80388B78-C898-B680-2202-E8FFAD5CADFE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D49E446-1F33-70A3-7304-5CA950A4DB67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90EC448-AFB4-CCD3-B254-8E4EFD1A9CFA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F38CCD7-8078-3B98-CE7B-9A04DCEEB241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F79BD95B-841B-1B1A-AA42-2304EB2B09D8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92ED0851-1D7D-2E73-EDD3-3F2064A595B0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500BB67A-5A94-7B11-2ADB-EE5642A0B761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B75028-6DED-3BBF-C245-057AAE0B7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9200" y="4583192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12390167" y="7458995"/>
            <a:ext cx="430851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2390167" y="4357142"/>
            <a:ext cx="430851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727371" y="7468520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6727371" y="4357142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727371" y="3553967"/>
            <a:ext cx="3227508" cy="58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52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</a:t>
            </a:r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12844238" y="4679092"/>
            <a:ext cx="385893" cy="10829924"/>
            <a:chOff x="0" y="0"/>
            <a:chExt cx="925813" cy="68685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5813" cy="6868531"/>
            </a:xfrm>
            <a:custGeom>
              <a:avLst/>
              <a:gdLst/>
              <a:ahLst/>
              <a:cxnLst/>
              <a:rect l="l" t="t" r="r" b="b"/>
              <a:pathLst>
                <a:path w="925813" h="6868531">
                  <a:moveTo>
                    <a:pt x="0" y="0"/>
                  </a:moveTo>
                  <a:lnTo>
                    <a:pt x="925813" y="0"/>
                  </a:lnTo>
                  <a:lnTo>
                    <a:pt x="925813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6836872" y="1097898"/>
            <a:ext cx="11251107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Динамика выполнения заданий части 2</a:t>
            </a: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525380" y="3553967"/>
            <a:ext cx="3227508" cy="58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52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27371" y="4744392"/>
            <a:ext cx="4308518" cy="2260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 Описание Описание Описание Описание Описание Описание Описание Описание Описание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0" y="9119276"/>
            <a:ext cx="1563662" cy="1563662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-838072" y="8168640"/>
            <a:ext cx="1676145" cy="1676145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-647445" y="-785239"/>
            <a:ext cx="1676145" cy="1676145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3FE5C799-AC2C-4764-AE9A-1AADDA12DC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6859558"/>
              </p:ext>
            </p:extLst>
          </p:nvPr>
        </p:nvGraphicFramePr>
        <p:xfrm>
          <a:off x="6967828" y="2118359"/>
          <a:ext cx="9186572" cy="5953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TextBox 21">
            <a:extLst>
              <a:ext uri="{FF2B5EF4-FFF2-40B4-BE49-F238E27FC236}">
                <a16:creationId xmlns:a16="http://schemas.microsoft.com/office/drawing/2014/main" id="{0DB026DE-F5E0-4282-AAD1-EB3ABEC7B9E4}"/>
              </a:ext>
            </a:extLst>
          </p:cNvPr>
          <p:cNvSpPr txBox="1"/>
          <p:nvPr/>
        </p:nvSpPr>
        <p:spPr>
          <a:xfrm>
            <a:off x="7570870" y="7931972"/>
            <a:ext cx="7980488" cy="53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2400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       22          23            24             25           26            27        28</a:t>
            </a:r>
            <a:endParaRPr lang="en-US" sz="2400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3CFB281E-73D7-4C40-9AA4-ECAAB4D49B2E}"/>
              </a:ext>
            </a:extLst>
          </p:cNvPr>
          <p:cNvSpPr txBox="1"/>
          <p:nvPr/>
        </p:nvSpPr>
        <p:spPr>
          <a:xfrm>
            <a:off x="10210800" y="8530671"/>
            <a:ext cx="3200400" cy="1149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2400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       синий – 2024</a:t>
            </a:r>
          </a:p>
          <a:p>
            <a:pPr algn="l">
              <a:lnSpc>
                <a:spcPts val="4788"/>
              </a:lnSpc>
            </a:pPr>
            <a:r>
              <a:rPr lang="ru-RU" sz="2400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       оранжевый - 2025</a:t>
            </a:r>
            <a:endParaRPr lang="en-US" sz="2400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grpSp>
        <p:nvGrpSpPr>
          <p:cNvPr id="33" name="Group 18">
            <a:extLst>
              <a:ext uri="{FF2B5EF4-FFF2-40B4-BE49-F238E27FC236}">
                <a16:creationId xmlns:a16="http://schemas.microsoft.com/office/drawing/2014/main" id="{F71A805B-ED3A-4523-A4D1-1881DE611D65}"/>
              </a:ext>
            </a:extLst>
          </p:cNvPr>
          <p:cNvGrpSpPr>
            <a:grpSpLocks noChangeAspect="1"/>
          </p:cNvGrpSpPr>
          <p:nvPr/>
        </p:nvGrpSpPr>
        <p:grpSpPr>
          <a:xfrm>
            <a:off x="-4888" y="61291"/>
            <a:ext cx="6858415" cy="8098471"/>
            <a:chOff x="0" y="0"/>
            <a:chExt cx="21042033" cy="24846598"/>
          </a:xfrm>
        </p:grpSpPr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A71EC1CA-FF82-4D62-9BF0-63153D9F554A}"/>
                </a:ext>
              </a:extLst>
            </p:cNvPr>
            <p:cNvSpPr/>
            <p:nvPr/>
          </p:nvSpPr>
          <p:spPr>
            <a:xfrm rot="30000">
              <a:off x="-108012" y="-17555"/>
              <a:ext cx="21254218" cy="24955555"/>
            </a:xfrm>
            <a:custGeom>
              <a:avLst/>
              <a:gdLst/>
              <a:ahLst/>
              <a:cxnLst/>
              <a:rect l="l" t="t" r="r" b="b"/>
              <a:pathLst>
                <a:path w="21254218" h="24955555">
                  <a:moveTo>
                    <a:pt x="0" y="109840"/>
                  </a:moveTo>
                  <a:lnTo>
                    <a:pt x="216825" y="24955555"/>
                  </a:lnTo>
                  <a:lnTo>
                    <a:pt x="21224873" y="24772221"/>
                  </a:lnTo>
                  <a:cubicBezTo>
                    <a:pt x="21224873" y="24772221"/>
                    <a:pt x="21254218" y="24525575"/>
                    <a:pt x="21251866" y="24066854"/>
                  </a:cubicBezTo>
                  <a:lnTo>
                    <a:pt x="21251866" y="24066854"/>
                  </a:lnTo>
                  <a:lnTo>
                    <a:pt x="21251198" y="23990403"/>
                  </a:lnTo>
                  <a:lnTo>
                    <a:pt x="21251198" y="23990403"/>
                  </a:lnTo>
                  <a:cubicBezTo>
                    <a:pt x="21229715" y="22241735"/>
                    <a:pt x="20746638" y="17721401"/>
                    <a:pt x="16879172" y="12084387"/>
                  </a:cubicBezTo>
                  <a:cubicBezTo>
                    <a:pt x="11710889" y="4551620"/>
                    <a:pt x="12586364" y="0"/>
                    <a:pt x="12586364" y="0"/>
                  </a:cubicBezTo>
                  <a:close/>
                </a:path>
              </a:pathLst>
            </a:custGeom>
            <a:blipFill>
              <a:blip r:embed="rId7"/>
              <a:stretch>
                <a:fillRect t="-19723" b="-8095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A0EB1-ECE1-89CD-4C6E-C146FEFB9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88B82A91-58B8-8478-5F75-DEAF3231D41F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B0404A7-F5FA-7B59-FF9E-6CA692A2B6DC}"/>
              </a:ext>
            </a:extLst>
          </p:cNvPr>
          <p:cNvSpPr txBox="1"/>
          <p:nvPr/>
        </p:nvSpPr>
        <p:spPr>
          <a:xfrm>
            <a:off x="1005857" y="823881"/>
            <a:ext cx="16672543" cy="504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выбор.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2E91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rgbClr val="2E9196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Задание</a:t>
            </a:r>
          </a:p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rgbClr val="2E9196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 Предложите алгоритм решения заданий линии 2</a:t>
            </a:r>
            <a:endParaRPr lang="en-US" sz="4800" b="1" dirty="0">
              <a:solidFill>
                <a:srgbClr val="2E9196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A6B12A1-2418-3821-53A7-798372801FAB}"/>
              </a:ext>
            </a:extLst>
          </p:cNvPr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917794C-769B-4ECB-706D-DADBD4363A24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FFB8965-BE2D-8A24-70AF-F362DE58A37E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00AE608-CDE6-254D-65A6-CED10A032C05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6F13A06F-E49F-1B19-4E97-CC1B62FF63A7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FBE1F9E9-85AA-EDDB-DC08-9BB7B830AE7E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1FFE380C-A726-A452-9795-34E6F88E0161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D8CB0ED1-0BC9-A9FE-CF66-260D9EB1012D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EE20FFE4-5C22-3D47-AC0C-D0ADEB9229CF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505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F7445-E254-F6AB-2465-F9707FE3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91B4D026-02BA-A08D-5B6D-2231604F3B9A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FC35C6C-2271-D1A7-2FC3-A18624935B01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51D2D36-E22D-FB46-69C9-70EDDD314F63}"/>
              </a:ext>
            </a:extLst>
          </p:cNvPr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38BE861-E42B-3EB1-57B3-0E8DFDAD3FEF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6C9F242-8161-0F35-3A77-2894809F6C20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F8923DE1-93DE-D7A0-CB93-B5EE829323C9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0B9A536-F415-E007-7014-81ED895BA773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EC7BF03-B06E-DED8-FCA1-F9237E5BD0D4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CA82217E-0570-6F26-22DB-7A9B746DEC17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050FC5F-23CE-9BD0-A81A-6708F0D0CA05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BA8A006C-3977-B8DA-96DF-C9A21FFDBEF9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09BBC-85EB-09DC-F327-C3E6FD66A4E5}"/>
              </a:ext>
            </a:extLst>
          </p:cNvPr>
          <p:cNvSpPr txBox="1"/>
          <p:nvPr/>
        </p:nvSpPr>
        <p:spPr>
          <a:xfrm>
            <a:off x="1358856" y="2611956"/>
            <a:ext cx="1639574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4400" b="1" kern="0" dirty="0">
                <a:solidFill>
                  <a:srgbClr val="2E9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решения </a:t>
            </a:r>
          </a:p>
          <a:p>
            <a:pPr>
              <a:buNone/>
            </a:pPr>
            <a:endParaRPr lang="ru-RU" sz="4400" b="1" kern="0" dirty="0">
              <a:solidFill>
                <a:srgbClr val="2E919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4400" b="1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Внимательно прочитайте задание:</a:t>
            </a:r>
          </a:p>
          <a:p>
            <a:pPr>
              <a:buNone/>
            </a:pPr>
            <a:endParaRPr lang="ru-RU" sz="4400" kern="1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1" indent="-57150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4400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Определите, какой биологический объект (организм, орган, стадия) изучается в задании.</a:t>
            </a:r>
          </a:p>
          <a:p>
            <a:pPr marL="571500" lvl="1" indent="-57150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ru-RU" sz="4400" kern="1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1" indent="-57150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4400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Выясните, какие конкретно признаки необходимо оценить (они обычно указаны в заголовках столбцов таблицы).</a:t>
            </a:r>
            <a:endParaRPr lang="ru-RU" sz="4400" kern="1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A1330-DEB9-DB9F-0982-93F2D4A9E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1180D2E2-DA70-0BDF-DE8C-0BEFD41E6FED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847DAF5-4437-D401-37C8-404B4B228273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C0D28DC-B45A-3FEC-7BEC-6640E817E788}"/>
              </a:ext>
            </a:extLst>
          </p:cNvPr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1F4AECC3-533F-2E3E-6462-5694B8947288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9B52648-DB39-8A41-FB26-CD26A45CB9E4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EAE3384-2DA9-0811-6C18-A4EB0C5B601E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46666A18-20B4-7740-082E-51D0386B7B3E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38005B6B-AC9B-E4A5-0E6B-509A0274FEC6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DA518E1A-1C98-E569-9C4C-734E0EA0FD96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F9FBFF93-CE29-3F46-4B84-DB8B910067E4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EA432A4E-71EE-5C95-C7F0-B8D769FC9B49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DB2A76-59A8-40E9-A769-915A8F7033FD}"/>
              </a:ext>
            </a:extLst>
          </p:cNvPr>
          <p:cNvSpPr txBox="1"/>
          <p:nvPr/>
        </p:nvSpPr>
        <p:spPr>
          <a:xfrm>
            <a:off x="1310656" y="2859882"/>
            <a:ext cx="1525984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4400" b="1" kern="0" dirty="0">
                <a:solidFill>
                  <a:srgbClr val="2E91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решения </a:t>
            </a:r>
          </a:p>
          <a:p>
            <a:pPr lvl="0">
              <a:tabLst>
                <a:tab pos="457200" algn="l"/>
              </a:tabLst>
            </a:pPr>
            <a:endParaRPr lang="ru-RU" sz="4400" b="1" kern="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ru-RU" sz="4400" b="1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Вспомните биологические закономерности:</a:t>
            </a:r>
          </a:p>
          <a:p>
            <a:pPr lvl="0">
              <a:tabLst>
                <a:tab pos="457200" algn="l"/>
              </a:tabLst>
            </a:pPr>
            <a:endParaRPr lang="ru-RU" sz="4400" kern="1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1" indent="-57150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4400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Проанализируйте, какие процессы происходят с объектом в описанных условиях.</a:t>
            </a:r>
          </a:p>
          <a:p>
            <a:pPr marL="571500" lvl="1" indent="-57150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ru-RU" sz="4400" kern="1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1" indent="-57150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4400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Вспомните, как эти процессы влияют на каждый из признаков, указанных в задании.</a:t>
            </a:r>
            <a:endParaRPr lang="ru-RU" sz="4400" kern="1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8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41D63-8585-3F58-046C-AAE6AD12D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1FBEA0B4-4E71-D36A-58A9-3AC91CAA10D5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47852BB-9BD8-32A6-F789-80A2C6431906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81398C6-1F3D-81A2-2330-1D5FEE6B5091}"/>
              </a:ext>
            </a:extLst>
          </p:cNvPr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245F110-FE9F-78F3-D31E-0CE64C21B168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0B6462EE-AF8C-048C-75DB-92658071FB19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95D1B00-8815-40AE-3876-FF4D7EB8C0FA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D675355-F9DC-D463-630C-6B6E2270CF5F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41B4717-0CA0-432D-9F8F-EA8B30FAC58C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3379D48D-CE5B-BBF4-5833-B3C5151BAED0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1CF3D620-F23E-58E7-8876-8B28692F14EC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4A8556F5-8F2A-52FC-5B22-4522FCD45300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50EF8-C9DF-31ED-5693-4DA6F9F8BEA3}"/>
              </a:ext>
            </a:extLst>
          </p:cNvPr>
          <p:cNvSpPr txBox="1"/>
          <p:nvPr/>
        </p:nvSpPr>
        <p:spPr>
          <a:xfrm>
            <a:off x="1267074" y="2592270"/>
            <a:ext cx="1621597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4400" b="1" kern="0" dirty="0">
                <a:solidFill>
                  <a:srgbClr val="2E91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решения </a:t>
            </a:r>
          </a:p>
          <a:p>
            <a:pPr lvl="0">
              <a:tabLst>
                <a:tab pos="457200" algn="l"/>
              </a:tabLst>
            </a:pPr>
            <a:endParaRPr lang="ru-RU" sz="4400" b="1" kern="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ru-RU" sz="4400" b="1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Оцените направление изменения признаков:</a:t>
            </a:r>
          </a:p>
          <a:p>
            <a:pPr lvl="0">
              <a:tabLst>
                <a:tab pos="457200" algn="l"/>
              </a:tabLst>
            </a:pPr>
            <a:endParaRPr lang="ru-RU" sz="4400" kern="1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1" indent="-57150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4400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каждого признака выберите один из трех вариантов: "увеличился", "уменьшился" или "не изменился".</a:t>
            </a:r>
          </a:p>
          <a:p>
            <a:pPr marL="571500" lvl="1" indent="-57150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ru-RU" sz="4400" kern="1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1" indent="-57150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4400" kern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Помните, что ответы могут повторяться. </a:t>
            </a:r>
            <a:endParaRPr lang="ru-RU" sz="4400" kern="1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83E97-6CBE-919F-5E8B-F1B49C610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588766A0-4169-292F-4BE5-BC4CAB0F2137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F0CF7DE-8E1F-4AA9-8AFF-25C3D352EF71}"/>
              </a:ext>
            </a:extLst>
          </p:cNvPr>
          <p:cNvSpPr txBox="1"/>
          <p:nvPr/>
        </p:nvSpPr>
        <p:spPr>
          <a:xfrm>
            <a:off x="1358855" y="4556801"/>
            <a:ext cx="15136258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ru-RU" sz="9600" b="1" dirty="0">
                <a:solidFill>
                  <a:srgbClr val="2E9196"/>
                </a:solidFill>
                <a:latin typeface="Times New Roman" panose="02020603050405020304" pitchFamily="18" charset="0"/>
                <a:ea typeface="Open Sans 2"/>
                <a:cs typeface="Times New Roman" panose="02020603050405020304" pitchFamily="18" charset="0"/>
                <a:sym typeface="Open Sans 2"/>
              </a:rPr>
              <a:t>Спасибо за работу</a:t>
            </a:r>
            <a:endParaRPr lang="en-US" sz="9600" b="1" dirty="0">
              <a:solidFill>
                <a:srgbClr val="2E9196"/>
              </a:solidFill>
              <a:latin typeface="Times New Roman" panose="02020603050405020304" pitchFamily="18" charset="0"/>
              <a:ea typeface="Open Sans 2"/>
              <a:cs typeface="Times New Roman" panose="02020603050405020304" pitchFamily="18" charset="0"/>
              <a:sym typeface="Open Sans 2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4D3235B-11D5-11CA-88EB-31256E0D9D24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3CC9127-40FE-C7A1-887E-D926A0F6E249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20E7964-D5E0-AF04-3F70-7BD7BB6C73D0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5FD66789-25B7-2A5A-C743-0E7FE3B272C9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CE199A81-88B4-4D76-8CA9-65C2969D8B4D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6F7FEC2F-4449-07EC-1CB9-5408805F85F8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89FC3F5F-8E5D-DA5D-84F5-86BC34AF0EE2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C7485410-F2D0-9C40-3EF1-9D66B5EB859E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6915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55444" y="1002790"/>
            <a:ext cx="154133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22.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</a:t>
            </a:r>
            <a:r>
              <a:rPr lang="ru-RU" sz="4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биологических</a:t>
            </a:r>
            <a:r>
              <a:rPr lang="ru-RU" sz="4800" spc="-19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практических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</a:t>
            </a:r>
            <a:r>
              <a:rPr lang="ru-RU" sz="4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ациях, анализ эксперименталь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928182" y="966844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7483052" y="413161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27A70-8EB8-4E8F-A8AC-E6267126A660}"/>
              </a:ext>
            </a:extLst>
          </p:cNvPr>
          <p:cNvSpPr txBox="1"/>
          <p:nvPr/>
        </p:nvSpPr>
        <p:spPr>
          <a:xfrm>
            <a:off x="292055" y="2611957"/>
            <a:ext cx="9461548" cy="7546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Сахарный диабет может быть обусловлен несколькими причинами. Диабет 1-го типа (инсулинозависимый) связан с аутоиммунным разрушением клеток, вырабатывающих инсулин. Причиной диабета 2-го типа (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инсулинонезависимого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является потеря способности клеток организма отвечать на вырабатываемый инсулин и транспортировать глюкозу внутрь клеток.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Экспериментатор изучал особенности обмена веществ у здоровых и больных сахарным диабетом крыс. Для этого он однократно вводил животным глюкозу и измерял уровень инсулина в крови. Результаты приведены на графике.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 descr="Picture background">
            <a:extLst>
              <a:ext uri="{FF2B5EF4-FFF2-40B4-BE49-F238E27FC236}">
                <a16:creationId xmlns:a16="http://schemas.microsoft.com/office/drawing/2014/main" id="{24EC45AE-2EFE-48AA-9FFE-BE8CE579D048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2" y="3169804"/>
            <a:ext cx="8242344" cy="5293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55444" y="1002790"/>
            <a:ext cx="154133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22.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</a:t>
            </a:r>
            <a:r>
              <a:rPr lang="ru-RU" sz="4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биологических</a:t>
            </a:r>
            <a:r>
              <a:rPr lang="ru-RU" sz="4800" spc="-19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практических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</a:t>
            </a:r>
            <a:r>
              <a:rPr lang="ru-RU" sz="4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ациях, анализ эксперименталь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928182" y="966844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7483052" y="413161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27A70-8EB8-4E8F-A8AC-E6267126A660}"/>
              </a:ext>
            </a:extLst>
          </p:cNvPr>
          <p:cNvSpPr txBox="1"/>
          <p:nvPr/>
        </p:nvSpPr>
        <p:spPr>
          <a:xfrm>
            <a:off x="381001" y="3139725"/>
            <a:ext cx="8153399" cy="693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Сформулируйте нулевую гипотезу* для данного эксперимента. Объясните, почему необходимо, чтобы и больные, и здоровые животные были одной линии. Почему результаты эксперимента могут быть недостоверными, если известно, что для оценки уровня инсулина в одной группе кровь брали из хвостовой вены, а в другой - из бедренной артерии?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ru-RU" sz="32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Нулевая гипотеза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— принимаемое по умолчанию предположение, что не существует связи между двумя наблюдаемыми событиями, феноменами.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 descr="Picture background">
            <a:extLst>
              <a:ext uri="{FF2B5EF4-FFF2-40B4-BE49-F238E27FC236}">
                <a16:creationId xmlns:a16="http://schemas.microsoft.com/office/drawing/2014/main" id="{24EC45AE-2EFE-48AA-9FFE-BE8CE579D048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941" y="3421207"/>
            <a:ext cx="8242344" cy="5293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2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55444" y="1002790"/>
            <a:ext cx="154133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22.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</a:t>
            </a:r>
            <a:r>
              <a:rPr lang="ru-RU" sz="4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биологических</a:t>
            </a:r>
            <a:r>
              <a:rPr lang="ru-RU" sz="4800" spc="-19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практических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</a:t>
            </a:r>
            <a:r>
              <a:rPr lang="ru-RU" sz="4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ациях, анализ эксперименталь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928182" y="966844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7483052" y="413161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27A70-8EB8-4E8F-A8AC-E6267126A660}"/>
              </a:ext>
            </a:extLst>
          </p:cNvPr>
          <p:cNvSpPr txBox="1"/>
          <p:nvPr/>
        </p:nvSpPr>
        <p:spPr>
          <a:xfrm>
            <a:off x="685800" y="3139725"/>
            <a:ext cx="7566970" cy="428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spc="25" dirty="0">
                <a:solidFill>
                  <a:srgbClr val="302A3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Укажите </a:t>
            </a:r>
            <a:r>
              <a:rPr lang="ru-RU" sz="3200" b="1" spc="25" dirty="0">
                <a:solidFill>
                  <a:srgbClr val="302A3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различия </a:t>
            </a:r>
            <a:r>
              <a:rPr lang="ru-RU" sz="3200" spc="25" dirty="0">
                <a:solidFill>
                  <a:srgbClr val="302A3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физиологическом ответе здоровых и больных животных на введение глюкозы в эксперименте. Какова роль инсулина в организме на клеточном уровне? К чему приводит недостаток на клеточном уровне? Как это сказывается на работе выделительной системы?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 descr="Picture background">
            <a:extLst>
              <a:ext uri="{FF2B5EF4-FFF2-40B4-BE49-F238E27FC236}">
                <a16:creationId xmlns:a16="http://schemas.microsoft.com/office/drawing/2014/main" id="{24EC45AE-2EFE-48AA-9FFE-BE8CE579D048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139725"/>
            <a:ext cx="8242344" cy="5293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5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55444" y="1002790"/>
            <a:ext cx="154133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22.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</a:t>
            </a:r>
            <a:r>
              <a:rPr lang="ru-RU" sz="4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биологических</a:t>
            </a:r>
            <a:r>
              <a:rPr lang="ru-RU" sz="4800" spc="-19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практических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</a:t>
            </a:r>
            <a:r>
              <a:rPr lang="ru-RU" sz="4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ациях, анализ эксперименталь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928182" y="966844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7483052" y="413161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27A70-8EB8-4E8F-A8AC-E6267126A660}"/>
              </a:ext>
            </a:extLst>
          </p:cNvPr>
          <p:cNvSpPr txBox="1"/>
          <p:nvPr/>
        </p:nvSpPr>
        <p:spPr>
          <a:xfrm>
            <a:off x="381001" y="3139725"/>
            <a:ext cx="9143999" cy="758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Какая переменная в этом эксперименте будет зависимой (изменяющейся), а какая – независимой (задаваемой)? Объясните, как в данном эксперименте можно поставить </a:t>
            </a: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отрицательный контроль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3200" spc="25" dirty="0">
                <a:solidFill>
                  <a:srgbClr val="302A3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отрицательный контроль*, в котором экспериментатор вводил крысам смесь аминокислот, не является адекватным? Ответ поясните. Предложите свой вариант отрицательного контроля.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(*</a:t>
            </a:r>
            <a:r>
              <a:rPr lang="ru-RU" sz="3200" b="1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Отрицательный контроль</a:t>
            </a: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экспериментальный	 контроль, при котором изучаемый объект не подвергается экспериментальному воздействию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 descr="Picture background">
            <a:extLst>
              <a:ext uri="{FF2B5EF4-FFF2-40B4-BE49-F238E27FC236}">
                <a16:creationId xmlns:a16="http://schemas.microsoft.com/office/drawing/2014/main" id="{24EC45AE-2EFE-48AA-9FFE-BE8CE579D048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2" y="3452586"/>
            <a:ext cx="8242344" cy="5293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8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55444" y="1002790"/>
            <a:ext cx="154133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22.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</a:t>
            </a:r>
            <a:r>
              <a:rPr lang="ru-RU" sz="4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биологических</a:t>
            </a:r>
            <a:r>
              <a:rPr lang="ru-RU" sz="4800" spc="-19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практических</a:t>
            </a:r>
            <a:r>
              <a:rPr lang="ru-RU" sz="4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</a:t>
            </a:r>
            <a:r>
              <a:rPr lang="ru-RU" sz="4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ациях, анализ эксперименталь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</a:t>
            </a:r>
            <a:r>
              <a:rPr lang="ru-RU" sz="4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928182" y="966844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7483052" y="413161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27A70-8EB8-4E8F-A8AC-E6267126A660}"/>
              </a:ext>
            </a:extLst>
          </p:cNvPr>
          <p:cNvSpPr txBox="1"/>
          <p:nvPr/>
        </p:nvSpPr>
        <p:spPr>
          <a:xfrm>
            <a:off x="1118671" y="3065317"/>
            <a:ext cx="7928622" cy="7156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spc="25" dirty="0">
                <a:solidFill>
                  <a:srgbClr val="302A3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В чём, по данным эксперимента, заключается отличие больных животных от здоровых до введения глюкозы? Модель какого типа сахарного диабета использована в данном эксперименте? Ответ поясните. Где располагаются и как называются клетки, вырабатывающие инсулин? Как отделы вегетативной нервной системы обеспечивают регуляцию инсулина?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 descr="Picture background">
            <a:extLst>
              <a:ext uri="{FF2B5EF4-FFF2-40B4-BE49-F238E27FC236}">
                <a16:creationId xmlns:a16="http://schemas.microsoft.com/office/drawing/2014/main" id="{24EC45AE-2EFE-48AA-9FFE-BE8CE579D048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708" y="3723092"/>
            <a:ext cx="8242344" cy="5293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5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FAE9C-5D30-D300-4FCE-4DBC85528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D09E91AA-04BE-58DB-7599-81C7B39961E1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EDC8D39-4AC6-CC05-983E-F2D181ECA199}"/>
              </a:ext>
            </a:extLst>
          </p:cNvPr>
          <p:cNvSpPr txBox="1"/>
          <p:nvPr/>
        </p:nvSpPr>
        <p:spPr>
          <a:xfrm>
            <a:off x="1600200" y="800100"/>
            <a:ext cx="15468599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9CBD337-568C-F2E8-42A1-EEB2A640C065}"/>
              </a:ext>
            </a:extLst>
          </p:cNvPr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2173574-4B26-BE26-3FBD-04C17489EEE8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A8CC03A-5B8B-920E-8D9E-2BE1AA5B7D6C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08E3A69-C09B-FD31-56A8-640E8E38A490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95C02214-8B74-59D8-82FB-E16187BC182F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E180DB9D-B728-557A-B4F5-51D0BAEF950E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2A6206C3-CD2E-02E1-4FB4-31784EFA8865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7DCC08ED-65FE-6999-00BE-234DFFBD0C7C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9EDFBB27-E442-F38A-E8D5-1AFEF9E96BD6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1EC60-64AE-358F-9B97-7135F1D4189C}"/>
              </a:ext>
            </a:extLst>
          </p:cNvPr>
          <p:cNvSpPr txBox="1"/>
          <p:nvPr/>
        </p:nvSpPr>
        <p:spPr>
          <a:xfrm>
            <a:off x="1219201" y="2552701"/>
            <a:ext cx="1626385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4400" kern="0" dirty="0">
                <a:solidFill>
                  <a:srgbClr val="2E9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400" kern="100" dirty="0">
              <a:solidFill>
                <a:srgbClr val="2E919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4400" kern="0" dirty="0">
                <a:solidFill>
                  <a:srgbClr val="2E9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линии 2 на ЕГЭ по биологии проверяет умение предсказывать результаты эксперимента, исходя из знаний о физиологии клеток и организмов, включая анатомию, морфологию, рост и развитие. Для успешного выполнения нужно понимать, как биологические процессы меняются во времени, и уметь логически сопоставлять признак и его изменение. </a:t>
            </a:r>
            <a:endParaRPr lang="ru-RU" sz="4400" kern="100" dirty="0">
              <a:solidFill>
                <a:srgbClr val="2E919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627C1-B7FE-237D-8AFD-6267A4F4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91C8B382-DE8C-BDE6-FC13-7E499C2DF497}"/>
              </a:ext>
            </a:extLst>
          </p:cNvPr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AE45849-0BA9-EF6A-C7F8-FE8995F267D9}"/>
              </a:ext>
            </a:extLst>
          </p:cNvPr>
          <p:cNvSpPr txBox="1"/>
          <p:nvPr/>
        </p:nvSpPr>
        <p:spPr>
          <a:xfrm>
            <a:off x="1524000" y="274558"/>
            <a:ext cx="1554479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Times New Roman" panose="02020603050405020304" pitchFamily="18" charset="0"/>
                <a:ea typeface="Montserrat 1 Bold"/>
                <a:cs typeface="Times New Roman" panose="02020603050405020304" pitchFamily="18" charset="0"/>
                <a:sym typeface="Montserrat 1 Bold"/>
              </a:rPr>
              <a:t>Линия 2.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 Наблюдение, измерение, эксперимент, систематизация, метаанализ. Множественный выбор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ts val="4788"/>
              </a:lnSpc>
            </a:pPr>
            <a:endParaRPr lang="en-US" sz="4800" b="1" dirty="0">
              <a:solidFill>
                <a:srgbClr val="041A22"/>
              </a:solidFill>
              <a:latin typeface="Times New Roman" panose="02020603050405020304" pitchFamily="18" charset="0"/>
              <a:ea typeface="Montserrat 1 Bold"/>
              <a:cs typeface="Times New Roman" panose="02020603050405020304" pitchFamily="18" charset="0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66ABB58-46B9-FC19-EADE-8C9EA2A5CDB3}"/>
              </a:ext>
            </a:extLst>
          </p:cNvPr>
          <p:cNvSpPr txBox="1"/>
          <p:nvPr/>
        </p:nvSpPr>
        <p:spPr>
          <a:xfrm>
            <a:off x="1358856" y="3065317"/>
            <a:ext cx="15136258" cy="3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A2EAB60-41D1-1A6D-B0A9-A71078372A9E}"/>
              </a:ext>
            </a:extLst>
          </p:cNvPr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FDADB17-2A01-6BB4-E883-BDAC95191849}"/>
              </a:ext>
            </a:extLst>
          </p:cNvPr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A444022-F3D3-5A86-4316-DA8B4ACE9D9C}"/>
              </a:ext>
            </a:extLst>
          </p:cNvPr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43DBEC7C-E7E5-8F80-116C-1DDD658CFD36}"/>
              </a:ext>
            </a:extLst>
          </p:cNvPr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C105063-D1F7-59E0-6A64-DCABFD2C5414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504EDE7E-09DD-9941-1D70-3DA676FF23B6}"/>
              </a:ext>
            </a:extLst>
          </p:cNvPr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2D2614DB-FFD0-40B4-9E69-1921CB84A7CB}"/>
              </a:ext>
            </a:extLst>
          </p:cNvPr>
          <p:cNvSpPr/>
          <p:nvPr/>
        </p:nvSpPr>
        <p:spPr>
          <a:xfrm rot="20697359">
            <a:off x="16567467" y="159314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1841601A-73FF-D31B-3D10-F3C63788DE60}"/>
              </a:ext>
            </a:extLst>
          </p:cNvPr>
          <p:cNvSpPr/>
          <p:nvPr/>
        </p:nvSpPr>
        <p:spPr>
          <a:xfrm>
            <a:off x="17180634" y="100279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C3C68F-3BD4-00E6-BCE6-C72789BC73FE}"/>
              </a:ext>
            </a:extLst>
          </p:cNvPr>
          <p:cNvSpPr txBox="1"/>
          <p:nvPr/>
        </p:nvSpPr>
        <p:spPr>
          <a:xfrm>
            <a:off x="1524000" y="1714500"/>
            <a:ext cx="15240000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E91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знать: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биологической науки.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Наблюдение, измерение, эксперимент, систематизация, метаанализ.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о зависимой и независимой переменной.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эксперимента.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и проверка гипотез.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Нулевая гипотеза.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выборки и её достоверность.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Разброс в биологических данных.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достоверности полученных результатов.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искажения результатов эксперимента.</a:t>
            </a:r>
          </a:p>
        </p:txBody>
      </p:sp>
    </p:spTree>
    <p:extLst>
      <p:ext uri="{BB962C8B-B14F-4D97-AF65-F5344CB8AC3E}">
        <p14:creationId xmlns:p14="http://schemas.microsoft.com/office/powerpoint/2010/main" val="31377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1467</Words>
  <Application>Microsoft Office PowerPoint</Application>
  <PresentationFormat>Произвольный</PresentationFormat>
  <Paragraphs>190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Open Sans 1 Bold</vt:lpstr>
      <vt:lpstr>Open Sans 1</vt:lpstr>
      <vt:lpstr>PT Sans</vt:lpstr>
      <vt:lpstr>Arial</vt:lpstr>
      <vt:lpstr>Times New Roman</vt:lpstr>
      <vt:lpstr>Calibri</vt:lpstr>
      <vt:lpstr>Open Sans 2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2024_шаблон презентации</dc:title>
  <dc:creator>Райских Т.Н.</dc:creator>
  <cp:lastModifiedBy>Панкратова Светлана Владимировна</cp:lastModifiedBy>
  <cp:revision>39</cp:revision>
  <dcterms:created xsi:type="dcterms:W3CDTF">2006-08-16T00:00:00Z</dcterms:created>
  <dcterms:modified xsi:type="dcterms:W3CDTF">2025-10-27T21:51:22Z</dcterms:modified>
  <dc:identifier>DAGP5fx93wg</dc:identifier>
</cp:coreProperties>
</file>