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60" r:id="rId6"/>
    <p:sldId id="268" r:id="rId7"/>
    <p:sldId id="264" r:id="rId8"/>
    <p:sldId id="261" r:id="rId9"/>
    <p:sldId id="269" r:id="rId10"/>
    <p:sldId id="262" r:id="rId11"/>
    <p:sldId id="265" r:id="rId12"/>
    <p:sldId id="270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D0E0F-5AFE-47C8-8549-AC4AE10A371F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8FB4-B818-40AC-A8B3-30AE087C0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84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D0E0F-5AFE-47C8-8549-AC4AE10A371F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8FB4-B818-40AC-A8B3-30AE087C0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9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D0E0F-5AFE-47C8-8549-AC4AE10A371F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8FB4-B818-40AC-A8B3-30AE087C0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39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D0E0F-5AFE-47C8-8549-AC4AE10A371F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8FB4-B818-40AC-A8B3-30AE087C0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D0E0F-5AFE-47C8-8549-AC4AE10A371F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8FB4-B818-40AC-A8B3-30AE087C0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8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D0E0F-5AFE-47C8-8549-AC4AE10A371F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8FB4-B818-40AC-A8B3-30AE087C0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9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D0E0F-5AFE-47C8-8549-AC4AE10A371F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8FB4-B818-40AC-A8B3-30AE087C0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45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D0E0F-5AFE-47C8-8549-AC4AE10A371F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8FB4-B818-40AC-A8B3-30AE087C0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19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D0E0F-5AFE-47C8-8549-AC4AE10A371F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8FB4-B818-40AC-A8B3-30AE087C0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D0E0F-5AFE-47C8-8549-AC4AE10A371F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8FB4-B818-40AC-A8B3-30AE087C0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1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D0E0F-5AFE-47C8-8549-AC4AE10A371F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8FB4-B818-40AC-A8B3-30AE087C0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5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D0E0F-5AFE-47C8-8549-AC4AE10A371F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B8FB4-B818-40AC-A8B3-30AE087C0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8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8196"/>
            <a:ext cx="9144000" cy="172429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Муниципальное бюджетное образовательное учреждение</a:t>
            </a:r>
            <a:br>
              <a:rPr lang="ru-RU" sz="2000" b="1" dirty="0" smtClean="0"/>
            </a:br>
            <a:r>
              <a:rPr lang="ru-RU" sz="2000" b="1" dirty="0" smtClean="0"/>
              <a:t>«Средняя образовательная школа №25» </a:t>
            </a:r>
            <a:br>
              <a:rPr lang="ru-RU" sz="20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77887"/>
            <a:ext cx="9144000" cy="391885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Повышение мотивации учащихся к изучению химии через выполнение практической части ФРП по </a:t>
            </a:r>
            <a:r>
              <a:rPr lang="ru-RU" sz="28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предмету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18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Денисова Ирина Егоровна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читель химии высшей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МБОУ «СОШ №25»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Г. Бийска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05.02.2026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7532" y="1522096"/>
            <a:ext cx="516936" cy="450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8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9 класс </a:t>
            </a:r>
            <a:br>
              <a:rPr lang="ru-RU" dirty="0" smtClean="0"/>
            </a:br>
            <a:r>
              <a:rPr lang="ru-RU" sz="4000" dirty="0" smtClean="0"/>
              <a:t>ОГЭ № 23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/>
              <a:t>Задача 4. </a:t>
            </a:r>
            <a:r>
              <a:rPr lang="ru-RU" dirty="0"/>
              <a:t>Для проведения эксперимента выданы склянки № 1 и № 2 с растворами гидроксида натрия и хлорида магния, а также три реактива: серная кислота, растворы сульфата цинка и фосфата калия.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только из указанных в перечне трёх реактивов выберите два, которые необходимы для определения каждого вещества, находящегося в склянках № 1 и № 2;</a:t>
            </a:r>
          </a:p>
          <a:p>
            <a:pPr marL="0" indent="0">
              <a:buNone/>
            </a:pPr>
            <a:r>
              <a:rPr lang="ru-RU" dirty="0"/>
              <a:t>2) составьте молекулярное, полное и сокращённое ионные уравнения реакции, которую планируете провести для определения вещества из склянки № 1;</a:t>
            </a:r>
          </a:p>
          <a:p>
            <a:pPr marL="0" indent="0">
              <a:buNone/>
            </a:pPr>
            <a:r>
              <a:rPr lang="ru-RU" dirty="0"/>
              <a:t>3) составьте молекулярное, полное и сокращённое ионные уравнения реакции, которую планируете провести для определения вещества из склянки № 2;</a:t>
            </a:r>
          </a:p>
          <a:p>
            <a:pPr marL="0" indent="0">
              <a:buNone/>
            </a:pPr>
            <a:r>
              <a:rPr lang="ru-RU" dirty="0"/>
              <a:t>4) для оформления хода эксперимента используйте предложенную ниже таблицу;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7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29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9 класс ОГЭ</a:t>
            </a:r>
            <a:br>
              <a:rPr lang="ru-RU" dirty="0" smtClean="0"/>
            </a:br>
            <a:r>
              <a:rPr lang="ru-RU" sz="2700" b="1" dirty="0">
                <a:latin typeface="+mn-lt"/>
              </a:rPr>
              <a:t>Для проведения эксперимента выданы склянки № 1 и № 2 с растворами </a:t>
            </a:r>
            <a:r>
              <a:rPr lang="ru-RU" sz="2700" b="1" dirty="0">
                <a:solidFill>
                  <a:srgbClr val="FF0000"/>
                </a:solidFill>
                <a:latin typeface="+mn-lt"/>
              </a:rPr>
              <a:t>гидроксида 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натрия</a:t>
            </a:r>
            <a:r>
              <a:rPr lang="en-US" sz="2700" b="1" dirty="0" smtClean="0">
                <a:solidFill>
                  <a:srgbClr val="FF0000"/>
                </a:solidFill>
                <a:latin typeface="+mn-lt"/>
              </a:rPr>
              <a:t>(1)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700" b="1" dirty="0">
                <a:latin typeface="+mn-lt"/>
              </a:rPr>
              <a:t>и </a:t>
            </a:r>
            <a:r>
              <a:rPr lang="ru-RU" sz="2700" b="1" dirty="0">
                <a:solidFill>
                  <a:srgbClr val="0070C0"/>
                </a:solidFill>
                <a:latin typeface="+mn-lt"/>
              </a:rPr>
              <a:t>хлорида </a:t>
            </a:r>
            <a:r>
              <a:rPr lang="ru-RU" sz="2700" b="1" dirty="0" smtClean="0">
                <a:solidFill>
                  <a:srgbClr val="0070C0"/>
                </a:solidFill>
                <a:latin typeface="+mn-lt"/>
              </a:rPr>
              <a:t>лития</a:t>
            </a:r>
            <a:r>
              <a:rPr lang="en-US" sz="2700" b="1" dirty="0" smtClean="0">
                <a:solidFill>
                  <a:srgbClr val="0070C0"/>
                </a:solidFill>
                <a:latin typeface="+mn-lt"/>
              </a:rPr>
              <a:t>(2)</a:t>
            </a:r>
            <a:r>
              <a:rPr lang="ru-RU" sz="2700" b="1" dirty="0" smtClean="0">
                <a:latin typeface="+mn-lt"/>
              </a:rPr>
              <a:t>, </a:t>
            </a:r>
            <a:r>
              <a:rPr lang="ru-RU" sz="2700" b="1" dirty="0">
                <a:latin typeface="+mn-lt"/>
              </a:rPr>
              <a:t>а также три реактива: серная кислота, растворы сульфата цинка и фосфата калия.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044089"/>
              </p:ext>
            </p:extLst>
          </p:nvPr>
        </p:nvGraphicFramePr>
        <p:xfrm>
          <a:off x="1306286" y="2508070"/>
          <a:ext cx="9248502" cy="4054056"/>
        </p:xfrm>
        <a:graphic>
          <a:graphicData uri="http://schemas.openxmlformats.org/drawingml/2006/table">
            <a:tbl>
              <a:tblPr firstRow="1" firstCol="1" bandRow="1"/>
              <a:tblGrid>
                <a:gridCol w="1149531">
                  <a:extLst>
                    <a:ext uri="{9D8B030D-6E8A-4147-A177-3AD203B41FA5}">
                      <a16:colId xmlns:a16="http://schemas.microsoft.com/office/drawing/2014/main" xmlns="" val="650824901"/>
                    </a:ext>
                  </a:extLst>
                </a:gridCol>
                <a:gridCol w="2886892">
                  <a:extLst>
                    <a:ext uri="{9D8B030D-6E8A-4147-A177-3AD203B41FA5}">
                      <a16:colId xmlns:a16="http://schemas.microsoft.com/office/drawing/2014/main" xmlns="" val="4172573634"/>
                    </a:ext>
                  </a:extLst>
                </a:gridCol>
                <a:gridCol w="2690948">
                  <a:extLst>
                    <a:ext uri="{9D8B030D-6E8A-4147-A177-3AD203B41FA5}">
                      <a16:colId xmlns:a16="http://schemas.microsoft.com/office/drawing/2014/main" xmlns="" val="3573660745"/>
                    </a:ext>
                  </a:extLst>
                </a:gridCol>
                <a:gridCol w="2521131">
                  <a:extLst>
                    <a:ext uri="{9D8B030D-6E8A-4147-A177-3AD203B41FA5}">
                      <a16:colId xmlns:a16="http://schemas.microsoft.com/office/drawing/2014/main" xmlns="" val="1635924698"/>
                    </a:ext>
                  </a:extLst>
                </a:gridCol>
              </a:tblGrid>
              <a:tr h="56170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опыта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Реактив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(формула или название)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Наблюдаемые признаки реакции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7642566"/>
                  </a:ext>
                </a:extLst>
              </a:tr>
              <a:tr h="888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Вещество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склянки №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Вещество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склянки №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7626234"/>
                  </a:ext>
                </a:extLst>
              </a:tr>
              <a:tr h="862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</a:rPr>
                        <a:t>ZnSO</a:t>
                      </a:r>
                      <a:r>
                        <a:rPr lang="en-US" sz="1400" b="1" dirty="0" smtClean="0">
                          <a:latin typeface="+mn-lt"/>
                        </a:rPr>
                        <a:t>4</a:t>
                      </a:r>
                      <a:r>
                        <a:rPr lang="en-US" sz="2000" b="1" dirty="0" smtClean="0">
                          <a:latin typeface="+mn-lt"/>
                        </a:rPr>
                        <a:t> </a:t>
                      </a:r>
                      <a:r>
                        <a:rPr lang="ru-RU" sz="2000" b="1" dirty="0" smtClean="0">
                          <a:latin typeface="+mn-lt"/>
                        </a:rPr>
                        <a:t>сульфат цинка </a:t>
                      </a: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Белый студенистый осадок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изменений</a:t>
                      </a: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715712"/>
                  </a:ext>
                </a:extLst>
              </a:tr>
              <a:tr h="903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</a:rPr>
                        <a:t>K</a:t>
                      </a:r>
                      <a:r>
                        <a:rPr lang="en-US" sz="1400" b="1" dirty="0" smtClean="0">
                          <a:latin typeface="+mn-lt"/>
                        </a:rPr>
                        <a:t>3</a:t>
                      </a:r>
                      <a:r>
                        <a:rPr lang="en-US" sz="2000" b="1" dirty="0" smtClean="0">
                          <a:latin typeface="+mn-lt"/>
                        </a:rPr>
                        <a:t>PO</a:t>
                      </a:r>
                      <a:r>
                        <a:rPr lang="en-US" sz="1400" b="1" dirty="0" smtClean="0">
                          <a:latin typeface="+mn-lt"/>
                        </a:rPr>
                        <a:t>4</a:t>
                      </a:r>
                      <a:r>
                        <a:rPr lang="en-US" sz="2000" b="1" dirty="0" smtClean="0">
                          <a:latin typeface="+mn-lt"/>
                        </a:rPr>
                        <a:t> </a:t>
                      </a:r>
                      <a:r>
                        <a:rPr lang="ru-RU" sz="2000" b="1" dirty="0" smtClean="0">
                          <a:latin typeface="+mn-lt"/>
                        </a:rPr>
                        <a:t>фосфата калия</a:t>
                      </a: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изменений</a:t>
                      </a: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Белый осадок</a:t>
                      </a: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1301662"/>
                  </a:ext>
                </a:extLst>
              </a:tr>
              <a:tr h="838309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ВЫВОД: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гидроксида натрия</a:t>
                      </a: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хлорида лития</a:t>
                      </a: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7016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6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для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199" y="1825625"/>
            <a:ext cx="11009811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Планируйте практические работы с учетом постепенного усложнения. </a:t>
            </a:r>
          </a:p>
          <a:p>
            <a:pPr>
              <a:buNone/>
            </a:pPr>
            <a:r>
              <a:rPr lang="ru-RU" dirty="0" smtClean="0"/>
              <a:t> Тесно связывайте теорию и практику. </a:t>
            </a:r>
          </a:p>
          <a:p>
            <a:pPr>
              <a:buNone/>
            </a:pPr>
            <a:r>
              <a:rPr lang="ru-RU" dirty="0" smtClean="0"/>
              <a:t> Постоянно напоминайте и контролируйте соблюдение ТБ. </a:t>
            </a:r>
          </a:p>
          <a:p>
            <a:pPr>
              <a:buNone/>
            </a:pPr>
            <a:r>
              <a:rPr lang="ru-RU" dirty="0" smtClean="0"/>
              <a:t> Детально разбирайте ошибки и пути их исправления. </a:t>
            </a:r>
          </a:p>
          <a:p>
            <a:pPr>
              <a:buNone/>
            </a:pPr>
            <a:r>
              <a:rPr lang="ru-RU" dirty="0" smtClean="0"/>
              <a:t> Активно используйте цифровые и виртуальные лаборатории. </a:t>
            </a:r>
          </a:p>
          <a:p>
            <a:pPr>
              <a:buNone/>
            </a:pPr>
            <a:r>
              <a:rPr lang="ru-RU" dirty="0" smtClean="0"/>
              <a:t> Анализируйте свои ошибки и работайте над их устранением.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800" dirty="0" smtClean="0"/>
              <a:t>Удачи нам и нашим ученикам!</a:t>
            </a:r>
            <a:endParaRPr lang="ru-RU" sz="4800" dirty="0"/>
          </a:p>
        </p:txBody>
      </p:sp>
      <p:pic>
        <p:nvPicPr>
          <p:cNvPr id="7" name="Содержимое 6" descr="20240523_144522_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936377" y="1446801"/>
            <a:ext cx="3788229" cy="4868235"/>
          </a:xfrm>
        </p:spPr>
      </p:pic>
    </p:spTree>
    <p:extLst>
      <p:ext uri="{BB962C8B-B14F-4D97-AF65-F5344CB8AC3E}">
        <p14:creationId xmlns:p14="http://schemas.microsoft.com/office/powerpoint/2010/main" val="40748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548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a typeface="Calibri" panose="020F0502020204030204" pitchFamily="34" charset="0"/>
              </a:rPr>
              <a:t>«Химии никоем образом научиться невозможно, не видав самой практики и не принимаясь за химические операции»</a:t>
            </a:r>
            <a:r>
              <a:rPr lang="ru-RU" sz="3200" b="1" dirty="0" smtClean="0">
                <a:solidFill>
                  <a:prstClr val="black"/>
                </a:solidFill>
                <a:ea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ea typeface="Calibri" panose="020F0502020204030204" pitchFamily="34" charset="0"/>
              </a:rPr>
            </a:br>
            <a:r>
              <a:rPr lang="ru-RU" sz="3200" b="1" dirty="0" smtClean="0">
                <a:solidFill>
                  <a:prstClr val="black"/>
                </a:solidFill>
                <a:ea typeface="Calibri" panose="020F0502020204030204" pitchFamily="34" charset="0"/>
              </a:rPr>
              <a:t>                                                                  М.В. Ломоносов</a:t>
            </a:r>
            <a:endParaRPr lang="ru-RU" sz="3200" dirty="0"/>
          </a:p>
        </p:txBody>
      </p:sp>
      <p:pic>
        <p:nvPicPr>
          <p:cNvPr id="6" name="Содержимое 5" descr="RgoVBZejfl4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16129"/>
            <a:ext cx="5181600" cy="417033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ea typeface="Calibri" panose="020F0502020204030204" pitchFamily="34" charset="0"/>
              </a:rPr>
              <a:t>В ФРП приведен перечень экспериментальных методов и форм изучения веществ и явлений</a:t>
            </a:r>
          </a:p>
          <a:p>
            <a:r>
              <a:rPr lang="ru-RU" dirty="0" smtClean="0">
                <a:ea typeface="Calibri" panose="020F0502020204030204" pitchFamily="34" charset="0"/>
              </a:rPr>
              <a:t>демонстрации, выполняемые учителем</a:t>
            </a:r>
          </a:p>
          <a:p>
            <a:r>
              <a:rPr lang="ru-RU" dirty="0" smtClean="0">
                <a:ea typeface="Calibri" panose="020F0502020204030204" pitchFamily="34" charset="0"/>
              </a:rPr>
              <a:t>лабораторные опыты </a:t>
            </a:r>
          </a:p>
          <a:p>
            <a:r>
              <a:rPr lang="ru-RU" dirty="0" smtClean="0">
                <a:ea typeface="Calibri" panose="020F0502020204030204" pitchFamily="34" charset="0"/>
              </a:rPr>
              <a:t>практические работы, выполняемые обучающимися </a:t>
            </a:r>
          </a:p>
          <a:p>
            <a:r>
              <a:rPr lang="ru-RU" dirty="0" smtClean="0">
                <a:ea typeface="Calibri" panose="020F0502020204030204" pitchFamily="34" charset="0"/>
              </a:rPr>
              <a:t>часть сложных и опасных опытов может быть представлена в некоторых случаях в виде анимации и видеороликов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8 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19349"/>
            <a:ext cx="7182394" cy="485761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Практическая работа №1</a:t>
            </a:r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b="1" dirty="0"/>
              <a:t>Правила работы в лаборатории и приёмы обращения с лабораторным оборудованием</a:t>
            </a:r>
            <a:r>
              <a:rPr lang="ru-RU" dirty="0"/>
              <a:t>»</a:t>
            </a:r>
          </a:p>
          <a:p>
            <a:pPr marL="0" indent="0">
              <a:buNone/>
            </a:pPr>
            <a:r>
              <a:rPr lang="ru-RU" i="1" dirty="0"/>
              <a:t>Оборудование и реактивы на столах учащихся</a:t>
            </a:r>
            <a:r>
              <a:rPr lang="ru-RU" dirty="0"/>
              <a:t>: штатив с пробиркой, набор мерной посуды (стаканчик, мерная колба, цилиндр, пипетка), набор фарфоровой посуды(чашка для выпаривания, ступка с пестиком), различные виды колб(коническая, круглая), спиртовка, </a:t>
            </a:r>
            <a:r>
              <a:rPr lang="ru-RU" dirty="0" err="1"/>
              <a:t>пробиркодержатель</a:t>
            </a:r>
            <a:r>
              <a:rPr lang="ru-RU" dirty="0"/>
              <a:t>, спички; вода.</a:t>
            </a:r>
          </a:p>
          <a:p>
            <a:pPr marL="514350" indent="-514350">
              <a:buAutoNum type="arabicPeriod"/>
            </a:pPr>
            <a:r>
              <a:rPr lang="ru-RU" dirty="0"/>
              <a:t>Правила ТБ</a:t>
            </a:r>
          </a:p>
          <a:p>
            <a:pPr marL="514350" indent="-514350">
              <a:buAutoNum type="arabicPeriod"/>
            </a:pPr>
            <a:r>
              <a:rPr lang="ru-RU" dirty="0"/>
              <a:t>Химическая посуда и оборудование</a:t>
            </a:r>
          </a:p>
          <a:p>
            <a:pPr marL="514350" indent="-514350">
              <a:buAutoNum type="arabicPeriod"/>
            </a:pPr>
            <a:r>
              <a:rPr lang="ru-RU" dirty="0"/>
              <a:t>Строение пламени</a:t>
            </a:r>
          </a:p>
          <a:p>
            <a:pPr marL="514350" indent="-514350">
              <a:buAutoNum type="arabicPeriod"/>
            </a:pPr>
            <a:r>
              <a:rPr lang="ru-RU" dirty="0"/>
              <a:t>Правила пользования нагревательными приборами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40" y="1572487"/>
            <a:ext cx="3181442" cy="4351338"/>
          </a:xfrm>
        </p:spPr>
      </p:pic>
    </p:spTree>
    <p:extLst>
      <p:ext uri="{BB962C8B-B14F-4D97-AF65-F5344CB8AC3E}">
        <p14:creationId xmlns:p14="http://schemas.microsoft.com/office/powerpoint/2010/main" val="3797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8 класс </a:t>
            </a:r>
            <a:br>
              <a:rPr lang="ru-RU" dirty="0"/>
            </a:br>
            <a:r>
              <a:rPr lang="ru-RU" dirty="0" smtClean="0"/>
              <a:t>Индикаторы </a:t>
            </a:r>
            <a:r>
              <a:rPr lang="ru-RU" dirty="0"/>
              <a:t>в школе и дома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473874"/>
            <a:ext cx="7979229" cy="470308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Задача 1.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С помощью набора индикаторов распознайте содержимое пробирок под номерами 1,2,3. В данных пробирках находятся: соляная кислота, гидроксид калия, дистиллированная вода. </a:t>
            </a:r>
            <a:endParaRPr lang="ru-RU" dirty="0" smtClean="0"/>
          </a:p>
          <a:p>
            <a:r>
              <a:rPr lang="ru-RU" b="1" dirty="0"/>
              <a:t>Домашний эксперимент</a:t>
            </a:r>
          </a:p>
          <a:p>
            <a:r>
              <a:rPr lang="ru-RU" dirty="0"/>
              <a:t>Чай + лимон</a:t>
            </a:r>
          </a:p>
          <a:p>
            <a:r>
              <a:rPr lang="ru-RU" dirty="0"/>
              <a:t>Чай + сода</a:t>
            </a:r>
          </a:p>
          <a:p>
            <a:r>
              <a:rPr lang="ru-RU" dirty="0"/>
              <a:t>Зелёный лист + сода</a:t>
            </a:r>
          </a:p>
          <a:p>
            <a:r>
              <a:rPr lang="ru-RU" dirty="0"/>
              <a:t>Свекольный сок + уксус</a:t>
            </a:r>
          </a:p>
          <a:p>
            <a:r>
              <a:rPr lang="ru-RU" dirty="0"/>
              <a:t>Свекольный сок + сода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309" y="1473874"/>
            <a:ext cx="2913017" cy="5178698"/>
          </a:xfrm>
        </p:spPr>
      </p:pic>
    </p:spTree>
    <p:extLst>
      <p:ext uri="{BB962C8B-B14F-4D97-AF65-F5344CB8AC3E}">
        <p14:creationId xmlns:p14="http://schemas.microsoft.com/office/powerpoint/2010/main" val="41204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4852"/>
          </a:xfrm>
        </p:spPr>
        <p:txBody>
          <a:bodyPr/>
          <a:lstStyle/>
          <a:p>
            <a:pPr algn="ctr"/>
            <a:r>
              <a:rPr lang="ru-RU" dirty="0" smtClean="0"/>
              <a:t>8, 9 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93668"/>
            <a:ext cx="5181600" cy="4833257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/>
              <a:t>Задача 2.</a:t>
            </a:r>
            <a:r>
              <a:rPr lang="ru-RU" sz="2400" dirty="0"/>
              <a:t> Экспериментально установите какие реакции практически </a:t>
            </a:r>
            <a:r>
              <a:rPr lang="ru-RU" sz="2400" dirty="0" smtClean="0"/>
              <a:t>осуществимы, сделайте вывод о возможности протекания реакций между а) металлом и кислотой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б) металлом и раствором соли :</a:t>
            </a:r>
            <a:endParaRPr lang="ru-RU" sz="2400" dirty="0"/>
          </a:p>
          <a:p>
            <a:pPr lvl="0"/>
            <a:r>
              <a:rPr lang="en-US" sz="2400" dirty="0"/>
              <a:t>Cu + HCl =</a:t>
            </a:r>
            <a:endParaRPr lang="ru-RU" sz="2400" dirty="0"/>
          </a:p>
          <a:p>
            <a:pPr lvl="0"/>
            <a:r>
              <a:rPr lang="en-US" sz="2400" dirty="0"/>
              <a:t>Mg + HCl =</a:t>
            </a:r>
            <a:endParaRPr lang="ru-RU" sz="2400" dirty="0"/>
          </a:p>
          <a:p>
            <a:pPr lvl="0"/>
            <a:r>
              <a:rPr lang="en-US" sz="2400" dirty="0"/>
              <a:t>Cu + ZnSO</a:t>
            </a:r>
            <a:r>
              <a:rPr lang="en-US" sz="2400" baseline="-25000" dirty="0"/>
              <a:t>4</a:t>
            </a:r>
            <a:r>
              <a:rPr lang="en-US" sz="2400" dirty="0"/>
              <a:t> =</a:t>
            </a:r>
            <a:endParaRPr lang="ru-RU" sz="2400" dirty="0"/>
          </a:p>
          <a:p>
            <a:pPr lvl="0"/>
            <a:r>
              <a:rPr lang="en-US" sz="2400" dirty="0"/>
              <a:t>Zn + CuSO</a:t>
            </a:r>
            <a:r>
              <a:rPr lang="en-US" sz="2400" baseline="-25000" dirty="0"/>
              <a:t>4</a:t>
            </a:r>
            <a:r>
              <a:rPr lang="en-US" sz="2400" dirty="0"/>
              <a:t> </a:t>
            </a:r>
            <a:r>
              <a:rPr lang="en-US" sz="2400" dirty="0" smtClean="0"/>
              <a:t>=</a:t>
            </a:r>
            <a:endParaRPr lang="ru-RU" sz="2400" dirty="0" smtClean="0"/>
          </a:p>
          <a:p>
            <a:pPr marL="0" lvl="0" indent="0">
              <a:buNone/>
            </a:pPr>
            <a:r>
              <a:rPr lang="ru-RU" sz="2400" dirty="0" smtClean="0"/>
              <a:t>Объясните полученные результаты с помощью ряда активности металлов/электрохимическим рядом активности металлов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98171"/>
            <a:ext cx="5181600" cy="447879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Домашний эксперимент</a:t>
            </a:r>
          </a:p>
          <a:p>
            <a:r>
              <a:rPr lang="ru-RU" dirty="0" smtClean="0"/>
              <a:t>Алюминий и медный купорос</a:t>
            </a:r>
          </a:p>
          <a:p>
            <a:r>
              <a:rPr lang="ru-RU" dirty="0" smtClean="0"/>
              <a:t>Алюминий и раствор белизны</a:t>
            </a:r>
          </a:p>
          <a:p>
            <a:r>
              <a:rPr lang="ru-RU" dirty="0" smtClean="0"/>
              <a:t>Очистка серебряных изделий алюминиевой фольгой и содой</a:t>
            </a:r>
          </a:p>
          <a:p>
            <a:r>
              <a:rPr lang="ru-RU" dirty="0" smtClean="0"/>
              <a:t>Железный гвоздь и раствор медного купороса</a:t>
            </a:r>
          </a:p>
          <a:p>
            <a:r>
              <a:rPr lang="ru-RU" dirty="0" smtClean="0"/>
              <a:t>Железный гвоздь и раствор уксусной кислоты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3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8, 9 класс</a:t>
            </a:r>
            <a:br>
              <a:rPr lang="ru-RU" sz="3600" dirty="0" smtClean="0"/>
            </a:br>
            <a:r>
              <a:rPr lang="ru-RU" sz="3600" dirty="0" smtClean="0"/>
              <a:t>Осуществление цепочек превращений</a:t>
            </a:r>
            <a:r>
              <a:rPr lang="en-US" sz="3600" dirty="0" smtClean="0"/>
              <a:t> (</a:t>
            </a:r>
            <a:r>
              <a:rPr lang="ru-RU" sz="3600" dirty="0" smtClean="0"/>
              <a:t>ОГЭ №21)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Задача 3</a:t>
            </a:r>
          </a:p>
          <a:p>
            <a:pPr>
              <a:buNone/>
            </a:pPr>
            <a:r>
              <a:rPr lang="ru-RU" dirty="0" smtClean="0"/>
              <a:t>Запишите уравнения наблюдаемых реакций </a:t>
            </a:r>
          </a:p>
          <a:p>
            <a:pPr>
              <a:buNone/>
            </a:pPr>
            <a:r>
              <a:rPr lang="ru-RU" dirty="0" smtClean="0"/>
              <a:t>Демонстрация эксперимента:</a:t>
            </a:r>
          </a:p>
          <a:p>
            <a:pPr>
              <a:buNone/>
            </a:pPr>
            <a:r>
              <a:rPr lang="ru-RU" dirty="0" smtClean="0"/>
              <a:t>А) горение фосфора</a:t>
            </a:r>
          </a:p>
          <a:p>
            <a:pPr>
              <a:buNone/>
            </a:pPr>
            <a:r>
              <a:rPr lang="ru-RU" dirty="0" smtClean="0"/>
              <a:t>Б) взаимодействие продуктов горения с водой в присутствии индикатора</a:t>
            </a:r>
          </a:p>
          <a:p>
            <a:pPr>
              <a:buNone/>
            </a:pPr>
            <a:r>
              <a:rPr lang="ru-RU" dirty="0" smtClean="0"/>
              <a:t>В) нейтрализация раствора раствором щелочи</a:t>
            </a:r>
          </a:p>
          <a:p>
            <a:pPr>
              <a:buNone/>
            </a:pPr>
            <a:r>
              <a:rPr lang="ru-RU" dirty="0" smtClean="0"/>
              <a:t>Составьте цепочку превращений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P → P</a:t>
            </a:r>
            <a:r>
              <a:rPr lang="en-US" sz="1900" dirty="0" smtClean="0"/>
              <a:t>2</a:t>
            </a:r>
            <a:r>
              <a:rPr lang="en-US" dirty="0" smtClean="0"/>
              <a:t>O</a:t>
            </a:r>
            <a:r>
              <a:rPr lang="en-US" sz="1900" dirty="0" smtClean="0"/>
              <a:t>5</a:t>
            </a:r>
            <a:r>
              <a:rPr lang="en-US" dirty="0" smtClean="0"/>
              <a:t> → H</a:t>
            </a:r>
            <a:r>
              <a:rPr lang="en-US" sz="1900" dirty="0" smtClean="0"/>
              <a:t>3</a:t>
            </a:r>
            <a:r>
              <a:rPr lang="en-US" dirty="0" smtClean="0"/>
              <a:t>PO</a:t>
            </a:r>
            <a:r>
              <a:rPr lang="en-US" sz="1900" dirty="0" smtClean="0"/>
              <a:t>4</a:t>
            </a:r>
            <a:r>
              <a:rPr lang="en-US" dirty="0" smtClean="0"/>
              <a:t> → K</a:t>
            </a:r>
            <a:r>
              <a:rPr lang="en-US" sz="1900" dirty="0" smtClean="0"/>
              <a:t>3</a:t>
            </a:r>
            <a:r>
              <a:rPr lang="en-US" dirty="0" smtClean="0"/>
              <a:t>PO</a:t>
            </a:r>
            <a:r>
              <a:rPr lang="en-US" sz="1900" dirty="0" smtClean="0"/>
              <a:t>4</a:t>
            </a:r>
            <a:endParaRPr lang="ru-RU" sz="19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01937" cy="435133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Задача 4</a:t>
            </a:r>
          </a:p>
          <a:p>
            <a:pPr>
              <a:buNone/>
            </a:pPr>
            <a:r>
              <a:rPr lang="ru-RU" dirty="0" smtClean="0"/>
              <a:t>Запишите уравнения для осуществления следующих превращений и предложите эксперимент, указав признак реакций, для этих превращений:</a:t>
            </a:r>
          </a:p>
          <a:p>
            <a:pPr>
              <a:buNone/>
            </a:pPr>
            <a:r>
              <a:rPr lang="ru-RU" dirty="0" smtClean="0"/>
              <a:t> а)   </a:t>
            </a:r>
            <a:r>
              <a:rPr lang="en-US" dirty="0" smtClean="0"/>
              <a:t>S → SO</a:t>
            </a:r>
            <a:r>
              <a:rPr lang="en-US" sz="1900" dirty="0" smtClean="0"/>
              <a:t>2</a:t>
            </a:r>
            <a:r>
              <a:rPr lang="en-US" dirty="0" smtClean="0"/>
              <a:t> → H</a:t>
            </a:r>
            <a:r>
              <a:rPr lang="en-US" sz="1900" dirty="0" smtClean="0"/>
              <a:t>2</a:t>
            </a:r>
            <a:r>
              <a:rPr lang="en-US" dirty="0" smtClean="0"/>
              <a:t>SO</a:t>
            </a:r>
            <a:r>
              <a:rPr lang="en-US" sz="1900" dirty="0" smtClean="0"/>
              <a:t>3</a:t>
            </a:r>
            <a:r>
              <a:rPr lang="en-US" dirty="0" smtClean="0"/>
              <a:t> → Na</a:t>
            </a:r>
            <a:r>
              <a:rPr lang="en-US" sz="1900" dirty="0" smtClean="0"/>
              <a:t>2</a:t>
            </a:r>
            <a:r>
              <a:rPr lang="en-US" dirty="0" smtClean="0"/>
              <a:t>SO</a:t>
            </a:r>
            <a:r>
              <a:rPr lang="en-US" sz="1900" dirty="0" smtClean="0"/>
              <a:t>3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б)  </a:t>
            </a:r>
            <a:r>
              <a:rPr lang="en-US" dirty="0" smtClean="0"/>
              <a:t>Na → </a:t>
            </a:r>
            <a:r>
              <a:rPr lang="en-US" dirty="0" err="1" smtClean="0"/>
              <a:t>NaOH</a:t>
            </a:r>
            <a:r>
              <a:rPr lang="en-US" dirty="0" smtClean="0"/>
              <a:t> →Na</a:t>
            </a:r>
            <a:r>
              <a:rPr lang="en-US" sz="1900" dirty="0" smtClean="0"/>
              <a:t>2</a:t>
            </a:r>
            <a:r>
              <a:rPr lang="en-US" dirty="0" smtClean="0"/>
              <a:t>SO</a:t>
            </a:r>
            <a:r>
              <a:rPr lang="en-US" sz="1900" dirty="0" smtClean="0"/>
              <a:t>4</a:t>
            </a:r>
            <a:r>
              <a:rPr lang="en-US" dirty="0" smtClean="0"/>
              <a:t> → BaSO</a:t>
            </a:r>
            <a:r>
              <a:rPr lang="en-US" sz="1900" dirty="0" smtClean="0"/>
              <a:t>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в)  </a:t>
            </a:r>
            <a:r>
              <a:rPr lang="en-US" dirty="0" smtClean="0"/>
              <a:t>CaCO</a:t>
            </a:r>
            <a:r>
              <a:rPr lang="en-US" sz="1900" dirty="0" smtClean="0"/>
              <a:t>3</a:t>
            </a:r>
            <a:r>
              <a:rPr lang="en-US" dirty="0" smtClean="0"/>
              <a:t> → CO</a:t>
            </a:r>
            <a:r>
              <a:rPr lang="en-US" sz="1900" dirty="0" smtClean="0"/>
              <a:t>2</a:t>
            </a:r>
            <a:r>
              <a:rPr lang="en-US" dirty="0" smtClean="0"/>
              <a:t> → CaCO</a:t>
            </a:r>
            <a:r>
              <a:rPr lang="en-US" sz="1900" dirty="0" smtClean="0"/>
              <a:t>3</a:t>
            </a:r>
            <a:r>
              <a:rPr lang="en-US" dirty="0" smtClean="0"/>
              <a:t> → Ca(HCO</a:t>
            </a:r>
            <a:r>
              <a:rPr lang="en-US" sz="1700" dirty="0" smtClean="0"/>
              <a:t>3</a:t>
            </a:r>
            <a:r>
              <a:rPr lang="en-US" dirty="0" smtClean="0"/>
              <a:t>)</a:t>
            </a:r>
            <a:r>
              <a:rPr lang="en-US" sz="1900" dirty="0" smtClean="0"/>
              <a:t>2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г)  </a:t>
            </a:r>
            <a:r>
              <a:rPr lang="en-US" dirty="0" smtClean="0"/>
              <a:t>FeSO</a:t>
            </a:r>
            <a:r>
              <a:rPr lang="en-US" sz="1900" dirty="0" smtClean="0"/>
              <a:t>4</a:t>
            </a:r>
            <a:r>
              <a:rPr lang="en-US" dirty="0" smtClean="0"/>
              <a:t> → Fe(OH)</a:t>
            </a:r>
            <a:r>
              <a:rPr lang="en-US" sz="1900" dirty="0" smtClean="0"/>
              <a:t>2</a:t>
            </a:r>
            <a:r>
              <a:rPr lang="en-US" dirty="0" smtClean="0"/>
              <a:t> → Fe(OH)</a:t>
            </a:r>
            <a:r>
              <a:rPr lang="en-US" sz="1900" dirty="0" smtClean="0"/>
              <a:t>3</a:t>
            </a:r>
            <a:r>
              <a:rPr lang="en-US" dirty="0" smtClean="0"/>
              <a:t> →Fe</a:t>
            </a:r>
            <a:r>
              <a:rPr lang="en-US" sz="1900" dirty="0" smtClean="0"/>
              <a:t>2</a:t>
            </a:r>
            <a:r>
              <a:rPr lang="en-US" dirty="0" smtClean="0"/>
              <a:t>O</a:t>
            </a:r>
            <a:r>
              <a:rPr lang="en-US" sz="1900" dirty="0" smtClean="0"/>
              <a:t>3</a:t>
            </a:r>
            <a:endParaRPr lang="ru-RU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78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9 класс Качественные реакции</a:t>
            </a:r>
            <a:br>
              <a:rPr lang="ru-RU" sz="3600" dirty="0" smtClean="0"/>
            </a:br>
            <a:r>
              <a:rPr lang="ru-RU" sz="3600" dirty="0" smtClean="0"/>
              <a:t>ОГЭ № 12, 17, 23</a:t>
            </a:r>
            <a:br>
              <a:rPr lang="ru-RU" sz="3600" dirty="0" smtClean="0"/>
            </a:br>
            <a:r>
              <a:rPr lang="ru-RU" sz="3600" dirty="0" smtClean="0"/>
              <a:t>ЕГЭ </a:t>
            </a:r>
            <a:r>
              <a:rPr lang="ru-RU" sz="3600" smtClean="0"/>
              <a:t>№ 24, 31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730137"/>
            <a:ext cx="5181600" cy="344682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1. на анионы</a:t>
            </a:r>
          </a:p>
          <a:p>
            <a:r>
              <a:rPr lang="ru-RU" dirty="0"/>
              <a:t>А) хлориды, иодиды, бромиды</a:t>
            </a:r>
          </a:p>
          <a:p>
            <a:r>
              <a:rPr lang="ru-RU" dirty="0"/>
              <a:t>Б) сульфаты</a:t>
            </a:r>
          </a:p>
          <a:p>
            <a:r>
              <a:rPr lang="ru-RU" dirty="0"/>
              <a:t>В) фосфаты</a:t>
            </a:r>
          </a:p>
          <a:p>
            <a:r>
              <a:rPr lang="ru-RU" dirty="0"/>
              <a:t>Г) </a:t>
            </a:r>
            <a:r>
              <a:rPr lang="ru-RU" dirty="0" smtClean="0"/>
              <a:t>карбонаты</a:t>
            </a:r>
          </a:p>
          <a:p>
            <a:r>
              <a:rPr lang="ru-RU" dirty="0" smtClean="0"/>
              <a:t>Д) силикаты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730137"/>
            <a:ext cx="5181600" cy="344682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2. на катионы</a:t>
            </a:r>
          </a:p>
          <a:p>
            <a:r>
              <a:rPr lang="ru-RU" dirty="0" smtClean="0"/>
              <a:t>А) аммония</a:t>
            </a:r>
          </a:p>
          <a:p>
            <a:r>
              <a:rPr lang="ru-RU" dirty="0" smtClean="0"/>
              <a:t>Б) кальция</a:t>
            </a:r>
          </a:p>
          <a:p>
            <a:r>
              <a:rPr lang="ru-RU" dirty="0" smtClean="0"/>
              <a:t>В) магния</a:t>
            </a:r>
          </a:p>
          <a:p>
            <a:r>
              <a:rPr lang="ru-RU" dirty="0" smtClean="0"/>
              <a:t>Г) алюминия</a:t>
            </a:r>
          </a:p>
          <a:p>
            <a:r>
              <a:rPr lang="ru-RU" dirty="0" smtClean="0"/>
              <a:t>Д) железа (</a:t>
            </a:r>
            <a:r>
              <a:rPr lang="en-US" dirty="0" smtClean="0"/>
              <a:t>II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smtClean="0"/>
              <a:t>Е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железа (</a:t>
            </a:r>
            <a:r>
              <a:rPr lang="en-US" dirty="0" smtClean="0"/>
              <a:t>III</a:t>
            </a:r>
            <a:r>
              <a:rPr lang="ru-RU" dirty="0" smtClean="0"/>
              <a:t>)</a:t>
            </a:r>
          </a:p>
          <a:p>
            <a:r>
              <a:rPr lang="ru-RU" dirty="0" smtClean="0"/>
              <a:t>Ж) цинка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1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9 класс</a:t>
            </a:r>
            <a:br>
              <a:rPr lang="ru-RU" dirty="0" smtClean="0"/>
            </a:br>
            <a:r>
              <a:rPr lang="ru-RU" sz="3200" dirty="0" smtClean="0"/>
              <a:t>Практическая работа №5,7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Задача 3.</a:t>
            </a:r>
            <a:r>
              <a:rPr lang="ru-RU" dirty="0"/>
              <a:t> С помощью качественных реакций определить каждую из солей:</a:t>
            </a:r>
          </a:p>
          <a:p>
            <a:r>
              <a:rPr lang="ru-RU" dirty="0"/>
              <a:t>Вариант 1 (базовый) хлорид натрия, карбонат натрия, сульфат натрия</a:t>
            </a:r>
          </a:p>
          <a:p>
            <a:pPr marL="0" indent="0">
              <a:buNone/>
            </a:pPr>
            <a:r>
              <a:rPr lang="ru-RU" dirty="0" smtClean="0"/>
              <a:t>   Хлорид </a:t>
            </a:r>
            <a:r>
              <a:rPr lang="ru-RU" dirty="0"/>
              <a:t>алюминия, хлорид магния, хлорид железа (</a:t>
            </a:r>
            <a:r>
              <a:rPr lang="en-US" dirty="0"/>
              <a:t>III</a:t>
            </a:r>
            <a:r>
              <a:rPr lang="ru-RU" dirty="0"/>
              <a:t>)</a:t>
            </a:r>
          </a:p>
          <a:p>
            <a:r>
              <a:rPr lang="ru-RU" dirty="0"/>
              <a:t>Вариант 2. (повышенный) карбонат калия, фосфат калия, сульфат аммония, сульфат калия.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0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Вариант 1 (базовый) хлорид натрия, карбонат натрия, сульфат натрия</a:t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314329"/>
              </p:ext>
            </p:extLst>
          </p:nvPr>
        </p:nvGraphicFramePr>
        <p:xfrm>
          <a:off x="744584" y="1825625"/>
          <a:ext cx="10609216" cy="3869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2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2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23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523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674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Реактивы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+mn-lt"/>
                          <a:ea typeface="Calibri"/>
                          <a:cs typeface="Times New Roman"/>
                        </a:rPr>
                        <a:t>NaCl</a:t>
                      </a:r>
                      <a:endParaRPr lang="ru-RU" sz="2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+mn-lt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2800" baseline="-250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>
                          <a:latin typeface="+mn-lt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2800" baseline="-250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2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+mn-lt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2800" baseline="-2500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+mn-lt"/>
                          <a:ea typeface="Calibri"/>
                          <a:cs typeface="Times New Roman"/>
                        </a:rPr>
                        <a:t>SO</a:t>
                      </a:r>
                      <a:r>
                        <a:rPr lang="en-US" sz="2800" baseline="-25000" dirty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74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+mn-lt"/>
                          <a:ea typeface="Calibri"/>
                          <a:cs typeface="Times New Roman"/>
                        </a:rPr>
                        <a:t>AgNO</a:t>
                      </a:r>
                      <a:r>
                        <a:rPr lang="en-US" sz="2800" baseline="-250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2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2800" dirty="0" smtClean="0">
                          <a:latin typeface="+mn-lt"/>
                          <a:ea typeface="Calibri"/>
                          <a:cs typeface="Times New Roman"/>
                        </a:rPr>
                        <a:t>елый </a:t>
                      </a: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творожистый↓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2800" dirty="0" smtClean="0">
                          <a:latin typeface="+mn-lt"/>
                          <a:ea typeface="Calibri"/>
                          <a:cs typeface="Times New Roman"/>
                        </a:rPr>
                        <a:t>елый</a:t>
                      </a: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↓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+mn-lt"/>
                          <a:ea typeface="Calibri"/>
                          <a:cs typeface="Times New Roman"/>
                        </a:rPr>
                        <a:t>белый↓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74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+mn-lt"/>
                          <a:ea typeface="Calibri"/>
                          <a:cs typeface="Times New Roman"/>
                        </a:rPr>
                        <a:t>HCl</a:t>
                      </a:r>
                      <a:endParaRPr lang="ru-RU" sz="2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2800" dirty="0" smtClean="0">
                          <a:latin typeface="+mn-lt"/>
                          <a:ea typeface="Calibri"/>
                          <a:cs typeface="Times New Roman"/>
                        </a:rPr>
                        <a:t>ет </a:t>
                      </a: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изменений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2800" dirty="0" smtClean="0">
                          <a:latin typeface="+mn-lt"/>
                          <a:ea typeface="Calibri"/>
                          <a:cs typeface="Times New Roman"/>
                        </a:rPr>
                        <a:t>аз </a:t>
                      </a: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en-US" sz="2800" dirty="0"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800" dirty="0" err="1">
                          <a:latin typeface="+mn-lt"/>
                          <a:ea typeface="Calibri"/>
                          <a:cs typeface="Times New Roman"/>
                        </a:rPr>
                        <a:t>цв</a:t>
                      </a: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, вскипание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2800" dirty="0" smtClean="0">
                          <a:latin typeface="+mn-lt"/>
                          <a:ea typeface="Calibri"/>
                          <a:cs typeface="Times New Roman"/>
                        </a:rPr>
                        <a:t>ет </a:t>
                      </a: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изменений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74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+mn-lt"/>
                          <a:ea typeface="Calibri"/>
                          <a:cs typeface="Times New Roman"/>
                        </a:rPr>
                        <a:t>BaCl</a:t>
                      </a:r>
                      <a:r>
                        <a:rPr lang="en-US" sz="2800" baseline="-250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2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2800" dirty="0" smtClean="0">
                          <a:latin typeface="+mn-lt"/>
                          <a:ea typeface="Calibri"/>
                          <a:cs typeface="Times New Roman"/>
                        </a:rPr>
                        <a:t>ет </a:t>
                      </a: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изменений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+mn-lt"/>
                          <a:ea typeface="Calibri"/>
                          <a:cs typeface="Times New Roman"/>
                        </a:rPr>
                        <a:t>белый↓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+mn-lt"/>
                          <a:ea typeface="Calibri"/>
                          <a:cs typeface="Times New Roman"/>
                        </a:rPr>
                        <a:t>белый↓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</TotalTime>
  <Words>802</Words>
  <Application>Microsoft Office PowerPoint</Application>
  <PresentationFormat>Широкоэкранный</PresentationFormat>
  <Paragraphs>142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Муниципальное бюджетное образовательное учреждение «Средняя образовательная школа №25»    </vt:lpstr>
      <vt:lpstr>«Химии никоем образом научиться невозможно, не видав самой практики и не принимаясь за химические операции»                                                                   М.В. Ломоносов</vt:lpstr>
      <vt:lpstr>8 класс</vt:lpstr>
      <vt:lpstr>8 класс  Индикаторы в школе и дома</vt:lpstr>
      <vt:lpstr>8, 9 классы</vt:lpstr>
      <vt:lpstr>8, 9 класс Осуществление цепочек превращений (ОГЭ №21)</vt:lpstr>
      <vt:lpstr>9 класс Качественные реакции ОГЭ № 12, 17, 23 ЕГЭ № 24, 31</vt:lpstr>
      <vt:lpstr>9 класс Практическая работа №5,7</vt:lpstr>
      <vt:lpstr>Вариант 1 (базовый) хлорид натрия, карбонат натрия, сульфат натрия </vt:lpstr>
      <vt:lpstr>9 класс  ОГЭ № 23 </vt:lpstr>
      <vt:lpstr>9 класс ОГЭ Для проведения эксперимента выданы склянки № 1 и № 2 с растворами гидроксида натрия(1) и хлорида лития(2), а также три реактива: серная кислота, растворы сульфата цинка и фосфата калия. </vt:lpstr>
      <vt:lpstr>Рекомендации для учителя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«средняя образовательная школа №25»</dc:title>
  <dc:creator>user44</dc:creator>
  <cp:lastModifiedBy>Горбатова О.Н.</cp:lastModifiedBy>
  <cp:revision>78</cp:revision>
  <dcterms:created xsi:type="dcterms:W3CDTF">2026-01-27T09:03:16Z</dcterms:created>
  <dcterms:modified xsi:type="dcterms:W3CDTF">2026-02-04T09:17:09Z</dcterms:modified>
</cp:coreProperties>
</file>