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716" r:id="rId2"/>
  </p:sldMasterIdLst>
  <p:notesMasterIdLst>
    <p:notesMasterId r:id="rId14"/>
  </p:notesMasterIdLst>
  <p:handoutMasterIdLst>
    <p:handoutMasterId r:id="rId15"/>
  </p:handoutMasterIdLst>
  <p:sldIdLst>
    <p:sldId id="355" r:id="rId3"/>
    <p:sldId id="323" r:id="rId4"/>
    <p:sldId id="348" r:id="rId5"/>
    <p:sldId id="313" r:id="rId6"/>
    <p:sldId id="349" r:id="rId7"/>
    <p:sldId id="360" r:id="rId8"/>
    <p:sldId id="358" r:id="rId9"/>
    <p:sldId id="359" r:id="rId10"/>
    <p:sldId id="362" r:id="rId11"/>
    <p:sldId id="361" r:id="rId12"/>
    <p:sldId id="363" r:id="rId13"/>
  </p:sldIdLst>
  <p:sldSz cx="9144000" cy="5143500" type="screen16x9"/>
  <p:notesSz cx="6808788" cy="9940925"/>
  <p:defaultTextStyle>
    <a:defPPr>
      <a:defRPr lang="ru-RU"/>
    </a:defPPr>
    <a:lvl1pPr marL="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AF6"/>
    <a:srgbClr val="FFFFFF"/>
    <a:srgbClr val="1E4E79"/>
    <a:srgbClr val="2E75B5"/>
    <a:srgbClr val="3A3838"/>
    <a:srgbClr val="22B1BF"/>
    <a:srgbClr val="9CC2E5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547" autoAdjust="0"/>
  </p:normalViewPr>
  <p:slideViewPr>
    <p:cSldViewPr snapToGrid="0">
      <p:cViewPr>
        <p:scale>
          <a:sx n="91" d="100"/>
          <a:sy n="91" d="100"/>
        </p:scale>
        <p:origin x="-972" y="-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3B384F8D-68CF-4ED0-A025-AC63A74FA9A8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451"/>
            <a:ext cx="2951163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1"/>
            <a:ext cx="2951162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A58FFF03-BE91-4671-9D54-303B892C1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75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2"/>
          </a:xfrm>
          <a:prstGeom prst="rect">
            <a:avLst/>
          </a:prstGeom>
        </p:spPr>
        <p:txBody>
          <a:bodyPr vert="horz" lIns="91113" tIns="45556" rIns="91113" bIns="4555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113" tIns="45556" rIns="91113" bIns="45556" rtlCol="0"/>
          <a:lstStyle>
            <a:lvl1pPr algn="r">
              <a:defRPr sz="1200"/>
            </a:lvl1pPr>
          </a:lstStyle>
          <a:p>
            <a:fld id="{72BE691D-8507-4463-BFB0-1DE81AEADA52}" type="datetimeFigureOut">
              <a:rPr lang="ru-RU" smtClean="0"/>
              <a:pPr/>
              <a:t>06.10.2021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3" tIns="45556" rIns="91113" bIns="455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113" tIns="45556" rIns="91113" bIns="455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1"/>
          </a:xfrm>
          <a:prstGeom prst="rect">
            <a:avLst/>
          </a:prstGeom>
        </p:spPr>
        <p:txBody>
          <a:bodyPr vert="horz" lIns="91113" tIns="45556" rIns="91113" bIns="4555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1"/>
          </a:xfrm>
          <a:prstGeom prst="rect">
            <a:avLst/>
          </a:prstGeom>
        </p:spPr>
        <p:txBody>
          <a:bodyPr vert="horz" lIns="91113" tIns="45556" rIns="91113" bIns="45556" rtlCol="0" anchor="b"/>
          <a:lstStyle>
            <a:lvl1pPr algn="r">
              <a:defRPr sz="1200"/>
            </a:lvl1pPr>
          </a:lstStyle>
          <a:p>
            <a:fld id="{E9D90975-1012-4054-BCE6-AA10DC9F951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23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49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49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57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57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12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8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5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91FDBAE-BA3C-4B8C-86E6-C91BB891D0A8}" type="datetime1">
              <a:rPr lang="ru-RU" smtClean="0"/>
              <a:t>06.10.2021</a:t>
            </a:fld>
            <a:endParaRPr dirty="0"/>
          </a:p>
        </p:txBody>
      </p:sp>
      <p:sp>
        <p:nvSpPr>
          <p:cNvPr id="164" name="Google Shape;164;p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5" name="Google Shape;165;p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273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47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25716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783" lvl="1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675" lvl="2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566" lvl="3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457" lvl="4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348" lvl="5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240" lvl="6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132" lvl="7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023" lvl="8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4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74474C0-7433-445D-94E1-9B871E2D62D3}" type="datetime1">
              <a:rPr lang="ru-RU" smtClean="0"/>
              <a:t>06.10.2021</a:t>
            </a:fld>
            <a:endParaRPr dirty="0"/>
          </a:p>
        </p:txBody>
      </p:sp>
      <p:sp>
        <p:nvSpPr>
          <p:cNvPr id="235" name="Google Shape;235;p4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6" name="Google Shape;236;p4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10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8"/>
          <p:cNvSpPr txBox="1">
            <a:spLocks noGrp="1"/>
          </p:cNvSpPr>
          <p:nvPr>
            <p:ph type="title"/>
          </p:nvPr>
        </p:nvSpPr>
        <p:spPr>
          <a:xfrm rot="5400000">
            <a:off x="5350051" y="1467470"/>
            <a:ext cx="4358925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48"/>
          <p:cNvSpPr txBox="1">
            <a:spLocks noGrp="1"/>
          </p:cNvSpPr>
          <p:nvPr>
            <p:ph type="body" idx="1"/>
          </p:nvPr>
        </p:nvSpPr>
        <p:spPr>
          <a:xfrm rot="5400000">
            <a:off x="1349551" y="-447056"/>
            <a:ext cx="4358925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25716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783" lvl="1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675" lvl="2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566" lvl="3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457" lvl="4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348" lvl="5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240" lvl="6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132" lvl="7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023" lvl="8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4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A2428AD-3D56-40A3-820C-54ED13F055B9}" type="datetime1">
              <a:rPr lang="ru-RU" smtClean="0"/>
              <a:t>06.10.2021</a:t>
            </a:fld>
            <a:endParaRPr dirty="0"/>
          </a:p>
        </p:txBody>
      </p:sp>
      <p:sp>
        <p:nvSpPr>
          <p:cNvPr id="241" name="Google Shape;241;p4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2" name="Google Shape;242;p4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7403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9"/>
          <p:cNvSpPr txBox="1">
            <a:spLocks noGrp="1"/>
          </p:cNvSpPr>
          <p:nvPr>
            <p:ph type="ctrTitle"/>
          </p:nvPr>
        </p:nvSpPr>
        <p:spPr>
          <a:xfrm>
            <a:off x="685800" y="1594487"/>
            <a:ext cx="7772400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49"/>
          <p:cNvSpPr txBox="1">
            <a:spLocks noGrp="1"/>
          </p:cNvSpPr>
          <p:nvPr>
            <p:ph type="subTitle" idx="1"/>
          </p:nvPr>
        </p:nvSpPr>
        <p:spPr>
          <a:xfrm>
            <a:off x="1371600" y="2880362"/>
            <a:ext cx="6400800" cy="1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9"/>
          <p:cNvSpPr txBox="1">
            <a:spLocks noGrp="1"/>
          </p:cNvSpPr>
          <p:nvPr>
            <p:ph type="ftr" idx="11"/>
          </p:nvPr>
        </p:nvSpPr>
        <p:spPr>
          <a:xfrm>
            <a:off x="3108961" y="4783457"/>
            <a:ext cx="292612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7" name="Google Shape;247;p49"/>
          <p:cNvSpPr txBox="1">
            <a:spLocks noGrp="1"/>
          </p:cNvSpPr>
          <p:nvPr>
            <p:ph type="dt" idx="10"/>
          </p:nvPr>
        </p:nvSpPr>
        <p:spPr>
          <a:xfrm>
            <a:off x="457201" y="4783457"/>
            <a:ext cx="21030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51AABB4-2438-47A4-83DF-6AC709D103C9}" type="datetime1">
              <a:rPr lang="ru-RU" smtClean="0"/>
              <a:t>06.10.2021</a:t>
            </a:fld>
            <a:endParaRPr dirty="0"/>
          </a:p>
        </p:txBody>
      </p:sp>
      <p:sp>
        <p:nvSpPr>
          <p:cNvPr id="248" name="Google Shape;248;p49"/>
          <p:cNvSpPr txBox="1">
            <a:spLocks noGrp="1"/>
          </p:cNvSpPr>
          <p:nvPr>
            <p:ph type="sldNum" idx="12"/>
          </p:nvPr>
        </p:nvSpPr>
        <p:spPr>
          <a:xfrm>
            <a:off x="6583681" y="4783457"/>
            <a:ext cx="21030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205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552-99AA-4D14-B420-68579EB0206A}" type="datetime1">
              <a:rPr lang="ru-RU" smtClean="0"/>
              <a:t>06.10.2021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59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0C12-8297-44B5-BC4D-296336FE31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6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6BA7-1074-4B74-9A84-150EF638EA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99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1435-716A-4D64-9A78-CE5DA9F877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6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F75-8ECE-4273-B906-90A65A8306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67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E4FB-715B-4B64-AFEC-4006AE2A83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92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5283-17EC-4EC1-9C32-2194260394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6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8"/>
          <p:cNvSpPr txBox="1">
            <a:spLocks noGrp="1"/>
          </p:cNvSpPr>
          <p:nvPr>
            <p:ph type="ctrTitle"/>
          </p:nvPr>
        </p:nvSpPr>
        <p:spPr>
          <a:xfrm>
            <a:off x="685800" y="1594487"/>
            <a:ext cx="7772400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38"/>
          <p:cNvSpPr txBox="1">
            <a:spLocks noGrp="1"/>
          </p:cNvSpPr>
          <p:nvPr>
            <p:ph type="subTitle" idx="1"/>
          </p:nvPr>
        </p:nvSpPr>
        <p:spPr>
          <a:xfrm>
            <a:off x="1371600" y="2880362"/>
            <a:ext cx="6400800" cy="1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8"/>
          <p:cNvSpPr txBox="1">
            <a:spLocks noGrp="1"/>
          </p:cNvSpPr>
          <p:nvPr>
            <p:ph type="ftr" idx="11"/>
          </p:nvPr>
        </p:nvSpPr>
        <p:spPr>
          <a:xfrm>
            <a:off x="3108961" y="4783457"/>
            <a:ext cx="292612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0" name="Google Shape;180;p38"/>
          <p:cNvSpPr txBox="1">
            <a:spLocks noGrp="1"/>
          </p:cNvSpPr>
          <p:nvPr>
            <p:ph type="dt" idx="10"/>
          </p:nvPr>
        </p:nvSpPr>
        <p:spPr>
          <a:xfrm>
            <a:off x="457201" y="4783457"/>
            <a:ext cx="21030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9C95DF2-B222-4E5D-8FDA-F8B5CD425BBF}" type="datetime1">
              <a:rPr lang="ru-RU" smtClean="0"/>
              <a:t>06.10.2021</a:t>
            </a:fld>
            <a:endParaRPr dirty="0"/>
          </a:p>
        </p:txBody>
      </p:sp>
      <p:sp>
        <p:nvSpPr>
          <p:cNvPr id="181" name="Google Shape;181;p38"/>
          <p:cNvSpPr txBox="1">
            <a:spLocks noGrp="1"/>
          </p:cNvSpPr>
          <p:nvPr>
            <p:ph type="sldNum" idx="12"/>
          </p:nvPr>
        </p:nvSpPr>
        <p:spPr>
          <a:xfrm>
            <a:off x="6583681" y="4783457"/>
            <a:ext cx="21030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9841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3EB-898B-4E7A-834D-AD134D5A50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97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608-890B-4AF1-99E5-2677409B41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7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09FD-CF84-4B20-9F9F-059FDDEDC78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74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20BB-B219-45F4-970B-0A51B16872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58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6860-74D3-4E54-9385-3350DFBABB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4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9"/>
          <p:cNvSpPr txBox="1">
            <a:spLocks noGrp="1"/>
          </p:cNvSpPr>
          <p:nvPr>
            <p:ph type="title"/>
          </p:nvPr>
        </p:nvSpPr>
        <p:spPr>
          <a:xfrm>
            <a:off x="917273" y="83312"/>
            <a:ext cx="73095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9"/>
          <p:cNvSpPr txBox="1">
            <a:spLocks noGrp="1"/>
          </p:cNvSpPr>
          <p:nvPr>
            <p:ph type="body" idx="1"/>
          </p:nvPr>
        </p:nvSpPr>
        <p:spPr>
          <a:xfrm>
            <a:off x="4723642" y="1538987"/>
            <a:ext cx="3712275" cy="1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892" lvl="0" indent="-17144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1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83" lvl="1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  <a:defRPr/>
            </a:lvl2pPr>
            <a:lvl3pPr marL="1028675" lvl="2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/>
            </a:lvl3pPr>
            <a:lvl4pPr marL="1371566" lvl="3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4pPr>
            <a:lvl5pPr marL="1714457" lvl="4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5pPr>
            <a:lvl6pPr marL="2057348" lvl="5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6pPr>
            <a:lvl7pPr marL="2400240" lvl="6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7pPr>
            <a:lvl8pPr marL="2743132" lvl="7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8pPr>
            <a:lvl9pPr marL="3086023" lvl="8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39"/>
          <p:cNvSpPr txBox="1">
            <a:spLocks noGrp="1"/>
          </p:cNvSpPr>
          <p:nvPr>
            <p:ph type="ftr" idx="11"/>
          </p:nvPr>
        </p:nvSpPr>
        <p:spPr>
          <a:xfrm>
            <a:off x="3108961" y="4783457"/>
            <a:ext cx="292612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6" name="Google Shape;186;p39"/>
          <p:cNvSpPr txBox="1">
            <a:spLocks noGrp="1"/>
          </p:cNvSpPr>
          <p:nvPr>
            <p:ph type="dt" idx="10"/>
          </p:nvPr>
        </p:nvSpPr>
        <p:spPr>
          <a:xfrm>
            <a:off x="457201" y="4783457"/>
            <a:ext cx="21030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DBD4AE1-2B94-402D-9B19-E59B654794DA}" type="datetime1">
              <a:rPr lang="ru-RU" smtClean="0"/>
              <a:t>06.10.2021</a:t>
            </a:fld>
            <a:endParaRPr dirty="0"/>
          </a:p>
        </p:txBody>
      </p:sp>
      <p:sp>
        <p:nvSpPr>
          <p:cNvPr id="187" name="Google Shape;187;p39"/>
          <p:cNvSpPr txBox="1">
            <a:spLocks noGrp="1"/>
          </p:cNvSpPr>
          <p:nvPr>
            <p:ph type="sldNum" idx="12"/>
          </p:nvPr>
        </p:nvSpPr>
        <p:spPr>
          <a:xfrm>
            <a:off x="6583681" y="4783457"/>
            <a:ext cx="2103075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849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>
  <p:cSld name="1_Титульный слайд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02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2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2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17144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783" lvl="1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675" lvl="2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400">
                <a:solidFill>
                  <a:srgbClr val="888888"/>
                </a:solidFill>
              </a:defRPr>
            </a:lvl3pPr>
            <a:lvl4pPr marL="1371566" lvl="3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457" lvl="4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348" lvl="5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240" lvl="6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132" lvl="7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023" lvl="8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4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8A40275-7AF5-4C9D-8D69-4269AF1913D5}" type="datetime1">
              <a:rPr lang="ru-RU" smtClean="0"/>
              <a:t>06.10.2021</a:t>
            </a:fld>
            <a:endParaRPr dirty="0"/>
          </a:p>
        </p:txBody>
      </p:sp>
      <p:sp>
        <p:nvSpPr>
          <p:cNvPr id="199" name="Google Shape;199;p4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0" name="Google Shape;200;p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825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25716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783" lvl="1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675" lvl="2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566" lvl="3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457" lvl="4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348" lvl="5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240" lvl="6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132" lvl="7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023" lvl="8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4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25716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783" lvl="1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675" lvl="2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566" lvl="3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457" lvl="4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348" lvl="5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240" lvl="6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132" lvl="7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023" lvl="8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5" name="Google Shape;205;p4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4D98727-CCDE-40DD-86EB-13904D6321B4}" type="datetime1">
              <a:rPr lang="ru-RU" smtClean="0"/>
              <a:t>06.10.2021</a:t>
            </a:fld>
            <a:endParaRPr dirty="0"/>
          </a:p>
        </p:txBody>
      </p:sp>
      <p:sp>
        <p:nvSpPr>
          <p:cNvPr id="206" name="Google Shape;206;p4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7" name="Google Shape;207;p4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06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>
            <a:spLocks noGrp="1"/>
          </p:cNvSpPr>
          <p:nvPr>
            <p:ph type="title"/>
          </p:nvPr>
        </p:nvSpPr>
        <p:spPr>
          <a:xfrm>
            <a:off x="629841" y="273845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4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4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b" anchorCtr="0">
            <a:noAutofit/>
          </a:bodyPr>
          <a:lstStyle>
            <a:lvl1pPr marL="342892" lvl="0" indent="-17144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783" lvl="1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675" lvl="2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 b="1"/>
            </a:lvl3pPr>
            <a:lvl4pPr marL="1371566" lvl="3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457" lvl="4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348" lvl="5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240" lvl="6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132" lvl="7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023" lvl="8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211" name="Google Shape;211;p44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4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25716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783" lvl="1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675" lvl="2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566" lvl="3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457" lvl="4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348" lvl="5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240" lvl="6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132" lvl="7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023" lvl="8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44"/>
          <p:cNvSpPr txBox="1">
            <a:spLocks noGrp="1"/>
          </p:cNvSpPr>
          <p:nvPr>
            <p:ph type="body" idx="3"/>
          </p:nvPr>
        </p:nvSpPr>
        <p:spPr>
          <a:xfrm>
            <a:off x="4629151" y="1260872"/>
            <a:ext cx="38873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b" anchorCtr="0">
            <a:noAutofit/>
          </a:bodyPr>
          <a:lstStyle>
            <a:lvl1pPr marL="342892" lvl="0" indent="-17144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783" lvl="1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675" lvl="2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 b="1"/>
            </a:lvl3pPr>
            <a:lvl4pPr marL="1371566" lvl="3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457" lvl="4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348" lvl="5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240" lvl="6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132" lvl="7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023" lvl="8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213" name="Google Shape;213;p44"/>
          <p:cNvSpPr txBox="1">
            <a:spLocks noGrp="1"/>
          </p:cNvSpPr>
          <p:nvPr>
            <p:ph type="body" idx="4"/>
          </p:nvPr>
        </p:nvSpPr>
        <p:spPr>
          <a:xfrm>
            <a:off x="4629151" y="1878806"/>
            <a:ext cx="38873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25716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783" lvl="1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675" lvl="2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566" lvl="3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457" lvl="4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348" lvl="5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240" lvl="6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132" lvl="7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023" lvl="8" indent="-25716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7A26F4E9-1A4D-497F-8B69-8C6F77E2B14C}" type="datetime1">
              <a:rPr lang="ru-RU" smtClean="0"/>
              <a:t>06.10.2021</a:t>
            </a:fld>
            <a:endParaRPr dirty="0"/>
          </a:p>
        </p:txBody>
      </p:sp>
      <p:sp>
        <p:nvSpPr>
          <p:cNvPr id="215" name="Google Shape;215;p4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6" name="Google Shape;216;p4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689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5"/>
          <p:cNvSpPr txBox="1">
            <a:spLocks noGrp="1"/>
          </p:cNvSpPr>
          <p:nvPr>
            <p:ph type="title"/>
          </p:nvPr>
        </p:nvSpPr>
        <p:spPr>
          <a:xfrm>
            <a:off x="629842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45"/>
          <p:cNvSpPr txBox="1">
            <a:spLocks noGrp="1"/>
          </p:cNvSpPr>
          <p:nvPr>
            <p:ph type="body" idx="1"/>
          </p:nvPr>
        </p:nvSpPr>
        <p:spPr>
          <a:xfrm>
            <a:off x="3887391" y="740570"/>
            <a:ext cx="4629150" cy="36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323842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783" lvl="1" indent="-3047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675" lvl="2" indent="-28574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566" lvl="3" indent="-2666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457" lvl="4" indent="-2666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348" lvl="5" indent="-2666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240" lvl="6" indent="-2666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132" lvl="7" indent="-2666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023" lvl="8" indent="-26669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220" name="Google Shape;220;p45"/>
          <p:cNvSpPr txBox="1">
            <a:spLocks noGrp="1"/>
          </p:cNvSpPr>
          <p:nvPr>
            <p:ph type="body" idx="2"/>
          </p:nvPr>
        </p:nvSpPr>
        <p:spPr>
          <a:xfrm>
            <a:off x="629842" y="1543051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17144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783" lvl="1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/>
            </a:lvl2pPr>
            <a:lvl3pPr marL="1028675" lvl="2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566" lvl="3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4pPr>
            <a:lvl5pPr marL="1714457" lvl="4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5pPr>
            <a:lvl6pPr marL="2057348" lvl="5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6pPr>
            <a:lvl7pPr marL="2400240" lvl="6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7pPr>
            <a:lvl8pPr marL="2743132" lvl="7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8pPr>
            <a:lvl9pPr marL="3086023" lvl="8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9pPr>
          </a:lstStyle>
          <a:p>
            <a:endParaRPr/>
          </a:p>
        </p:txBody>
      </p:sp>
      <p:sp>
        <p:nvSpPr>
          <p:cNvPr id="221" name="Google Shape;221;p4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E5FA62-1906-4BF3-94C5-E70A374BC8ED}" type="datetime1">
              <a:rPr lang="ru-RU" smtClean="0"/>
              <a:t>06.10.2021</a:t>
            </a:fld>
            <a:endParaRPr dirty="0"/>
          </a:p>
        </p:txBody>
      </p:sp>
      <p:sp>
        <p:nvSpPr>
          <p:cNvPr id="222" name="Google Shape;222;p4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3" name="Google Shape;223;p4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514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6"/>
          <p:cNvSpPr txBox="1">
            <a:spLocks noGrp="1"/>
          </p:cNvSpPr>
          <p:nvPr>
            <p:ph type="title"/>
          </p:nvPr>
        </p:nvSpPr>
        <p:spPr>
          <a:xfrm>
            <a:off x="629842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46"/>
          <p:cNvSpPr>
            <a:spLocks noGrp="1"/>
          </p:cNvSpPr>
          <p:nvPr>
            <p:ph type="pic" idx="2"/>
          </p:nvPr>
        </p:nvSpPr>
        <p:spPr>
          <a:xfrm>
            <a:off x="3887391" y="740570"/>
            <a:ext cx="4629150" cy="36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7" name="Google Shape;227;p46"/>
          <p:cNvSpPr txBox="1">
            <a:spLocks noGrp="1"/>
          </p:cNvSpPr>
          <p:nvPr>
            <p:ph type="body" idx="1"/>
          </p:nvPr>
        </p:nvSpPr>
        <p:spPr>
          <a:xfrm>
            <a:off x="629842" y="1543051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342892" lvl="0" indent="-17144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783" lvl="1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/>
            </a:lvl2pPr>
            <a:lvl3pPr marL="1028675" lvl="2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566" lvl="3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4pPr>
            <a:lvl5pPr marL="1714457" lvl="4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5pPr>
            <a:lvl6pPr marL="2057348" lvl="5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6pPr>
            <a:lvl7pPr marL="2400240" lvl="6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7pPr>
            <a:lvl8pPr marL="2743132" lvl="7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8pPr>
            <a:lvl9pPr marL="3086023" lvl="8" indent="-17144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9pPr>
          </a:lstStyle>
          <a:p>
            <a:endParaRPr/>
          </a:p>
        </p:txBody>
      </p:sp>
      <p:sp>
        <p:nvSpPr>
          <p:cNvPr id="228" name="Google Shape;228;p4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148BBEE-A58C-4C58-AEC4-38DE35C0B114}" type="datetime1">
              <a:rPr lang="ru-RU" smtClean="0"/>
              <a:t>06.10.2021</a:t>
            </a:fld>
            <a:endParaRPr dirty="0"/>
          </a:p>
        </p:txBody>
      </p:sp>
      <p:sp>
        <p:nvSpPr>
          <p:cNvPr id="229" name="Google Shape;229;p4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0" name="Google Shape;230;p4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345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4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Google Shape;157;p3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3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3F2C5B0-02B5-4E5D-BC81-E906CAD2F2D8}" type="datetime1">
              <a:rPr lang="ru-RU" kern="0" smtClean="0"/>
              <a:t>06.10.2021</a:t>
            </a:fld>
            <a:endParaRPr kern="0" dirty="0"/>
          </a:p>
        </p:txBody>
      </p:sp>
      <p:sp>
        <p:nvSpPr>
          <p:cNvPr id="159" name="Google Shape;159;p3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 dirty="0"/>
          </a:p>
        </p:txBody>
      </p:sp>
      <p:sp>
        <p:nvSpPr>
          <p:cNvPr id="160" name="Google Shape;160;p3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kern="0"/>
              <a:pPr/>
              <a:t>‹#›</a:t>
            </a:fld>
            <a:endParaRPr kern="0" dirty="0"/>
          </a:p>
        </p:txBody>
      </p:sp>
    </p:spTree>
    <p:extLst>
      <p:ext uri="{BB962C8B-B14F-4D97-AF65-F5344CB8AC3E}">
        <p14:creationId xmlns:p14="http://schemas.microsoft.com/office/powerpoint/2010/main" val="37050462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7" r:id="rId3"/>
    <p:sldLayoutId id="2147483668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B529-FBA4-47D2-BCDD-11162CDF32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enig@22edu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88" y="1450514"/>
            <a:ext cx="3960250" cy="3373206"/>
          </a:xfrm>
          <a:prstGeom prst="rect">
            <a:avLst/>
          </a:prstGeom>
        </p:spPr>
      </p:pic>
      <p:sp>
        <p:nvSpPr>
          <p:cNvPr id="13" name="Google Shape;1158;g7e118ccf70_7_0"/>
          <p:cNvSpPr/>
          <p:nvPr/>
        </p:nvSpPr>
        <p:spPr>
          <a:xfrm>
            <a:off x="-4576" y="-13230"/>
            <a:ext cx="9158287" cy="639485"/>
          </a:xfrm>
          <a:prstGeom prst="rect">
            <a:avLst/>
          </a:prstGeom>
          <a:solidFill>
            <a:srgbClr val="DDEAF6">
              <a:alpha val="75000"/>
            </a:srgbClr>
          </a:solidFill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1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843753" y="3394429"/>
            <a:ext cx="3130432" cy="114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725"/>
              </a:lnSpc>
              <a:spcBef>
                <a:spcPct val="0"/>
              </a:spcBef>
            </a:pPr>
            <a:r>
              <a:rPr lang="ru-RU" altLang="ru-RU" b="1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Кениг Елена Эдуардовна</a:t>
            </a:r>
            <a:r>
              <a:rPr lang="ru-RU" altLang="ru-RU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, старший инспектор сектора кадрового развития и аттестации Министерства </a:t>
            </a:r>
            <a:r>
              <a:rPr lang="ru-RU" altLang="ru-RU" dirty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образования и науки Алтайского </a:t>
            </a:r>
            <a:r>
              <a:rPr lang="ru-RU" altLang="ru-RU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края</a:t>
            </a:r>
            <a:endParaRPr lang="ru-RU" altLang="ru-RU" dirty="0">
              <a:solidFill>
                <a:srgbClr val="004D86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918673" y="176132"/>
            <a:ext cx="54688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500" b="1" dirty="0">
                <a:solidFill>
                  <a:srgbClr val="004D86"/>
                </a:solidFill>
                <a:latin typeface="Calibri" pitchFamily="34" charset="0"/>
              </a:rPr>
              <a:t>МИНИСТЕРСТВО ОБРАЗОВАНИЯ И НАУКИ АЛТАЙСКОГО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2" y="4823720"/>
            <a:ext cx="9144000" cy="342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2" y="629771"/>
            <a:ext cx="9134288" cy="7155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solidFill>
                  <a:srgbClr val="1E4E79"/>
                </a:solidFill>
                <a:latin typeface="Roboto Thin"/>
                <a:ea typeface="Roboto Thin"/>
                <a:cs typeface="Roboto Thin"/>
                <a:sym typeface="Roboto Thin"/>
              </a:rPr>
              <a:t>Формирование заявки для участия в конкурсе</a:t>
            </a:r>
            <a:endParaRPr lang="ru-RU" sz="2600" dirty="0">
              <a:solidFill>
                <a:srgbClr val="1E4E79"/>
              </a:solidFill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3555902" y="4848268"/>
            <a:ext cx="2034838" cy="291986"/>
          </a:xfrm>
          <a:prstGeom prst="rect">
            <a:avLst/>
          </a:prstGeom>
        </p:spPr>
        <p:txBody>
          <a:bodyPr vert="horz" lIns="68579" tIns="34289" rIns="68579" bIns="34289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500" dirty="0">
              <a:solidFill>
                <a:srgbClr val="1E4E79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15" name="Google Shape;89;g86c1d5bee7_0_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23496" y="44443"/>
            <a:ext cx="765786" cy="5241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99433" y="4823720"/>
            <a:ext cx="1140605" cy="28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dirty="0" smtClean="0"/>
              <a:t>06.10.2021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-39349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6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Формирование заявки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Google Shape;1994;p114"/>
          <p:cNvSpPr/>
          <p:nvPr/>
        </p:nvSpPr>
        <p:spPr>
          <a:xfrm>
            <a:off x="493947" y="1040524"/>
            <a:ext cx="8347497" cy="320565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К заявке прилагаются:</a:t>
            </a:r>
          </a:p>
          <a:p>
            <a:pPr algn="just"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техническая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, проектная и сметная документация (локальные сметы (сводный сметный расчет)) на работы (услуги) в рамках проекта, проектная документация на работы (услуги) в рамках проекта, прайс-листы и другая информация, подтверждающая стоимость материалов, оборудования, являющегося неотъемлемой частью выполняемого проекта, работ (услуг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);</a:t>
            </a:r>
          </a:p>
          <a:p>
            <a:pPr algn="just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гарантийные письма, подтверждающие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прочие (помимо средств краевого бюджета) источники финансирования реализации проекта (при наличии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);</a:t>
            </a:r>
          </a:p>
          <a:p>
            <a:pPr algn="just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гарантийные письма старшеклассников, родителей, индивидуальных предпринимателей и юридических лиц, подтверждающие безвозмездный вклад в реализацию проекта (физический труд, поставка материалов, иной нефинансовый вклад (при наличии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)).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algn="just"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31812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158;g7e118ccf70_7_0"/>
          <p:cNvSpPr/>
          <p:nvPr/>
        </p:nvSpPr>
        <p:spPr>
          <a:xfrm>
            <a:off x="-4576" y="-13230"/>
            <a:ext cx="9158287" cy="639485"/>
          </a:xfrm>
          <a:prstGeom prst="rect">
            <a:avLst/>
          </a:prstGeom>
          <a:solidFill>
            <a:srgbClr val="DDEAF6">
              <a:alpha val="75000"/>
            </a:srgbClr>
          </a:solidFill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1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735724" y="1618593"/>
            <a:ext cx="8238461" cy="174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1725"/>
              </a:lnSpc>
              <a:spcBef>
                <a:spcPct val="0"/>
              </a:spcBef>
              <a:spcAft>
                <a:spcPts val="1200"/>
              </a:spcAft>
            </a:pPr>
            <a:r>
              <a:rPr lang="ru-RU" altLang="ru-RU" sz="2000" b="1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Кениг Елена Эдуардовна</a:t>
            </a:r>
            <a:r>
              <a:rPr lang="ru-RU" altLang="ru-RU" sz="20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endParaRPr lang="ru-RU" altLang="ru-RU" sz="2000" dirty="0" smtClean="0">
              <a:solidFill>
                <a:srgbClr val="004D86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algn="ctr">
              <a:lnSpc>
                <a:spcPts val="1725"/>
              </a:lnSpc>
              <a:spcBef>
                <a:spcPct val="0"/>
              </a:spcBef>
            </a:pPr>
            <a:r>
              <a:rPr lang="ru-RU" altLang="ru-RU" sz="18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старший </a:t>
            </a:r>
            <a:r>
              <a:rPr lang="ru-RU" altLang="ru-RU" sz="18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инспектор сектора кадрового развития и аттестации Министерства </a:t>
            </a:r>
            <a:r>
              <a:rPr lang="ru-RU" altLang="ru-RU" sz="1800" dirty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образования и науки Алтайского </a:t>
            </a:r>
            <a:r>
              <a:rPr lang="ru-RU" altLang="ru-RU" sz="18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края</a:t>
            </a:r>
          </a:p>
          <a:p>
            <a:pPr algn="ctr">
              <a:lnSpc>
                <a:spcPts val="1725"/>
              </a:lnSpc>
              <a:spcBef>
                <a:spcPct val="0"/>
              </a:spcBef>
            </a:pPr>
            <a:endParaRPr lang="ru-RU" altLang="ru-RU" sz="1600" dirty="0">
              <a:solidFill>
                <a:srgbClr val="004D86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algn="ctr">
              <a:lnSpc>
                <a:spcPts val="1725"/>
              </a:lnSpc>
              <a:spcBef>
                <a:spcPct val="0"/>
              </a:spcBef>
            </a:pPr>
            <a:r>
              <a:rPr lang="en-US" altLang="ru-RU" sz="20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E-mail</a:t>
            </a:r>
            <a:r>
              <a:rPr lang="ru-RU" altLang="ru-RU" sz="20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: </a:t>
            </a:r>
            <a:r>
              <a:rPr lang="en-US" altLang="ru-RU" sz="2000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  <a:hlinkClick r:id="rId3"/>
              </a:rPr>
              <a:t>kenig@22edu.ru</a:t>
            </a:r>
            <a:endParaRPr lang="ru-RU" altLang="ru-RU" sz="2000" dirty="0" smtClean="0">
              <a:solidFill>
                <a:srgbClr val="004D86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algn="ctr">
              <a:lnSpc>
                <a:spcPts val="1725"/>
              </a:lnSpc>
              <a:spcBef>
                <a:spcPct val="0"/>
              </a:spcBef>
            </a:pPr>
            <a:endParaRPr lang="en-US" altLang="ru-RU" sz="1600" dirty="0" smtClean="0">
              <a:solidFill>
                <a:srgbClr val="004D86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algn="ctr">
              <a:lnSpc>
                <a:spcPts val="1725"/>
              </a:lnSpc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4D86"/>
                </a:solidFill>
                <a:latin typeface="Roboto" panose="020B0604020202020204" charset="0"/>
                <a:ea typeface="Roboto" panose="020B0604020202020204" charset="0"/>
              </a:rPr>
              <a:t>Тел: 8 (3852) 29 86 69</a:t>
            </a:r>
            <a:endParaRPr lang="ru-RU" altLang="ru-RU" sz="2000" b="1" dirty="0">
              <a:solidFill>
                <a:srgbClr val="004D86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918673" y="176132"/>
            <a:ext cx="54688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500" b="1" dirty="0">
                <a:solidFill>
                  <a:srgbClr val="004D86"/>
                </a:solidFill>
                <a:latin typeface="Calibri" pitchFamily="34" charset="0"/>
              </a:rPr>
              <a:t>МИНИСТЕРСТВО ОБРАЗОВАНИЯ И НАУКИ АЛТАЙСКОГО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2" y="4823720"/>
            <a:ext cx="9144000" cy="342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3555902" y="4848268"/>
            <a:ext cx="2034838" cy="291986"/>
          </a:xfrm>
          <a:prstGeom prst="rect">
            <a:avLst/>
          </a:prstGeom>
        </p:spPr>
        <p:txBody>
          <a:bodyPr vert="horz" lIns="68579" tIns="34289" rIns="68579" bIns="34289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500" dirty="0">
              <a:solidFill>
                <a:srgbClr val="1E4E79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15" name="Google Shape;89;g86c1d5bee7_0_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23496" y="44443"/>
            <a:ext cx="765786" cy="5241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99433" y="4823720"/>
            <a:ext cx="1140605" cy="28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dirty="0" smtClean="0"/>
              <a:t>06.10.2021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-39349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0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83;p103"/>
          <p:cNvSpPr/>
          <p:nvPr/>
        </p:nvSpPr>
        <p:spPr>
          <a:xfrm>
            <a:off x="-8298" y="230902"/>
            <a:ext cx="9144000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>
                <a:solidFill>
                  <a:srgbClr val="1E4E79"/>
                </a:solidFill>
                <a:latin typeface="Roboto Thin"/>
                <a:sym typeface="Arial"/>
              </a:rPr>
              <a:t>Конкурс «Я считаю</a:t>
            </a: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» позволяет </a:t>
            </a:r>
          </a:p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решать образовательные задачи</a:t>
            </a:r>
            <a:endParaRPr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pic>
        <p:nvPicPr>
          <p:cNvPr id="7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44" y="154690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94" y="124901"/>
            <a:ext cx="1679027" cy="72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Скругленный прямоугольник 23"/>
          <p:cNvSpPr/>
          <p:nvPr/>
        </p:nvSpPr>
        <p:spPr bwMode="auto">
          <a:xfrm>
            <a:off x="336330" y="921182"/>
            <a:ext cx="8370177" cy="760473"/>
          </a:xfrm>
          <a:prstGeom prst="roundRect">
            <a:avLst/>
          </a:prstGeom>
          <a:noFill/>
          <a:ln w="19050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324000" indent="0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tabLst>
                <a:tab pos="204783" algn="l"/>
              </a:tabLst>
            </a:pPr>
            <a:r>
              <a:rPr lang="ru-RU" b="1" dirty="0">
                <a:solidFill>
                  <a:srgbClr val="1E4E79"/>
                </a:solidFill>
                <a:latin typeface="Roboto Thin"/>
              </a:rPr>
              <a:t>Основная цель конкурса </a:t>
            </a:r>
            <a:r>
              <a:rPr lang="ru-RU" dirty="0">
                <a:solidFill>
                  <a:srgbClr val="1E4E79"/>
                </a:solidFill>
                <a:latin typeface="Roboto Thin"/>
              </a:rPr>
              <a:t>– повышение финансовой и бюджетной грамотности, а также гражданской активности старшеклассников.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1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" name="Рисунок 12" descr="Молодежный бюджет.jpg"/>
          <p:cNvPicPr>
            <a:picLocks noChangeAspect="1"/>
          </p:cNvPicPr>
          <p:nvPr/>
        </p:nvPicPr>
        <p:blipFill>
          <a:blip r:embed="rId5" cstate="print"/>
          <a:srcRect l="4422" t="3738"/>
          <a:stretch>
            <a:fillRect/>
          </a:stretch>
        </p:blipFill>
        <p:spPr>
          <a:xfrm>
            <a:off x="3716876" y="1594336"/>
            <a:ext cx="2038539" cy="24288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5764" y="1940215"/>
            <a:ext cx="300039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формирование бюджетной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грамотности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6072" y="2030663"/>
            <a:ext cx="292895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развитие проектного мышления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635" y="2710904"/>
            <a:ext cx="299152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формирование финансовой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грамотности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36" y="3416828"/>
            <a:ext cx="299152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формирование активной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гражданской позиции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6072" y="2757071"/>
            <a:ext cx="2928958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развитие умений анализировать проблему и выбирать  конструктивные способы ее решения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36" y="3989555"/>
            <a:ext cx="299152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развитие умений принятия решений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16072" y="4051110"/>
            <a:ext cx="292282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развитие умений работать в команде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07521" y="4251165"/>
            <a:ext cx="292895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развитие коммуникативных компетенций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83;p103"/>
          <p:cNvSpPr/>
          <p:nvPr/>
        </p:nvSpPr>
        <p:spPr>
          <a:xfrm>
            <a:off x="-4700" y="181763"/>
            <a:ext cx="9139300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Конкурсный цикл</a:t>
            </a:r>
            <a:endParaRPr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pic>
        <p:nvPicPr>
          <p:cNvPr id="7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44" y="154690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93" y="79304"/>
            <a:ext cx="1679027" cy="72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-4700" y="41829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3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85039"/>
              </p:ext>
            </p:extLst>
          </p:nvPr>
        </p:nvGraphicFramePr>
        <p:xfrm>
          <a:off x="1387366" y="1124607"/>
          <a:ext cx="6096000" cy="344297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44143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сентябрь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Уведомление об участие в конкурсе</a:t>
                      </a:r>
                      <a:endParaRPr lang="ru-RU" b="0" dirty="0"/>
                    </a:p>
                  </a:txBody>
                  <a:tcPr/>
                </a:tc>
              </a:tr>
              <a:tr h="3993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октябрь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Выдвижение старшеклассниками проектов</a:t>
                      </a:r>
                      <a:endParaRPr lang="ru-RU" dirty="0"/>
                    </a:p>
                  </a:txBody>
                  <a:tcPr/>
                </a:tc>
              </a:tr>
              <a:tr h="4729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ноябрь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Предварительный анализ выдвинутых проектов</a:t>
                      </a:r>
                      <a:endParaRPr lang="ru-RU" dirty="0"/>
                    </a:p>
                  </a:txBody>
                  <a:tcPr/>
                </a:tc>
              </a:tr>
              <a:tr h="47296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декабрь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Проведение школьного голосования</a:t>
                      </a:r>
                    </a:p>
                    <a:p>
                      <a:pPr algn="ctr"/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заявки</a:t>
                      </a:r>
                      <a:endParaRPr lang="ru-RU" dirty="0"/>
                    </a:p>
                  </a:txBody>
                  <a:tcPr/>
                </a:tc>
              </a:tr>
              <a:tr h="4099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январь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Подача заявки</a:t>
                      </a:r>
                      <a:endParaRPr lang="ru-RU" dirty="0"/>
                    </a:p>
                  </a:txBody>
                  <a:tcPr/>
                </a:tc>
              </a:tr>
              <a:tr h="48431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январь - апрель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 победителей.</a:t>
                      </a:r>
                    </a:p>
                    <a:p>
                      <a:pPr algn="ctr"/>
                      <a:r>
                        <a:rPr lang="ru-RU" dirty="0" smtClean="0"/>
                        <a:t>Заключение соглашений</a:t>
                      </a:r>
                      <a:endParaRPr lang="ru-RU" dirty="0"/>
                    </a:p>
                  </a:txBody>
                  <a:tcPr/>
                </a:tc>
              </a:tr>
              <a:tr h="59118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май-сентябрь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Реализация проекта.</a:t>
                      </a:r>
                    </a:p>
                    <a:p>
                      <a:pPr algn="ctr"/>
                      <a:r>
                        <a:rPr lang="ru-RU" dirty="0" smtClean="0"/>
                        <a:t>Отчет</a:t>
                      </a:r>
                      <a:r>
                        <a:rPr lang="ru-RU" baseline="0" dirty="0" smtClean="0"/>
                        <a:t> о реализации.</a:t>
                      </a:r>
                    </a:p>
                    <a:p>
                      <a:pPr algn="ctr"/>
                      <a:r>
                        <a:rPr lang="ru-RU" baseline="0" dirty="0" smtClean="0"/>
                        <a:t>Финансирование.</a:t>
                      </a:r>
                    </a:p>
                    <a:p>
                      <a:pPr algn="ctr"/>
                      <a:r>
                        <a:rPr lang="ru-RU" baseline="0" dirty="0" smtClean="0"/>
                        <a:t>Расчет с поставщиками и подрядчиками.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Выдвижение старшеклассниками проектов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Google Shape;1994;p114"/>
          <p:cNvSpPr/>
          <p:nvPr/>
        </p:nvSpPr>
        <p:spPr>
          <a:xfrm>
            <a:off x="830355" y="1702675"/>
            <a:ext cx="7936297" cy="9725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/>
            <a:r>
              <a:rPr lang="ru-RU" sz="1500" b="1" dirty="0" smtClean="0">
                <a:solidFill>
                  <a:srgbClr val="1E4E79"/>
                </a:solidFill>
                <a:latin typeface="Roboto Thin"/>
              </a:rPr>
              <a:t>Организация не менее двух собраний в каждом из старших классов</a:t>
            </a:r>
            <a:endParaRPr lang="ru-RU" sz="1500" dirty="0" smtClean="0">
              <a:solidFill>
                <a:srgbClr val="1E4E79"/>
              </a:solidFill>
              <a:latin typeface="Roboto Thin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300" dirty="0">
                <a:solidFill>
                  <a:srgbClr val="1E4E79"/>
                </a:solidFill>
                <a:latin typeface="Roboto Thin"/>
              </a:rPr>
              <a:t>в</a:t>
            </a:r>
            <a:r>
              <a:rPr lang="ru-RU" sz="1300" dirty="0" smtClean="0">
                <a:solidFill>
                  <a:srgbClr val="1E4E79"/>
                </a:solidFill>
                <a:latin typeface="Roboto Thin"/>
              </a:rPr>
              <a:t>ыдвижение и обсуждение проектов (от класса может быть представлен только один проект);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300" dirty="0">
                <a:solidFill>
                  <a:srgbClr val="1E4E79"/>
                </a:solidFill>
                <a:latin typeface="Roboto Thin"/>
              </a:rPr>
              <a:t>в</a:t>
            </a:r>
            <a:r>
              <a:rPr lang="ru-RU" sz="1300" dirty="0" smtClean="0">
                <a:solidFill>
                  <a:srgbClr val="1E4E79"/>
                </a:solidFill>
                <a:latin typeface="Roboto Thin"/>
              </a:rPr>
              <a:t>ыбор двух старшеклассников от каждого класса.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100" dirty="0">
              <a:solidFill>
                <a:srgbClr val="1E4E79"/>
              </a:solidFill>
              <a:latin typeface="Roboto Thi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4672" y="941870"/>
            <a:ext cx="7965004" cy="24237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endParaRPr lang="ru-RU" sz="1100" dirty="0">
              <a:solidFill>
                <a:srgbClr val="1E4E79"/>
              </a:solidFill>
              <a:latin typeface="Roboto Thin"/>
            </a:endParaRPr>
          </a:p>
        </p:txBody>
      </p:sp>
      <p:sp>
        <p:nvSpPr>
          <p:cNvPr id="23" name="Google Shape;1994;p114"/>
          <p:cNvSpPr/>
          <p:nvPr/>
        </p:nvSpPr>
        <p:spPr>
          <a:xfrm>
            <a:off x="830354" y="1063056"/>
            <a:ext cx="7903147" cy="44834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Проведение информационной кампании о конкурсе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Google Shape;1590;p98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254524" y="1124280"/>
            <a:ext cx="519342" cy="32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590;p98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254524" y="2025979"/>
            <a:ext cx="519342" cy="32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1590;p98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254524" y="2930115"/>
            <a:ext cx="519342" cy="32589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1994;p114"/>
          <p:cNvSpPr/>
          <p:nvPr/>
        </p:nvSpPr>
        <p:spPr>
          <a:xfrm>
            <a:off x="830353" y="2868891"/>
            <a:ext cx="7903147" cy="44834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Фото- или видеозапись классных собраний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(прилагается к заявке)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sp>
        <p:nvSpPr>
          <p:cNvPr id="24" name="Google Shape;1994;p114"/>
          <p:cNvSpPr/>
          <p:nvPr/>
        </p:nvSpPr>
        <p:spPr>
          <a:xfrm>
            <a:off x="818880" y="3495624"/>
            <a:ext cx="7903147" cy="64545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Отобранный классом на собраниях проект дорабатывается делегатами и направляется на рассмотрение рабочей группы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pic>
        <p:nvPicPr>
          <p:cNvPr id="25" name="Google Shape;1590;p98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254524" y="3655402"/>
            <a:ext cx="519342" cy="325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84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Предварительный	 анализ выдвинутых проектов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4672" y="941870"/>
            <a:ext cx="7965004" cy="24237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endParaRPr lang="ru-RU" sz="1100" dirty="0">
              <a:solidFill>
                <a:srgbClr val="1E4E79"/>
              </a:solidFill>
              <a:latin typeface="Roboto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1994;p114"/>
          <p:cNvSpPr/>
          <p:nvPr/>
        </p:nvSpPr>
        <p:spPr>
          <a:xfrm>
            <a:off x="716122" y="867277"/>
            <a:ext cx="7903147" cy="91948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Состав рабочей группы: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3 представителя органа школьного ученического самоуправления;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2 сотрудника образовательной организации;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1 представитель школьного родительского комитета.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sp>
        <p:nvSpPr>
          <p:cNvPr id="13" name="Google Shape;1994;p114"/>
          <p:cNvSpPr/>
          <p:nvPr/>
        </p:nvSpPr>
        <p:spPr>
          <a:xfrm>
            <a:off x="716118" y="1880392"/>
            <a:ext cx="7903147" cy="24078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Рабочая группа проводит предварительный анализ проектов на предмет: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Соответствия выдвинутого проекта целям конкурса;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 Наличия мероприятий по содержанию и обслуживанию объекта школьной инфраструктуры;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Соотношение предполагаемого объема затрат на реализацию проекта с объемами его финансирования;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Нахождения в собственности или оперативном управлении образовательной организации объекта школьной инфраструктуры, расположенного на прилегающей к школе территории;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Соответствие заявленной стоимости товаров, работ, услуг среднерыночной во избежание ее неоправданного завышения (занижения).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sp>
        <p:nvSpPr>
          <p:cNvPr id="16" name="Google Shape;1994;p114"/>
          <p:cNvSpPr/>
          <p:nvPr/>
        </p:nvSpPr>
        <p:spPr>
          <a:xfrm>
            <a:off x="716119" y="4425553"/>
            <a:ext cx="7903147" cy="30734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Итоги заседания рабочей группы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оформляются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 протоколом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36188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Проведение школьного голосования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Google Shape;1994;p114"/>
          <p:cNvSpPr/>
          <p:nvPr/>
        </p:nvSpPr>
        <p:spPr>
          <a:xfrm>
            <a:off x="830354" y="2577521"/>
            <a:ext cx="7982569" cy="11045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Школы: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Регистрируют старшеклассников, принявших участие в голосовании;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Ведут видеозапись презентаций проектов старшеклассниками и последующего школьного голосования</a:t>
            </a:r>
            <a:endParaRPr lang="ru-RU" dirty="0">
              <a:solidFill>
                <a:schemeClr val="accent2"/>
              </a:solidFill>
              <a:latin typeface="Roboto Thi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Google Shape;1994;p114"/>
          <p:cNvSpPr/>
          <p:nvPr/>
        </p:nvSpPr>
        <p:spPr>
          <a:xfrm>
            <a:off x="848747" y="1030016"/>
            <a:ext cx="7982569" cy="60295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Прошедшие предварительный анализ проекты выдвигаются на школьное голосование </a:t>
            </a:r>
            <a:endParaRPr lang="ru-RU" b="1" dirty="0">
              <a:solidFill>
                <a:schemeClr val="accent2"/>
              </a:solidFill>
              <a:latin typeface="Roboto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Google Shape;1994;p114"/>
          <p:cNvSpPr/>
          <p:nvPr/>
        </p:nvSpPr>
        <p:spPr>
          <a:xfrm>
            <a:off x="830354" y="1748944"/>
            <a:ext cx="7982570" cy="70600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Делегаты от класса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редставляют свои проекты участникам школьного голосования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sp>
        <p:nvSpPr>
          <p:cNvPr id="32" name="Google Shape;1994;p114"/>
          <p:cNvSpPr/>
          <p:nvPr/>
        </p:nvSpPr>
        <p:spPr>
          <a:xfrm>
            <a:off x="830354" y="3797646"/>
            <a:ext cx="7945783" cy="101602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Счетная комиссия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– осуществляет подсчет голосов: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Руководитель органа школьного ученического самоуправления;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Один представитель от каждого старшего класса</a:t>
            </a:r>
            <a:endParaRPr lang="ru-RU" dirty="0">
              <a:solidFill>
                <a:schemeClr val="accent2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5253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Проведение школьного голосования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Google Shape;1994;p114"/>
          <p:cNvSpPr/>
          <p:nvPr/>
        </p:nvSpPr>
        <p:spPr>
          <a:xfrm>
            <a:off x="871979" y="1011761"/>
            <a:ext cx="7982569" cy="71892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Каждый старшеклассник голосует за 2 разных проекта. </a:t>
            </a:r>
          </a:p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В случае, если на школьное голосование выдвинуто 2 проекта, старшеклассники могут проголосовать только за 1 проект.</a:t>
            </a:r>
            <a:endParaRPr lang="ru-RU" dirty="0">
              <a:solidFill>
                <a:schemeClr val="accent2"/>
              </a:solidFill>
              <a:latin typeface="Roboto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Google Shape;1994;p114"/>
          <p:cNvSpPr/>
          <p:nvPr/>
        </p:nvSpPr>
        <p:spPr>
          <a:xfrm>
            <a:off x="871978" y="1748125"/>
            <a:ext cx="7982570" cy="56599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Проект, набравший наибольшее количество голосов, признается победителем.</a:t>
            </a:r>
          </a:p>
        </p:txBody>
      </p:sp>
      <p:sp>
        <p:nvSpPr>
          <p:cNvPr id="13" name="Google Shape;1994;p114"/>
          <p:cNvSpPr/>
          <p:nvPr/>
        </p:nvSpPr>
        <p:spPr>
          <a:xfrm>
            <a:off x="871979" y="2326474"/>
            <a:ext cx="7982570" cy="258337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Организация удаленного участия старшеклассников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(в случае необходимости):</a:t>
            </a:r>
          </a:p>
          <a:p>
            <a:pPr algn="just"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Проведение классных собраний, заседание рабочей группы – посредствам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соц.сетей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, программ, обеспечивающих видеосвязь;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Удаленное голосование – с использованием соц. сетей и программ для проведения удаленного голосования. На странице проведения голосования должна быть представлена информация о конкурсе, описание проектов и их презентации (при наличии), правилах проведения голосования (возможность голосования за 2 разных проекта, запрет на отмену голоса).  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Презентации проектов, ссылка на итоги голосования и их скриншот, прилагаются к протоколу школьного голосования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38910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Формирование заявки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Google Shape;1994;p114"/>
          <p:cNvSpPr/>
          <p:nvPr/>
        </p:nvSpPr>
        <p:spPr>
          <a:xfrm>
            <a:off x="725210" y="935770"/>
            <a:ext cx="8106103" cy="81437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Прием заявок осуществляется 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10 по 28 января 2022 года,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"/>
              </a:rPr>
              <a:t>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адресу: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"/>
              </a:rPr>
              <a:t>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. Барнаул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"/>
              </a:rPr>
              <a:t>,                   пр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Социалистический, 60,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Roboto"/>
              </a:rPr>
              <a:t>каб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. 301 (лаборатория экономической педагогики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),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"/>
              </a:rPr>
              <a:t>8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(3852) 555-897 (доб. 2506)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Robot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1994;p114"/>
          <p:cNvSpPr/>
          <p:nvPr/>
        </p:nvSpPr>
        <p:spPr>
          <a:xfrm>
            <a:off x="725211" y="1888986"/>
            <a:ext cx="8106103" cy="83280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Форма подачи заявки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(приложение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2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приказа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Министерства образования и науки Алтайского края от 08.08.2019 №29-П (с изм. от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10.09.2021)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  <p:sp>
        <p:nvSpPr>
          <p:cNvPr id="13" name="Google Shape;1994;p114"/>
          <p:cNvSpPr/>
          <p:nvPr/>
        </p:nvSpPr>
        <p:spPr>
          <a:xfrm>
            <a:off x="735723" y="2808361"/>
            <a:ext cx="8106103" cy="187925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К заявке прилагаются: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>
              <a:defRPr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Оригиналы документов, поданных на первом этапе;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ист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регистрации старшеклассников, принявших участие в школьном голосовании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ротокол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заседания рабочей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группы;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Протокол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школьного голосования;</a:t>
            </a:r>
          </a:p>
        </p:txBody>
      </p:sp>
    </p:spTree>
    <p:extLst>
      <p:ext uri="{BB962C8B-B14F-4D97-AF65-F5344CB8AC3E}">
        <p14:creationId xmlns:p14="http://schemas.microsoft.com/office/powerpoint/2010/main" val="12341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1;p98"/>
          <p:cNvSpPr txBox="1"/>
          <p:nvPr/>
        </p:nvSpPr>
        <p:spPr>
          <a:xfrm>
            <a:off x="2911415" y="4897496"/>
            <a:ext cx="3304575" cy="2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9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Алтайского края</a:t>
            </a:r>
            <a:endParaRPr sz="9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-2" y="230045"/>
            <a:ext cx="9144001" cy="6232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1700" b="1" kern="0" dirty="0" smtClean="0">
                <a:solidFill>
                  <a:srgbClr val="1E4E79"/>
                </a:solidFill>
                <a:latin typeface="Roboto Thin"/>
                <a:sym typeface="Arial"/>
              </a:rPr>
              <a:t>Формирование заявки</a:t>
            </a:r>
            <a:endParaRPr lang="ru-RU" sz="1700" b="1" kern="0" dirty="0">
              <a:solidFill>
                <a:srgbClr val="1E4E79"/>
              </a:solidFill>
              <a:latin typeface="Roboto Thin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7426"/>
            <a:ext cx="9144000" cy="74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2433252"/>
            <a:ext cx="188991" cy="288539"/>
          </a:xfrm>
          <a:prstGeom prst="rect">
            <a:avLst/>
          </a:prstGeom>
        </p:spPr>
        <p:txBody>
          <a:bodyPr wrap="none" lIns="68579" tIns="34289" rIns="68579" bIns="34289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 Thin"/>
              </a:rPr>
              <a:t> </a:t>
            </a:r>
          </a:p>
        </p:txBody>
      </p:sp>
      <p:pic>
        <p:nvPicPr>
          <p:cNvPr id="26" name="Picture 2" descr="https://lh5.googleusercontent.com/MRkdiTiC3hnOVIPe9ReE38fV7PpO6_uBdjo2aROPPIn8OhNTqxFBU83osfKqoopcul8NFK5g3YUuMVkpq6TRTBv7BpHtSyVxjaFwAmySvnpWIctDUAfaThP7L5rrCwt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" y="279085"/>
            <a:ext cx="729853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07" y="136233"/>
            <a:ext cx="1677590" cy="73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Google Shape;1994;p114"/>
          <p:cNvSpPr/>
          <p:nvPr/>
        </p:nvSpPr>
        <p:spPr>
          <a:xfrm>
            <a:off x="493947" y="1166648"/>
            <a:ext cx="8347497" cy="357351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К заявке прилагаются:</a:t>
            </a:r>
          </a:p>
          <a:p>
            <a:pPr algn="just"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фотографии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или видеозаписи, подтверждающие проведение классных собраний по выдвижению и обсуждению проектов старшеклассниками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видеозапись презентаций проектов старшеклассниками и последующего школьного голосования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фотографии объекта школьной инфраструктуры в текущем состоянии, в случае если проект направлен на его развитие или создание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документы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, подтверждающие численность учащихся образовательной организации, получающих выгоду от реализации проекта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материалы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Roboto Thin"/>
              </a:rPr>
              <a:t>, подтверждающие информирование старшеклассников о конкурсе;</a:t>
            </a:r>
          </a:p>
          <a:p>
            <a:pPr algn="just"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5437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896</Words>
  <Application>Microsoft Office PowerPoint</Application>
  <PresentationFormat>Экран (16:9)</PresentationFormat>
  <Paragraphs>149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1_Тема Office</vt:lpstr>
      <vt:lpstr>8_Тема Office</vt:lpstr>
      <vt:lpstr>Формирование заявки для участия в конкурсе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Сергеевна Попова</dc:creator>
  <cp:lastModifiedBy>Елена Кениг Эдуардовна</cp:lastModifiedBy>
  <cp:revision>224</cp:revision>
  <cp:lastPrinted>2021-05-19T06:48:28Z</cp:lastPrinted>
  <dcterms:created xsi:type="dcterms:W3CDTF">2020-03-03T03:32:20Z</dcterms:created>
  <dcterms:modified xsi:type="dcterms:W3CDTF">2021-10-06T04:03:52Z</dcterms:modified>
</cp:coreProperties>
</file>