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6"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3" d="100"/>
          <a:sy n="113"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FE6905-0FD6-00D8-E0F5-FFBC48CE52B9}"/>
              </a:ext>
            </a:extLst>
          </p:cNvPr>
          <p:cNvSpPr>
            <a:spLocks noGrp="1"/>
          </p:cNvSpPr>
          <p:nvPr>
            <p:ph type="ctrTitle"/>
          </p:nvPr>
        </p:nvSpPr>
        <p:spPr/>
        <p:txBody>
          <a:bodyPr>
            <a:normAutofit fontScale="90000"/>
          </a:bodyPr>
          <a:lstStyle/>
          <a:p>
            <a:r>
              <a:rPr lang="ru-RU" dirty="0"/>
              <a:t>Учет межпредметных связей на уроках биологии в разделе «Физиология человека» при подготовке к ГИА</a:t>
            </a:r>
          </a:p>
        </p:txBody>
      </p:sp>
      <p:sp>
        <p:nvSpPr>
          <p:cNvPr id="3" name="Подзаголовок 2">
            <a:extLst>
              <a:ext uri="{FF2B5EF4-FFF2-40B4-BE49-F238E27FC236}">
                <a16:creationId xmlns:a16="http://schemas.microsoft.com/office/drawing/2014/main" xmlns="" id="{31CE8385-78D8-53A4-1D41-4625F00A68EE}"/>
              </a:ext>
            </a:extLst>
          </p:cNvPr>
          <p:cNvSpPr>
            <a:spLocks noGrp="1"/>
          </p:cNvSpPr>
          <p:nvPr>
            <p:ph type="subTitle" idx="1"/>
          </p:nvPr>
        </p:nvSpPr>
        <p:spPr>
          <a:xfrm>
            <a:off x="4650059" y="4777379"/>
            <a:ext cx="6854553" cy="1868748"/>
          </a:xfrm>
        </p:spPr>
        <p:txBody>
          <a:bodyPr>
            <a:normAutofit/>
          </a:bodyPr>
          <a:lstStyle/>
          <a:p>
            <a:pPr algn="r"/>
            <a:r>
              <a:rPr lang="ru-RU" dirty="0"/>
              <a:t>                                                                    учитель биологии МБОУ</a:t>
            </a:r>
          </a:p>
          <a:p>
            <a:pPr algn="r"/>
            <a:r>
              <a:rPr lang="ru-RU" dirty="0"/>
              <a:t> «Лицей №124»</a:t>
            </a:r>
          </a:p>
          <a:p>
            <a:pPr algn="r"/>
            <a:r>
              <a:rPr lang="ru-RU" dirty="0"/>
              <a:t>                                                                    Навроцкая О.Н</a:t>
            </a:r>
          </a:p>
        </p:txBody>
      </p:sp>
    </p:spTree>
    <p:extLst>
      <p:ext uri="{BB962C8B-B14F-4D97-AF65-F5344CB8AC3E}">
        <p14:creationId xmlns:p14="http://schemas.microsoft.com/office/powerpoint/2010/main" val="345400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1242855"/>
            <a:ext cx="8915399" cy="3730590"/>
          </a:xfrm>
        </p:spPr>
        <p:txBody>
          <a:bodyPr>
            <a:normAutofit fontScale="92500" lnSpcReduction="20000"/>
          </a:bodyPr>
          <a:lstStyle/>
          <a:p>
            <a:pPr algn="just"/>
            <a:r>
              <a:rPr lang="ru-RU" sz="2800" b="0" i="0" dirty="0">
                <a:solidFill>
                  <a:srgbClr val="000000"/>
                </a:solidFill>
                <a:effectLst/>
                <a:latin typeface="Times New Roman" panose="02020603050405020304" pitchFamily="18" charset="0"/>
                <a:cs typeface="Times New Roman" panose="02020603050405020304" pitchFamily="18" charset="0"/>
              </a:rPr>
              <a:t>Экспериментатор поместил эритроциты в гипертонический раствор </a:t>
            </a:r>
            <a:r>
              <a:rPr lang="ru-RU" sz="2800" b="0" i="0" dirty="0" err="1">
                <a:solidFill>
                  <a:srgbClr val="000000"/>
                </a:solidFill>
                <a:effectLst/>
                <a:latin typeface="Times New Roman" panose="02020603050405020304" pitchFamily="18" charset="0"/>
                <a:cs typeface="Times New Roman" panose="02020603050405020304" pitchFamily="18" charset="0"/>
              </a:rPr>
              <a:t>NaCl</a:t>
            </a:r>
            <a:r>
              <a:rPr lang="ru-RU" sz="2800" b="0" i="0" dirty="0">
                <a:solidFill>
                  <a:srgbClr val="000000"/>
                </a:solidFill>
                <a:effectLst/>
                <a:latin typeface="Times New Roman" panose="02020603050405020304" pitchFamily="18" charset="0"/>
                <a:cs typeface="Times New Roman" panose="02020603050405020304" pitchFamily="18" charset="0"/>
              </a:rPr>
              <a:t>. Как изменились количество воды и количество солей в клетке при достижении гомеостаза. Для каждой величины определите соответствующий характер её изменения:</a:t>
            </a:r>
          </a:p>
          <a:p>
            <a:pPr algn="just"/>
            <a:r>
              <a:rPr lang="ru-RU" sz="28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800" b="0" i="0" dirty="0">
                <a:solidFill>
                  <a:srgbClr val="000000"/>
                </a:solidFill>
                <a:effectLst/>
                <a:latin typeface="Times New Roman" panose="02020603050405020304" pitchFamily="18" charset="0"/>
                <a:cs typeface="Times New Roman" panose="02020603050405020304" pitchFamily="18" charset="0"/>
              </a:rPr>
              <a:t>1) не изменилась</a:t>
            </a:r>
          </a:p>
          <a:p>
            <a:pPr algn="just"/>
            <a:r>
              <a:rPr lang="ru-RU" sz="2800" b="0" i="0" dirty="0">
                <a:solidFill>
                  <a:srgbClr val="000000"/>
                </a:solidFill>
                <a:effectLst/>
                <a:latin typeface="Times New Roman" panose="02020603050405020304" pitchFamily="18" charset="0"/>
                <a:cs typeface="Times New Roman" panose="02020603050405020304" pitchFamily="18" charset="0"/>
              </a:rPr>
              <a:t>2) увеличилась</a:t>
            </a:r>
          </a:p>
          <a:p>
            <a:pPr algn="just"/>
            <a:r>
              <a:rPr lang="ru-RU" sz="2800" b="0" i="0" dirty="0">
                <a:solidFill>
                  <a:srgbClr val="000000"/>
                </a:solidFill>
                <a:effectLst/>
                <a:latin typeface="Times New Roman" panose="02020603050405020304" pitchFamily="18" charset="0"/>
                <a:cs typeface="Times New Roman" panose="02020603050405020304" pitchFamily="18" charset="0"/>
              </a:rPr>
              <a:t>3) уменьшилась</a:t>
            </a:r>
          </a:p>
          <a:p>
            <a:endParaRPr lang="ru-RU" dirty="0"/>
          </a:p>
        </p:txBody>
      </p:sp>
      <p:graphicFrame>
        <p:nvGraphicFramePr>
          <p:cNvPr id="2" name="Таблица 1">
            <a:extLst>
              <a:ext uri="{FF2B5EF4-FFF2-40B4-BE49-F238E27FC236}">
                <a16:creationId xmlns:a16="http://schemas.microsoft.com/office/drawing/2014/main" xmlns="" id="{2E72A275-0347-661E-B830-8496C2EEA5B3}"/>
              </a:ext>
            </a:extLst>
          </p:cNvPr>
          <p:cNvGraphicFramePr>
            <a:graphicFrameLocks noGrp="1"/>
          </p:cNvGraphicFramePr>
          <p:nvPr>
            <p:extLst>
              <p:ext uri="{D42A27DB-BD31-4B8C-83A1-F6EECF244321}">
                <p14:modId xmlns:p14="http://schemas.microsoft.com/office/powerpoint/2010/main" val="1999397141"/>
              </p:ext>
            </p:extLst>
          </p:nvPr>
        </p:nvGraphicFramePr>
        <p:xfrm>
          <a:off x="1897838" y="5271924"/>
          <a:ext cx="8915400" cy="727431"/>
        </p:xfrm>
        <a:graphic>
          <a:graphicData uri="http://schemas.openxmlformats.org/drawingml/2006/table">
            <a:tbl>
              <a:tblPr/>
              <a:tblGrid>
                <a:gridCol w="4457700">
                  <a:extLst>
                    <a:ext uri="{9D8B030D-6E8A-4147-A177-3AD203B41FA5}">
                      <a16:colId xmlns:a16="http://schemas.microsoft.com/office/drawing/2014/main" xmlns="" val="2810293617"/>
                    </a:ext>
                  </a:extLst>
                </a:gridCol>
                <a:gridCol w="4457700">
                  <a:extLst>
                    <a:ext uri="{9D8B030D-6E8A-4147-A177-3AD203B41FA5}">
                      <a16:colId xmlns:a16="http://schemas.microsoft.com/office/drawing/2014/main" xmlns="" val="3449067854"/>
                    </a:ext>
                  </a:extLst>
                </a:gridCol>
              </a:tblGrid>
              <a:tr h="351174">
                <a:tc>
                  <a:txBody>
                    <a:bodyPr/>
                    <a:lstStyle/>
                    <a:p>
                      <a:pPr algn="ctr"/>
                      <a:r>
                        <a:rPr lang="ru-RU" sz="1600" b="1" dirty="0">
                          <a:solidFill>
                            <a:srgbClr val="000000"/>
                          </a:solidFill>
                          <a:effectLst/>
                        </a:rPr>
                        <a:t>Количество воды</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600" b="1" dirty="0">
                          <a:solidFill>
                            <a:srgbClr val="000000"/>
                          </a:solidFill>
                          <a:effectLst/>
                        </a:rPr>
                        <a:t>Количество солей</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1009830332"/>
                  </a:ext>
                </a:extLst>
              </a:tr>
              <a:tr h="376257">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dirty="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03058020"/>
                  </a:ext>
                </a:extLst>
              </a:tr>
            </a:tbl>
          </a:graphicData>
        </a:graphic>
      </p:graphicFrame>
    </p:spTree>
    <p:extLst>
      <p:ext uri="{BB962C8B-B14F-4D97-AF65-F5344CB8AC3E}">
        <p14:creationId xmlns:p14="http://schemas.microsoft.com/office/powerpoint/2010/main" val="30614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312234"/>
            <a:ext cx="8915399" cy="4404733"/>
          </a:xfrm>
        </p:spPr>
        <p:txBody>
          <a:bodyPr/>
          <a:lstStyle/>
          <a:p>
            <a:pPr algn="just"/>
            <a:r>
              <a:rPr lang="ru-RU" sz="2400" b="0" i="0" dirty="0">
                <a:solidFill>
                  <a:srgbClr val="000000"/>
                </a:solidFill>
                <a:effectLst/>
                <a:latin typeface="Times New Roman" panose="02020603050405020304" pitchFamily="18" charset="0"/>
                <a:cs typeface="Times New Roman" panose="02020603050405020304" pitchFamily="18" charset="0"/>
              </a:rPr>
              <a:t>Экспериментатор поместил эритроциты в гипотонический раствор </a:t>
            </a:r>
            <a:r>
              <a:rPr lang="ru-RU" sz="2400" b="0" i="0" dirty="0" err="1">
                <a:solidFill>
                  <a:srgbClr val="000000"/>
                </a:solidFill>
                <a:effectLst/>
                <a:latin typeface="Times New Roman" panose="02020603050405020304" pitchFamily="18" charset="0"/>
                <a:cs typeface="Times New Roman" panose="02020603050405020304" pitchFamily="18" charset="0"/>
              </a:rPr>
              <a:t>NaCl</a:t>
            </a:r>
            <a:r>
              <a:rPr lang="ru-RU" sz="2400" b="0" i="0" dirty="0">
                <a:solidFill>
                  <a:srgbClr val="000000"/>
                </a:solidFill>
                <a:effectLst/>
                <a:latin typeface="Times New Roman" panose="02020603050405020304" pitchFamily="18" charset="0"/>
                <a:cs typeface="Times New Roman" panose="02020603050405020304" pitchFamily="18" charset="0"/>
              </a:rPr>
              <a:t>. Как изменились размер клетки и осмотическое давление внутри неё при опускании клетки в раствор. Для каждой величины определите соответствующий характер её изменения:</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1) уменьшилась</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2) не изменилась</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3) увеличилась</a:t>
            </a:r>
          </a:p>
          <a:p>
            <a:endParaRPr lang="ru-RU" dirty="0"/>
          </a:p>
        </p:txBody>
      </p:sp>
      <p:graphicFrame>
        <p:nvGraphicFramePr>
          <p:cNvPr id="2" name="Таблица 1">
            <a:extLst>
              <a:ext uri="{FF2B5EF4-FFF2-40B4-BE49-F238E27FC236}">
                <a16:creationId xmlns:a16="http://schemas.microsoft.com/office/drawing/2014/main" xmlns="" id="{62C926FB-DC16-033B-A0CB-7E1DD5AA6D65}"/>
              </a:ext>
            </a:extLst>
          </p:cNvPr>
          <p:cNvGraphicFramePr>
            <a:graphicFrameLocks noGrp="1"/>
          </p:cNvGraphicFramePr>
          <p:nvPr>
            <p:extLst>
              <p:ext uri="{D42A27DB-BD31-4B8C-83A1-F6EECF244321}">
                <p14:modId xmlns:p14="http://schemas.microsoft.com/office/powerpoint/2010/main" val="905820207"/>
              </p:ext>
            </p:extLst>
          </p:nvPr>
        </p:nvGraphicFramePr>
        <p:xfrm>
          <a:off x="2310430" y="5216169"/>
          <a:ext cx="8915400" cy="1117724"/>
        </p:xfrm>
        <a:graphic>
          <a:graphicData uri="http://schemas.openxmlformats.org/drawingml/2006/table">
            <a:tbl>
              <a:tblPr/>
              <a:tblGrid>
                <a:gridCol w="4457700">
                  <a:extLst>
                    <a:ext uri="{9D8B030D-6E8A-4147-A177-3AD203B41FA5}">
                      <a16:colId xmlns:a16="http://schemas.microsoft.com/office/drawing/2014/main" xmlns="" val="3408079875"/>
                    </a:ext>
                  </a:extLst>
                </a:gridCol>
                <a:gridCol w="4457700">
                  <a:extLst>
                    <a:ext uri="{9D8B030D-6E8A-4147-A177-3AD203B41FA5}">
                      <a16:colId xmlns:a16="http://schemas.microsoft.com/office/drawing/2014/main" xmlns="" val="4060979505"/>
                    </a:ext>
                  </a:extLst>
                </a:gridCol>
              </a:tblGrid>
              <a:tr h="539591">
                <a:tc>
                  <a:txBody>
                    <a:bodyPr/>
                    <a:lstStyle/>
                    <a:p>
                      <a:pPr algn="ctr"/>
                      <a:r>
                        <a:rPr lang="ru-RU" sz="1800" b="1" dirty="0">
                          <a:solidFill>
                            <a:srgbClr val="000000"/>
                          </a:solidFill>
                          <a:effectLst/>
                        </a:rPr>
                        <a:t>Размер клетки</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800" b="1" dirty="0">
                          <a:solidFill>
                            <a:srgbClr val="000000"/>
                          </a:solidFill>
                          <a:effectLst/>
                        </a:rPr>
                        <a:t>Осмотическое давление</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1476202224"/>
                  </a:ext>
                </a:extLst>
              </a:tr>
              <a:tr h="578133">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dirty="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64846128"/>
                  </a:ext>
                </a:extLst>
              </a:tr>
            </a:tbl>
          </a:graphicData>
        </a:graphic>
      </p:graphicFrame>
    </p:spTree>
    <p:extLst>
      <p:ext uri="{BB962C8B-B14F-4D97-AF65-F5344CB8AC3E}">
        <p14:creationId xmlns:p14="http://schemas.microsoft.com/office/powerpoint/2010/main" val="391301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444245" y="356840"/>
            <a:ext cx="8915399" cy="3367668"/>
          </a:xfrm>
        </p:spPr>
        <p:txBody>
          <a:bodyPr>
            <a:normAutofit fontScale="92500" lnSpcReduction="10000"/>
          </a:bodyPr>
          <a:lstStyle/>
          <a:p>
            <a:pPr algn="just"/>
            <a:r>
              <a:rPr lang="ru-RU" sz="2400" i="0" dirty="0">
                <a:solidFill>
                  <a:srgbClr val="000000"/>
                </a:solidFill>
                <a:effectLst/>
                <a:latin typeface="Times New Roman" panose="02020603050405020304" pitchFamily="18" charset="0"/>
                <a:cs typeface="Times New Roman" panose="02020603050405020304" pitchFamily="18" charset="0"/>
              </a:rPr>
              <a:t>Экспериментатор сравнивал количество эритроцитов и гемоглобина в крови альпиниста и обычного человека. Какое количество эритроцитов и гемоглобина в крови альпиниста по сравнению с обычным человеком.</a:t>
            </a:r>
          </a:p>
          <a:p>
            <a:pPr algn="just"/>
            <a:r>
              <a:rPr lang="ru-RU" sz="2400" i="0" dirty="0">
                <a:solidFill>
                  <a:srgbClr val="000000"/>
                </a:solidFill>
                <a:effectLst/>
                <a:latin typeface="Times New Roman" panose="02020603050405020304" pitchFamily="18" charset="0"/>
                <a:cs typeface="Times New Roman" panose="02020603050405020304" pitchFamily="18" charset="0"/>
              </a:rPr>
              <a:t>Для каждой величины определите соответствующее ей значение:</a:t>
            </a:r>
          </a:p>
          <a:p>
            <a:pPr algn="just"/>
            <a:r>
              <a:rPr lang="ru-RU" sz="2400" i="0" dirty="0">
                <a:solidFill>
                  <a:srgbClr val="000000"/>
                </a:solidFill>
                <a:effectLst/>
                <a:latin typeface="Times New Roman" panose="02020603050405020304" pitchFamily="18" charset="0"/>
                <a:cs typeface="Times New Roman" panose="02020603050405020304" pitchFamily="18" charset="0"/>
              </a:rPr>
              <a:t> </a:t>
            </a:r>
          </a:p>
          <a:p>
            <a:pPr algn="just"/>
            <a:r>
              <a:rPr lang="ru-RU" sz="2400" i="0" dirty="0">
                <a:solidFill>
                  <a:srgbClr val="000000"/>
                </a:solidFill>
                <a:effectLst/>
                <a:latin typeface="Times New Roman" panose="02020603050405020304" pitchFamily="18" charset="0"/>
                <a:cs typeface="Times New Roman" panose="02020603050405020304" pitchFamily="18" charset="0"/>
              </a:rPr>
              <a:t>1) меньше</a:t>
            </a:r>
          </a:p>
          <a:p>
            <a:pPr algn="just"/>
            <a:r>
              <a:rPr lang="ru-RU" sz="2400" i="0" dirty="0">
                <a:solidFill>
                  <a:srgbClr val="000000"/>
                </a:solidFill>
                <a:effectLst/>
                <a:latin typeface="Times New Roman" panose="02020603050405020304" pitchFamily="18" charset="0"/>
                <a:cs typeface="Times New Roman" panose="02020603050405020304" pitchFamily="18" charset="0"/>
              </a:rPr>
              <a:t>2) больше</a:t>
            </a:r>
          </a:p>
          <a:p>
            <a:pPr algn="just"/>
            <a:r>
              <a:rPr lang="ru-RU" sz="2400" i="0" dirty="0">
                <a:solidFill>
                  <a:srgbClr val="000000"/>
                </a:solidFill>
                <a:effectLst/>
                <a:latin typeface="Times New Roman" panose="02020603050405020304" pitchFamily="18" charset="0"/>
                <a:cs typeface="Times New Roman" panose="02020603050405020304" pitchFamily="18" charset="0"/>
              </a:rPr>
              <a:t>3) одинаковое</a:t>
            </a:r>
          </a:p>
          <a:p>
            <a:endParaRPr lang="ru-RU" dirty="0"/>
          </a:p>
        </p:txBody>
      </p:sp>
      <p:graphicFrame>
        <p:nvGraphicFramePr>
          <p:cNvPr id="2" name="Таблица 1">
            <a:extLst>
              <a:ext uri="{FF2B5EF4-FFF2-40B4-BE49-F238E27FC236}">
                <a16:creationId xmlns:a16="http://schemas.microsoft.com/office/drawing/2014/main" xmlns="" id="{8E522498-287A-3460-8451-1B620B93C6ED}"/>
              </a:ext>
            </a:extLst>
          </p:cNvPr>
          <p:cNvGraphicFramePr>
            <a:graphicFrameLocks noGrp="1"/>
          </p:cNvGraphicFramePr>
          <p:nvPr>
            <p:extLst>
              <p:ext uri="{D42A27DB-BD31-4B8C-83A1-F6EECF244321}">
                <p14:modId xmlns:p14="http://schemas.microsoft.com/office/powerpoint/2010/main" val="1175270625"/>
              </p:ext>
            </p:extLst>
          </p:nvPr>
        </p:nvGraphicFramePr>
        <p:xfrm>
          <a:off x="2578061" y="4725515"/>
          <a:ext cx="8305530" cy="548640"/>
        </p:xfrm>
        <a:graphic>
          <a:graphicData uri="http://schemas.openxmlformats.org/drawingml/2006/table">
            <a:tbl>
              <a:tblPr/>
              <a:tblGrid>
                <a:gridCol w="4152765">
                  <a:extLst>
                    <a:ext uri="{9D8B030D-6E8A-4147-A177-3AD203B41FA5}">
                      <a16:colId xmlns:a16="http://schemas.microsoft.com/office/drawing/2014/main" xmlns="" val="3082560847"/>
                    </a:ext>
                  </a:extLst>
                </a:gridCol>
                <a:gridCol w="4152765">
                  <a:extLst>
                    <a:ext uri="{9D8B030D-6E8A-4147-A177-3AD203B41FA5}">
                      <a16:colId xmlns:a16="http://schemas.microsoft.com/office/drawing/2014/main" xmlns="" val="3192136761"/>
                    </a:ext>
                  </a:extLst>
                </a:gridCol>
              </a:tblGrid>
              <a:tr h="0">
                <a:tc>
                  <a:txBody>
                    <a:bodyPr/>
                    <a:lstStyle/>
                    <a:p>
                      <a:pPr algn="ctr"/>
                      <a:r>
                        <a:rPr lang="ru-RU" sz="1600" b="1" dirty="0">
                          <a:solidFill>
                            <a:srgbClr val="000000"/>
                          </a:solidFill>
                          <a:effectLst/>
                        </a:rPr>
                        <a:t>Количество эритроцитов</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600" b="1" dirty="0">
                          <a:solidFill>
                            <a:srgbClr val="000000"/>
                          </a:solidFill>
                          <a:effectLst/>
                        </a:rPr>
                        <a:t>Количество гемоглобина</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2418265466"/>
                  </a:ext>
                </a:extLst>
              </a:tr>
              <a:tr h="0">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dirty="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62461960"/>
                  </a:ext>
                </a:extLst>
              </a:tr>
            </a:tbl>
          </a:graphicData>
        </a:graphic>
      </p:graphicFrame>
    </p:spTree>
    <p:extLst>
      <p:ext uri="{BB962C8B-B14F-4D97-AF65-F5344CB8AC3E}">
        <p14:creationId xmlns:p14="http://schemas.microsoft.com/office/powerpoint/2010/main" val="334040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234176"/>
            <a:ext cx="8915399" cy="2386361"/>
          </a:xfrm>
        </p:spPr>
        <p:txBody>
          <a:bodyPr>
            <a:normAutofit/>
          </a:bodyPr>
          <a:lstStyle/>
          <a:p>
            <a:r>
              <a:rPr lang="ru-RU" sz="2400" b="0" i="0" dirty="0">
                <a:solidFill>
                  <a:srgbClr val="000000"/>
                </a:solidFill>
                <a:effectLst/>
                <a:latin typeface="Times New Roman" panose="02020603050405020304" pitchFamily="18" charset="0"/>
                <a:cs typeface="Times New Roman" panose="02020603050405020304" pitchFamily="18" charset="0"/>
              </a:rPr>
              <a:t>Какую роль играет кровь при газообмене в организме человека? Какие изменения происходят с кровью в лёгких и тканях? Какой физиологический процесс в организме человека обеспечивает газообмен?</a:t>
            </a:r>
            <a:endParaRPr lang="ru-RU"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5AC6DB69-C141-B4B4-A722-3790BBD99F59}"/>
              </a:ext>
            </a:extLst>
          </p:cNvPr>
          <p:cNvSpPr txBox="1"/>
          <p:nvPr/>
        </p:nvSpPr>
        <p:spPr>
          <a:xfrm>
            <a:off x="1494262" y="3033131"/>
            <a:ext cx="10381785" cy="3693319"/>
          </a:xfrm>
          <a:prstGeom prst="rect">
            <a:avLst/>
          </a:prstGeom>
          <a:noFill/>
        </p:spPr>
        <p:txBody>
          <a:bodyPr wrap="square">
            <a:spAutoFit/>
          </a:bodyPr>
          <a:lstStyle/>
          <a:p>
            <a:pPr algn="just"/>
            <a:r>
              <a:rPr lang="ru-RU" b="0" i="0" dirty="0">
                <a:solidFill>
                  <a:srgbClr val="000000"/>
                </a:solidFill>
                <a:effectLst/>
                <a:latin typeface="Verdana" panose="020B0604030504040204" pitchFamily="34" charset="0"/>
              </a:rPr>
              <a:t>1</a:t>
            </a:r>
            <a:r>
              <a:rPr lang="ru-RU" b="0" i="0" dirty="0">
                <a:solidFill>
                  <a:srgbClr val="000000"/>
                </a:solidFill>
                <a:effectLst/>
                <a:latin typeface="Times New Roman" panose="02020603050405020304" pitchFamily="18" charset="0"/>
                <a:cs typeface="Times New Roman" panose="02020603050405020304" pitchFamily="18" charset="0"/>
              </a:rPr>
              <a:t>) Кровь выполняет транспортную функцию: доставка кислорода к тканям и клеткам организма, удаление углекислого газа из организма.</a:t>
            </a:r>
          </a:p>
          <a:p>
            <a:pPr algn="just"/>
            <a:r>
              <a:rPr lang="ru-RU" b="0" i="0" dirty="0">
                <a:solidFill>
                  <a:srgbClr val="000000"/>
                </a:solidFill>
                <a:effectLst/>
                <a:latin typeface="Times New Roman" panose="02020603050405020304" pitchFamily="18" charset="0"/>
                <a:cs typeface="Times New Roman" panose="02020603050405020304" pitchFamily="18" charset="0"/>
              </a:rPr>
              <a:t>2) Гемоглобин эритроцитов связывает кислород, кровь обогащаясь кислородом из венозной превращается в артериальную. В клетках тканей путем диффузии (из-за разницы концентраций) кислород поступает в ткани, а углекислый газ поступает в кровь. Кровь из артериальной становится венозной.</a:t>
            </a:r>
          </a:p>
          <a:p>
            <a:pPr algn="just"/>
            <a:r>
              <a:rPr lang="ru-RU" b="0" i="0" dirty="0">
                <a:solidFill>
                  <a:srgbClr val="000000"/>
                </a:solidFill>
                <a:effectLst/>
                <a:latin typeface="Times New Roman" panose="02020603050405020304" pitchFamily="18" charset="0"/>
                <a:cs typeface="Times New Roman" panose="02020603050405020304" pitchFamily="18" charset="0"/>
              </a:rPr>
              <a:t>3) Газообмен обеспечивает энергетический обмен.</a:t>
            </a:r>
          </a:p>
          <a:p>
            <a:pPr algn="just"/>
            <a:r>
              <a:rPr lang="ru-RU" b="0" i="1" dirty="0">
                <a:solidFill>
                  <a:srgbClr val="000000"/>
                </a:solidFill>
                <a:effectLst/>
                <a:latin typeface="Times New Roman" panose="02020603050405020304" pitchFamily="18" charset="0"/>
                <a:cs typeface="Times New Roman" panose="02020603050405020304" pitchFamily="18" charset="0"/>
              </a:rPr>
              <a:t>Примечание.</a:t>
            </a:r>
            <a:endParaRPr lang="ru-RU" b="0" i="0" dirty="0">
              <a:solidFill>
                <a:srgbClr val="000000"/>
              </a:solidFill>
              <a:effectLst/>
              <a:latin typeface="Times New Roman" panose="02020603050405020304" pitchFamily="18" charset="0"/>
              <a:cs typeface="Times New Roman" panose="02020603050405020304" pitchFamily="18" charset="0"/>
            </a:endParaRPr>
          </a:p>
          <a:p>
            <a:pPr algn="just"/>
            <a:r>
              <a:rPr lang="ru-RU" b="0" i="0" dirty="0">
                <a:solidFill>
                  <a:srgbClr val="000000"/>
                </a:solidFill>
                <a:effectLst/>
                <a:latin typeface="Times New Roman" panose="02020603050405020304" pitchFamily="18" charset="0"/>
                <a:cs typeface="Times New Roman" panose="02020603050405020304" pitchFamily="18" charset="0"/>
              </a:rPr>
              <a:t>В митохондриях клеток (в тканях) глюкоза, аминокислоты и жирные кислоты окисляются кислородом до углекислого газа и воды, при этом образуется энергия (клеточное дыхание). При выполнении работы (умственной, мышечной и т. п.) энергетический обмен усиливается, потребность в кислороде увеличивается.</a:t>
            </a:r>
          </a:p>
          <a:p>
            <a:pPr algn="just"/>
            <a:r>
              <a:rPr lang="ru-RU" b="0" i="0" dirty="0">
                <a:solidFill>
                  <a:srgbClr val="000000"/>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4723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1315845" y="256479"/>
            <a:ext cx="10627112" cy="3891775"/>
          </a:xfrm>
        </p:spPr>
        <p:txBody>
          <a:bodyPr>
            <a:normAutofit/>
          </a:bodyPr>
          <a:lstStyle/>
          <a:p>
            <a:pPr algn="just"/>
            <a:r>
              <a:rPr lang="ru-RU" b="0" i="0" dirty="0">
                <a:solidFill>
                  <a:srgbClr val="000000"/>
                </a:solidFill>
                <a:effectLst/>
                <a:latin typeface="Times New Roman" panose="02020603050405020304" pitchFamily="18" charset="0"/>
                <a:cs typeface="Times New Roman" panose="02020603050405020304" pitchFamily="18" charset="0"/>
              </a:rPr>
              <a:t>Какая переменная в этом эксперименте будет зависимой (изменяющейся), а какая — независимой (задаваемой)? Объясните, как в данном эксперименте можно поставить </a:t>
            </a:r>
            <a:r>
              <a:rPr lang="ru-RU" b="0" i="1" dirty="0">
                <a:solidFill>
                  <a:srgbClr val="000000"/>
                </a:solidFill>
                <a:effectLst/>
                <a:latin typeface="Times New Roman" panose="02020603050405020304" pitchFamily="18" charset="0"/>
                <a:cs typeface="Times New Roman" panose="02020603050405020304" pitchFamily="18" charset="0"/>
              </a:rPr>
              <a:t>отрицательный контроль</a:t>
            </a:r>
            <a:r>
              <a:rPr lang="ru-RU" b="0" i="0" dirty="0">
                <a:solidFill>
                  <a:srgbClr val="000000"/>
                </a:solidFill>
                <a:effectLst/>
                <a:latin typeface="Times New Roman" panose="02020603050405020304" pitchFamily="18" charset="0"/>
                <a:cs typeface="Times New Roman" panose="02020603050405020304" pitchFamily="18" charset="0"/>
              </a:rPr>
              <a:t>*. С какой целью необходимо такой контроль ставить?</a:t>
            </a:r>
          </a:p>
          <a:p>
            <a:pPr algn="just"/>
            <a:r>
              <a:rPr lang="ru-RU" b="0" i="0" dirty="0">
                <a:solidFill>
                  <a:srgbClr val="000000"/>
                </a:solidFill>
                <a:effectLst/>
                <a:latin typeface="Times New Roman" panose="02020603050405020304" pitchFamily="18" charset="0"/>
                <a:cs typeface="Times New Roman" panose="02020603050405020304" pitchFamily="18" charset="0"/>
              </a:rPr>
              <a:t>*</a:t>
            </a:r>
            <a:r>
              <a:rPr lang="ru-RU" b="0" i="1" dirty="0">
                <a:solidFill>
                  <a:srgbClr val="000000"/>
                </a:solidFill>
                <a:effectLst/>
                <a:latin typeface="Times New Roman" panose="02020603050405020304" pitchFamily="18" charset="0"/>
                <a:cs typeface="Times New Roman" panose="02020603050405020304" pitchFamily="18" charset="0"/>
              </a:rPr>
              <a:t>Отрицательный контроль</a:t>
            </a:r>
            <a:r>
              <a:rPr lang="ru-RU" b="0" i="0" dirty="0">
                <a:solidFill>
                  <a:srgbClr val="000000"/>
                </a:solidFill>
                <a:effectLst/>
                <a:latin typeface="Times New Roman" panose="02020603050405020304" pitchFamily="18" charset="0"/>
                <a:cs typeface="Times New Roman" panose="02020603050405020304" pitchFamily="18" charset="0"/>
              </a:rPr>
              <a:t> — это экспериментальный контроль, при котором изучаемый объект не подвергается экспериментальному воздействию).</a:t>
            </a:r>
          </a:p>
          <a:p>
            <a:pPr algn="just"/>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1800" b="0" i="0" dirty="0">
                <a:solidFill>
                  <a:srgbClr val="000000"/>
                </a:solidFill>
                <a:effectLst/>
                <a:latin typeface="Times New Roman" panose="02020603050405020304" pitchFamily="18" charset="0"/>
                <a:cs typeface="Times New Roman" panose="02020603050405020304" pitchFamily="18" charset="0"/>
              </a:rPr>
              <a:t>Экспериментатор решил исследовать изменения, происходящие с эритроцитами, помещёнными в растворы с различной концентрацией хлорида натрия (</a:t>
            </a:r>
            <a:r>
              <a:rPr lang="ru-RU" sz="1800" b="0" i="0" dirty="0" err="1">
                <a:solidFill>
                  <a:srgbClr val="000000"/>
                </a:solidFill>
                <a:effectLst/>
                <a:latin typeface="Times New Roman" panose="02020603050405020304" pitchFamily="18" charset="0"/>
                <a:cs typeface="Times New Roman" panose="02020603050405020304" pitchFamily="18" charset="0"/>
              </a:rPr>
              <a:t>NaCl</a:t>
            </a:r>
            <a:r>
              <a:rPr lang="ru-RU" sz="1800" b="0" i="0" dirty="0">
                <a:solidFill>
                  <a:srgbClr val="000000"/>
                </a:solidFill>
                <a:effectLst/>
                <a:latin typeface="Times New Roman" panose="02020603050405020304" pitchFamily="18" charset="0"/>
                <a:cs typeface="Times New Roman" panose="02020603050405020304" pitchFamily="18" charset="0"/>
              </a:rPr>
              <a:t>). В рамках эксперимента он распределил кровь по двум пробиркам, в каждую из которых добавил растворы </a:t>
            </a:r>
            <a:r>
              <a:rPr lang="ru-RU" sz="1800" b="0" i="0" dirty="0" err="1">
                <a:solidFill>
                  <a:srgbClr val="000000"/>
                </a:solidFill>
                <a:effectLst/>
                <a:latin typeface="Times New Roman" panose="02020603050405020304" pitchFamily="18" charset="0"/>
                <a:cs typeface="Times New Roman" panose="02020603050405020304" pitchFamily="18" charset="0"/>
              </a:rPr>
              <a:t>NaCl</a:t>
            </a:r>
            <a:r>
              <a:rPr lang="ru-RU" sz="1800" b="0" i="0" dirty="0">
                <a:solidFill>
                  <a:srgbClr val="000000"/>
                </a:solidFill>
                <a:effectLst/>
                <a:latin typeface="Times New Roman" panose="02020603050405020304" pitchFamily="18" charset="0"/>
                <a:cs typeface="Times New Roman" panose="02020603050405020304" pitchFamily="18" charset="0"/>
              </a:rPr>
              <a:t> с различной концентрацией в соотношении 1 : 1 (на 1 мл крови — 1 мл раствора </a:t>
            </a:r>
            <a:r>
              <a:rPr lang="ru-RU" sz="1800" b="0" i="0" dirty="0" err="1">
                <a:solidFill>
                  <a:srgbClr val="000000"/>
                </a:solidFill>
                <a:effectLst/>
                <a:latin typeface="Times New Roman" panose="02020603050405020304" pitchFamily="18" charset="0"/>
                <a:cs typeface="Times New Roman" panose="02020603050405020304" pitchFamily="18" charset="0"/>
              </a:rPr>
              <a:t>NaCl</a:t>
            </a:r>
            <a:r>
              <a:rPr lang="ru-RU" sz="1800" b="0" i="0" dirty="0">
                <a:solidFill>
                  <a:srgbClr val="000000"/>
                </a:solidFill>
                <a:effectLst/>
                <a:latin typeface="Times New Roman" panose="02020603050405020304" pitchFamily="18" charset="0"/>
                <a:cs typeface="Times New Roman" panose="02020603050405020304" pitchFamily="18" charset="0"/>
              </a:rPr>
              <a:t>). По результатам наблюдений экспериментатор сделал рисунки эритроцитов А и Б.</a:t>
            </a:r>
          </a:p>
          <a:p>
            <a:endParaRPr lang="ru-RU" dirty="0"/>
          </a:p>
        </p:txBody>
      </p:sp>
      <p:pic>
        <p:nvPicPr>
          <p:cNvPr id="2" name="Рисунок 1">
            <a:extLst>
              <a:ext uri="{FF2B5EF4-FFF2-40B4-BE49-F238E27FC236}">
                <a16:creationId xmlns:a16="http://schemas.microsoft.com/office/drawing/2014/main" xmlns="" id="{AF2DCE31-C689-670E-0DDC-3D4FDFEFA065}"/>
              </a:ext>
            </a:extLst>
          </p:cNvPr>
          <p:cNvPicPr>
            <a:picLocks noChangeAspect="1"/>
          </p:cNvPicPr>
          <p:nvPr/>
        </p:nvPicPr>
        <p:blipFill>
          <a:blip r:embed="rId2"/>
          <a:stretch>
            <a:fillRect/>
          </a:stretch>
        </p:blipFill>
        <p:spPr>
          <a:xfrm>
            <a:off x="3060079" y="4022022"/>
            <a:ext cx="5269881" cy="24679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9481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1159728" y="328456"/>
            <a:ext cx="10857840" cy="2548560"/>
          </a:xfrm>
        </p:spPr>
        <p:txBody>
          <a:bodyPr>
            <a:normAutofit fontScale="92500" lnSpcReduction="10000"/>
          </a:bodyPr>
          <a:lstStyle/>
          <a:p>
            <a:pPr algn="just"/>
            <a:r>
              <a:rPr lang="ru-RU" sz="2000" b="0" i="0" dirty="0">
                <a:solidFill>
                  <a:srgbClr val="000000"/>
                </a:solidFill>
                <a:effectLst/>
                <a:latin typeface="Times New Roman" panose="02020603050405020304" pitchFamily="18" charset="0"/>
                <a:cs typeface="Times New Roman" panose="02020603050405020304" pitchFamily="18" charset="0"/>
              </a:rPr>
              <a:t>Рассмотрите модель, которую впервые разработал в 19 веке голландский физиолог </a:t>
            </a:r>
            <a:r>
              <a:rPr lang="ru-RU" sz="2000" b="0" i="0" dirty="0" err="1">
                <a:solidFill>
                  <a:srgbClr val="000000"/>
                </a:solidFill>
                <a:effectLst/>
                <a:latin typeface="Times New Roman" panose="02020603050405020304" pitchFamily="18" charset="0"/>
                <a:cs typeface="Times New Roman" panose="02020603050405020304" pitchFamily="18" charset="0"/>
              </a:rPr>
              <a:t>Дондерс</a:t>
            </a:r>
            <a:r>
              <a:rPr lang="ru-RU" sz="2000" b="0" i="0" dirty="0">
                <a:solidFill>
                  <a:srgbClr val="000000"/>
                </a:solidFill>
                <a:effectLst/>
                <a:latin typeface="Times New Roman" panose="02020603050405020304" pitchFamily="18" charset="0"/>
                <a:cs typeface="Times New Roman" panose="02020603050405020304" pitchFamily="18" charset="0"/>
              </a:rPr>
              <a:t>. Какой процесс, можно было продемонстрировать с помощью этого устройства? Функцию каких органов выполняет резиновая</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мембрана, обозначенная под номером 1? Почему объём мешков, прикреплённых к стеклянной трубочке, изменяется при изменении положения резиновой мембраны?</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 </a:t>
            </a:r>
          </a:p>
          <a:p>
            <a:r>
              <a:rPr lang="ru-RU" dirty="0"/>
              <a:t/>
            </a:r>
            <a:br>
              <a:rPr lang="ru-RU" dirty="0"/>
            </a:br>
            <a:endParaRPr lang="ru-RU" dirty="0"/>
          </a:p>
        </p:txBody>
      </p:sp>
      <p:pic>
        <p:nvPicPr>
          <p:cNvPr id="2" name="Рисунок 1">
            <a:extLst>
              <a:ext uri="{FF2B5EF4-FFF2-40B4-BE49-F238E27FC236}">
                <a16:creationId xmlns:a16="http://schemas.microsoft.com/office/drawing/2014/main" xmlns="" id="{29174DE4-5C03-685D-F81A-F7A4FEF87856}"/>
              </a:ext>
            </a:extLst>
          </p:cNvPr>
          <p:cNvPicPr>
            <a:picLocks noChangeAspect="1"/>
          </p:cNvPicPr>
          <p:nvPr/>
        </p:nvPicPr>
        <p:blipFill>
          <a:blip r:embed="rId2"/>
          <a:stretch>
            <a:fillRect/>
          </a:stretch>
        </p:blipFill>
        <p:spPr>
          <a:xfrm>
            <a:off x="3679903" y="2397512"/>
            <a:ext cx="5327658" cy="3914078"/>
          </a:xfrm>
          <a:prstGeom prst="rect">
            <a:avLst/>
          </a:prstGeom>
        </p:spPr>
      </p:pic>
    </p:spTree>
    <p:extLst>
      <p:ext uri="{BB962C8B-B14F-4D97-AF65-F5344CB8AC3E}">
        <p14:creationId xmlns:p14="http://schemas.microsoft.com/office/powerpoint/2010/main" val="391584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77338" y="228093"/>
            <a:ext cx="9643677" cy="3340297"/>
          </a:xfrm>
        </p:spPr>
        <p:txBody>
          <a:bodyPr/>
          <a:lstStyle/>
          <a:p>
            <a:pPr algn="just"/>
            <a:r>
              <a:rPr lang="ru-RU" b="0" i="0" dirty="0">
                <a:solidFill>
                  <a:srgbClr val="000000"/>
                </a:solidFill>
                <a:effectLst/>
                <a:latin typeface="Times New Roman" panose="02020603050405020304" pitchFamily="18" charset="0"/>
                <a:cs typeface="Times New Roman" panose="02020603050405020304" pitchFamily="18" charset="0"/>
              </a:rPr>
              <a:t>Какая переменная в этом эксперименте будет зависимой (изменяющейся), а какая — независимой (задаваемой)? Объясните, как в данном эксперименте можно поставить </a:t>
            </a:r>
            <a:r>
              <a:rPr lang="ru-RU" b="0" i="1" dirty="0">
                <a:solidFill>
                  <a:srgbClr val="000000"/>
                </a:solidFill>
                <a:effectLst/>
                <a:latin typeface="Times New Roman" panose="02020603050405020304" pitchFamily="18" charset="0"/>
                <a:cs typeface="Times New Roman" panose="02020603050405020304" pitchFamily="18" charset="0"/>
              </a:rPr>
              <a:t>отрицательный контроль</a:t>
            </a:r>
            <a:r>
              <a:rPr lang="ru-RU" b="0" i="0" dirty="0">
                <a:solidFill>
                  <a:srgbClr val="000000"/>
                </a:solidFill>
                <a:effectLst/>
                <a:latin typeface="Times New Roman" panose="02020603050405020304" pitchFamily="18" charset="0"/>
                <a:cs typeface="Times New Roman" panose="02020603050405020304" pitchFamily="18" charset="0"/>
              </a:rPr>
              <a:t>*. С какой целью необходимо такой контроль ставить?</a:t>
            </a:r>
          </a:p>
          <a:p>
            <a:pPr algn="just"/>
            <a:r>
              <a:rPr lang="ru-RU" b="0" i="0" dirty="0">
                <a:solidFill>
                  <a:srgbClr val="000000"/>
                </a:solidFill>
                <a:effectLst/>
                <a:latin typeface="Times New Roman" panose="02020603050405020304" pitchFamily="18" charset="0"/>
                <a:cs typeface="Times New Roman" panose="02020603050405020304" pitchFamily="18" charset="0"/>
              </a:rPr>
              <a:t>*</a:t>
            </a:r>
            <a:r>
              <a:rPr lang="ru-RU" b="0" i="1" dirty="0">
                <a:solidFill>
                  <a:srgbClr val="000000"/>
                </a:solidFill>
                <a:effectLst/>
                <a:latin typeface="Times New Roman" panose="02020603050405020304" pitchFamily="18" charset="0"/>
                <a:cs typeface="Times New Roman" panose="02020603050405020304" pitchFamily="18" charset="0"/>
              </a:rPr>
              <a:t>Отрицательный контроль</a:t>
            </a:r>
            <a:r>
              <a:rPr lang="ru-RU" b="0" i="0" dirty="0">
                <a:solidFill>
                  <a:srgbClr val="000000"/>
                </a:solidFill>
                <a:effectLst/>
                <a:latin typeface="Times New Roman" panose="02020603050405020304" pitchFamily="18" charset="0"/>
                <a:cs typeface="Times New Roman" panose="02020603050405020304" pitchFamily="18" charset="0"/>
              </a:rPr>
              <a:t> — это экспериментальный контроль, при котором изучаемый объект не подвергается экспериментальному воздействию).</a:t>
            </a:r>
          </a:p>
          <a:p>
            <a:pPr algn="just"/>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1800" b="0" i="0" dirty="0">
                <a:solidFill>
                  <a:srgbClr val="000000"/>
                </a:solidFill>
                <a:effectLst/>
                <a:latin typeface="Times New Roman" panose="02020603050405020304" pitchFamily="18" charset="0"/>
                <a:cs typeface="Times New Roman" panose="02020603050405020304" pitchFamily="18" charset="0"/>
              </a:rPr>
              <a:t>Экспериментатор решил исследовать активность фермента амилазы в зависимости от реакции среды. В пробирку он прилил раствор крахмала и раствор фермента. После в пробирку он внес буферный раствор с рН=8. Затем пробирки поместил в термостат и добавил 1 каплю раствора йода. В результате в пробирке наблюдалось бледно-желтое окрашивание.</a:t>
            </a:r>
          </a:p>
          <a:p>
            <a:endParaRPr lang="ru-RU" dirty="0"/>
          </a:p>
        </p:txBody>
      </p:sp>
      <p:pic>
        <p:nvPicPr>
          <p:cNvPr id="7170" name="Picture 2">
            <a:extLst>
              <a:ext uri="{FF2B5EF4-FFF2-40B4-BE49-F238E27FC236}">
                <a16:creationId xmlns:a16="http://schemas.microsoft.com/office/drawing/2014/main" xmlns="" id="{BF15604E-84ED-6875-0DCB-D33D27F816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6837" y="3878882"/>
            <a:ext cx="3688383" cy="2579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58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267630"/>
            <a:ext cx="8915399" cy="2732048"/>
          </a:xfrm>
        </p:spPr>
        <p:txBody>
          <a:bodyPr>
            <a:normAutofit/>
          </a:bodyPr>
          <a:lstStyle/>
          <a:p>
            <a:r>
              <a:rPr lang="ru-RU" sz="2400" b="0" i="0" dirty="0">
                <a:solidFill>
                  <a:srgbClr val="000000"/>
                </a:solidFill>
                <a:effectLst/>
                <a:latin typeface="Times New Roman" panose="02020603050405020304" pitchFamily="18" charset="0"/>
                <a:cs typeface="Times New Roman" panose="02020603050405020304" pitchFamily="18" charset="0"/>
              </a:rPr>
              <a:t>На рисунках 1 и 2 изображены нефроны крысы и верблюда. На каком рисунке изображен нефрон верблюда? Ответ поясните с позиции процессов, происходящих в нефроне, и условий среды обитания животного.</a:t>
            </a:r>
            <a:endParaRPr lang="ru-RU" sz="2400" dirty="0">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xmlns="" id="{ED699190-6D37-3F4B-130B-02AF68970D39}"/>
              </a:ext>
            </a:extLst>
          </p:cNvPr>
          <p:cNvPicPr>
            <a:picLocks noChangeAspect="1"/>
          </p:cNvPicPr>
          <p:nvPr/>
        </p:nvPicPr>
        <p:blipFill>
          <a:blip r:embed="rId2"/>
          <a:stretch>
            <a:fillRect/>
          </a:stretch>
        </p:blipFill>
        <p:spPr>
          <a:xfrm>
            <a:off x="6224509" y="2531325"/>
            <a:ext cx="3213177" cy="2843562"/>
          </a:xfrm>
          <a:prstGeom prst="rect">
            <a:avLst/>
          </a:prstGeom>
        </p:spPr>
      </p:pic>
    </p:spTree>
    <p:extLst>
      <p:ext uri="{BB962C8B-B14F-4D97-AF65-F5344CB8AC3E}">
        <p14:creationId xmlns:p14="http://schemas.microsoft.com/office/powerpoint/2010/main" val="4036404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065104" y="384210"/>
            <a:ext cx="8915399" cy="4957223"/>
          </a:xfrm>
        </p:spPr>
        <p:txBody>
          <a:bodyPr/>
          <a:lstStyle/>
          <a:p>
            <a:pPr algn="just"/>
            <a:r>
              <a:rPr lang="ru-RU" sz="2000" b="0" i="0" dirty="0">
                <a:solidFill>
                  <a:srgbClr val="000000"/>
                </a:solidFill>
                <a:effectLst/>
                <a:latin typeface="Times New Roman" panose="02020603050405020304" pitchFamily="18" charset="0"/>
                <a:cs typeface="Times New Roman" panose="02020603050405020304" pitchFamily="18" charset="0"/>
              </a:rPr>
              <a:t>Выберите три верных ответа из шести и запишите в таблицу цифры, под которыми они указаны.</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Какие из утверждений верны для процессов пищеварения в желудке?</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1) происходит в кислой среде</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2) активен фермент пепсин</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3) активен фермент амилаза</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4) белки расщепляются до пептидов</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5) ферменты поступают из поджелудочной железы</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6) желчь </a:t>
            </a:r>
            <a:r>
              <a:rPr lang="ru-RU" sz="2000" b="0" i="0" dirty="0" err="1">
                <a:solidFill>
                  <a:srgbClr val="000000"/>
                </a:solidFill>
                <a:effectLst/>
                <a:latin typeface="Times New Roman" panose="02020603050405020304" pitchFamily="18" charset="0"/>
                <a:cs typeface="Times New Roman" panose="02020603050405020304" pitchFamily="18" charset="0"/>
              </a:rPr>
              <a:t>эмульгирует</a:t>
            </a:r>
            <a:r>
              <a:rPr lang="ru-RU" sz="2000" b="0" i="0" dirty="0">
                <a:solidFill>
                  <a:srgbClr val="000000"/>
                </a:solidFill>
                <a:effectLst/>
                <a:latin typeface="Times New Roman" panose="02020603050405020304" pitchFamily="18" charset="0"/>
                <a:cs typeface="Times New Roman" panose="02020603050405020304" pitchFamily="18" charset="0"/>
              </a:rPr>
              <a:t> жиры</a:t>
            </a:r>
          </a:p>
          <a:p>
            <a:endParaRPr lang="ru-RU" dirty="0"/>
          </a:p>
        </p:txBody>
      </p:sp>
    </p:spTree>
    <p:extLst>
      <p:ext uri="{BB962C8B-B14F-4D97-AF65-F5344CB8AC3E}">
        <p14:creationId xmlns:p14="http://schemas.microsoft.com/office/powerpoint/2010/main" val="2113760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1242854"/>
            <a:ext cx="8915399" cy="4957223"/>
          </a:xfrm>
        </p:spPr>
        <p:txBody>
          <a:bodyPr/>
          <a:lstStyle/>
          <a:p>
            <a:endParaRPr lang="ru-RU"/>
          </a:p>
        </p:txBody>
      </p:sp>
    </p:spTree>
    <p:extLst>
      <p:ext uri="{BB962C8B-B14F-4D97-AF65-F5344CB8AC3E}">
        <p14:creationId xmlns:p14="http://schemas.microsoft.com/office/powerpoint/2010/main" val="384841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7E7D251-691E-6D78-CD4F-76898786BB98}"/>
              </a:ext>
            </a:extLst>
          </p:cNvPr>
          <p:cNvSpPr>
            <a:spLocks noGrp="1"/>
          </p:cNvSpPr>
          <p:nvPr>
            <p:ph type="title"/>
          </p:nvPr>
        </p:nvSpPr>
        <p:spPr/>
        <p:txBody>
          <a:bodyPr/>
          <a:lstStyle/>
          <a:p>
            <a:r>
              <a:rPr lang="ru-RU" dirty="0"/>
              <a:t>Актуальность проблемы реализации межпредметных связей</a:t>
            </a:r>
          </a:p>
        </p:txBody>
      </p:sp>
      <p:sp>
        <p:nvSpPr>
          <p:cNvPr id="3" name="Объект 2">
            <a:extLst>
              <a:ext uri="{FF2B5EF4-FFF2-40B4-BE49-F238E27FC236}">
                <a16:creationId xmlns:a16="http://schemas.microsoft.com/office/drawing/2014/main" xmlns="" id="{87C81315-077E-C15F-DFD9-A4E0B75E7CF9}"/>
              </a:ext>
            </a:extLst>
          </p:cNvPr>
          <p:cNvSpPr>
            <a:spLocks noGrp="1"/>
          </p:cNvSpPr>
          <p:nvPr>
            <p:ph idx="1"/>
          </p:nvPr>
        </p:nvSpPr>
        <p:spPr/>
        <p:txBody>
          <a:bodyPr>
            <a:noAutofit/>
          </a:bodyPr>
          <a:lstStyle/>
          <a:p>
            <a:r>
              <a:rPr lang="ru-RU" sz="2800" b="1" dirty="0">
                <a:latin typeface="Times New Roman" panose="02020603050405020304" pitchFamily="18" charset="0"/>
                <a:cs typeface="Times New Roman" panose="02020603050405020304" pitchFamily="18" charset="0"/>
              </a:rPr>
              <a:t>1. Научно- технический прогресс требует  увеличение объема информации, сообщаемой учащимся, что в свою очередь приводит к необходимости внесения  качественных изменений в содержании  урока.</a:t>
            </a:r>
          </a:p>
          <a:p>
            <a:r>
              <a:rPr lang="ru-RU" sz="2800" b="1" dirty="0">
                <a:latin typeface="Times New Roman" panose="02020603050405020304" pitchFamily="18" charset="0"/>
                <a:cs typeface="Times New Roman" panose="02020603050405020304" pitchFamily="18" charset="0"/>
              </a:rPr>
              <a:t>2.Ширится процесс интеграции наук, появляются новые дисциплины, требующие умения комплексно применять знания из различных предметов</a:t>
            </a:r>
          </a:p>
        </p:txBody>
      </p:sp>
    </p:spTree>
    <p:extLst>
      <p:ext uri="{BB962C8B-B14F-4D97-AF65-F5344CB8AC3E}">
        <p14:creationId xmlns:p14="http://schemas.microsoft.com/office/powerpoint/2010/main" val="1354385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1242854"/>
            <a:ext cx="8915399" cy="4957223"/>
          </a:xfrm>
        </p:spPr>
        <p:txBody>
          <a:bodyPr/>
          <a:lstStyle/>
          <a:p>
            <a:endParaRPr lang="ru-RU"/>
          </a:p>
        </p:txBody>
      </p:sp>
    </p:spTree>
    <p:extLst>
      <p:ext uri="{BB962C8B-B14F-4D97-AF65-F5344CB8AC3E}">
        <p14:creationId xmlns:p14="http://schemas.microsoft.com/office/powerpoint/2010/main" val="2724214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1242854"/>
            <a:ext cx="8915399" cy="4957223"/>
          </a:xfrm>
        </p:spPr>
        <p:txBody>
          <a:bodyPr/>
          <a:lstStyle/>
          <a:p>
            <a:endParaRPr lang="ru-RU"/>
          </a:p>
        </p:txBody>
      </p:sp>
    </p:spTree>
    <p:extLst>
      <p:ext uri="{BB962C8B-B14F-4D97-AF65-F5344CB8AC3E}">
        <p14:creationId xmlns:p14="http://schemas.microsoft.com/office/powerpoint/2010/main" val="342873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FF39D06F-4231-D1DF-4899-BB605BE270EE}"/>
              </a:ext>
            </a:extLst>
          </p:cNvPr>
          <p:cNvSpPr>
            <a:spLocks noGrp="1"/>
          </p:cNvSpPr>
          <p:nvPr>
            <p:ph type="body" idx="1"/>
          </p:nvPr>
        </p:nvSpPr>
        <p:spPr>
          <a:xfrm>
            <a:off x="1694986" y="640689"/>
            <a:ext cx="9530846" cy="6027740"/>
          </a:xfrm>
        </p:spPr>
        <p:txBody>
          <a:bodyPr>
            <a:normAutofit/>
          </a:bodyPr>
          <a:lstStyle/>
          <a:p>
            <a:pPr algn="just"/>
            <a:r>
              <a:rPr lang="ru-RU" sz="2400" b="0" i="0" spc="15" dirty="0">
                <a:solidFill>
                  <a:srgbClr val="181818"/>
                </a:solidFill>
                <a:effectLst/>
                <a:latin typeface="Times New Roman" panose="02020603050405020304" pitchFamily="18" charset="0"/>
              </a:rPr>
              <a:t>Методика биологии </a:t>
            </a:r>
            <a:r>
              <a:rPr lang="ru-RU" sz="2400" b="0" i="0" dirty="0">
                <a:solidFill>
                  <a:srgbClr val="181818"/>
                </a:solidFill>
                <a:effectLst/>
                <a:latin typeface="Times New Roman" panose="02020603050405020304" pitchFamily="18" charset="0"/>
              </a:rPr>
              <a:t>рассматривает преподавание как единый процесс обучения и воспитания, осуществляемый школьными дисциплинами, как целостную систему их содержания с формами, приемами пре­подавания, как систему связей между дисциплинами, или меж­</a:t>
            </a:r>
            <a:r>
              <a:rPr lang="ru-RU" sz="2400" b="0" i="0" spc="15" dirty="0">
                <a:solidFill>
                  <a:srgbClr val="181818"/>
                </a:solidFill>
                <a:effectLst/>
                <a:latin typeface="Times New Roman" panose="02020603050405020304" pitchFamily="18" charset="0"/>
              </a:rPr>
              <a:t>предметную связь.</a:t>
            </a:r>
            <a:endParaRPr lang="ru-RU" sz="2400" b="0" i="0" dirty="0">
              <a:solidFill>
                <a:srgbClr val="181818"/>
              </a:solidFill>
              <a:effectLst/>
              <a:latin typeface="Open Sans" panose="020B0606030504020204" pitchFamily="34" charset="0"/>
            </a:endParaRPr>
          </a:p>
          <a:p>
            <a:pPr algn="just"/>
            <a:r>
              <a:rPr lang="ru-RU" sz="2400" b="0" i="0" spc="20" dirty="0">
                <a:solidFill>
                  <a:srgbClr val="181818"/>
                </a:solidFill>
                <a:effectLst/>
                <a:latin typeface="Times New Roman" panose="02020603050405020304" pitchFamily="18" charset="0"/>
              </a:rPr>
              <a:t>Только такая система учебно-воспитательного процесса </a:t>
            </a:r>
            <a:r>
              <a:rPr lang="ru-RU" sz="2400" b="0" i="0" spc="5" dirty="0">
                <a:solidFill>
                  <a:srgbClr val="181818"/>
                </a:solidFill>
                <a:effectLst/>
                <a:latin typeface="Times New Roman" panose="02020603050405020304" pitchFamily="18" charset="0"/>
              </a:rPr>
              <a:t>постепенно развивает у учащихся биологические понятия, мыш­</a:t>
            </a:r>
            <a:r>
              <a:rPr lang="ru-RU" sz="2400" b="0" i="0" spc="25" dirty="0">
                <a:solidFill>
                  <a:srgbClr val="181818"/>
                </a:solidFill>
                <a:effectLst/>
                <a:latin typeface="Times New Roman" panose="02020603050405020304" pitchFamily="18" charset="0"/>
              </a:rPr>
              <a:t>ление, мировоззрение, умения и навыки.</a:t>
            </a:r>
            <a:endParaRPr lang="ru-RU" sz="2400" b="0" i="0" dirty="0">
              <a:solidFill>
                <a:srgbClr val="181818"/>
              </a:solidFill>
              <a:effectLst/>
              <a:latin typeface="Open Sans" panose="020B0606030504020204" pitchFamily="34" charset="0"/>
            </a:endParaRPr>
          </a:p>
          <a:p>
            <a:pPr algn="just"/>
            <a:r>
              <a:rPr lang="ru-RU" sz="2400" b="0" i="0" dirty="0">
                <a:solidFill>
                  <a:srgbClr val="181818"/>
                </a:solidFill>
                <a:effectLst/>
                <a:latin typeface="Times New Roman" panose="02020603050405020304" pitchFamily="18" charset="0"/>
              </a:rPr>
              <a:t>Связи методики преподавания биологии с другими школь­</a:t>
            </a:r>
            <a:r>
              <a:rPr lang="ru-RU" sz="2400" b="0" i="0" spc="-15" dirty="0">
                <a:solidFill>
                  <a:srgbClr val="181818"/>
                </a:solidFill>
                <a:effectLst/>
                <a:latin typeface="Times New Roman" panose="02020603050405020304" pitchFamily="18" charset="0"/>
              </a:rPr>
              <a:t>ными дисциплинами, </a:t>
            </a:r>
            <a:r>
              <a:rPr lang="ru-RU" sz="2400" b="0" i="0" spc="25" dirty="0">
                <a:solidFill>
                  <a:srgbClr val="181818"/>
                </a:solidFill>
                <a:effectLst/>
                <a:latin typeface="Times New Roman" panose="02020603050405020304" pitchFamily="18" charset="0"/>
              </a:rPr>
              <a:t>уже предполагает необходимость межпред</a:t>
            </a:r>
            <a:r>
              <a:rPr lang="ru-RU" sz="2400" b="0" i="0" spc="35" dirty="0">
                <a:solidFill>
                  <a:srgbClr val="181818"/>
                </a:solidFill>
                <a:effectLst/>
                <a:latin typeface="Times New Roman" panose="02020603050405020304" pitchFamily="18" charset="0"/>
              </a:rPr>
              <a:t>метных связей всех наук, учебных дисциплин и их методик. </a:t>
            </a:r>
            <a:r>
              <a:rPr lang="ru-RU" sz="2400" b="0" i="0" spc="15" dirty="0">
                <a:solidFill>
                  <a:srgbClr val="181818"/>
                </a:solidFill>
                <a:effectLst/>
                <a:latin typeface="Times New Roman" panose="02020603050405020304" pitchFamily="18" charset="0"/>
              </a:rPr>
              <a:t>Только поняв эту связь, можно осознать необходимость и сущ</a:t>
            </a:r>
            <a:r>
              <a:rPr lang="ru-RU" sz="2400" b="0" i="0" spc="40" dirty="0">
                <a:solidFill>
                  <a:srgbClr val="181818"/>
                </a:solidFill>
                <a:effectLst/>
                <a:latin typeface="Times New Roman" panose="02020603050405020304" pitchFamily="18" charset="0"/>
              </a:rPr>
              <a:t>ность межпредметных связей школьной дисциплины биологии </a:t>
            </a:r>
            <a:r>
              <a:rPr lang="ru-RU" sz="2400" b="0" i="0" spc="5" dirty="0">
                <a:solidFill>
                  <a:srgbClr val="181818"/>
                </a:solidFill>
                <a:effectLst/>
                <a:latin typeface="Times New Roman" panose="02020603050405020304" pitchFamily="18" charset="0"/>
              </a:rPr>
              <a:t>с другими учебными дисциплинами.</a:t>
            </a:r>
            <a:endParaRPr lang="ru-RU" sz="2400" b="0" i="0" dirty="0">
              <a:solidFill>
                <a:srgbClr val="181818"/>
              </a:solidFill>
              <a:effectLst/>
              <a:latin typeface="Open Sans" panose="020B0606030504020204" pitchFamily="34" charset="0"/>
            </a:endParaRPr>
          </a:p>
          <a:p>
            <a:endParaRPr lang="ru-RU" dirty="0"/>
          </a:p>
        </p:txBody>
      </p:sp>
    </p:spTree>
    <p:extLst>
      <p:ext uri="{BB962C8B-B14F-4D97-AF65-F5344CB8AC3E}">
        <p14:creationId xmlns:p14="http://schemas.microsoft.com/office/powerpoint/2010/main" val="314140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1242854"/>
            <a:ext cx="8915399" cy="4957223"/>
          </a:xfrm>
        </p:spPr>
        <p:txBody>
          <a:bodyPr>
            <a:normAutofit/>
          </a:bodyPr>
          <a:lstStyle/>
          <a:p>
            <a:r>
              <a:rPr lang="ru-RU" sz="2400" dirty="0">
                <a:latin typeface="Times New Roman" panose="02020603050405020304" pitchFamily="18" charset="0"/>
                <a:cs typeface="Times New Roman" panose="02020603050405020304" pitchFamily="18" charset="0"/>
              </a:rPr>
              <a:t>При изучении организма человека  необходимо опираться на знания  из других дисциплин.</a:t>
            </a:r>
          </a:p>
          <a:p>
            <a:r>
              <a:rPr lang="ru-RU" sz="2400" dirty="0">
                <a:latin typeface="Times New Roman" panose="02020603050405020304" pitchFamily="18" charset="0"/>
                <a:cs typeface="Times New Roman" panose="02020603050405020304" pitchFamily="18" charset="0"/>
              </a:rPr>
              <a:t>Например, при изучении темы: «Опорно-двигательная система» будут актуальны следующие понятия из курса физики: ц</a:t>
            </a:r>
            <a:r>
              <a:rPr lang="ru-RU" sz="2400" b="0" i="0" dirty="0">
                <a:solidFill>
                  <a:srgbClr val="181818"/>
                </a:solidFill>
                <a:effectLst/>
                <a:latin typeface="Times New Roman" panose="02020603050405020304" pitchFamily="18" charset="0"/>
                <a:cs typeface="Times New Roman" panose="02020603050405020304" pitchFamily="18" charset="0"/>
              </a:rPr>
              <a:t>ентр тяжести, зависимость устойчивости тел от площади опоры и центра тяжести, рычаг, масса тела, механическая работа, сила трения.</a:t>
            </a:r>
          </a:p>
          <a:p>
            <a:r>
              <a:rPr lang="ru-RU" sz="2400" dirty="0">
                <a:solidFill>
                  <a:srgbClr val="181818"/>
                </a:solidFill>
                <a:latin typeface="Times New Roman" panose="02020603050405020304" pitchFamily="18" charset="0"/>
                <a:cs typeface="Times New Roman" panose="02020603050405020304" pitchFamily="18" charset="0"/>
              </a:rPr>
              <a:t>При изучении строения кости из геометрии и физики : треугольники, трубки,  перекладины, оси, углы. Из химии: химический состав кости , органические и неорганические вещества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2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xmlns="" id="{0D0E38A6-BAA9-AC65-589F-C420E16B9F6A}"/>
              </a:ext>
            </a:extLst>
          </p:cNvPr>
          <p:cNvGraphicFramePr>
            <a:graphicFrameLocks noGrp="1"/>
          </p:cNvGraphicFramePr>
          <p:nvPr>
            <p:extLst>
              <p:ext uri="{D42A27DB-BD31-4B8C-83A1-F6EECF244321}">
                <p14:modId xmlns:p14="http://schemas.microsoft.com/office/powerpoint/2010/main" val="47546433"/>
              </p:ext>
            </p:extLst>
          </p:nvPr>
        </p:nvGraphicFramePr>
        <p:xfrm>
          <a:off x="2165468" y="5781906"/>
          <a:ext cx="7747968" cy="548640"/>
        </p:xfrm>
        <a:graphic>
          <a:graphicData uri="http://schemas.openxmlformats.org/drawingml/2006/table">
            <a:tbl>
              <a:tblPr/>
              <a:tblGrid>
                <a:gridCol w="3873984">
                  <a:extLst>
                    <a:ext uri="{9D8B030D-6E8A-4147-A177-3AD203B41FA5}">
                      <a16:colId xmlns:a16="http://schemas.microsoft.com/office/drawing/2014/main" xmlns="" val="765030042"/>
                    </a:ext>
                  </a:extLst>
                </a:gridCol>
                <a:gridCol w="3873984">
                  <a:extLst>
                    <a:ext uri="{9D8B030D-6E8A-4147-A177-3AD203B41FA5}">
                      <a16:colId xmlns:a16="http://schemas.microsoft.com/office/drawing/2014/main" xmlns="" val="290090376"/>
                    </a:ext>
                  </a:extLst>
                </a:gridCol>
              </a:tblGrid>
              <a:tr h="0">
                <a:tc>
                  <a:txBody>
                    <a:bodyPr/>
                    <a:lstStyle/>
                    <a:p>
                      <a:pPr algn="ctr"/>
                      <a:r>
                        <a:rPr lang="ru-RU" sz="1600" b="1" dirty="0">
                          <a:solidFill>
                            <a:srgbClr val="000000"/>
                          </a:solidFill>
                          <a:effectLst/>
                          <a:latin typeface="Times New Roman" panose="02020603050405020304" pitchFamily="18" charset="0"/>
                          <a:cs typeface="Times New Roman" panose="02020603050405020304" pitchFamily="18" charset="0"/>
                        </a:rPr>
                        <a:t>Количество минеральных веществ</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600" b="1" dirty="0">
                          <a:solidFill>
                            <a:srgbClr val="000000"/>
                          </a:solidFill>
                          <a:effectLst/>
                          <a:latin typeface="Times New Roman" panose="02020603050405020304" pitchFamily="18" charset="0"/>
                          <a:cs typeface="Times New Roman" panose="02020603050405020304" pitchFamily="18" charset="0"/>
                        </a:rPr>
                        <a:t>Количество органических веществ</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312002379"/>
                  </a:ext>
                </a:extLst>
              </a:tr>
              <a:tr h="0">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ru-RU" sz="1000" dirty="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071793"/>
                  </a:ext>
                </a:extLst>
              </a:tr>
            </a:tbl>
          </a:graphicData>
        </a:graphic>
      </p:graphicFrame>
      <p:sp>
        <p:nvSpPr>
          <p:cNvPr id="4" name="Rectangle 1">
            <a:extLst>
              <a:ext uri="{FF2B5EF4-FFF2-40B4-BE49-F238E27FC236}">
                <a16:creationId xmlns:a16="http://schemas.microsoft.com/office/drawing/2014/main" xmlns="" id="{CF73D105-98DB-1FE9-EF84-D5BFACE74C40}"/>
              </a:ext>
            </a:extLst>
          </p:cNvPr>
          <p:cNvSpPr>
            <a:spLocks noGrp="1" noChangeArrowheads="1"/>
          </p:cNvSpPr>
          <p:nvPr>
            <p:ph type="body" idx="1"/>
          </p:nvPr>
        </p:nvSpPr>
        <p:spPr bwMode="auto">
          <a:xfrm>
            <a:off x="1494263" y="589850"/>
            <a:ext cx="9500839"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11138"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Экспериментатор в течение долгого времени прокаливал кость. Как изменились количество минеральных и органических веществ в кости?</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Для каждой величины определите соответствующий характер её изменения:</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увеличилось</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не изменилось</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уменьшилось</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Запишите в таблицу выбранные цифры для каждой величины. Цифры в ответе могут повторяться.</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dirty="0">
                <a:ln>
                  <a:noFill/>
                </a:ln>
                <a:solidFill>
                  <a:srgbClr val="000000"/>
                </a:solidFill>
                <a:effectLst/>
                <a:latin typeface="Verdana" panose="020B0604030504040204" pitchFamily="34" charset="0"/>
              </a:rPr>
              <a:t> </a:t>
            </a:r>
            <a:endParaRPr kumimoji="0" lang="ru-RU" altLang="ru-RU"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183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256479"/>
            <a:ext cx="8915399" cy="4482790"/>
          </a:xfrm>
        </p:spPr>
        <p:txBody>
          <a:bodyPr/>
          <a:lstStyle/>
          <a:p>
            <a:pPr algn="just"/>
            <a:r>
              <a:rPr lang="ru-RU" sz="2000" b="0" i="0" dirty="0">
                <a:solidFill>
                  <a:srgbClr val="000000"/>
                </a:solidFill>
                <a:effectLst/>
                <a:latin typeface="Times New Roman" panose="02020603050405020304" pitchFamily="18" charset="0"/>
                <a:cs typeface="Times New Roman" panose="02020603050405020304" pitchFamily="18" charset="0"/>
              </a:rPr>
              <a:t>Экспериментатор поместил кость в раствор соляной кислоты на несколько дней. Как изменились количество минеральных и органических веществ в кости?</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Для каждой величины определите соответствующий характер её изменения:</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1) не изменилось</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2) уменьшилось</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3) увеличилось</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000" b="0" i="0" dirty="0">
                <a:solidFill>
                  <a:srgbClr val="000000"/>
                </a:solidFill>
                <a:effectLst/>
                <a:latin typeface="Times New Roman" panose="02020603050405020304" pitchFamily="18" charset="0"/>
                <a:cs typeface="Times New Roman" panose="02020603050405020304" pitchFamily="18" charset="0"/>
              </a:rPr>
              <a:t>Запишите в таблицу выбранные цифры для каждой величины. Цифры в ответе могут повторяться.</a:t>
            </a:r>
          </a:p>
          <a:p>
            <a:endParaRPr lang="ru-RU" dirty="0"/>
          </a:p>
        </p:txBody>
      </p:sp>
      <p:graphicFrame>
        <p:nvGraphicFramePr>
          <p:cNvPr id="2" name="Таблица 1">
            <a:extLst>
              <a:ext uri="{FF2B5EF4-FFF2-40B4-BE49-F238E27FC236}">
                <a16:creationId xmlns:a16="http://schemas.microsoft.com/office/drawing/2014/main" xmlns="" id="{3A85BE9C-403D-3480-58E1-7067E672C725}"/>
              </a:ext>
            </a:extLst>
          </p:cNvPr>
          <p:cNvGraphicFramePr>
            <a:graphicFrameLocks noGrp="1"/>
          </p:cNvGraphicFramePr>
          <p:nvPr>
            <p:extLst>
              <p:ext uri="{D42A27DB-BD31-4B8C-83A1-F6EECF244321}">
                <p14:modId xmlns:p14="http://schemas.microsoft.com/office/powerpoint/2010/main" val="489048031"/>
              </p:ext>
            </p:extLst>
          </p:nvPr>
        </p:nvGraphicFramePr>
        <p:xfrm>
          <a:off x="2109711" y="5051501"/>
          <a:ext cx="8915400" cy="1021080"/>
        </p:xfrm>
        <a:graphic>
          <a:graphicData uri="http://schemas.openxmlformats.org/drawingml/2006/table">
            <a:tbl>
              <a:tblPr/>
              <a:tblGrid>
                <a:gridCol w="4457700">
                  <a:extLst>
                    <a:ext uri="{9D8B030D-6E8A-4147-A177-3AD203B41FA5}">
                      <a16:colId xmlns:a16="http://schemas.microsoft.com/office/drawing/2014/main" xmlns="" val="443582712"/>
                    </a:ext>
                  </a:extLst>
                </a:gridCol>
                <a:gridCol w="4457700">
                  <a:extLst>
                    <a:ext uri="{9D8B030D-6E8A-4147-A177-3AD203B41FA5}">
                      <a16:colId xmlns:a16="http://schemas.microsoft.com/office/drawing/2014/main" xmlns="" val="2436159283"/>
                    </a:ext>
                  </a:extLst>
                </a:gridCol>
              </a:tblGrid>
              <a:tr h="362379">
                <a:tc>
                  <a:txBody>
                    <a:bodyPr/>
                    <a:lstStyle/>
                    <a:p>
                      <a:endParaRPr lang="ru-RU"/>
                    </a:p>
                  </a:txBody>
                  <a:tcPr>
                    <a:lnB w="9525" cap="flat" cmpd="sng" algn="ctr">
                      <a:solidFill>
                        <a:srgbClr val="000000"/>
                      </a:solidFill>
                      <a:prstDash val="solid"/>
                      <a:round/>
                      <a:headEnd type="none" w="med" len="med"/>
                      <a:tailEnd type="none" w="med" len="med"/>
                    </a:lnB>
                  </a:tcPr>
                </a:tc>
                <a:tc>
                  <a:txBody>
                    <a:bodyPr/>
                    <a:lstStyle/>
                    <a:p>
                      <a:endParaRPr lang="ru-RU"/>
                    </a:p>
                  </a:txBody>
                  <a:tcPr>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6200582"/>
                  </a:ext>
                </a:extLst>
              </a:tr>
              <a:tr h="211388">
                <a:tc>
                  <a:txBody>
                    <a:bodyPr/>
                    <a:lstStyle/>
                    <a:p>
                      <a:pPr algn="ctr"/>
                      <a:r>
                        <a:rPr lang="ru-RU" sz="1400" b="1" dirty="0">
                          <a:solidFill>
                            <a:srgbClr val="000000"/>
                          </a:solidFill>
                          <a:effectLst/>
                        </a:rPr>
                        <a:t>Количество минеральных веществ</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400" b="1" dirty="0">
                          <a:solidFill>
                            <a:srgbClr val="000000"/>
                          </a:solidFill>
                          <a:effectLst/>
                        </a:rPr>
                        <a:t>Количество органических веществ</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1558296213"/>
                  </a:ext>
                </a:extLst>
              </a:tr>
              <a:tr h="362379">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dirty="0"/>
                    </a:p>
                  </a:txBody>
                  <a:tcPr>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tcPr>
                </a:tc>
                <a:extLst>
                  <a:ext uri="{0D108BD9-81ED-4DB2-BD59-A6C34878D82A}">
                    <a16:rowId xmlns:a16="http://schemas.microsoft.com/office/drawing/2014/main" xmlns="" val="3679398456"/>
                  </a:ext>
                </a:extLst>
              </a:tr>
            </a:tbl>
          </a:graphicData>
        </a:graphic>
      </p:graphicFrame>
      <p:sp>
        <p:nvSpPr>
          <p:cNvPr id="4" name="Rectangle 1">
            <a:extLst>
              <a:ext uri="{FF2B5EF4-FFF2-40B4-BE49-F238E27FC236}">
                <a16:creationId xmlns:a16="http://schemas.microsoft.com/office/drawing/2014/main" xmlns="" id="{45D3F3CA-1F1C-DC59-2C6F-F27C1452E9A8}"/>
              </a:ext>
            </a:extLst>
          </p:cNvPr>
          <p:cNvSpPr>
            <a:spLocks noChangeArrowheads="1"/>
          </p:cNvSpPr>
          <p:nvPr/>
        </p:nvSpPr>
        <p:spPr bwMode="auto">
          <a:xfrm>
            <a:off x="2109711" y="504213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732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524107"/>
            <a:ext cx="9008057" cy="2698595"/>
          </a:xfrm>
        </p:spPr>
        <p:txBody>
          <a:bodyPr/>
          <a:lstStyle/>
          <a:p>
            <a:pPr algn="just"/>
            <a:r>
              <a:rPr lang="ru-RU" sz="2800" b="0" i="0" dirty="0">
                <a:solidFill>
                  <a:srgbClr val="000000"/>
                </a:solidFill>
                <a:effectLst/>
                <a:latin typeface="Verdana" panose="020B0604030504040204" pitchFamily="34" charset="0"/>
              </a:rPr>
              <a:t>Назовите элементы строения кости, обозначенные на рисунке цифрами 1 и 2. Укажите особенности их строения и выполняемые ими функции.</a:t>
            </a:r>
          </a:p>
          <a:p>
            <a:pPr algn="just"/>
            <a:endParaRPr lang="ru-RU" sz="2800" b="0" i="0" dirty="0">
              <a:solidFill>
                <a:srgbClr val="000000"/>
              </a:solidFill>
              <a:effectLst/>
              <a:latin typeface="Verdana" panose="020B0604030504040204" pitchFamily="34" charset="0"/>
            </a:endParaRPr>
          </a:p>
          <a:p>
            <a:endParaRPr lang="ru-RU" dirty="0"/>
          </a:p>
        </p:txBody>
      </p:sp>
      <p:pic>
        <p:nvPicPr>
          <p:cNvPr id="2" name="Рисунок 1">
            <a:extLst>
              <a:ext uri="{FF2B5EF4-FFF2-40B4-BE49-F238E27FC236}">
                <a16:creationId xmlns:a16="http://schemas.microsoft.com/office/drawing/2014/main" xmlns="" id="{9DD34ADD-88C3-4492-5272-9ACB5534CB66}"/>
              </a:ext>
            </a:extLst>
          </p:cNvPr>
          <p:cNvPicPr>
            <a:picLocks noChangeAspect="1"/>
          </p:cNvPicPr>
          <p:nvPr/>
        </p:nvPicPr>
        <p:blipFill>
          <a:blip r:embed="rId2"/>
          <a:stretch>
            <a:fillRect/>
          </a:stretch>
        </p:blipFill>
        <p:spPr>
          <a:xfrm>
            <a:off x="5557837" y="2290762"/>
            <a:ext cx="2024992" cy="42829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1881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200722"/>
            <a:ext cx="8915399" cy="5999355"/>
          </a:xfrm>
        </p:spPr>
        <p:txBody>
          <a:bodyPr>
            <a:normAutofit fontScale="92500" lnSpcReduction="20000"/>
          </a:bodyPr>
          <a:lstStyle/>
          <a:p>
            <a:pPr algn="just"/>
            <a:r>
              <a:rPr lang="ru-RU" sz="1800" b="0" i="0" dirty="0">
                <a:solidFill>
                  <a:srgbClr val="181818"/>
                </a:solidFill>
                <a:effectLst/>
                <a:latin typeface="Times New Roman" panose="02020603050405020304" pitchFamily="18" charset="0"/>
              </a:rPr>
              <a:t>В теме «Кровь» для решения задач урока осуществляются </a:t>
            </a:r>
            <a:r>
              <a:rPr lang="ru-RU" dirty="0">
                <a:solidFill>
                  <a:srgbClr val="181818"/>
                </a:solidFill>
                <a:latin typeface="Times New Roman" panose="02020603050405020304" pitchFamily="18" charset="0"/>
              </a:rPr>
              <a:t> связи: с </a:t>
            </a:r>
            <a:r>
              <a:rPr lang="ru-RU" sz="1800" b="0" i="0" dirty="0">
                <a:solidFill>
                  <a:srgbClr val="181818"/>
                </a:solidFill>
                <a:effectLst/>
                <a:latin typeface="Times New Roman" panose="02020603050405020304" pitchFamily="18" charset="0"/>
              </a:rPr>
              <a:t>химией: </a:t>
            </a:r>
            <a:r>
              <a:rPr lang="ru-RU" dirty="0">
                <a:solidFill>
                  <a:srgbClr val="181818"/>
                </a:solidFill>
                <a:latin typeface="Times New Roman" panose="02020603050405020304" pitchFamily="18" charset="0"/>
              </a:rPr>
              <a:t>к</a:t>
            </a:r>
            <a:r>
              <a:rPr lang="ru-RU" sz="1800" b="0" i="0" dirty="0">
                <a:solidFill>
                  <a:srgbClr val="181818"/>
                </a:solidFill>
                <a:effectLst/>
                <a:latin typeface="Times New Roman" panose="02020603050405020304" pitchFamily="18" charset="0"/>
              </a:rPr>
              <a:t>ровь состоит из растворенных и взвешенных частиц (тема  «Растворы»). При перечислении солей, входящих в кровь,  тема «Соли, их состав и свойства». «Концентрация растворов» (процентная).</a:t>
            </a:r>
            <a:r>
              <a:rPr lang="ru-RU" dirty="0">
                <a:solidFill>
                  <a:srgbClr val="181818"/>
                </a:solidFill>
                <a:latin typeface="Times New Roman" panose="02020603050405020304" pitchFamily="18" charset="0"/>
              </a:rPr>
              <a:t>П</a:t>
            </a:r>
            <a:r>
              <a:rPr lang="ru-RU" sz="1800" b="0" i="0" dirty="0">
                <a:solidFill>
                  <a:srgbClr val="181818"/>
                </a:solidFill>
                <a:effectLst/>
                <a:latin typeface="Times New Roman" panose="02020603050405020304" pitchFamily="18" charset="0"/>
              </a:rPr>
              <a:t>онятие о физрастворе. </a:t>
            </a:r>
          </a:p>
          <a:p>
            <a:pPr algn="just"/>
            <a:r>
              <a:rPr lang="ru-RU" sz="1800" b="0" i="0" dirty="0">
                <a:solidFill>
                  <a:srgbClr val="181818"/>
                </a:solidFill>
                <a:effectLst/>
                <a:latin typeface="Times New Roman" panose="02020603050405020304" pitchFamily="18" charset="0"/>
              </a:rPr>
              <a:t>С математикой. Вычисление процентной концентрации солей в крови и в определенном объёме физраствора (и наоборот). </a:t>
            </a:r>
          </a:p>
          <a:p>
            <a:pPr algn="just"/>
            <a:r>
              <a:rPr lang="ru-RU" sz="1800" b="0" i="0" dirty="0">
                <a:solidFill>
                  <a:srgbClr val="181818"/>
                </a:solidFill>
                <a:effectLst/>
                <a:latin typeface="Times New Roman" panose="02020603050405020304" pitchFamily="18" charset="0"/>
              </a:rPr>
              <a:t>С физикой. При объяснении проникновения питательных веществ из крови в клетки тканей и продуктов жизнедеятельности из клеток в кровь, следует вспомнить понятия «диффузия» и «осмос», и эти процессы объяснить ими. Тем самым обосновать постоянство внутренней среды (гомеостаз).Состояние эритроцитов объясняется тургором. Это понятие учащиеся получают еще на уроках ботаники. Слово «тургор» может не произноситься, но понятие «внутриклеточное давление» дается.</a:t>
            </a:r>
            <a:endParaRPr lang="ru-RU" b="0" i="0" dirty="0">
              <a:solidFill>
                <a:srgbClr val="181818"/>
              </a:solidFill>
              <a:effectLst/>
              <a:latin typeface="Open Sans" panose="020B0606030504020204" pitchFamily="34" charset="0"/>
            </a:endParaRPr>
          </a:p>
          <a:p>
            <a:pPr algn="just"/>
            <a:r>
              <a:rPr lang="ru-RU" sz="1800" b="0" i="0" dirty="0">
                <a:solidFill>
                  <a:srgbClr val="181818"/>
                </a:solidFill>
                <a:effectLst/>
                <a:latin typeface="Times New Roman" panose="02020603050405020304" pitchFamily="18" charset="0"/>
              </a:rPr>
              <a:t>На уроке «Плазма крови» даются понятия об относительности и динамичности внутренней среды организма, их значении.</a:t>
            </a:r>
            <a:endParaRPr lang="ru-RU" b="0" i="0" dirty="0">
              <a:solidFill>
                <a:srgbClr val="181818"/>
              </a:solidFill>
              <a:effectLst/>
              <a:latin typeface="Open Sans" panose="020B0606030504020204" pitchFamily="34" charset="0"/>
            </a:endParaRPr>
          </a:p>
          <a:p>
            <a:pPr algn="just"/>
            <a:r>
              <a:rPr lang="ru-RU" sz="1800" b="0" i="0" dirty="0">
                <a:solidFill>
                  <a:srgbClr val="181818"/>
                </a:solidFill>
                <a:effectLst/>
                <a:latin typeface="Times New Roman" panose="02020603050405020304" pitchFamily="18" charset="0"/>
              </a:rPr>
              <a:t> </a:t>
            </a:r>
            <a:r>
              <a:rPr lang="ru-RU" dirty="0">
                <a:solidFill>
                  <a:srgbClr val="181818"/>
                </a:solidFill>
                <a:latin typeface="Times New Roman" panose="02020603050405020304" pitchFamily="18" charset="0"/>
              </a:rPr>
              <a:t>Т</a:t>
            </a:r>
            <a:r>
              <a:rPr lang="ru-RU" sz="1800" b="0" i="0" dirty="0">
                <a:solidFill>
                  <a:srgbClr val="181818"/>
                </a:solidFill>
                <a:effectLst/>
                <a:latin typeface="Times New Roman" panose="02020603050405020304" pitchFamily="18" charset="0"/>
              </a:rPr>
              <a:t>ема соединяется с темой «Кровообращение».</a:t>
            </a:r>
            <a:endParaRPr lang="ru-RU" b="0" i="0" dirty="0">
              <a:solidFill>
                <a:srgbClr val="181818"/>
              </a:solidFill>
              <a:effectLst/>
              <a:latin typeface="Open Sans" panose="020B0606030504020204" pitchFamily="34" charset="0"/>
            </a:endParaRPr>
          </a:p>
          <a:p>
            <a:pPr algn="just"/>
            <a:r>
              <a:rPr lang="ru-RU" sz="1800" b="0" i="0" dirty="0">
                <a:solidFill>
                  <a:srgbClr val="181818"/>
                </a:solidFill>
                <a:effectLst/>
                <a:latin typeface="Times New Roman" panose="02020603050405020304" pitchFamily="18" charset="0"/>
              </a:rPr>
              <a:t>При изучении этого материала следует опираться на знания учащихся из химии о свойствах солей в растворах (диссоциация молекул), их ионов, осмотическом давлении. При объяснении ферментов учащиеся вспоминают химические катализаторы. Ведь ферменты — это биологические катализаторы.</a:t>
            </a:r>
            <a:endParaRPr lang="ru-RU" b="0" i="0" dirty="0">
              <a:solidFill>
                <a:srgbClr val="181818"/>
              </a:solidFill>
              <a:effectLst/>
              <a:latin typeface="Open Sans" panose="020B0606030504020204" pitchFamily="34" charset="0"/>
            </a:endParaRPr>
          </a:p>
          <a:p>
            <a:pPr algn="just"/>
            <a:r>
              <a:rPr lang="ru-RU" sz="1800" b="0" i="0" dirty="0">
                <a:solidFill>
                  <a:srgbClr val="181818"/>
                </a:solidFill>
                <a:effectLst/>
                <a:latin typeface="Times New Roman" panose="02020603050405020304" pitchFamily="18" charset="0"/>
              </a:rPr>
              <a:t>На уроке при объяснении свёртывания крови осуществляется связь с химией 8 класса. Действия хлорида кальция на свёртывание крови объясняется с повторением свойств этой соли. Для этой же цели повторяются сведения о катализаторах и солях, их свойствах. Обращается внимание на ферментативный характер свёртывания.</a:t>
            </a:r>
            <a:endParaRPr lang="ru-RU" b="0" i="0" dirty="0">
              <a:solidFill>
                <a:srgbClr val="181818"/>
              </a:solidFill>
              <a:effectLst/>
              <a:latin typeface="Open Sans" panose="020B0606030504020204" pitchFamily="34" charset="0"/>
            </a:endParaRPr>
          </a:p>
          <a:p>
            <a:endParaRPr lang="ru-RU" dirty="0"/>
          </a:p>
        </p:txBody>
      </p:sp>
    </p:spTree>
    <p:extLst>
      <p:ext uri="{BB962C8B-B14F-4D97-AF65-F5344CB8AC3E}">
        <p14:creationId xmlns:p14="http://schemas.microsoft.com/office/powerpoint/2010/main" val="371024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013ABBB-ADE3-DB59-EE40-D6D1AF0CF475}"/>
              </a:ext>
            </a:extLst>
          </p:cNvPr>
          <p:cNvSpPr>
            <a:spLocks noGrp="1"/>
          </p:cNvSpPr>
          <p:nvPr>
            <p:ph type="body" idx="1"/>
          </p:nvPr>
        </p:nvSpPr>
        <p:spPr>
          <a:xfrm>
            <a:off x="2310431" y="267630"/>
            <a:ext cx="8915399" cy="3161370"/>
          </a:xfrm>
        </p:spPr>
        <p:txBody>
          <a:bodyPr>
            <a:normAutofit fontScale="92500" lnSpcReduction="10000"/>
          </a:bodyPr>
          <a:lstStyle/>
          <a:p>
            <a:pPr algn="just"/>
            <a:r>
              <a:rPr lang="ru-RU" sz="2400" b="0" i="0" dirty="0">
                <a:solidFill>
                  <a:srgbClr val="000000"/>
                </a:solidFill>
                <a:effectLst/>
                <a:latin typeface="Times New Roman" panose="02020603050405020304" pitchFamily="18" charset="0"/>
                <a:cs typeface="Times New Roman" panose="02020603050405020304" pitchFamily="18" charset="0"/>
              </a:rPr>
              <a:t>Экспериментатор поместил эритроциты в гипотонический раствор </a:t>
            </a:r>
            <a:r>
              <a:rPr lang="ru-RU" sz="2400" b="0" i="0" dirty="0" err="1">
                <a:solidFill>
                  <a:srgbClr val="000000"/>
                </a:solidFill>
                <a:effectLst/>
                <a:latin typeface="Times New Roman" panose="02020603050405020304" pitchFamily="18" charset="0"/>
                <a:cs typeface="Times New Roman" panose="02020603050405020304" pitchFamily="18" charset="0"/>
              </a:rPr>
              <a:t>NaCl</a:t>
            </a:r>
            <a:r>
              <a:rPr lang="ru-RU" sz="2400" b="0" i="0" dirty="0">
                <a:solidFill>
                  <a:srgbClr val="000000"/>
                </a:solidFill>
                <a:effectLst/>
                <a:latin typeface="Times New Roman" panose="02020603050405020304" pitchFamily="18" charset="0"/>
                <a:cs typeface="Times New Roman" panose="02020603050405020304" pitchFamily="18" charset="0"/>
              </a:rPr>
              <a:t>. Как изменились количество воды и количество солей в клетке при достижении гомеостаза. Для каждой величины определите соответствующий характер её изменения:</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 </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1) увеличилась</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2) не изменилась</a:t>
            </a:r>
          </a:p>
          <a:p>
            <a:pPr algn="just"/>
            <a:r>
              <a:rPr lang="ru-RU" sz="2400" b="0" i="0" dirty="0">
                <a:solidFill>
                  <a:srgbClr val="000000"/>
                </a:solidFill>
                <a:effectLst/>
                <a:latin typeface="Times New Roman" panose="02020603050405020304" pitchFamily="18" charset="0"/>
                <a:cs typeface="Times New Roman" panose="02020603050405020304" pitchFamily="18" charset="0"/>
              </a:rPr>
              <a:t>3) уменьшилась</a:t>
            </a:r>
          </a:p>
          <a:p>
            <a:endParaRPr lang="ru-RU" dirty="0"/>
          </a:p>
        </p:txBody>
      </p:sp>
      <p:graphicFrame>
        <p:nvGraphicFramePr>
          <p:cNvPr id="2" name="Таблица 1">
            <a:extLst>
              <a:ext uri="{FF2B5EF4-FFF2-40B4-BE49-F238E27FC236}">
                <a16:creationId xmlns:a16="http://schemas.microsoft.com/office/drawing/2014/main" xmlns="" id="{01AAF23E-19BA-312C-F75A-31415BC84D14}"/>
              </a:ext>
            </a:extLst>
          </p:cNvPr>
          <p:cNvGraphicFramePr>
            <a:graphicFrameLocks noGrp="1"/>
          </p:cNvGraphicFramePr>
          <p:nvPr>
            <p:extLst>
              <p:ext uri="{D42A27DB-BD31-4B8C-83A1-F6EECF244321}">
                <p14:modId xmlns:p14="http://schemas.microsoft.com/office/powerpoint/2010/main" val="112002615"/>
              </p:ext>
            </p:extLst>
          </p:nvPr>
        </p:nvGraphicFramePr>
        <p:xfrm>
          <a:off x="2109707" y="4476132"/>
          <a:ext cx="6920888" cy="1332724"/>
        </p:xfrm>
        <a:graphic>
          <a:graphicData uri="http://schemas.openxmlformats.org/drawingml/2006/table">
            <a:tbl>
              <a:tblPr/>
              <a:tblGrid>
                <a:gridCol w="3460444">
                  <a:extLst>
                    <a:ext uri="{9D8B030D-6E8A-4147-A177-3AD203B41FA5}">
                      <a16:colId xmlns:a16="http://schemas.microsoft.com/office/drawing/2014/main" xmlns="" val="3136317597"/>
                    </a:ext>
                  </a:extLst>
                </a:gridCol>
                <a:gridCol w="3460444">
                  <a:extLst>
                    <a:ext uri="{9D8B030D-6E8A-4147-A177-3AD203B41FA5}">
                      <a16:colId xmlns:a16="http://schemas.microsoft.com/office/drawing/2014/main" xmlns="" val="2323678369"/>
                    </a:ext>
                  </a:extLst>
                </a:gridCol>
              </a:tblGrid>
              <a:tr h="491102">
                <a:tc>
                  <a:txBody>
                    <a:bodyPr/>
                    <a:lstStyle/>
                    <a:p>
                      <a:endParaRPr lang="ru-RU"/>
                    </a:p>
                  </a:txBody>
                  <a:tcPr>
                    <a:lnB w="9525" cap="flat" cmpd="sng" algn="ctr">
                      <a:solidFill>
                        <a:srgbClr val="000000"/>
                      </a:solidFill>
                      <a:prstDash val="solid"/>
                      <a:round/>
                      <a:headEnd type="none" w="med" len="med"/>
                      <a:tailEnd type="none" w="med" len="med"/>
                    </a:lnB>
                  </a:tcPr>
                </a:tc>
                <a:tc>
                  <a:txBody>
                    <a:bodyPr/>
                    <a:lstStyle/>
                    <a:p>
                      <a:endParaRPr lang="ru-RU" dirty="0"/>
                    </a:p>
                  </a:txBody>
                  <a:tcPr>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5544969"/>
                  </a:ext>
                </a:extLst>
              </a:tr>
              <a:tr h="286476">
                <a:tc>
                  <a:txBody>
                    <a:bodyPr/>
                    <a:lstStyle/>
                    <a:p>
                      <a:pPr algn="ctr"/>
                      <a:r>
                        <a:rPr lang="ru-RU" sz="1800" b="1" dirty="0">
                          <a:solidFill>
                            <a:srgbClr val="000000"/>
                          </a:solidFill>
                          <a:effectLst/>
                          <a:latin typeface="Times New Roman" panose="02020603050405020304" pitchFamily="18" charset="0"/>
                          <a:cs typeface="Times New Roman" panose="02020603050405020304" pitchFamily="18" charset="0"/>
                        </a:rPr>
                        <a:t>Количество воды</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tc>
                  <a:txBody>
                    <a:bodyPr/>
                    <a:lstStyle/>
                    <a:p>
                      <a:pPr algn="ctr"/>
                      <a:r>
                        <a:rPr lang="ru-RU" sz="1800" b="1" dirty="0">
                          <a:solidFill>
                            <a:srgbClr val="000000"/>
                          </a:solidFill>
                          <a:effectLst/>
                          <a:latin typeface="Times New Roman" panose="02020603050405020304" pitchFamily="18" charset="0"/>
                          <a:cs typeface="Times New Roman" panose="02020603050405020304" pitchFamily="18" charset="0"/>
                        </a:rPr>
                        <a:t>Количество солей</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EDEDE"/>
                    </a:solidFill>
                  </a:tcPr>
                </a:tc>
                <a:extLst>
                  <a:ext uri="{0D108BD9-81ED-4DB2-BD59-A6C34878D82A}">
                    <a16:rowId xmlns:a16="http://schemas.microsoft.com/office/drawing/2014/main" xmlns="" val="3120629773"/>
                  </a:ext>
                </a:extLst>
              </a:tr>
              <a:tr h="491102">
                <a:tc>
                  <a:txBody>
                    <a:bodyPr/>
                    <a:lstStyle/>
                    <a:p>
                      <a:pPr algn="ctr"/>
                      <a:r>
                        <a:rPr lang="ru-RU" sz="1000">
                          <a:solidFill>
                            <a:srgbClr val="000000"/>
                          </a:solidFill>
                          <a:effectLst/>
                        </a:rPr>
                        <a:t> </a:t>
                      </a:r>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dirty="0"/>
                    </a:p>
                  </a:txBody>
                  <a:tcPr>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tcPr>
                </a:tc>
                <a:extLst>
                  <a:ext uri="{0D108BD9-81ED-4DB2-BD59-A6C34878D82A}">
                    <a16:rowId xmlns:a16="http://schemas.microsoft.com/office/drawing/2014/main" xmlns="" val="418993544"/>
                  </a:ext>
                </a:extLst>
              </a:tr>
            </a:tbl>
          </a:graphicData>
        </a:graphic>
      </p:graphicFrame>
      <p:sp>
        <p:nvSpPr>
          <p:cNvPr id="4" name="Rectangle 1">
            <a:extLst>
              <a:ext uri="{FF2B5EF4-FFF2-40B4-BE49-F238E27FC236}">
                <a16:creationId xmlns:a16="http://schemas.microsoft.com/office/drawing/2014/main" xmlns="" id="{C776E0E8-674B-03CB-84C4-71C0ACFF46AB}"/>
              </a:ext>
            </a:extLst>
          </p:cNvPr>
          <p:cNvSpPr>
            <a:spLocks noChangeArrowheads="1"/>
          </p:cNvSpPr>
          <p:nvPr/>
        </p:nvSpPr>
        <p:spPr bwMode="auto">
          <a:xfrm>
            <a:off x="2310431" y="4819329"/>
            <a:ext cx="94644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0338959"/>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146</TotalTime>
  <Words>830</Words>
  <Application>Microsoft Office PowerPoint</Application>
  <PresentationFormat>Широкоэкранный</PresentationFormat>
  <Paragraphs>110</Paragraphs>
  <Slides>21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vt:lpstr>
      <vt:lpstr>Century Gothic</vt:lpstr>
      <vt:lpstr>Open Sans</vt:lpstr>
      <vt:lpstr>Times New Roman</vt:lpstr>
      <vt:lpstr>Verdana</vt:lpstr>
      <vt:lpstr>Wingdings 3</vt:lpstr>
      <vt:lpstr>Легкий дым</vt:lpstr>
      <vt:lpstr>Учет межпредметных связей на уроках биологии в разделе «Физиология человека» при подготовке к ГИА</vt:lpstr>
      <vt:lpstr>Актуальность проблемы реализации межпредметных связей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Учет межпредметных связей на уроках биологии в разделе «Физиология человека» при подготовке к ГИА</dc:title>
  <dc:creator>Елена Зайцева</dc:creator>
  <cp:lastModifiedBy>Горбатова О.Н.</cp:lastModifiedBy>
  <cp:revision>1</cp:revision>
  <dcterms:created xsi:type="dcterms:W3CDTF">2022-10-20T12:41:41Z</dcterms:created>
  <dcterms:modified xsi:type="dcterms:W3CDTF">2022-10-24T01:56:05Z</dcterms:modified>
</cp:coreProperties>
</file>