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143"/>
    <a:srgbClr val="00C4BA"/>
    <a:srgbClr val="93E0DD"/>
    <a:srgbClr val="CDE8FB"/>
    <a:srgbClr val="CDF9FF"/>
    <a:srgbClr val="EAFFFF"/>
    <a:srgbClr val="464646"/>
    <a:srgbClr val="F3F3F3"/>
    <a:srgbClr val="FFCCCC"/>
    <a:srgbClr val="A1B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0" y="114"/>
      </p:cViewPr>
      <p:guideLst>
        <p:guide orient="horz" pos="3158"/>
        <p:guide pos="3840"/>
        <p:guide pos="5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D20C-D28B-4608-93D6-E6AD2C274CA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4EADC-FBAF-4E22-970F-6117144C9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0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Пояснение.</a:t>
            </a:r>
          </a:p>
          <a:p>
            <a:r>
              <a:rPr lang="ru-RU" dirty="0" smtClean="0"/>
              <a:t>Соединения углерода, водорода, кислорода и азота образуют главные составные части всех органических тел.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Правильный ответ указан под номером 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51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Пояснение.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Ошибки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допущены в предложениях: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 2 — к органогенам также относится углерод;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 3 — магний входит в состав хлорофилла ИЛИ железо входит в состав гемоглобина;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 5 — йод входит в состав гормонов щитовидной железы.</a:t>
            </a:r>
          </a:p>
          <a:p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1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Пояснение.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Гликоген — это запасное вещество животных и грибов. Глюкоза превращается в гликоген в клетках печени собаки.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Правильный ответ указан под номером 3.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36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Пояснение.</a:t>
            </a:r>
          </a:p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Вода — неорганическое вещество, а углеводы и жиры — органические вещества.</a:t>
            </a:r>
          </a:p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Правильный ответ указан под номером 2.</a:t>
            </a:r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3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Пояснение.</a:t>
            </a: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Хлоропласты — зелёные пластиды, которые встречаются в клетках фотосинтезирующих эукариот. С их помощью происходит фотосинтез.</a:t>
            </a: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Правильный ответ указан под номером 3.</a:t>
            </a:r>
          </a:p>
          <a:p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5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Пояснение.</a:t>
            </a:r>
          </a:p>
          <a:p>
            <a:r>
              <a:rPr lang="ru-RU" dirty="0" smtClean="0"/>
              <a:t>А — вакуоль. Она запасает воду.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Правильный ответ указан под номером 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6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Пояснение.</a:t>
            </a: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Описан процесс фотосинтеза (конечная формула):</a:t>
            </a:r>
          </a:p>
          <a:p>
            <a:endParaRPr lang="ru-RU" sz="1200" dirty="0" smtClean="0">
              <a:solidFill>
                <a:srgbClr val="F08143"/>
              </a:solidFill>
              <a:latin typeface="Franklin Gothic Demi" panose="020B0703020102020204" pitchFamily="34" charset="0"/>
            </a:endParaRP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Правильный ответ указан под номером 3.</a:t>
            </a:r>
          </a:p>
          <a:p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53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Пояснение.</a:t>
            </a: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Вода – самый хороший растворитель в клетке.</a:t>
            </a:r>
          </a:p>
          <a:p>
            <a:endParaRPr lang="ru-RU" sz="1200" dirty="0" smtClean="0">
              <a:solidFill>
                <a:srgbClr val="F08143"/>
              </a:solidFill>
              <a:latin typeface="Franklin Gothic Demi" panose="020B0703020102020204" pitchFamily="34" charset="0"/>
            </a:endParaRPr>
          </a:p>
          <a:p>
            <a:r>
              <a:rPr lang="ru-RU" sz="1200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Ответ: 1</a:t>
            </a:r>
          </a:p>
          <a:p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00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Пояснение.</a:t>
            </a:r>
          </a:p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Вода, наполняя клетку, придает ей упругость. Действует давление цитоплазмы на клеточную стенку. Жиры </a:t>
            </a:r>
            <a:r>
              <a:rPr lang="ru-RU" sz="1200" b="1" dirty="0" err="1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гидрофобны</a:t>
            </a:r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 и в воде не растворяются. Глобулы белка образуются за счет водородных связей, </a:t>
            </a:r>
            <a:r>
              <a:rPr lang="ru-RU" sz="1200" b="1" dirty="0" err="1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дисульфидных</a:t>
            </a:r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 мостиков, ионных и гидрофобных взаимодействий.</a:t>
            </a:r>
          </a:p>
          <a:p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68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Пояснение.</a:t>
            </a:r>
          </a:p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А — верно —Вода определяет объём и упругость клетки растений и животных.</a:t>
            </a:r>
          </a:p>
          <a:p>
            <a:endParaRPr lang="ru-RU" sz="1200" b="1" dirty="0" smtClean="0">
              <a:solidFill>
                <a:srgbClr val="F08143"/>
              </a:solidFill>
              <a:latin typeface="Franklin Gothic Demi" panose="020B0703020102020204" pitchFamily="34" charset="0"/>
            </a:endParaRPr>
          </a:p>
          <a:p>
            <a:r>
              <a:rPr lang="ru-RU" sz="1200" b="1" dirty="0" smtClean="0">
                <a:solidFill>
                  <a:srgbClr val="F08143"/>
                </a:solidFill>
                <a:latin typeface="Franklin Gothic Demi" panose="020B0703020102020204" pitchFamily="34" charset="0"/>
              </a:rPr>
              <a:t>Б — неверно —Вода участвует в терморегуляции организма.</a:t>
            </a:r>
          </a:p>
          <a:p>
            <a:endParaRPr lang="ru-RU" sz="1200" dirty="0">
              <a:solidFill>
                <a:srgbClr val="F08143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4EADC-FBAF-4E22-970F-6117144C925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0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4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33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2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6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4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9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0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5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36C2-AEFF-4286-B3FD-371BCB3A835F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15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8CA83E0-BA04-46F6-84A0-7210B2400AC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015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BD20265-FEC3-4D44-AE18-3935E9253C8E}"/>
              </a:ext>
            </a:extLst>
          </p:cNvPr>
          <p:cNvSpPr txBox="1"/>
          <p:nvPr/>
        </p:nvSpPr>
        <p:spPr>
          <a:xfrm>
            <a:off x="5627716" y="353061"/>
            <a:ext cx="6309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МЕЖПРЕДМЕТНЫХ СВЯЗЕЙ ПРИ ПОДГОТОВКЕ ОБУЧАЮЩИХ К ГИА ПО ТЕМЕ: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«ВЕЩЕСТВА КЛЕТКИ»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2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D0C22A-1CF0-4D06-B649-4A0AF31D8BBA}"/>
              </a:ext>
            </a:extLst>
          </p:cNvPr>
          <p:cNvSpPr txBox="1"/>
          <p:nvPr/>
        </p:nvSpPr>
        <p:spPr>
          <a:xfrm>
            <a:off x="1961803" y="5233841"/>
            <a:ext cx="6325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Шехавцева Татьяна Валерьевна, учитель биологии </a:t>
            </a:r>
          </a:p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136 г. Барнаула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1B7841D-F1CB-429D-B3C7-C7BC84F4D0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621" y="3642180"/>
            <a:ext cx="2326063" cy="25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7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94921" y="2263460"/>
            <a:ext cx="9626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 неорганическим веществам клетки относят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 витамины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 воду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 углеводы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 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жиры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41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94921" y="2263460"/>
            <a:ext cx="9626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Какой органоид обеспечивает синтез органических веществ из неорганических в растительной клетке?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 вакуоль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 митохондрия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 хлоропласт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 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рибосома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215EC3F-E949-4CD0-9619-9DF8288464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14" y="3767338"/>
            <a:ext cx="2962150" cy="272224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5D40956E-2D9B-41D9-B9C8-E0A6C4C69C6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369" y="6825"/>
            <a:ext cx="1654631" cy="685800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EEECDF0A-BAF0-4AB7-B773-D4E77BA0B3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006" y="3770904"/>
            <a:ext cx="2962150" cy="272224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8399F78C-EFA7-4759-95D6-D432DEBC34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84" y="3770904"/>
            <a:ext cx="2962150" cy="272224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084ECD79-B94E-4AB1-80E0-2A54FE8715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84" y="311170"/>
            <a:ext cx="9225734" cy="324307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B0F4D18-BAF2-42FB-A45E-80DCD7E15494}"/>
              </a:ext>
            </a:extLst>
          </p:cNvPr>
          <p:cNvSpPr txBox="1"/>
          <p:nvPr/>
        </p:nvSpPr>
        <p:spPr>
          <a:xfrm>
            <a:off x="861646" y="311170"/>
            <a:ext cx="88186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На рисунке изображена растительная клетка. Какую функцию выполняет органоид клетки, обозначенный буквой А?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 поглощает энергию солнечного света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 запасает воду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 контролирует жизнедеятельность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 производит питательные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вещества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3737" y="3866546"/>
            <a:ext cx="2610427" cy="252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3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08908" y="1948470"/>
            <a:ext cx="9626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Формулу какого вещества следует вписать на месте пропуска в схеме химической реакции: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 </a:t>
            </a:r>
          </a:p>
          <a:p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 хлорофилла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 глюкозы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 углекислого газа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 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кислорода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2325" y="2983878"/>
            <a:ext cx="5265397" cy="4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2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08908" y="1948470"/>
            <a:ext cx="9626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Вода, играющая большую роль в поступлении веществ в клетку и удалении из нее отработанных продуктов, выполняет функцию</a:t>
            </a:r>
          </a:p>
          <a:p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 растворителя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 строительную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 каталитическую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защитную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32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08908" y="1948470"/>
            <a:ext cx="9626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Значительную часть содержимого клетки составляет вода,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которая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 образует веретено деления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 образует глобулы белка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 растворяет жиры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 придает клетке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упругость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0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08908" y="2118524"/>
            <a:ext cx="96261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Верны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ли следующие суждения о функциях воды в клетке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?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А.  Вода определяет объём и упругость клетки растений и животных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Б.  Вода не участвует в терморегуляции организма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 верно только А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 верно только Б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 оба суждения верны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 оба суждения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неверны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05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52385"/>
            <a:ext cx="10023566" cy="47765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178169" y="2081480"/>
            <a:ext cx="97418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Найдите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три ошибки в приведённом тексте. Укажите номера предложений, в которых допущены ошибки, исправьте их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1)Химические элементы, входящие в состав клетки, делят на три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группы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 зависимости от их содержания: макроэлементы, микроэлементы и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ультрамикроэлементы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. (2)Среди макроэлементов отдельно выделяют органогены — водород, кислород и азот, которые суммарно составляют около 98% массы клетки и являются основным материалом для органических веществ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(3)К макроэлементам также относятся кальций и фосфор, входящие в состав костной ткани, магний, входящий в состав гемоглобина. (4)Помимо вышеперечисленных к макроэлементам относят калий, натрий, хлор, серу и железо. (5)К микроэлементам относят йод, который входит в состав гормонов вилочковой железы, и фтор, необходимый для зубной эмали. (6)К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ультрамикроэлементам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относят серебро, ртуть, радий, их функции в клетке не определены.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0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BF25CA9D-D3E1-42A5-9C2A-21A9830BC8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1741"/>
            <a:ext cx="5118835" cy="193625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12D183C-2F97-4DE1-AFE6-B2ECDFC51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842" y="0"/>
            <a:ext cx="7073158" cy="4007913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451CF32-A685-43C7-A110-306D0F3F7E10}"/>
              </a:ext>
            </a:extLst>
          </p:cNvPr>
          <p:cNvSpPr txBox="1"/>
          <p:nvPr/>
        </p:nvSpPr>
        <p:spPr>
          <a:xfrm>
            <a:off x="5608321" y="537524"/>
            <a:ext cx="6139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Химические элементы участвуют в построении веществ клеток в виде ионов (катионов и анионов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A1DB5E5-D912-434D-BDAE-8C7C1FDD9C1B}"/>
              </a:ext>
            </a:extLst>
          </p:cNvPr>
          <p:cNvSpPr txBox="1"/>
          <p:nvPr/>
        </p:nvSpPr>
        <p:spPr>
          <a:xfrm>
            <a:off x="5608321" y="1782412"/>
            <a:ext cx="613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Неорганическими соединениями клетки являются вода и минеральные соли.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3F99F2-4854-4353-A856-5D5B5F7FC8B1}"/>
              </a:ext>
            </a:extLst>
          </p:cNvPr>
          <p:cNvSpPr txBox="1"/>
          <p:nvPr/>
        </p:nvSpPr>
        <p:spPr>
          <a:xfrm>
            <a:off x="5585650" y="2681618"/>
            <a:ext cx="613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Концентрация солей в клетках определяет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буферность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ее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содержимого (рН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AE2F22D-0F87-43C0-B35E-349DF383107A}"/>
              </a:ext>
            </a:extLst>
          </p:cNvPr>
          <p:cNvSpPr txBox="1"/>
          <p:nvPr/>
        </p:nvSpPr>
        <p:spPr>
          <a:xfrm>
            <a:off x="5229672" y="4951678"/>
            <a:ext cx="6851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томы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образуют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органические молекулы: аминокислоты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, нуклеотиды, моносахариды и жирные кислоты. 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Из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этих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молекул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 клетках формируются макромолекулы (биополимеры) в виде белков, нуклеиновых кислот, углеводов и липидов.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A34DB1D4-FC82-45E3-9A91-0C21D4E0D3E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9816"/>
            <a:ext cx="12192000" cy="957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3A0374E-CFC5-49DF-93F1-8EB03A8B5EF4}"/>
              </a:ext>
            </a:extLst>
          </p:cNvPr>
          <p:cNvSpPr txBox="1"/>
          <p:nvPr/>
        </p:nvSpPr>
        <p:spPr>
          <a:xfrm>
            <a:off x="2094807" y="4144331"/>
            <a:ext cx="708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ХИМИЧЕСКИЙ СОСТАВ КЛЕТКИ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23153" y="262888"/>
            <a:ext cx="2872536" cy="324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/>
          <a:srcRect l="3531" t="8954" r="8684" b="6136"/>
          <a:stretch/>
        </p:blipFill>
        <p:spPr>
          <a:xfrm>
            <a:off x="1693969" y="5068838"/>
            <a:ext cx="1730895" cy="149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8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94921" y="2263460"/>
            <a:ext cx="9626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Макроэлементы 1 группа: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кислород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(О),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углерод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(С),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водород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(Н) 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азот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(N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8D65EC9-CCF1-4BE7-9B04-826C8CB0F795}"/>
              </a:ext>
            </a:extLst>
          </p:cNvPr>
          <p:cNvSpPr txBox="1"/>
          <p:nvPr/>
        </p:nvSpPr>
        <p:spPr>
          <a:xfrm>
            <a:off x="1280161" y="3146185"/>
            <a:ext cx="9626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Макроэлементы 2 группа: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кальций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Ca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калий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(K),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кремний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Si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магний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Mg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хлор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Cl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натрий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Na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 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железо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Fe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0EE1D1A-7323-4845-AE6A-C3EB6031C87A}"/>
              </a:ext>
            </a:extLst>
          </p:cNvPr>
          <p:cNvSpPr txBox="1"/>
          <p:nvPr/>
        </p:nvSpPr>
        <p:spPr>
          <a:xfrm>
            <a:off x="1294921" y="4074733"/>
            <a:ext cx="9675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Микроэлементы: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марганец (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Mn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цинк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Zn),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кобальт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Co),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иод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I),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селен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Se),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медь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Cu),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фтор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F),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бор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B),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никель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Ni),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серебро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Ag),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литий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Li),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хром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Cr),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алюминий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Al),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барий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Ba)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и некоторые другие.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8A30879-C5D5-4875-AA7F-8285F52AB5E7}"/>
              </a:ext>
            </a:extLst>
          </p:cNvPr>
          <p:cNvSpPr txBox="1"/>
          <p:nvPr/>
        </p:nvSpPr>
        <p:spPr>
          <a:xfrm>
            <a:off x="1270434" y="5408289"/>
            <a:ext cx="9675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Ультрамикроэлементы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: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золото 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Au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ртуть 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Hg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радий 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Ra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), стронций 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Sr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) 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другие.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ЭЛЕМЕНТНЫЙ СОСТАВ КЛЕТКИ</a:t>
            </a:r>
          </a:p>
        </p:txBody>
      </p:sp>
    </p:spTree>
    <p:extLst>
      <p:ext uri="{BB962C8B-B14F-4D97-AF65-F5344CB8AC3E}">
        <p14:creationId xmlns:p14="http://schemas.microsoft.com/office/powerpoint/2010/main" val="54099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F1C16E67-DB1F-4E67-9B87-4B745C1909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212"/>
            <a:ext cx="4963886" cy="60708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5F4BA7-2AA8-43BB-A20E-14A34FE5368D}"/>
              </a:ext>
            </a:extLst>
          </p:cNvPr>
          <p:cNvSpPr txBox="1"/>
          <p:nvPr/>
        </p:nvSpPr>
        <p:spPr>
          <a:xfrm>
            <a:off x="461636" y="579548"/>
            <a:ext cx="4916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Минеральные соли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7377B18-93B9-4913-B29A-49506045B9B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7" y="1837587"/>
            <a:ext cx="11146883" cy="10288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21859C-84B8-4F0D-959C-68D0EEFCE376}"/>
              </a:ext>
            </a:extLst>
          </p:cNvPr>
          <p:cNvSpPr txBox="1"/>
          <p:nvPr/>
        </p:nvSpPr>
        <p:spPr>
          <a:xfrm>
            <a:off x="905692" y="1967332"/>
            <a:ext cx="10289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Неорганические вещества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находится в клетке в виде солей – серной, соляной, фосфорной и других кислот.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378F89C-E788-41AA-834B-E4A70CDBB64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6" y="5065043"/>
            <a:ext cx="11146883" cy="102880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6EC2739-61FB-4379-9BA9-1CA1ABCECFB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7" y="3424533"/>
            <a:ext cx="11146883" cy="102880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C44FD07-522C-47AD-9E42-C7E88C3ECF3E}"/>
              </a:ext>
            </a:extLst>
          </p:cNvPr>
          <p:cNvSpPr txBox="1"/>
          <p:nvPr/>
        </p:nvSpPr>
        <p:spPr>
          <a:xfrm>
            <a:off x="905692" y="3444242"/>
            <a:ext cx="10289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Концентрации основных неорганических катионов и анионов в межклеточной жидкости и в плазме крови почти одинаковы.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AB39F1C-CE3A-4035-BF83-73AF59246F8C}"/>
              </a:ext>
            </a:extLst>
          </p:cNvPr>
          <p:cNvSpPr txBox="1"/>
          <p:nvPr/>
        </p:nvSpPr>
        <p:spPr>
          <a:xfrm>
            <a:off x="905692" y="5105138"/>
            <a:ext cx="1052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Na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является основным катионом во внеклеточной среде, а K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+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– внутри клетки. Из анионов вне клетки преобладает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Cl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⎯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, а внутри клетки – PO</a:t>
            </a:r>
            <a:r>
              <a:rPr lang="ru-RU" sz="2400" baseline="-25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3⎯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30518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5F8D4E0F-0CDA-4836-8846-2431F8236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" y="5989245"/>
            <a:ext cx="10073739" cy="8786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15B711A-E920-45CF-A74B-8BD728170D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03167" y="2773179"/>
            <a:ext cx="4088833" cy="40888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24BBCAB-67F2-48C6-979C-EF9EDADE53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9" y="3145732"/>
            <a:ext cx="511126" cy="510110"/>
          </a:xfrm>
          <a:prstGeom prst="rect">
            <a:avLst/>
          </a:prstGeom>
        </p:spPr>
      </p:pic>
      <p:pic>
        <p:nvPicPr>
          <p:cNvPr id="9" name="Рисунок 8" descr="Изображение выглядит как текст, визитк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9D5FAC9F-39CA-434E-8FDA-CEA9FAB1A2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99" y="1521413"/>
            <a:ext cx="511126" cy="510110"/>
          </a:xfrm>
          <a:prstGeom prst="rect">
            <a:avLst/>
          </a:prstGeom>
        </p:spPr>
      </p:pic>
      <p:pic>
        <p:nvPicPr>
          <p:cNvPr id="25" name="Рисунок 24" descr="Изображение выглядит как текст, визитк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5CCC070A-2315-4F0E-A81F-BD1CED34A1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6" y="4488967"/>
            <a:ext cx="511126" cy="51011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BF9ECC8-40D4-421C-83BE-0027D1B5210B}"/>
              </a:ext>
            </a:extLst>
          </p:cNvPr>
          <p:cNvSpPr txBox="1"/>
          <p:nvPr/>
        </p:nvSpPr>
        <p:spPr>
          <a:xfrm>
            <a:off x="662499" y="404735"/>
            <a:ext cx="788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Биологические функции катионов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EEBA275-C254-490C-8032-92DD3A71A7A0}"/>
              </a:ext>
            </a:extLst>
          </p:cNvPr>
          <p:cNvSpPr txBox="1"/>
          <p:nvPr/>
        </p:nvSpPr>
        <p:spPr>
          <a:xfrm>
            <a:off x="1349830" y="1151582"/>
            <a:ext cx="9265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Структурообразующая: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обусловлена комплексообразующими свойствами металлов, катионы которых участвуют в образовании функционально активных структур макромолекул и надмолекулярных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комплексов.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DDCE1D9-8A44-4637-80A4-BC5BAD9E4C25}"/>
              </a:ext>
            </a:extLst>
          </p:cNvPr>
          <p:cNvSpPr txBox="1"/>
          <p:nvPr/>
        </p:nvSpPr>
        <p:spPr>
          <a:xfrm>
            <a:off x="1349829" y="2958889"/>
            <a:ext cx="9265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Транспортная: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катионы в составе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металлопротеидов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участвуют в переносе электронов или молекул простых веществ.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A9FB021-94F0-4549-9DC9-F0D586A711EB}"/>
              </a:ext>
            </a:extLst>
          </p:cNvPr>
          <p:cNvSpPr txBox="1"/>
          <p:nvPr/>
        </p:nvSpPr>
        <p:spPr>
          <a:xfrm>
            <a:off x="1349829" y="4086052"/>
            <a:ext cx="8347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Регуляторная: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ионы металлов, соединяясь с ферментами, влияют на активность катионов и регулируют (активируют или ингибируют) скорость химических реакций в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клетке.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6DACCD5-EB98-4458-B7F0-FEA4FDB9CB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578" y="4583517"/>
            <a:ext cx="1751314" cy="19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0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5F8D4E0F-0CDA-4836-8846-2431F8236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" y="5989245"/>
            <a:ext cx="10073739" cy="8786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15B711A-E920-45CF-A74B-8BD728170D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03167" y="2773179"/>
            <a:ext cx="4088833" cy="40888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24BBCAB-67F2-48C6-979C-EF9EDADE53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27" y="2305371"/>
            <a:ext cx="511126" cy="510110"/>
          </a:xfrm>
          <a:prstGeom prst="rect">
            <a:avLst/>
          </a:prstGeom>
        </p:spPr>
      </p:pic>
      <p:pic>
        <p:nvPicPr>
          <p:cNvPr id="9" name="Рисунок 8" descr="Изображение выглядит как текст, визитк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9D5FAC9F-39CA-434E-8FDA-CEA9FAB1A2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27" y="1050133"/>
            <a:ext cx="511126" cy="510110"/>
          </a:xfrm>
          <a:prstGeom prst="rect">
            <a:avLst/>
          </a:prstGeom>
        </p:spPr>
      </p:pic>
      <p:pic>
        <p:nvPicPr>
          <p:cNvPr id="25" name="Рисунок 24" descr="Изображение выглядит как текст, визитк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5CCC070A-2315-4F0E-A81F-BD1CED34A1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27" y="4309312"/>
            <a:ext cx="511126" cy="51011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BF9ECC8-40D4-421C-83BE-0027D1B5210B}"/>
              </a:ext>
            </a:extLst>
          </p:cNvPr>
          <p:cNvSpPr txBox="1"/>
          <p:nvPr/>
        </p:nvSpPr>
        <p:spPr>
          <a:xfrm>
            <a:off x="1330154" y="64389"/>
            <a:ext cx="788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Биологические функции катионов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EEBA275-C254-490C-8032-92DD3A71A7A0}"/>
              </a:ext>
            </a:extLst>
          </p:cNvPr>
          <p:cNvSpPr txBox="1"/>
          <p:nvPr/>
        </p:nvSpPr>
        <p:spPr>
          <a:xfrm>
            <a:off x="1330154" y="705024"/>
            <a:ext cx="9265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Осмотическая: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катионы используются для регуляции осмотического и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гидроосмотического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давлений в клетке и организме в целом.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DDCE1D9-8A44-4637-80A4-BC5BAD9E4C25}"/>
              </a:ext>
            </a:extLst>
          </p:cNvPr>
          <p:cNvSpPr txBox="1"/>
          <p:nvPr/>
        </p:nvSpPr>
        <p:spPr>
          <a:xfrm>
            <a:off x="1330154" y="1761158"/>
            <a:ext cx="8309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Биоэлектрическая: катионы участвуют в возникновении и регуляции величины разности потенциалов на клеточных мембранах в возбудимых клетках (нервных, мышечных) и проведении нервных импульсов.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A9FB021-94F0-4549-9DC9-F0D586A711EB}"/>
              </a:ext>
            </a:extLst>
          </p:cNvPr>
          <p:cNvSpPr txBox="1"/>
          <p:nvPr/>
        </p:nvSpPr>
        <p:spPr>
          <a:xfrm>
            <a:off x="1256753" y="3244689"/>
            <a:ext cx="8279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Синтетическая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связана с использованием неорганических катионов для синтеза сложных молекул, например, Fe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– в синтезе гемоглобина, Ca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– в синтезе амилазы. Cu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, Mn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, Zn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, Co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, Ni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 поддерживают вторичную и третичную структуру ДНК и РНК, Zn</a:t>
            </a:r>
            <a:r>
              <a:rPr lang="ru-RU" sz="2400" baseline="300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2+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, участвуют в образовании активного центра 30 ферментов. 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6DACCD5-EB98-4458-B7F0-FEA4FDB9CB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578" y="4583517"/>
            <a:ext cx="1751314" cy="19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0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5F8D4E0F-0CDA-4836-8846-2431F8236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" y="5989245"/>
            <a:ext cx="10073739" cy="8786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15B711A-E920-45CF-A74B-8BD728170D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03167" y="2773179"/>
            <a:ext cx="4088833" cy="408883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24BBCAB-67F2-48C6-979C-EF9EDADE53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99" y="3048548"/>
            <a:ext cx="511126" cy="510110"/>
          </a:xfrm>
          <a:prstGeom prst="rect">
            <a:avLst/>
          </a:prstGeom>
        </p:spPr>
      </p:pic>
      <p:pic>
        <p:nvPicPr>
          <p:cNvPr id="9" name="Рисунок 8" descr="Изображение выглядит как текст, визитк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9D5FAC9F-39CA-434E-8FDA-CEA9FAB1A2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99" y="1496691"/>
            <a:ext cx="511126" cy="510110"/>
          </a:xfrm>
          <a:prstGeom prst="rect">
            <a:avLst/>
          </a:prstGeom>
        </p:spPr>
      </p:pic>
      <p:pic>
        <p:nvPicPr>
          <p:cNvPr id="25" name="Рисунок 24" descr="Изображение выглядит как текст, визитк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5CCC070A-2315-4F0E-A81F-BD1CED34A1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" y="4562540"/>
            <a:ext cx="511126" cy="51011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BF9ECC8-40D4-421C-83BE-0027D1B5210B}"/>
              </a:ext>
            </a:extLst>
          </p:cNvPr>
          <p:cNvSpPr txBox="1"/>
          <p:nvPr/>
        </p:nvSpPr>
        <p:spPr>
          <a:xfrm>
            <a:off x="662499" y="404735"/>
            <a:ext cx="788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Биологические функции анионов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EEBA275-C254-490C-8032-92DD3A71A7A0}"/>
              </a:ext>
            </a:extLst>
          </p:cNvPr>
          <p:cNvSpPr txBox="1"/>
          <p:nvPr/>
        </p:nvSpPr>
        <p:spPr>
          <a:xfrm>
            <a:off x="1349830" y="1151582"/>
            <a:ext cx="9265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Энергетическая: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анионы участвуют в образовании главного носителя энергии в организме человека – молекулы АТФ – из АДФ и неорганических фосфатных анионов.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DDCE1D9-8A44-4637-80A4-BC5BAD9E4C25}"/>
              </a:ext>
            </a:extLst>
          </p:cNvPr>
          <p:cNvSpPr txBox="1"/>
          <p:nvPr/>
        </p:nvSpPr>
        <p:spPr>
          <a:xfrm>
            <a:off x="1349829" y="2518773"/>
            <a:ext cx="9265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Механическая (или опорная):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например, анион фосфора и катион кальция входят в состав гидроксилапатита и фосфата кальция костей, тем самым определяя их механическую прочность.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A9FB021-94F0-4549-9DC9-F0D586A711EB}"/>
              </a:ext>
            </a:extLst>
          </p:cNvPr>
          <p:cNvSpPr txBox="1"/>
          <p:nvPr/>
        </p:nvSpPr>
        <p:spPr>
          <a:xfrm>
            <a:off x="1349829" y="4402097"/>
            <a:ext cx="8347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Синтетическая: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связана с использованием неорганических анионов для синтеза сложных молекул.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6DACCD5-EB98-4458-B7F0-FEA4FDB9CB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578" y="4583517"/>
            <a:ext cx="1751314" cy="19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8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94921" y="2263460"/>
            <a:ext cx="9626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Какой химический элемент входит в состав жизненно важных органических соединений клетки?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 фтор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 углерод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 медь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 калий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9BFC35-134D-4599-8CC6-F192935B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791747"/>
            <a:ext cx="11800116" cy="50662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676C43-8723-48B2-951A-C39E2C57BE7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064"/>
            <a:ext cx="6135634" cy="6135634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D89E41F-FBEE-431F-92F6-3FE73EE090D0}"/>
              </a:ext>
            </a:extLst>
          </p:cNvPr>
          <p:cNvSpPr/>
          <p:nvPr/>
        </p:nvSpPr>
        <p:spPr>
          <a:xfrm>
            <a:off x="1010194" y="1986849"/>
            <a:ext cx="10023566" cy="45469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93602E4-2634-4662-908B-CDA2935CEB98}"/>
              </a:ext>
            </a:extLst>
          </p:cNvPr>
          <p:cNvSpPr txBox="1"/>
          <p:nvPr/>
        </p:nvSpPr>
        <p:spPr>
          <a:xfrm>
            <a:off x="1294921" y="2263460"/>
            <a:ext cx="9626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В качестве запасающего вещества гликоген активно накапливается в клетках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 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1) клубня картофеля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2) бактерий туберкулёза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3) печени собаки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4) листьев элодеи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9634CC-3650-4FCC-BAE0-BFE5446A98DB}"/>
              </a:ext>
            </a:extLst>
          </p:cNvPr>
          <p:cNvSpPr txBox="1"/>
          <p:nvPr/>
        </p:nvSpPr>
        <p:spPr>
          <a:xfrm>
            <a:off x="1454727" y="642137"/>
            <a:ext cx="974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>
                <a:solidFill>
                  <a:schemeClr val="bg2">
                    <a:lumMod val="25000"/>
                  </a:schemeClr>
                </a:solidFill>
                <a:latin typeface="Franklin Gothic Demi" panose="020B0703020102020204" pitchFamily="34" charset="0"/>
              </a:rPr>
              <a:t>Готовимся к ГИА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10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875</Words>
  <Application>Microsoft Office PowerPoint</Application>
  <PresentationFormat>Широкоэкранный</PresentationFormat>
  <Paragraphs>148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Polich .</dc:creator>
  <cp:lastModifiedBy>Горбатова О.Н.</cp:lastModifiedBy>
  <cp:revision>92</cp:revision>
  <dcterms:created xsi:type="dcterms:W3CDTF">2022-04-08T07:53:59Z</dcterms:created>
  <dcterms:modified xsi:type="dcterms:W3CDTF">2022-10-24T01:57:59Z</dcterms:modified>
</cp:coreProperties>
</file>