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05" r:id="rId1"/>
  </p:sldMasterIdLst>
  <p:notesMasterIdLst>
    <p:notesMasterId r:id="rId8"/>
  </p:notesMasterIdLst>
  <p:handoutMasterIdLst>
    <p:handoutMasterId r:id="rId9"/>
  </p:handoutMasterIdLst>
  <p:sldIdLst>
    <p:sldId id="388" r:id="rId2"/>
    <p:sldId id="258" r:id="rId3"/>
    <p:sldId id="268" r:id="rId4"/>
    <p:sldId id="389" r:id="rId5"/>
    <p:sldId id="264" r:id="rId6"/>
    <p:sldId id="390" r:id="rId7"/>
  </p:sldIdLst>
  <p:sldSz cx="12192000" cy="6858000"/>
  <p:notesSz cx="6858000" cy="9144000"/>
  <p:defaultTextStyle>
    <a:defPPr>
      <a:defRPr lang="en-US"/>
    </a:defPPr>
    <a:lvl1pPr marL="0" algn="l" defTabSz="91433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65" algn="l" defTabSz="91433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30" algn="l" defTabSz="91433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95" algn="l" defTabSz="91433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660" algn="l" defTabSz="91433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825" algn="l" defTabSz="91433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990" algn="l" defTabSz="91433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155" algn="l" defTabSz="91433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320" algn="l" defTabSz="91433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Full Slide here" id="{705054ED-DB56-FA4C-BB16-D35BDEFFF4C1}">
          <p14:sldIdLst>
            <p14:sldId id="388"/>
          </p14:sldIdLst>
        </p14:section>
        <p14:section name="Free Slides" id="{3138D0C9-815B-4821-BA3A-ABB0E9C27787}">
          <p14:sldIdLst>
            <p14:sldId id="258"/>
            <p14:sldId id="268"/>
            <p14:sldId id="389"/>
            <p14:sldId id="264"/>
            <p14:sldId id="390"/>
          </p14:sldIdLst>
        </p14:section>
        <p14:section name="Раздел без заголовка" id="{12E94033-EF2B-4E77-A37F-9821CFD3264A}">
          <p14:sldIdLst/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671"/>
    <p:restoredTop sz="96535"/>
  </p:normalViewPr>
  <p:slideViewPr>
    <p:cSldViewPr snapToGrid="0" snapToObjects="1">
      <p:cViewPr varScale="1">
        <p:scale>
          <a:sx n="105" d="100"/>
          <a:sy n="105" d="100"/>
        </p:scale>
        <p:origin x="132" y="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 showGuides="1">
      <p:cViewPr varScale="1">
        <p:scale>
          <a:sx n="132" d="100"/>
          <a:sy n="132" d="100"/>
        </p:scale>
        <p:origin x="5344" y="17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40EBAF-D955-C443-AB02-2BCBC7797572}" type="datetimeFigureOut">
              <a:rPr lang="en-US" smtClean="0"/>
              <a:t>9/2/2021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E1DC8B-0A09-DC4E-ABCE-FAAA12F03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5749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7A641A-FC50-3840-A830-42D90553FE8C}" type="datetimeFigureOut">
              <a:rPr lang="en-US" smtClean="0"/>
              <a:t>9/2/2021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896355-3DDC-9949-861F-AD0908BFCC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776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0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D877B3-D348-4611-9BDB-C5374591D951}" type="slidenum">
              <a:rPr lang="en-US" smtClean="0"/>
              <a:pPr/>
              <a:t>‹#›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730752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z="1000"/>
            </a:lvl1pPr>
          </a:lstStyle>
          <a:p>
            <a:fld id="{D8D877B3-D348-4611-9BDB-C5374591D951}" type="slidenum">
              <a:rPr lang="en-US" smtClean="0"/>
              <a:pPr/>
              <a:t>‹#›</a:t>
            </a:fld>
            <a:endParaRPr lang="en-US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>
          <a:xfrm>
            <a:off x="1866900" y="2500438"/>
            <a:ext cx="4229100" cy="1857123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/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D877B3-D348-4611-9BDB-C5374591D951}" type="slidenum">
              <a:rPr lang="en-US" smtClean="0"/>
              <a:pPr/>
              <a:t>‹#›</a:t>
            </a:fld>
            <a:endParaRPr lang="en-US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>
          <a:xfrm>
            <a:off x="1866900" y="2618190"/>
            <a:ext cx="4229100" cy="1621619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/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D877B3-D348-4611-9BDB-C5374591D951}" type="slidenum">
              <a:rPr lang="en-US" smtClean="0"/>
              <a:pPr/>
              <a:t>‹#›</a:t>
            </a:fld>
            <a:endParaRPr lang="en-US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>
          <a:xfrm>
            <a:off x="1866900" y="996124"/>
            <a:ext cx="4229100" cy="1621619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/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D877B3-D348-4611-9BDB-C5374591D951}" type="slidenum">
              <a:rPr lang="en-US" smtClean="0"/>
              <a:pPr/>
              <a:t>‹#›</a:t>
            </a:fld>
            <a:endParaRPr lang="en-US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>
          <a:xfrm>
            <a:off x="1866900" y="1759448"/>
            <a:ext cx="4229100" cy="1621619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Picture Placeholder 4"/>
          <p:cNvSpPr>
            <a:spLocks noGrp="1"/>
          </p:cNvSpPr>
          <p:nvPr>
            <p:ph type="pic" sz="quarter" idx="11" hasCustomPrompt="1"/>
          </p:nvPr>
        </p:nvSpPr>
        <p:spPr>
          <a:xfrm>
            <a:off x="0" y="3927944"/>
            <a:ext cx="12192000" cy="2930056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algn="ctr">
              <a:defRPr sz="1000" b="1" baseline="0"/>
            </a:lvl1pPr>
          </a:lstStyle>
          <a:p>
            <a:r>
              <a:rPr lang="en-US" dirty="0" smtClean="0"/>
              <a:t>Drag &amp; Drop Image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8607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D877B3-D348-4611-9BDB-C5374591D951}" type="slidenum">
              <a:rPr lang="en-US" smtClean="0"/>
              <a:pPr/>
              <a:t>‹#›</a:t>
            </a:fld>
            <a:endParaRPr lang="en-US" dirty="0" smtClean="0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2" hasCustomPrompt="1"/>
          </p:nvPr>
        </p:nvSpPr>
        <p:spPr>
          <a:xfrm>
            <a:off x="1866900" y="2569027"/>
            <a:ext cx="3423557" cy="2198915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algn="ctr">
              <a:defRPr sz="1000" b="1" baseline="0"/>
            </a:lvl1pPr>
          </a:lstStyle>
          <a:p>
            <a:r>
              <a:rPr lang="en-US" dirty="0" smtClean="0"/>
              <a:t>Drag &amp; Drop Image</a:t>
            </a:r>
            <a:endParaRPr lang="en-US" dirty="0"/>
          </a:p>
        </p:txBody>
      </p:sp>
      <p:sp>
        <p:nvSpPr>
          <p:cNvPr id="8" name="Picture Placeholder 4"/>
          <p:cNvSpPr>
            <a:spLocks noGrp="1"/>
          </p:cNvSpPr>
          <p:nvPr>
            <p:ph type="pic" sz="quarter" idx="13" hasCustomPrompt="1"/>
          </p:nvPr>
        </p:nvSpPr>
        <p:spPr>
          <a:xfrm>
            <a:off x="5317671" y="2569027"/>
            <a:ext cx="3423557" cy="2198915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algn="ctr">
              <a:defRPr sz="1000" b="1" baseline="0"/>
            </a:lvl1pPr>
          </a:lstStyle>
          <a:p>
            <a:r>
              <a:rPr lang="en-US" dirty="0" smtClean="0"/>
              <a:t>Drag &amp; Drop Image</a:t>
            </a:r>
            <a:endParaRPr lang="en-US" dirty="0"/>
          </a:p>
        </p:txBody>
      </p:sp>
      <p:sp>
        <p:nvSpPr>
          <p:cNvPr id="9" name="Picture Placeholder 4"/>
          <p:cNvSpPr>
            <a:spLocks noGrp="1"/>
          </p:cNvSpPr>
          <p:nvPr>
            <p:ph type="pic" sz="quarter" idx="14" hasCustomPrompt="1"/>
          </p:nvPr>
        </p:nvSpPr>
        <p:spPr>
          <a:xfrm>
            <a:off x="8768443" y="2569027"/>
            <a:ext cx="3423557" cy="2198915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algn="ctr">
              <a:defRPr sz="1000" b="1" baseline="0"/>
            </a:lvl1pPr>
          </a:lstStyle>
          <a:p>
            <a:r>
              <a:rPr lang="en-US" dirty="0" smtClean="0"/>
              <a:t>Drag &amp; Drop Image</a:t>
            </a:r>
            <a:endParaRPr lang="en-US" dirty="0"/>
          </a:p>
        </p:txBody>
      </p:sp>
      <p:sp>
        <p:nvSpPr>
          <p:cNvPr id="10" name="Title 4"/>
          <p:cNvSpPr>
            <a:spLocks noGrp="1"/>
          </p:cNvSpPr>
          <p:nvPr>
            <p:ph type="title" hasCustomPrompt="1"/>
          </p:nvPr>
        </p:nvSpPr>
        <p:spPr>
          <a:xfrm>
            <a:off x="1866900" y="996124"/>
            <a:ext cx="4229100" cy="1621619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19794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0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D877B3-D348-4611-9BDB-C5374591D951}" type="slidenum">
              <a:rPr lang="en-US" smtClean="0"/>
              <a:pPr/>
              <a:t>‹#›</a:t>
            </a:fld>
            <a:endParaRPr lang="en-US" dirty="0" smtClean="0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1" hasCustomPrompt="1"/>
          </p:nvPr>
        </p:nvSpPr>
        <p:spPr>
          <a:xfrm>
            <a:off x="990600" y="1181100"/>
            <a:ext cx="7326086" cy="5676900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algn="ctr">
              <a:defRPr sz="1000" b="1" baseline="0"/>
            </a:lvl1pPr>
          </a:lstStyle>
          <a:p>
            <a:r>
              <a:rPr lang="en-US" dirty="0" smtClean="0"/>
              <a:t>Drag &amp; Drop Image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7074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D877B3-D348-4611-9BDB-C5374591D951}" type="slidenum">
              <a:rPr lang="en-US" smtClean="0"/>
              <a:pPr/>
              <a:t>‹#›</a:t>
            </a:fld>
            <a:endParaRPr lang="en-US" dirty="0" smtClean="0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1" hasCustomPrompt="1"/>
          </p:nvPr>
        </p:nvSpPr>
        <p:spPr>
          <a:xfrm>
            <a:off x="3415887" y="1055732"/>
            <a:ext cx="5360225" cy="3530124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algn="ctr">
              <a:defRPr sz="1000" b="1" baseline="0"/>
            </a:lvl1pPr>
          </a:lstStyle>
          <a:p>
            <a:r>
              <a:rPr lang="en-US" dirty="0" smtClean="0"/>
              <a:t>Drag &amp; Drop Image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8627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66900" y="994934"/>
            <a:ext cx="9753600" cy="1487862"/>
          </a:xfrm>
          <a:prstGeom prst="rect">
            <a:avLst/>
          </a:prstGeom>
          <a:effectLst/>
        </p:spPr>
        <p:txBody>
          <a:bodyPr vert="horz" lIns="0" tIns="192024" rIns="0" bIns="0" rtlCol="0" anchor="t" anchorCtr="0">
            <a:noAutofit/>
          </a:bodyPr>
          <a:lstStyle/>
          <a:p>
            <a:r>
              <a:rPr lang="en-US" dirty="0" smtClean="0"/>
              <a:t>YOUR TITLE HERE</a:t>
            </a:r>
            <a:endParaRPr lang="en-US" dirty="0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235873" y="6418877"/>
            <a:ext cx="513735" cy="227164"/>
          </a:xfrm>
          <a:prstGeom prst="rect">
            <a:avLst/>
          </a:prstGeom>
          <a:noFill/>
        </p:spPr>
        <p:txBody>
          <a:bodyPr vert="horz" lIns="0" tIns="0" rIns="0" bIns="0" rtlCol="0" anchor="ctr"/>
          <a:lstStyle>
            <a:lvl1pPr algn="ctr">
              <a:defRPr sz="1000" b="0" i="0">
                <a:solidFill>
                  <a:schemeClr val="tx1">
                    <a:alpha val="70000"/>
                  </a:schemeClr>
                </a:solidFill>
                <a:latin typeface="Montserrat Medium" charset="0"/>
                <a:ea typeface="Montserrat Medium" charset="0"/>
                <a:cs typeface="Montserrat Medium" charset="0"/>
              </a:defRPr>
            </a:lvl1pPr>
          </a:lstStyle>
          <a:p>
            <a:fld id="{D8D877B3-D348-4611-9BDB-C5374591D951}" type="slidenum">
              <a:rPr lang="en-US" smtClean="0"/>
              <a:pPr/>
              <a:t>‹#›</a:t>
            </a:fld>
            <a:endParaRPr lang="en-US" dirty="0" smtClean="0"/>
          </a:p>
        </p:txBody>
      </p:sp>
      <p:sp>
        <p:nvSpPr>
          <p:cNvPr id="11" name="Text Placeholder 10"/>
          <p:cNvSpPr>
            <a:spLocks noGrp="1"/>
          </p:cNvSpPr>
          <p:nvPr>
            <p:ph type="body" idx="1"/>
          </p:nvPr>
        </p:nvSpPr>
        <p:spPr>
          <a:xfrm>
            <a:off x="1866900" y="2514600"/>
            <a:ext cx="9753600" cy="3110442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985480" y="0"/>
            <a:ext cx="0" cy="6858000"/>
          </a:xfrm>
          <a:prstGeom prst="line">
            <a:avLst/>
          </a:prstGeom>
          <a:ln>
            <a:solidFill>
              <a:schemeClr val="tx1">
                <a:alpha val="2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>
            <a:off x="468887" y="3262747"/>
            <a:ext cx="0" cy="34497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>
            <a:off x="516593" y="3262747"/>
            <a:ext cx="0" cy="34497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771846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18" r:id="rId1"/>
    <p:sldLayoutId id="2147484010" r:id="rId2"/>
    <p:sldLayoutId id="2147484011" r:id="rId3"/>
    <p:sldLayoutId id="2147484012" r:id="rId4"/>
    <p:sldLayoutId id="2147484014" r:id="rId5"/>
    <p:sldLayoutId id="2147484032" r:id="rId6"/>
    <p:sldLayoutId id="2147484038" r:id="rId7"/>
    <p:sldLayoutId id="2147484039" r:id="rId8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318" rtl="0" eaLnBrk="1" latinLnBrk="0" hangingPunct="1">
        <a:lnSpc>
          <a:spcPct val="80000"/>
        </a:lnSpc>
        <a:spcBef>
          <a:spcPct val="0"/>
        </a:spcBef>
        <a:buNone/>
        <a:defRPr sz="4400" kern="1200" spc="-151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318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None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defTabSz="914318" rtl="0" eaLnBrk="1" latinLnBrk="0" hangingPunct="1">
        <a:lnSpc>
          <a:spcPct val="120000"/>
        </a:lnSpc>
        <a:spcBef>
          <a:spcPts val="499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0" indent="0" algn="l" defTabSz="914318" rtl="0" eaLnBrk="1" latinLnBrk="0" hangingPunct="1">
        <a:lnSpc>
          <a:spcPct val="120000"/>
        </a:lnSpc>
        <a:spcBef>
          <a:spcPts val="499"/>
        </a:spcBef>
        <a:buFont typeface="Arial" panose="020B0604020202020204" pitchFamily="34" charset="0"/>
        <a:buNone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0" indent="0" algn="l" defTabSz="914318" rtl="0" eaLnBrk="1" latinLnBrk="0" hangingPunct="1">
        <a:lnSpc>
          <a:spcPct val="120000"/>
        </a:lnSpc>
        <a:spcBef>
          <a:spcPts val="499"/>
        </a:spcBef>
        <a:buFont typeface="Arial" panose="020B0604020202020204" pitchFamily="34" charset="0"/>
        <a:buNone/>
        <a:defRPr sz="10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4pPr>
      <a:lvl5pPr marL="0" indent="0" algn="l" defTabSz="914318" rtl="0" eaLnBrk="1" latinLnBrk="0" hangingPunct="1">
        <a:lnSpc>
          <a:spcPct val="120000"/>
        </a:lnSpc>
        <a:spcBef>
          <a:spcPts val="499"/>
        </a:spcBef>
        <a:buFont typeface="Arial" panose="020B0604020202020204" pitchFamily="34" charset="0"/>
        <a:buNone/>
        <a:defRPr sz="1000" kern="1200" baseline="0">
          <a:solidFill>
            <a:schemeClr val="tx1">
              <a:alpha val="50000"/>
            </a:schemeClr>
          </a:solidFill>
          <a:latin typeface="+mn-lt"/>
          <a:ea typeface="+mn-ea"/>
          <a:cs typeface="+mn-cs"/>
        </a:defRPr>
      </a:lvl5pPr>
      <a:lvl6pPr marL="2514374" indent="-228580" algn="l" defTabSz="914318" rtl="0" eaLnBrk="1" latinLnBrk="0" hangingPunct="1">
        <a:lnSpc>
          <a:spcPct val="90000"/>
        </a:lnSpc>
        <a:spcBef>
          <a:spcPts val="499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34" indent="-228580" algn="l" defTabSz="914318" rtl="0" eaLnBrk="1" latinLnBrk="0" hangingPunct="1">
        <a:lnSpc>
          <a:spcPct val="90000"/>
        </a:lnSpc>
        <a:spcBef>
          <a:spcPts val="499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692" indent="-228580" algn="l" defTabSz="914318" rtl="0" eaLnBrk="1" latinLnBrk="0" hangingPunct="1">
        <a:lnSpc>
          <a:spcPct val="90000"/>
        </a:lnSpc>
        <a:spcBef>
          <a:spcPts val="499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850" indent="-228580" algn="l" defTabSz="914318" rtl="0" eaLnBrk="1" latinLnBrk="0" hangingPunct="1">
        <a:lnSpc>
          <a:spcPct val="90000"/>
        </a:lnSpc>
        <a:spcBef>
          <a:spcPts val="499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59" algn="l" defTabSz="9143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18" algn="l" defTabSz="9143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78" algn="l" defTabSz="9143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36" algn="l" defTabSz="9143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94" algn="l" defTabSz="9143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53" algn="l" defTabSz="9143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12" algn="l" defTabSz="9143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71" algn="l" defTabSz="9143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0" pos="3840">
          <p15:clr>
            <a:srgbClr val="F26B43"/>
          </p15:clr>
        </p15:guide>
        <p15:guide id="1" orient="horz" pos="2160">
          <p15:clr>
            <a:srgbClr val="F26B43"/>
          </p15:clr>
        </p15:guide>
        <p15:guide id="28" pos="624" userDrawn="1">
          <p15:clr>
            <a:srgbClr val="F26B43"/>
          </p15:clr>
        </p15:guide>
        <p15:guide id="29" pos="7320" userDrawn="1">
          <p15:clr>
            <a:srgbClr val="F26B43"/>
          </p15:clr>
        </p15:guide>
        <p15:guide id="48" pos="1176" userDrawn="1">
          <p15:clr>
            <a:srgbClr val="F26B43"/>
          </p15:clr>
        </p15:guide>
        <p15:guide id="51" orient="horz" pos="74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templatetrain.com/product/balance-business-powerpoint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nstrao.ru/index.php/primer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47088" y="0"/>
            <a:ext cx="12297758" cy="6917489"/>
          </a:xfrm>
          <a:prstGeom prst="rect">
            <a:avLst/>
          </a:prstGeom>
          <a:effectLst>
            <a:outerShdw dist="50800" dir="5400000" algn="ctr" rotWithShape="0">
              <a:srgbClr val="000000">
                <a:alpha val="3000"/>
              </a:srgbClr>
            </a:outerShdw>
            <a:softEdge rad="571500"/>
          </a:effec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D877B3-D348-4611-9BDB-C5374591D951}" type="slidenum">
              <a:rPr lang="en-US" smtClean="0"/>
              <a:pPr/>
              <a:t>1</a:t>
            </a:fld>
            <a:endParaRPr lang="en-US" dirty="0" smtClean="0"/>
          </a:p>
        </p:txBody>
      </p:sp>
      <p:sp>
        <p:nvSpPr>
          <p:cNvPr id="5" name="TextBox 4">
            <a:hlinkClick r:id="rId3"/>
          </p:cNvPr>
          <p:cNvSpPr txBox="1"/>
          <p:nvPr/>
        </p:nvSpPr>
        <p:spPr>
          <a:xfrm>
            <a:off x="1676285" y="5063836"/>
            <a:ext cx="88394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 smtClean="0"/>
              <a:t>Подготовила Прокопьева Н.В., декан факультета развития общего образования </a:t>
            </a:r>
          </a:p>
          <a:p>
            <a:pPr algn="ctr"/>
            <a:r>
              <a:rPr lang="ru-RU" dirty="0" smtClean="0"/>
              <a:t>КАУ ДПО «Алтайский институт развития образования»</a:t>
            </a:r>
            <a:endParaRPr lang="en-US" dirty="0"/>
          </a:p>
        </p:txBody>
      </p:sp>
      <p:pic>
        <p:nvPicPr>
          <p:cNvPr id="6" name="Рисунок 5"/>
          <p:cNvPicPr/>
          <p:nvPr/>
        </p:nvPicPr>
        <p:blipFill>
          <a:blip r:embed="rId4"/>
          <a:srcRect l="30544" r="-1815"/>
          <a:stretch/>
        </p:blipFill>
        <p:spPr>
          <a:xfrm>
            <a:off x="10933302" y="202500"/>
            <a:ext cx="1007640" cy="966600"/>
          </a:xfrm>
          <a:prstGeom prst="rect">
            <a:avLst/>
          </a:prstGeom>
          <a:ln>
            <a:noFill/>
          </a:ln>
          <a:effectLst>
            <a:glow>
              <a:schemeClr val="accent1"/>
            </a:glow>
          </a:effectLst>
        </p:spPr>
      </p:pic>
      <p:sp>
        <p:nvSpPr>
          <p:cNvPr id="8" name="TextBox 7"/>
          <p:cNvSpPr txBox="1"/>
          <p:nvPr/>
        </p:nvSpPr>
        <p:spPr>
          <a:xfrm>
            <a:off x="2606040" y="1929384"/>
            <a:ext cx="722376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МЕТОДИЧЕСКОЕ СОПРОВОЖДЕНИЕ АПРОБАЦИИ ФГОС 2021 ГОДА 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2456380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D877B3-D348-4611-9BDB-C5374591D951}" type="slidenum">
              <a:rPr lang="en-US" smtClean="0"/>
              <a:pPr/>
              <a:t>2</a:t>
            </a:fld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ПЕРВООЧЕРЕДНЫЕ ЗАДАЧИ</a:t>
            </a:r>
            <a:r>
              <a:rPr lang="en-US" dirty="0" smtClean="0">
                <a:solidFill>
                  <a:schemeClr val="accent1"/>
                </a:solidFill>
              </a:rPr>
              <a:t>.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66900" y="3980328"/>
            <a:ext cx="3527292" cy="1421928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ru-RU" dirty="0" smtClean="0">
                <a:solidFill>
                  <a:schemeClr val="tx1">
                    <a:alpha val="80000"/>
                  </a:schemeClr>
                </a:solidFill>
              </a:rPr>
              <a:t>ОО, вступившая в апробацию ФГОС 2021, осуществляет ряд организационных и управленческих решений</a:t>
            </a:r>
            <a:endParaRPr lang="en-US" dirty="0">
              <a:solidFill>
                <a:schemeClr val="tx1">
                  <a:alpha val="80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866900" y="1188625"/>
            <a:ext cx="907037" cy="29423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64008" rIns="0" rtlCol="0" anchor="ctr"/>
          <a:lstStyle/>
          <a:p>
            <a:pPr algn="ctr"/>
            <a:r>
              <a:rPr lang="ru-RU" sz="900" dirty="0" smtClean="0">
                <a:latin typeface="Montserrat" charset="0"/>
                <a:ea typeface="Montserrat" charset="0"/>
                <a:cs typeface="Montserrat" charset="0"/>
              </a:rPr>
              <a:t>ФГОС 2021</a:t>
            </a:r>
            <a:endParaRPr lang="en-US" sz="900" dirty="0">
              <a:latin typeface="Montserrat" charset="0"/>
              <a:ea typeface="Montserrat" charset="0"/>
              <a:cs typeface="Montserrat" charset="0"/>
            </a:endParaRPr>
          </a:p>
        </p:txBody>
      </p:sp>
      <p:sp>
        <p:nvSpPr>
          <p:cNvPr id="7" name="Right Triangle 6"/>
          <p:cNvSpPr/>
          <p:nvPr/>
        </p:nvSpPr>
        <p:spPr>
          <a:xfrm flipV="1">
            <a:off x="2620256" y="1482859"/>
            <a:ext cx="153680" cy="153680"/>
          </a:xfrm>
          <a:prstGeom prst="rtTriangl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6096000" y="1930762"/>
            <a:ext cx="2023534" cy="22435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>
              <a:lnSpc>
                <a:spcPct val="70000"/>
              </a:lnSpc>
            </a:pPr>
            <a:r>
              <a:rPr lang="ru-RU" sz="1200" dirty="0" smtClean="0">
                <a:solidFill>
                  <a:schemeClr val="accent1"/>
                </a:solidFill>
                <a:latin typeface="+mj-lt"/>
              </a:rPr>
              <a:t>ВРЕМЯ</a:t>
            </a:r>
            <a:endParaRPr lang="en-US" sz="1200" dirty="0">
              <a:solidFill>
                <a:schemeClr val="accent1"/>
              </a:solidFill>
              <a:latin typeface="+mj-lt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096000" y="3614231"/>
            <a:ext cx="2023534" cy="350865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>
              <a:lnSpc>
                <a:spcPct val="70000"/>
              </a:lnSpc>
            </a:pPr>
            <a:r>
              <a:rPr lang="ru-RU" sz="1200" dirty="0" smtClean="0">
                <a:solidFill>
                  <a:srgbClr val="FF0000"/>
                </a:solidFill>
                <a:latin typeface="+mj-lt"/>
              </a:rPr>
              <a:t>ОРГАНИЗАЦИОННЫЕ МЕРЫ</a:t>
            </a:r>
            <a:endParaRPr lang="en-US" sz="1200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096000" y="5297699"/>
            <a:ext cx="2023534" cy="22435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>
              <a:lnSpc>
                <a:spcPct val="70000"/>
              </a:lnSpc>
            </a:pPr>
            <a:r>
              <a:rPr lang="ru-RU" sz="1200" dirty="0" smtClean="0">
                <a:solidFill>
                  <a:srgbClr val="FF0000"/>
                </a:solidFill>
                <a:latin typeface="+mj-lt"/>
              </a:rPr>
              <a:t>ПЕРСПЕКТИВЫ</a:t>
            </a:r>
            <a:endParaRPr lang="en-US" sz="1200" dirty="0">
              <a:solidFill>
                <a:srgbClr val="FF0000"/>
              </a:solidFill>
              <a:latin typeface="+mj-lt"/>
            </a:endParaRPr>
          </a:p>
        </p:txBody>
      </p:sp>
      <p:cxnSp>
        <p:nvCxnSpPr>
          <p:cNvPr id="21" name="Straight Connector 20"/>
          <p:cNvCxnSpPr/>
          <p:nvPr/>
        </p:nvCxnSpPr>
        <p:spPr>
          <a:xfrm>
            <a:off x="8119534" y="1181100"/>
            <a:ext cx="0" cy="1274233"/>
          </a:xfrm>
          <a:prstGeom prst="line">
            <a:avLst/>
          </a:prstGeom>
          <a:ln>
            <a:solidFill>
              <a:schemeClr val="tx1">
                <a:alpha val="2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8119534" y="2796309"/>
            <a:ext cx="0" cy="1274233"/>
          </a:xfrm>
          <a:prstGeom prst="line">
            <a:avLst/>
          </a:prstGeom>
          <a:ln>
            <a:solidFill>
              <a:schemeClr val="tx1">
                <a:alpha val="2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8119534" y="4411519"/>
            <a:ext cx="0" cy="1274233"/>
          </a:xfrm>
          <a:prstGeom prst="line">
            <a:avLst/>
          </a:prstGeom>
          <a:ln>
            <a:solidFill>
              <a:schemeClr val="tx1">
                <a:alpha val="2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8269694" y="1341907"/>
            <a:ext cx="3241078" cy="294632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1000" dirty="0" smtClean="0">
                <a:solidFill>
                  <a:schemeClr val="tx1">
                    <a:alpha val="80000"/>
                  </a:schemeClr>
                </a:solidFill>
              </a:rPr>
              <a:t>1 СЕНТЯБРЯ 2021 ГОДА – РАБОЧИЕ ПРОГРАММЫ </a:t>
            </a:r>
            <a:endParaRPr lang="en-US" sz="1000" dirty="0">
              <a:solidFill>
                <a:schemeClr val="tx1">
                  <a:alpha val="80000"/>
                </a:schemeClr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8379422" y="2935663"/>
            <a:ext cx="3241078" cy="1246495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marL="171450" indent="-171450">
              <a:lnSpc>
                <a:spcPct val="150000"/>
              </a:lnSpc>
              <a:buFont typeface="Arial" charset="0"/>
              <a:buChar char="•"/>
            </a:pPr>
            <a:r>
              <a:rPr lang="ru-RU" sz="1000" dirty="0" smtClean="0">
                <a:solidFill>
                  <a:schemeClr val="tx1">
                    <a:alpha val="80000"/>
                  </a:schemeClr>
                </a:solidFill>
              </a:rPr>
              <a:t>ПОДГОТОВКА КОМПЛЕКСА ДОКУМЕНТОВ ПО ВЫЯВЛЕНИЮ НЕСООТВЕТСТВИЯ СОДЕРЖАНИЯ ПРОГРАММ ПО ПРЕДМЕТАМ </a:t>
            </a:r>
            <a:endParaRPr lang="en-US" sz="1000" dirty="0" smtClean="0">
              <a:solidFill>
                <a:schemeClr val="tx1">
                  <a:alpha val="80000"/>
                </a:schemeClr>
              </a:solidFill>
            </a:endParaRPr>
          </a:p>
          <a:p>
            <a:pPr marL="171450" indent="-171450">
              <a:lnSpc>
                <a:spcPct val="150000"/>
              </a:lnSpc>
              <a:buFont typeface="Arial" charset="0"/>
              <a:buChar char="•"/>
            </a:pPr>
            <a:r>
              <a:rPr lang="ru-RU" sz="1000" dirty="0" smtClean="0">
                <a:solidFill>
                  <a:schemeClr val="tx1">
                    <a:alpha val="80000"/>
                  </a:schemeClr>
                </a:solidFill>
              </a:rPr>
              <a:t>ПОДГОТОВКА РАБОЧИХ ПРОГРАММ</a:t>
            </a:r>
            <a:endParaRPr lang="en-US" sz="1000" dirty="0" smtClean="0">
              <a:solidFill>
                <a:schemeClr val="tx1">
                  <a:alpha val="80000"/>
                </a:schemeClr>
              </a:solidFill>
            </a:endParaRPr>
          </a:p>
          <a:p>
            <a:pPr marL="171450" indent="-171450">
              <a:lnSpc>
                <a:spcPct val="150000"/>
              </a:lnSpc>
              <a:buFont typeface="Arial" charset="0"/>
              <a:buChar char="•"/>
            </a:pPr>
            <a:r>
              <a:rPr lang="ru-RU" sz="1000" dirty="0" smtClean="0">
                <a:solidFill>
                  <a:schemeClr val="tx1">
                    <a:alpha val="80000"/>
                  </a:schemeClr>
                </a:solidFill>
              </a:rPr>
              <a:t>ОФОРМЛЕНИЕ СОГЛАСИЙ РОДИТЕЛЕЙ</a:t>
            </a:r>
            <a:endParaRPr lang="en-US" sz="1000" dirty="0" smtClean="0">
              <a:solidFill>
                <a:schemeClr val="tx1">
                  <a:alpha val="80000"/>
                </a:schemeClr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8379422" y="4548631"/>
            <a:ext cx="3241078" cy="1246495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marL="171450" indent="-171450">
              <a:lnSpc>
                <a:spcPct val="150000"/>
              </a:lnSpc>
              <a:buFont typeface="Arial" charset="0"/>
              <a:buChar char="•"/>
            </a:pPr>
            <a:r>
              <a:rPr lang="ru-RU" sz="1000" dirty="0" smtClean="0">
                <a:solidFill>
                  <a:schemeClr val="tx1">
                    <a:alpha val="80000"/>
                  </a:schemeClr>
                </a:solidFill>
              </a:rPr>
              <a:t>Федеральные методические рекомендации </a:t>
            </a:r>
          </a:p>
          <a:p>
            <a:pPr marL="171450" indent="-171450">
              <a:lnSpc>
                <a:spcPct val="150000"/>
              </a:lnSpc>
              <a:buFont typeface="Arial" charset="0"/>
              <a:buChar char="•"/>
            </a:pPr>
            <a:r>
              <a:rPr lang="ru-RU" sz="1000" dirty="0" smtClean="0">
                <a:solidFill>
                  <a:schemeClr val="tx1">
                    <a:alpha val="80000"/>
                  </a:schemeClr>
                </a:solidFill>
              </a:rPr>
              <a:t>Повышение квалификации школьных команд по ФГОС 2021</a:t>
            </a:r>
          </a:p>
          <a:p>
            <a:pPr marL="171450" indent="-171450">
              <a:lnSpc>
                <a:spcPct val="150000"/>
              </a:lnSpc>
              <a:buFont typeface="Arial" charset="0"/>
              <a:buChar char="•"/>
            </a:pPr>
            <a:r>
              <a:rPr lang="ru-RU" sz="1000" dirty="0" smtClean="0">
                <a:solidFill>
                  <a:schemeClr val="tx1">
                    <a:alpha val="80000"/>
                  </a:schemeClr>
                </a:solidFill>
              </a:rPr>
              <a:t>Методическое сопровождение апробации через сайт АИРО и </a:t>
            </a:r>
            <a:r>
              <a:rPr lang="ru-RU" sz="1000" dirty="0" err="1" smtClean="0">
                <a:solidFill>
                  <a:schemeClr val="tx1">
                    <a:alpha val="80000"/>
                  </a:schemeClr>
                </a:solidFill>
              </a:rPr>
              <a:t>вебинары</a:t>
            </a:r>
            <a:endParaRPr lang="en-US" sz="1000" dirty="0" smtClean="0">
              <a:solidFill>
                <a:schemeClr val="tx1">
                  <a:alpha val="80000"/>
                </a:schemeClr>
              </a:solidFill>
            </a:endParaRPr>
          </a:p>
        </p:txBody>
      </p:sp>
      <p:sp>
        <p:nvSpPr>
          <p:cNvPr id="29" name="Shape 3599"/>
          <p:cNvSpPr/>
          <p:nvPr/>
        </p:nvSpPr>
        <p:spPr>
          <a:xfrm>
            <a:off x="6881828" y="1321239"/>
            <a:ext cx="451877" cy="45187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0618"/>
                </a:moveTo>
                <a:cubicBezTo>
                  <a:pt x="5377" y="20618"/>
                  <a:pt x="982" y="16223"/>
                  <a:pt x="982" y="10800"/>
                </a:cubicBezTo>
                <a:cubicBezTo>
                  <a:pt x="982" y="5377"/>
                  <a:pt x="5377" y="982"/>
                  <a:pt x="10800" y="982"/>
                </a:cubicBezTo>
                <a:cubicBezTo>
                  <a:pt x="16223" y="982"/>
                  <a:pt x="20618" y="5377"/>
                  <a:pt x="20618" y="10800"/>
                </a:cubicBezTo>
                <a:cubicBezTo>
                  <a:pt x="20618" y="16223"/>
                  <a:pt x="16223" y="20618"/>
                  <a:pt x="10800" y="20618"/>
                </a:cubicBezTo>
                <a:moveTo>
                  <a:pt x="10800" y="0"/>
                </a:moveTo>
                <a:cubicBezTo>
                  <a:pt x="4836" y="0"/>
                  <a:pt x="0" y="4836"/>
                  <a:pt x="0" y="10800"/>
                </a:cubicBezTo>
                <a:cubicBezTo>
                  <a:pt x="0" y="16765"/>
                  <a:pt x="4836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4836"/>
                  <a:pt x="16764" y="0"/>
                  <a:pt x="10800" y="0"/>
                </a:cubicBezTo>
                <a:moveTo>
                  <a:pt x="14236" y="16752"/>
                </a:moveTo>
                <a:cubicBezTo>
                  <a:pt x="14001" y="16887"/>
                  <a:pt x="13921" y="17188"/>
                  <a:pt x="14057" y="17422"/>
                </a:cubicBezTo>
                <a:cubicBezTo>
                  <a:pt x="14192" y="17658"/>
                  <a:pt x="14493" y="17738"/>
                  <a:pt x="14727" y="17602"/>
                </a:cubicBezTo>
                <a:cubicBezTo>
                  <a:pt x="14962" y="17467"/>
                  <a:pt x="15042" y="17167"/>
                  <a:pt x="14907" y="16932"/>
                </a:cubicBezTo>
                <a:cubicBezTo>
                  <a:pt x="14771" y="16697"/>
                  <a:pt x="14472" y="16617"/>
                  <a:pt x="14236" y="16752"/>
                </a:cubicBezTo>
                <a:moveTo>
                  <a:pt x="10800" y="11782"/>
                </a:moveTo>
                <a:cubicBezTo>
                  <a:pt x="10258" y="11782"/>
                  <a:pt x="9818" y="11342"/>
                  <a:pt x="9818" y="10800"/>
                </a:cubicBezTo>
                <a:cubicBezTo>
                  <a:pt x="9818" y="10258"/>
                  <a:pt x="10258" y="9818"/>
                  <a:pt x="10800" y="9818"/>
                </a:cubicBezTo>
                <a:cubicBezTo>
                  <a:pt x="11342" y="9818"/>
                  <a:pt x="11782" y="10258"/>
                  <a:pt x="11782" y="10800"/>
                </a:cubicBezTo>
                <a:cubicBezTo>
                  <a:pt x="11782" y="11342"/>
                  <a:pt x="11342" y="11782"/>
                  <a:pt x="10800" y="11782"/>
                </a:cubicBezTo>
                <a:moveTo>
                  <a:pt x="15218" y="10309"/>
                </a:moveTo>
                <a:lnTo>
                  <a:pt x="12694" y="10309"/>
                </a:lnTo>
                <a:cubicBezTo>
                  <a:pt x="12515" y="9624"/>
                  <a:pt x="11978" y="9084"/>
                  <a:pt x="11291" y="8906"/>
                </a:cubicBezTo>
                <a:lnTo>
                  <a:pt x="11291" y="3436"/>
                </a:lnTo>
                <a:cubicBezTo>
                  <a:pt x="11291" y="3166"/>
                  <a:pt x="11071" y="2945"/>
                  <a:pt x="10800" y="2945"/>
                </a:cubicBezTo>
                <a:cubicBezTo>
                  <a:pt x="10529" y="2945"/>
                  <a:pt x="10309" y="3166"/>
                  <a:pt x="10309" y="3436"/>
                </a:cubicBezTo>
                <a:lnTo>
                  <a:pt x="10309" y="8906"/>
                </a:lnTo>
                <a:cubicBezTo>
                  <a:pt x="9464" y="9125"/>
                  <a:pt x="8836" y="9886"/>
                  <a:pt x="8836" y="10800"/>
                </a:cubicBezTo>
                <a:cubicBezTo>
                  <a:pt x="8836" y="11885"/>
                  <a:pt x="9716" y="12764"/>
                  <a:pt x="10800" y="12764"/>
                </a:cubicBezTo>
                <a:cubicBezTo>
                  <a:pt x="11714" y="12764"/>
                  <a:pt x="12476" y="12137"/>
                  <a:pt x="12694" y="11291"/>
                </a:cubicBezTo>
                <a:lnTo>
                  <a:pt x="15218" y="11291"/>
                </a:lnTo>
                <a:cubicBezTo>
                  <a:pt x="15489" y="11291"/>
                  <a:pt x="15709" y="11072"/>
                  <a:pt x="15709" y="10800"/>
                </a:cubicBezTo>
                <a:cubicBezTo>
                  <a:pt x="15709" y="10529"/>
                  <a:pt x="15489" y="10309"/>
                  <a:pt x="15218" y="10309"/>
                </a:cubicBezTo>
                <a:moveTo>
                  <a:pt x="16932" y="6693"/>
                </a:moveTo>
                <a:cubicBezTo>
                  <a:pt x="16697" y="6829"/>
                  <a:pt x="16616" y="7129"/>
                  <a:pt x="16752" y="7364"/>
                </a:cubicBezTo>
                <a:cubicBezTo>
                  <a:pt x="16887" y="7599"/>
                  <a:pt x="17188" y="7679"/>
                  <a:pt x="17422" y="7543"/>
                </a:cubicBezTo>
                <a:cubicBezTo>
                  <a:pt x="17657" y="7408"/>
                  <a:pt x="17737" y="7108"/>
                  <a:pt x="17602" y="6873"/>
                </a:cubicBezTo>
                <a:cubicBezTo>
                  <a:pt x="17467" y="6638"/>
                  <a:pt x="17166" y="6557"/>
                  <a:pt x="16932" y="6693"/>
                </a:cubicBezTo>
                <a:moveTo>
                  <a:pt x="10800" y="17673"/>
                </a:moveTo>
                <a:cubicBezTo>
                  <a:pt x="10529" y="17673"/>
                  <a:pt x="10309" y="17893"/>
                  <a:pt x="10309" y="18164"/>
                </a:cubicBezTo>
                <a:cubicBezTo>
                  <a:pt x="10309" y="18435"/>
                  <a:pt x="10529" y="18655"/>
                  <a:pt x="10800" y="18655"/>
                </a:cubicBezTo>
                <a:cubicBezTo>
                  <a:pt x="11071" y="18655"/>
                  <a:pt x="11291" y="18435"/>
                  <a:pt x="11291" y="18164"/>
                </a:cubicBezTo>
                <a:cubicBezTo>
                  <a:pt x="11291" y="17893"/>
                  <a:pt x="11071" y="17673"/>
                  <a:pt x="10800" y="17673"/>
                </a:cubicBezTo>
                <a:moveTo>
                  <a:pt x="17422" y="14057"/>
                </a:moveTo>
                <a:cubicBezTo>
                  <a:pt x="17188" y="13921"/>
                  <a:pt x="16887" y="14001"/>
                  <a:pt x="16752" y="14236"/>
                </a:cubicBezTo>
                <a:cubicBezTo>
                  <a:pt x="16616" y="14472"/>
                  <a:pt x="16697" y="14772"/>
                  <a:pt x="16932" y="14907"/>
                </a:cubicBezTo>
                <a:cubicBezTo>
                  <a:pt x="17166" y="15043"/>
                  <a:pt x="17467" y="14962"/>
                  <a:pt x="17602" y="14727"/>
                </a:cubicBezTo>
                <a:cubicBezTo>
                  <a:pt x="17737" y="14492"/>
                  <a:pt x="17657" y="14192"/>
                  <a:pt x="17422" y="14057"/>
                </a:cubicBezTo>
                <a:moveTo>
                  <a:pt x="4668" y="6693"/>
                </a:moveTo>
                <a:cubicBezTo>
                  <a:pt x="4433" y="6557"/>
                  <a:pt x="4133" y="6638"/>
                  <a:pt x="3998" y="6873"/>
                </a:cubicBezTo>
                <a:cubicBezTo>
                  <a:pt x="3863" y="7108"/>
                  <a:pt x="3942" y="7408"/>
                  <a:pt x="4178" y="7543"/>
                </a:cubicBezTo>
                <a:cubicBezTo>
                  <a:pt x="4412" y="7679"/>
                  <a:pt x="4713" y="7599"/>
                  <a:pt x="4848" y="7364"/>
                </a:cubicBezTo>
                <a:cubicBezTo>
                  <a:pt x="4984" y="7129"/>
                  <a:pt x="4903" y="6829"/>
                  <a:pt x="4668" y="6693"/>
                </a:cubicBezTo>
                <a:moveTo>
                  <a:pt x="14236" y="4848"/>
                </a:moveTo>
                <a:cubicBezTo>
                  <a:pt x="14472" y="4984"/>
                  <a:pt x="14771" y="4903"/>
                  <a:pt x="14907" y="4669"/>
                </a:cubicBezTo>
                <a:cubicBezTo>
                  <a:pt x="15042" y="4434"/>
                  <a:pt x="14962" y="4134"/>
                  <a:pt x="14727" y="3998"/>
                </a:cubicBezTo>
                <a:cubicBezTo>
                  <a:pt x="14493" y="3863"/>
                  <a:pt x="14192" y="3943"/>
                  <a:pt x="14057" y="4178"/>
                </a:cubicBezTo>
                <a:cubicBezTo>
                  <a:pt x="13921" y="4412"/>
                  <a:pt x="14001" y="4713"/>
                  <a:pt x="14236" y="4848"/>
                </a:cubicBezTo>
                <a:moveTo>
                  <a:pt x="3436" y="10309"/>
                </a:moveTo>
                <a:cubicBezTo>
                  <a:pt x="3166" y="10309"/>
                  <a:pt x="2945" y="10529"/>
                  <a:pt x="2945" y="10800"/>
                </a:cubicBezTo>
                <a:cubicBezTo>
                  <a:pt x="2945" y="11072"/>
                  <a:pt x="3166" y="11291"/>
                  <a:pt x="3436" y="11291"/>
                </a:cubicBezTo>
                <a:cubicBezTo>
                  <a:pt x="3707" y="11291"/>
                  <a:pt x="3927" y="11072"/>
                  <a:pt x="3927" y="10800"/>
                </a:cubicBezTo>
                <a:cubicBezTo>
                  <a:pt x="3927" y="10529"/>
                  <a:pt x="3707" y="10309"/>
                  <a:pt x="3436" y="10309"/>
                </a:cubicBezTo>
                <a:moveTo>
                  <a:pt x="6873" y="3998"/>
                </a:moveTo>
                <a:cubicBezTo>
                  <a:pt x="6638" y="4134"/>
                  <a:pt x="6558" y="4434"/>
                  <a:pt x="6693" y="4669"/>
                </a:cubicBezTo>
                <a:cubicBezTo>
                  <a:pt x="6829" y="4903"/>
                  <a:pt x="7129" y="4984"/>
                  <a:pt x="7364" y="4848"/>
                </a:cubicBezTo>
                <a:cubicBezTo>
                  <a:pt x="7599" y="4713"/>
                  <a:pt x="7679" y="4412"/>
                  <a:pt x="7543" y="4178"/>
                </a:cubicBezTo>
                <a:cubicBezTo>
                  <a:pt x="7408" y="3943"/>
                  <a:pt x="7108" y="3863"/>
                  <a:pt x="6873" y="3998"/>
                </a:cubicBezTo>
                <a:moveTo>
                  <a:pt x="4178" y="14057"/>
                </a:moveTo>
                <a:cubicBezTo>
                  <a:pt x="3942" y="14192"/>
                  <a:pt x="3863" y="14492"/>
                  <a:pt x="3998" y="14727"/>
                </a:cubicBezTo>
                <a:cubicBezTo>
                  <a:pt x="4133" y="14962"/>
                  <a:pt x="4433" y="15043"/>
                  <a:pt x="4668" y="14907"/>
                </a:cubicBezTo>
                <a:cubicBezTo>
                  <a:pt x="4903" y="14772"/>
                  <a:pt x="4984" y="14472"/>
                  <a:pt x="4848" y="14236"/>
                </a:cubicBezTo>
                <a:cubicBezTo>
                  <a:pt x="4713" y="14001"/>
                  <a:pt x="4412" y="13921"/>
                  <a:pt x="4178" y="14057"/>
                </a:cubicBezTo>
                <a:moveTo>
                  <a:pt x="7364" y="16752"/>
                </a:moveTo>
                <a:cubicBezTo>
                  <a:pt x="7129" y="16617"/>
                  <a:pt x="6829" y="16697"/>
                  <a:pt x="6693" y="16932"/>
                </a:cubicBezTo>
                <a:cubicBezTo>
                  <a:pt x="6558" y="17167"/>
                  <a:pt x="6638" y="17467"/>
                  <a:pt x="6873" y="17602"/>
                </a:cubicBezTo>
                <a:cubicBezTo>
                  <a:pt x="7108" y="17738"/>
                  <a:pt x="7408" y="17658"/>
                  <a:pt x="7543" y="17422"/>
                </a:cubicBezTo>
                <a:cubicBezTo>
                  <a:pt x="7679" y="17188"/>
                  <a:pt x="7599" y="16887"/>
                  <a:pt x="7364" y="16752"/>
                </a:cubicBezTo>
                <a:moveTo>
                  <a:pt x="18164" y="10309"/>
                </a:moveTo>
                <a:cubicBezTo>
                  <a:pt x="17893" y="10309"/>
                  <a:pt x="17673" y="10529"/>
                  <a:pt x="17673" y="10800"/>
                </a:cubicBezTo>
                <a:cubicBezTo>
                  <a:pt x="17673" y="11072"/>
                  <a:pt x="17893" y="11291"/>
                  <a:pt x="18164" y="11291"/>
                </a:cubicBezTo>
                <a:cubicBezTo>
                  <a:pt x="18434" y="11291"/>
                  <a:pt x="18655" y="11072"/>
                  <a:pt x="18655" y="10800"/>
                </a:cubicBezTo>
                <a:cubicBezTo>
                  <a:pt x="18655" y="10529"/>
                  <a:pt x="18434" y="10309"/>
                  <a:pt x="18164" y="10309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30" name="Shape 3717"/>
          <p:cNvSpPr/>
          <p:nvPr/>
        </p:nvSpPr>
        <p:spPr>
          <a:xfrm>
            <a:off x="6881827" y="4688176"/>
            <a:ext cx="451877" cy="45187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14727"/>
                </a:moveTo>
                <a:lnTo>
                  <a:pt x="982" y="14727"/>
                </a:lnTo>
                <a:lnTo>
                  <a:pt x="982" y="1964"/>
                </a:lnTo>
                <a:cubicBezTo>
                  <a:pt x="982" y="1422"/>
                  <a:pt x="1422" y="982"/>
                  <a:pt x="1964" y="982"/>
                </a:cubicBezTo>
                <a:lnTo>
                  <a:pt x="19636" y="982"/>
                </a:lnTo>
                <a:cubicBezTo>
                  <a:pt x="20178" y="982"/>
                  <a:pt x="20618" y="1422"/>
                  <a:pt x="20618" y="1964"/>
                </a:cubicBezTo>
                <a:cubicBezTo>
                  <a:pt x="20618" y="1964"/>
                  <a:pt x="20618" y="14727"/>
                  <a:pt x="20618" y="14727"/>
                </a:cubicBezTo>
                <a:close/>
                <a:moveTo>
                  <a:pt x="20618" y="16691"/>
                </a:moveTo>
                <a:cubicBezTo>
                  <a:pt x="20618" y="17233"/>
                  <a:pt x="20178" y="17673"/>
                  <a:pt x="19636" y="17673"/>
                </a:cubicBezTo>
                <a:lnTo>
                  <a:pt x="1964" y="17673"/>
                </a:lnTo>
                <a:cubicBezTo>
                  <a:pt x="1422" y="17673"/>
                  <a:pt x="982" y="17233"/>
                  <a:pt x="982" y="16691"/>
                </a:cubicBezTo>
                <a:lnTo>
                  <a:pt x="982" y="15709"/>
                </a:lnTo>
                <a:lnTo>
                  <a:pt x="20618" y="15709"/>
                </a:lnTo>
                <a:cubicBezTo>
                  <a:pt x="20618" y="15709"/>
                  <a:pt x="20618" y="16691"/>
                  <a:pt x="20618" y="16691"/>
                </a:cubicBezTo>
                <a:close/>
                <a:moveTo>
                  <a:pt x="11782" y="20618"/>
                </a:moveTo>
                <a:lnTo>
                  <a:pt x="9818" y="20618"/>
                </a:lnTo>
                <a:lnTo>
                  <a:pt x="9818" y="18655"/>
                </a:lnTo>
                <a:lnTo>
                  <a:pt x="11782" y="18655"/>
                </a:lnTo>
                <a:cubicBezTo>
                  <a:pt x="11782" y="18655"/>
                  <a:pt x="11782" y="20618"/>
                  <a:pt x="11782" y="20618"/>
                </a:cubicBezTo>
                <a:close/>
                <a:moveTo>
                  <a:pt x="19636" y="0"/>
                </a:moveTo>
                <a:lnTo>
                  <a:pt x="1964" y="0"/>
                </a:lnTo>
                <a:cubicBezTo>
                  <a:pt x="879" y="0"/>
                  <a:pt x="0" y="879"/>
                  <a:pt x="0" y="1964"/>
                </a:cubicBezTo>
                <a:lnTo>
                  <a:pt x="0" y="16691"/>
                </a:lnTo>
                <a:cubicBezTo>
                  <a:pt x="0" y="17775"/>
                  <a:pt x="879" y="18655"/>
                  <a:pt x="1964" y="18655"/>
                </a:cubicBezTo>
                <a:lnTo>
                  <a:pt x="8836" y="18655"/>
                </a:lnTo>
                <a:lnTo>
                  <a:pt x="8836" y="20618"/>
                </a:lnTo>
                <a:lnTo>
                  <a:pt x="7364" y="20618"/>
                </a:lnTo>
                <a:cubicBezTo>
                  <a:pt x="7092" y="20618"/>
                  <a:pt x="6873" y="20839"/>
                  <a:pt x="6873" y="21109"/>
                </a:cubicBezTo>
                <a:cubicBezTo>
                  <a:pt x="6873" y="21380"/>
                  <a:pt x="7092" y="21600"/>
                  <a:pt x="7364" y="21600"/>
                </a:cubicBezTo>
                <a:lnTo>
                  <a:pt x="14236" y="21600"/>
                </a:lnTo>
                <a:cubicBezTo>
                  <a:pt x="14508" y="21600"/>
                  <a:pt x="14727" y="21380"/>
                  <a:pt x="14727" y="21109"/>
                </a:cubicBezTo>
                <a:cubicBezTo>
                  <a:pt x="14727" y="20839"/>
                  <a:pt x="14508" y="20618"/>
                  <a:pt x="14236" y="20618"/>
                </a:cubicBezTo>
                <a:lnTo>
                  <a:pt x="12764" y="20618"/>
                </a:lnTo>
                <a:lnTo>
                  <a:pt x="12764" y="18655"/>
                </a:lnTo>
                <a:lnTo>
                  <a:pt x="19636" y="18655"/>
                </a:lnTo>
                <a:cubicBezTo>
                  <a:pt x="20721" y="18655"/>
                  <a:pt x="21600" y="17775"/>
                  <a:pt x="21600" y="16691"/>
                </a:cubicBezTo>
                <a:lnTo>
                  <a:pt x="21600" y="1964"/>
                </a:lnTo>
                <a:cubicBezTo>
                  <a:pt x="21600" y="879"/>
                  <a:pt x="20721" y="0"/>
                  <a:pt x="19636" y="0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31" name="Shape 3759"/>
          <p:cNvSpPr/>
          <p:nvPr/>
        </p:nvSpPr>
        <p:spPr>
          <a:xfrm>
            <a:off x="6881828" y="3003030"/>
            <a:ext cx="451877" cy="45187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10309"/>
                </a:moveTo>
                <a:cubicBezTo>
                  <a:pt x="20618" y="10851"/>
                  <a:pt x="20179" y="11291"/>
                  <a:pt x="19636" y="11291"/>
                </a:cubicBezTo>
                <a:lnTo>
                  <a:pt x="19636" y="7364"/>
                </a:lnTo>
                <a:cubicBezTo>
                  <a:pt x="20179" y="7364"/>
                  <a:pt x="20618" y="7804"/>
                  <a:pt x="20618" y="8345"/>
                </a:cubicBezTo>
                <a:cubicBezTo>
                  <a:pt x="20618" y="8345"/>
                  <a:pt x="20618" y="10309"/>
                  <a:pt x="20618" y="10309"/>
                </a:cubicBezTo>
                <a:close/>
                <a:moveTo>
                  <a:pt x="18655" y="17182"/>
                </a:moveTo>
                <a:cubicBezTo>
                  <a:pt x="18655" y="17453"/>
                  <a:pt x="18434" y="17673"/>
                  <a:pt x="18164" y="17673"/>
                </a:cubicBezTo>
                <a:cubicBezTo>
                  <a:pt x="17893" y="17673"/>
                  <a:pt x="17673" y="17453"/>
                  <a:pt x="17673" y="17182"/>
                </a:cubicBezTo>
                <a:lnTo>
                  <a:pt x="17673" y="1473"/>
                </a:lnTo>
                <a:cubicBezTo>
                  <a:pt x="17673" y="1202"/>
                  <a:pt x="17893" y="982"/>
                  <a:pt x="18164" y="982"/>
                </a:cubicBezTo>
                <a:cubicBezTo>
                  <a:pt x="18434" y="982"/>
                  <a:pt x="18655" y="1202"/>
                  <a:pt x="18655" y="1473"/>
                </a:cubicBezTo>
                <a:cubicBezTo>
                  <a:pt x="18655" y="1473"/>
                  <a:pt x="18655" y="17182"/>
                  <a:pt x="18655" y="17182"/>
                </a:cubicBezTo>
                <a:close/>
                <a:moveTo>
                  <a:pt x="16691" y="15788"/>
                </a:moveTo>
                <a:lnTo>
                  <a:pt x="2945" y="11745"/>
                </a:lnTo>
                <a:lnTo>
                  <a:pt x="2945" y="6910"/>
                </a:lnTo>
                <a:lnTo>
                  <a:pt x="16691" y="2867"/>
                </a:lnTo>
                <a:cubicBezTo>
                  <a:pt x="16691" y="2867"/>
                  <a:pt x="16691" y="15788"/>
                  <a:pt x="16691" y="15788"/>
                </a:cubicBezTo>
                <a:close/>
                <a:moveTo>
                  <a:pt x="8251" y="18655"/>
                </a:moveTo>
                <a:lnTo>
                  <a:pt x="5357" y="18655"/>
                </a:lnTo>
                <a:lnTo>
                  <a:pt x="4126" y="13116"/>
                </a:lnTo>
                <a:lnTo>
                  <a:pt x="7167" y="14010"/>
                </a:lnTo>
                <a:cubicBezTo>
                  <a:pt x="7167" y="14010"/>
                  <a:pt x="8251" y="18655"/>
                  <a:pt x="8251" y="18655"/>
                </a:cubicBezTo>
                <a:close/>
                <a:moveTo>
                  <a:pt x="8709" y="20618"/>
                </a:moveTo>
                <a:lnTo>
                  <a:pt x="5794" y="20618"/>
                </a:lnTo>
                <a:lnTo>
                  <a:pt x="5576" y="19636"/>
                </a:lnTo>
                <a:lnTo>
                  <a:pt x="8479" y="19636"/>
                </a:lnTo>
                <a:cubicBezTo>
                  <a:pt x="8479" y="19636"/>
                  <a:pt x="8709" y="20618"/>
                  <a:pt x="8709" y="20618"/>
                </a:cubicBezTo>
                <a:close/>
                <a:moveTo>
                  <a:pt x="1964" y="11782"/>
                </a:moveTo>
                <a:lnTo>
                  <a:pt x="982" y="11782"/>
                </a:lnTo>
                <a:lnTo>
                  <a:pt x="982" y="6873"/>
                </a:lnTo>
                <a:lnTo>
                  <a:pt x="1964" y="6873"/>
                </a:lnTo>
                <a:cubicBezTo>
                  <a:pt x="1964" y="6873"/>
                  <a:pt x="1964" y="11782"/>
                  <a:pt x="1964" y="11782"/>
                </a:cubicBezTo>
                <a:close/>
                <a:moveTo>
                  <a:pt x="19636" y="6382"/>
                </a:moveTo>
                <a:lnTo>
                  <a:pt x="19636" y="1473"/>
                </a:lnTo>
                <a:cubicBezTo>
                  <a:pt x="19636" y="660"/>
                  <a:pt x="18977" y="0"/>
                  <a:pt x="18164" y="0"/>
                </a:cubicBezTo>
                <a:cubicBezTo>
                  <a:pt x="17350" y="0"/>
                  <a:pt x="16691" y="660"/>
                  <a:pt x="16691" y="1473"/>
                </a:cubicBezTo>
                <a:lnTo>
                  <a:pt x="16691" y="1844"/>
                </a:lnTo>
                <a:lnTo>
                  <a:pt x="2459" y="6030"/>
                </a:lnTo>
                <a:cubicBezTo>
                  <a:pt x="2313" y="5944"/>
                  <a:pt x="2145" y="5891"/>
                  <a:pt x="1964" y="5891"/>
                </a:cubicBezTo>
                <a:lnTo>
                  <a:pt x="982" y="5891"/>
                </a:lnTo>
                <a:cubicBezTo>
                  <a:pt x="440" y="5891"/>
                  <a:pt x="0" y="6331"/>
                  <a:pt x="0" y="6873"/>
                </a:cubicBezTo>
                <a:lnTo>
                  <a:pt x="0" y="11782"/>
                </a:lnTo>
                <a:cubicBezTo>
                  <a:pt x="0" y="12324"/>
                  <a:pt x="440" y="12764"/>
                  <a:pt x="982" y="12764"/>
                </a:cubicBezTo>
                <a:lnTo>
                  <a:pt x="1964" y="12764"/>
                </a:lnTo>
                <a:cubicBezTo>
                  <a:pt x="2145" y="12764"/>
                  <a:pt x="2313" y="12711"/>
                  <a:pt x="2458" y="12626"/>
                </a:cubicBezTo>
                <a:lnTo>
                  <a:pt x="3050" y="12799"/>
                </a:lnTo>
                <a:lnTo>
                  <a:pt x="4921" y="21216"/>
                </a:lnTo>
                <a:lnTo>
                  <a:pt x="4930" y="21214"/>
                </a:lnTo>
                <a:cubicBezTo>
                  <a:pt x="4980" y="21433"/>
                  <a:pt x="5166" y="21600"/>
                  <a:pt x="5400" y="21600"/>
                </a:cubicBezTo>
                <a:lnTo>
                  <a:pt x="9327" y="21600"/>
                </a:lnTo>
                <a:cubicBezTo>
                  <a:pt x="9598" y="21600"/>
                  <a:pt x="9818" y="21380"/>
                  <a:pt x="9818" y="21109"/>
                </a:cubicBezTo>
                <a:cubicBezTo>
                  <a:pt x="9818" y="21073"/>
                  <a:pt x="9805" y="21039"/>
                  <a:pt x="9797" y="21005"/>
                </a:cubicBezTo>
                <a:lnTo>
                  <a:pt x="9806" y="21003"/>
                </a:lnTo>
                <a:lnTo>
                  <a:pt x="8249" y="14329"/>
                </a:lnTo>
                <a:lnTo>
                  <a:pt x="16691" y="16812"/>
                </a:lnTo>
                <a:lnTo>
                  <a:pt x="16691" y="17182"/>
                </a:lnTo>
                <a:cubicBezTo>
                  <a:pt x="16691" y="17996"/>
                  <a:pt x="17350" y="18655"/>
                  <a:pt x="18164" y="18655"/>
                </a:cubicBezTo>
                <a:cubicBezTo>
                  <a:pt x="18977" y="18655"/>
                  <a:pt x="19636" y="17996"/>
                  <a:pt x="19636" y="17182"/>
                </a:cubicBezTo>
                <a:lnTo>
                  <a:pt x="19636" y="12273"/>
                </a:lnTo>
                <a:cubicBezTo>
                  <a:pt x="20721" y="12273"/>
                  <a:pt x="21600" y="11394"/>
                  <a:pt x="21600" y="10309"/>
                </a:cubicBezTo>
                <a:lnTo>
                  <a:pt x="21600" y="8345"/>
                </a:lnTo>
                <a:cubicBezTo>
                  <a:pt x="21600" y="7261"/>
                  <a:pt x="20721" y="6382"/>
                  <a:pt x="19636" y="6382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endParaRPr>
              <a:solidFill>
                <a:prstClr val="black"/>
              </a:solidFill>
            </a:endParaRPr>
          </a:p>
        </p:txBody>
      </p:sp>
      <p:pic>
        <p:nvPicPr>
          <p:cNvPr id="19" name="Рисунок 18"/>
          <p:cNvPicPr/>
          <p:nvPr/>
        </p:nvPicPr>
        <p:blipFill>
          <a:blip r:embed="rId2"/>
          <a:srcRect l="30544" r="-1815"/>
          <a:stretch/>
        </p:blipFill>
        <p:spPr>
          <a:xfrm>
            <a:off x="10933302" y="202500"/>
            <a:ext cx="1007640" cy="966600"/>
          </a:xfrm>
          <a:prstGeom prst="rect">
            <a:avLst/>
          </a:prstGeom>
          <a:ln>
            <a:noFill/>
          </a:ln>
          <a:effectLst>
            <a:glow>
              <a:schemeClr val="accent1"/>
            </a:glow>
          </a:effectLst>
        </p:spPr>
      </p:pic>
      <p:sp>
        <p:nvSpPr>
          <p:cNvPr id="22" name="TextBox 21"/>
          <p:cNvSpPr txBox="1"/>
          <p:nvPr/>
        </p:nvSpPr>
        <p:spPr>
          <a:xfrm>
            <a:off x="1159180" y="237357"/>
            <a:ext cx="92959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МЕТОДИЧЕСКОЕ СОПРОВОЖДЕНИЕ АПРОБАЦИИ ФГОС 2021 ГОДА 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018168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D877B3-D348-4611-9BDB-C5374591D951}" type="slidenum">
              <a:rPr lang="en-US" smtClean="0"/>
              <a:pPr/>
              <a:t>3</a:t>
            </a:fld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135380" y="1713968"/>
            <a:ext cx="4378452" cy="2060296"/>
          </a:xfrm>
        </p:spPr>
        <p:txBody>
          <a:bodyPr/>
          <a:lstStyle/>
          <a:p>
            <a:r>
              <a:rPr lang="ru-RU" sz="2400" dirty="0">
                <a:solidFill>
                  <a:schemeClr val="tx1">
                    <a:alpha val="80000"/>
                  </a:schemeClr>
                </a:solidFill>
              </a:rPr>
              <a:t>ПОДГОТОВКА КОМПЛЕКСА ДОКУМЕНТОВ ПО ВЫЯВЛЕНИЮ НЕСООТВЕТСТВИЯ СОДЕРЖАНИЯ ПРОГРАММ ПО </a:t>
            </a:r>
            <a:r>
              <a:rPr lang="ru-RU" sz="2400" dirty="0" smtClean="0">
                <a:solidFill>
                  <a:schemeClr val="tx1">
                    <a:alpha val="80000"/>
                  </a:schemeClr>
                </a:solidFill>
              </a:rPr>
              <a:t>ПРЕДМЕТАМ</a:t>
            </a:r>
            <a:r>
              <a:rPr lang="en-US" sz="2400" dirty="0" smtClean="0">
                <a:solidFill>
                  <a:schemeClr val="accent1"/>
                </a:solidFill>
              </a:rPr>
              <a:t>.</a:t>
            </a:r>
            <a:endParaRPr lang="en-US" sz="2400" dirty="0">
              <a:solidFill>
                <a:schemeClr val="accent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096000" y="1188625"/>
            <a:ext cx="5964936" cy="2456057"/>
          </a:xfrm>
          <a:prstGeom prst="rect">
            <a:avLst/>
          </a:prstGeom>
          <a:noFill/>
        </p:spPr>
        <p:txBody>
          <a:bodyPr wrap="square" lIns="0" rIns="0" numCol="2" spcCol="36576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ru-RU" sz="1600" b="1" dirty="0" smtClean="0">
                <a:solidFill>
                  <a:schemeClr val="tx1">
                    <a:alpha val="80000"/>
                  </a:schemeClr>
                </a:solidFill>
              </a:rPr>
              <a:t>Вопрос с сайта АИРО </a:t>
            </a:r>
            <a:r>
              <a:rPr lang="ru-RU" sz="1600" b="1" i="1" dirty="0" smtClean="0">
                <a:solidFill>
                  <a:schemeClr val="tx1">
                    <a:alpha val="80000"/>
                  </a:schemeClr>
                </a:solidFill>
              </a:rPr>
              <a:t>(сохранена авторская пунктуация и орфография)</a:t>
            </a:r>
            <a:r>
              <a:rPr lang="ru-RU" sz="1600" i="1" dirty="0" smtClean="0">
                <a:solidFill>
                  <a:schemeClr val="tx1">
                    <a:alpha val="80000"/>
                  </a:schemeClr>
                </a:solidFill>
              </a:rPr>
              <a:t>: </a:t>
            </a:r>
            <a:r>
              <a:rPr lang="ru-RU" sz="1600" dirty="0" smtClean="0">
                <a:solidFill>
                  <a:schemeClr val="tx1">
                    <a:alpha val="80000"/>
                  </a:schemeClr>
                </a:solidFill>
              </a:rPr>
              <a:t>«В </a:t>
            </a:r>
            <a:r>
              <a:rPr lang="ru-RU" sz="1600" dirty="0">
                <a:solidFill>
                  <a:schemeClr val="tx1">
                    <a:alpha val="80000"/>
                  </a:schemeClr>
                </a:solidFill>
              </a:rPr>
              <a:t>8 класс нарушена логика изложения материала страница 59. Изучение темы " Квадратные уравнения" изучается раньше, чем тема " Разложение на множители квадратного трехчлена с неотрицательным дискриминантом". Что делать </a:t>
            </a:r>
            <a:r>
              <a:rPr lang="ru-RU" sz="1600" dirty="0" smtClean="0">
                <a:solidFill>
                  <a:schemeClr val="tx1">
                    <a:alpha val="80000"/>
                  </a:schemeClr>
                </a:solidFill>
              </a:rPr>
              <a:t>????»</a:t>
            </a:r>
            <a:endParaRPr lang="en-US" sz="1600" dirty="0">
              <a:solidFill>
                <a:schemeClr val="tx1">
                  <a:alpha val="80000"/>
                </a:schemeClr>
              </a:solidFill>
            </a:endParaRPr>
          </a:p>
        </p:txBody>
      </p:sp>
      <p:pic>
        <p:nvPicPr>
          <p:cNvPr id="8" name="Рисунок 7"/>
          <p:cNvPicPr/>
          <p:nvPr/>
        </p:nvPicPr>
        <p:blipFill>
          <a:blip r:embed="rId2"/>
          <a:srcRect l="30544" r="-1815"/>
          <a:stretch/>
        </p:blipFill>
        <p:spPr>
          <a:xfrm>
            <a:off x="10933302" y="202500"/>
            <a:ext cx="1007640" cy="966600"/>
          </a:xfrm>
          <a:prstGeom prst="rect">
            <a:avLst/>
          </a:prstGeom>
          <a:ln>
            <a:noFill/>
          </a:ln>
          <a:effectLst>
            <a:glow>
              <a:schemeClr val="accent1"/>
            </a:glow>
          </a:effectLst>
        </p:spPr>
      </p:pic>
      <p:sp>
        <p:nvSpPr>
          <p:cNvPr id="10" name="Rectangle 5"/>
          <p:cNvSpPr/>
          <p:nvPr/>
        </p:nvSpPr>
        <p:spPr>
          <a:xfrm>
            <a:off x="1866900" y="1188625"/>
            <a:ext cx="907037" cy="29423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64008" rIns="0" rtlCol="0" anchor="ctr"/>
          <a:lstStyle/>
          <a:p>
            <a:pPr algn="ctr"/>
            <a:r>
              <a:rPr lang="ru-RU" sz="900" dirty="0" smtClean="0">
                <a:latin typeface="Montserrat" charset="0"/>
                <a:ea typeface="Montserrat" charset="0"/>
                <a:cs typeface="Montserrat" charset="0"/>
              </a:rPr>
              <a:t>ФГОС 2021</a:t>
            </a:r>
            <a:endParaRPr lang="en-US" sz="900" dirty="0">
              <a:latin typeface="Montserrat" charset="0"/>
              <a:ea typeface="Montserrat" charset="0"/>
              <a:cs typeface="Montserrat" charset="0"/>
            </a:endParaRPr>
          </a:p>
        </p:txBody>
      </p:sp>
      <p:sp>
        <p:nvSpPr>
          <p:cNvPr id="11" name="Right Triangle 6"/>
          <p:cNvSpPr/>
          <p:nvPr/>
        </p:nvSpPr>
        <p:spPr>
          <a:xfrm flipV="1">
            <a:off x="2620256" y="1482859"/>
            <a:ext cx="153680" cy="153680"/>
          </a:xfrm>
          <a:prstGeom prst="rtTriangl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1159180" y="237357"/>
            <a:ext cx="92959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МЕТОДИЧЕСКОЕ СОПРОВОЖДЕНИЕ АПРОБАЦИИ ФГОС 2021 ГОДА </a:t>
            </a:r>
            <a:endParaRPr lang="ru-RU" sz="2000" dirty="0"/>
          </a:p>
        </p:txBody>
      </p:sp>
      <p:sp>
        <p:nvSpPr>
          <p:cNvPr id="14" name="TextBox 23"/>
          <p:cNvSpPr txBox="1">
            <a:spLocks noChangeArrowheads="1"/>
          </p:cNvSpPr>
          <p:nvPr/>
        </p:nvSpPr>
        <p:spPr bwMode="auto">
          <a:xfrm>
            <a:off x="1159180" y="3875791"/>
            <a:ext cx="10901756" cy="2862322"/>
          </a:xfrm>
          <a:prstGeom prst="rect">
            <a:avLst/>
          </a:prstGeom>
          <a:gradFill>
            <a:gsLst>
              <a:gs pos="0">
                <a:schemeClr val="accent1">
                  <a:lumMod val="0"/>
                  <a:lumOff val="100000"/>
                  <a:alpha val="69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FontAwesome"/>
                <a:cs typeface="FontAwesome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FontAwesome"/>
                <a:cs typeface="FontAwesome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FontAwesome"/>
                <a:cs typeface="FontAwesome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FontAwesome"/>
                <a:cs typeface="FontAwesome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FontAwesome"/>
                <a:cs typeface="FontAwesome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FontAwesome"/>
                <a:cs typeface="FontAwesome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FontAwesome"/>
                <a:cs typeface="FontAwesome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FontAwesome"/>
                <a:cs typeface="FontAwesome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FontAwesome"/>
                <a:cs typeface="FontAwesome"/>
              </a:defRPr>
            </a:lvl9pPr>
          </a:lstStyle>
          <a:p>
            <a:pPr eaLnBrk="1" hangingPunct="1">
              <a:buFontTx/>
              <a:buAutoNum type="arabicPeriod"/>
            </a:pPr>
            <a:r>
              <a:rPr lang="ru-RU" altLang="ru-RU" sz="2000" dirty="0" smtClean="0"/>
              <a:t>Издать приказ ОО о проведении анализа соответствия содержания (дидактических единиц) реализованных рабочих (авторских программ примерной рабочей программе по учебному предмету, размещенной на сайте </a:t>
            </a:r>
            <a:r>
              <a:rPr lang="en-US" altLang="ru-RU" sz="2000" dirty="0" smtClean="0">
                <a:hlinkClick r:id="rId3"/>
              </a:rPr>
              <a:t>http://www.instrao.ru/index.php/primer</a:t>
            </a:r>
            <a:r>
              <a:rPr lang="ru-RU" altLang="ru-RU" sz="2000" dirty="0" smtClean="0"/>
              <a:t>.</a:t>
            </a:r>
          </a:p>
          <a:p>
            <a:pPr eaLnBrk="1" hangingPunct="1">
              <a:buFontTx/>
              <a:buAutoNum type="arabicPeriod"/>
            </a:pPr>
            <a:endParaRPr lang="ru-RU" altLang="ru-RU" sz="2000" dirty="0"/>
          </a:p>
          <a:p>
            <a:pPr eaLnBrk="1" hangingPunct="1">
              <a:buFontTx/>
              <a:buAutoNum type="arabicPeriod"/>
            </a:pPr>
            <a:r>
              <a:rPr lang="ru-RU" altLang="ru-RU" sz="2000" dirty="0" smtClean="0"/>
              <a:t>Утвердить  аналитическую справку  по каждому предмету.</a:t>
            </a:r>
          </a:p>
          <a:p>
            <a:pPr eaLnBrk="1" hangingPunct="1">
              <a:buFontTx/>
              <a:buAutoNum type="arabicPeriod"/>
            </a:pPr>
            <a:endParaRPr lang="ru-RU" altLang="ru-RU" sz="2000" dirty="0"/>
          </a:p>
          <a:p>
            <a:pPr eaLnBrk="1" hangingPunct="1">
              <a:buFontTx/>
              <a:buAutoNum type="arabicPeriod"/>
            </a:pPr>
            <a:r>
              <a:rPr lang="ru-RU" altLang="ru-RU" sz="2000" dirty="0"/>
              <a:t>Перераспределить выявленное нереализованное содержание по учебному </a:t>
            </a:r>
            <a:r>
              <a:rPr lang="ru-RU" altLang="ru-RU" sz="2000" dirty="0" smtClean="0"/>
              <a:t>предмету, </a:t>
            </a:r>
            <a:r>
              <a:rPr lang="ru-RU" altLang="ru-RU" sz="2000" dirty="0"/>
              <a:t>включив его в рабочую программу по предмету на 2021/2022 учебный год.</a:t>
            </a:r>
          </a:p>
          <a:p>
            <a:pPr eaLnBrk="1" hangingPunct="1">
              <a:buFontTx/>
              <a:buAutoNum type="arabicPeriod"/>
            </a:pPr>
            <a:endParaRPr lang="ru-RU" altLang="ru-RU" sz="2000" dirty="0"/>
          </a:p>
        </p:txBody>
      </p:sp>
    </p:spTree>
    <p:extLst>
      <p:ext uri="{BB962C8B-B14F-4D97-AF65-F5344CB8AC3E}">
        <p14:creationId xmlns:p14="http://schemas.microsoft.com/office/powerpoint/2010/main" val="858696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D877B3-D348-4611-9BDB-C5374591D951}" type="slidenum">
              <a:rPr lang="en-US" smtClean="0"/>
              <a:pPr/>
              <a:t>4</a:t>
            </a:fld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135380" y="1713968"/>
            <a:ext cx="4378452" cy="2060296"/>
          </a:xfrm>
        </p:spPr>
        <p:txBody>
          <a:bodyPr/>
          <a:lstStyle/>
          <a:p>
            <a:r>
              <a:rPr lang="ru-RU" sz="2400" dirty="0">
                <a:solidFill>
                  <a:schemeClr val="tx1">
                    <a:alpha val="80000"/>
                  </a:schemeClr>
                </a:solidFill>
              </a:rPr>
              <a:t>ПОДГОТОВКА РАБОЧИХ ПРОГРАММ</a:t>
            </a:r>
            <a:r>
              <a:rPr lang="en-US" sz="2400" dirty="0" smtClean="0">
                <a:solidFill>
                  <a:schemeClr val="accent1"/>
                </a:solidFill>
              </a:rPr>
              <a:t>.</a:t>
            </a:r>
            <a:endParaRPr lang="en-US" sz="2400" dirty="0">
              <a:solidFill>
                <a:schemeClr val="accent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083808" y="1767264"/>
            <a:ext cx="4675632" cy="978729"/>
          </a:xfrm>
          <a:prstGeom prst="rect">
            <a:avLst/>
          </a:prstGeom>
          <a:noFill/>
        </p:spPr>
        <p:txBody>
          <a:bodyPr wrap="square" lIns="0" rIns="0" numCol="2" spcCol="36576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ru-RU" sz="1600" b="1" dirty="0" smtClean="0">
                <a:solidFill>
                  <a:schemeClr val="tx1">
                    <a:alpha val="80000"/>
                  </a:schemeClr>
                </a:solidFill>
              </a:rPr>
              <a:t>Положение о рабочей программе ОО + </a:t>
            </a:r>
          </a:p>
          <a:p>
            <a:pPr>
              <a:lnSpc>
                <a:spcPct val="120000"/>
              </a:lnSpc>
            </a:pPr>
            <a:r>
              <a:rPr lang="ru-RU" sz="1600" b="1" dirty="0" smtClean="0">
                <a:solidFill>
                  <a:schemeClr val="tx1">
                    <a:alpha val="80000"/>
                  </a:schemeClr>
                </a:solidFill>
              </a:rPr>
              <a:t>Примерная программа с сайта Института РАО </a:t>
            </a:r>
            <a:endParaRPr lang="en-US" sz="1600" dirty="0">
              <a:solidFill>
                <a:schemeClr val="tx1">
                  <a:alpha val="80000"/>
                </a:schemeClr>
              </a:solidFill>
            </a:endParaRPr>
          </a:p>
        </p:txBody>
      </p:sp>
      <p:pic>
        <p:nvPicPr>
          <p:cNvPr id="8" name="Рисунок 7"/>
          <p:cNvPicPr/>
          <p:nvPr/>
        </p:nvPicPr>
        <p:blipFill>
          <a:blip r:embed="rId2"/>
          <a:srcRect l="30544" r="-1815"/>
          <a:stretch/>
        </p:blipFill>
        <p:spPr>
          <a:xfrm>
            <a:off x="10933302" y="202500"/>
            <a:ext cx="1007640" cy="966600"/>
          </a:xfrm>
          <a:prstGeom prst="rect">
            <a:avLst/>
          </a:prstGeom>
          <a:ln>
            <a:noFill/>
          </a:ln>
          <a:effectLst>
            <a:glow>
              <a:schemeClr val="accent1"/>
            </a:glow>
          </a:effectLst>
        </p:spPr>
      </p:pic>
      <p:sp>
        <p:nvSpPr>
          <p:cNvPr id="10" name="Rectangle 5"/>
          <p:cNvSpPr/>
          <p:nvPr/>
        </p:nvSpPr>
        <p:spPr>
          <a:xfrm>
            <a:off x="1866900" y="1188625"/>
            <a:ext cx="907037" cy="29423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64008" rIns="0" rtlCol="0" anchor="ctr"/>
          <a:lstStyle/>
          <a:p>
            <a:pPr algn="ctr"/>
            <a:r>
              <a:rPr lang="ru-RU" sz="900" dirty="0" smtClean="0">
                <a:latin typeface="Montserrat" charset="0"/>
                <a:ea typeface="Montserrat" charset="0"/>
                <a:cs typeface="Montserrat" charset="0"/>
              </a:rPr>
              <a:t>ФГОС 2021</a:t>
            </a:r>
            <a:endParaRPr lang="en-US" sz="900" dirty="0">
              <a:latin typeface="Montserrat" charset="0"/>
              <a:ea typeface="Montserrat" charset="0"/>
              <a:cs typeface="Montserrat" charset="0"/>
            </a:endParaRPr>
          </a:p>
        </p:txBody>
      </p:sp>
      <p:sp>
        <p:nvSpPr>
          <p:cNvPr id="11" name="Right Triangle 6"/>
          <p:cNvSpPr/>
          <p:nvPr/>
        </p:nvSpPr>
        <p:spPr>
          <a:xfrm flipV="1">
            <a:off x="2620256" y="1482859"/>
            <a:ext cx="153680" cy="153680"/>
          </a:xfrm>
          <a:prstGeom prst="rtTriangl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1159180" y="237357"/>
            <a:ext cx="92959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МЕТОДИЧЕСКОЕ СОПРОВОЖДЕНИЕ АПРОБАЦИИ ФГОС 2021 ГОДА </a:t>
            </a:r>
            <a:endParaRPr lang="ru-RU" sz="2000" dirty="0"/>
          </a:p>
        </p:txBody>
      </p:sp>
      <p:sp>
        <p:nvSpPr>
          <p:cNvPr id="14" name="TextBox 23"/>
          <p:cNvSpPr txBox="1">
            <a:spLocks noChangeArrowheads="1"/>
          </p:cNvSpPr>
          <p:nvPr/>
        </p:nvSpPr>
        <p:spPr bwMode="auto">
          <a:xfrm>
            <a:off x="1014984" y="2852929"/>
            <a:ext cx="10925958" cy="3785652"/>
          </a:xfrm>
          <a:prstGeom prst="rect">
            <a:avLst/>
          </a:prstGeom>
          <a:gradFill>
            <a:gsLst>
              <a:gs pos="0">
                <a:schemeClr val="accent1">
                  <a:lumMod val="0"/>
                  <a:lumOff val="100000"/>
                  <a:alpha val="69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FontAwesome"/>
                <a:cs typeface="FontAwesome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FontAwesome"/>
                <a:cs typeface="FontAwesome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FontAwesome"/>
                <a:cs typeface="FontAwesome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FontAwesome"/>
                <a:cs typeface="FontAwesome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FontAwesome"/>
                <a:cs typeface="FontAwesome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FontAwesome"/>
                <a:cs typeface="FontAwesome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FontAwesome"/>
                <a:cs typeface="FontAwesome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FontAwesome"/>
                <a:cs typeface="FontAwesome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FontAwesome"/>
                <a:cs typeface="FontAwesome"/>
              </a:defRPr>
            </a:lvl9pPr>
          </a:lstStyle>
          <a:p>
            <a:pPr eaLnBrk="1" hangingPunct="1">
              <a:buFontTx/>
              <a:buAutoNum type="arabicPeriod"/>
            </a:pPr>
            <a:r>
              <a:rPr lang="ru-RU" altLang="ru-RU" sz="2400" dirty="0" smtClean="0"/>
              <a:t>Поурочное планирование составляет сам учитель на основе Примерной программы с сайта Института РАО. </a:t>
            </a:r>
          </a:p>
          <a:p>
            <a:pPr eaLnBrk="1" hangingPunct="1">
              <a:buFontTx/>
              <a:buAutoNum type="arabicPeriod"/>
            </a:pPr>
            <a:endParaRPr lang="ru-RU" altLang="ru-RU" sz="2400" dirty="0" smtClean="0"/>
          </a:p>
          <a:p>
            <a:pPr eaLnBrk="1" hangingPunct="1">
              <a:buFontTx/>
              <a:buAutoNum type="arabicPeriod"/>
            </a:pPr>
            <a:r>
              <a:rPr lang="ru-RU" altLang="ru-RU" sz="2400" dirty="0" smtClean="0"/>
              <a:t>1, 5 классы – только Примерные программы.</a:t>
            </a:r>
          </a:p>
          <a:p>
            <a:pPr eaLnBrk="1" hangingPunct="1">
              <a:buFontTx/>
              <a:buAutoNum type="arabicPeriod"/>
            </a:pPr>
            <a:endParaRPr lang="ru-RU" altLang="ru-RU" sz="2400" dirty="0" smtClean="0"/>
          </a:p>
          <a:p>
            <a:pPr eaLnBrk="1" hangingPunct="1">
              <a:buFontTx/>
              <a:buAutoNum type="arabicPeriod"/>
            </a:pPr>
            <a:r>
              <a:rPr lang="ru-RU" altLang="ru-RU" sz="2400" dirty="0" smtClean="0"/>
              <a:t>2-4, 6-9 классы:</a:t>
            </a:r>
          </a:p>
          <a:p>
            <a:pPr marL="0" indent="0" eaLnBrk="1" hangingPunct="1"/>
            <a:r>
              <a:rPr lang="ru-RU" altLang="ru-RU" sz="2400" dirty="0" smtClean="0"/>
              <a:t>предварительный анализ программ на ВЕСЬ уровень образования	 выявление нереализованного содержания	 перераспределение нереализованного содержания       составление рабочих программ</a:t>
            </a:r>
            <a:endParaRPr lang="ru-RU" altLang="ru-RU" sz="2400" dirty="0"/>
          </a:p>
          <a:p>
            <a:pPr eaLnBrk="1" hangingPunct="1">
              <a:buFontTx/>
              <a:buAutoNum type="arabicPeriod"/>
            </a:pPr>
            <a:endParaRPr lang="ru-RU" altLang="ru-RU" sz="2400" dirty="0"/>
          </a:p>
        </p:txBody>
      </p:sp>
      <p:sp>
        <p:nvSpPr>
          <p:cNvPr id="4" name="Стрелка вправо 3"/>
          <p:cNvSpPr/>
          <p:nvPr/>
        </p:nvSpPr>
        <p:spPr>
          <a:xfrm>
            <a:off x="10639572" y="5202312"/>
            <a:ext cx="293730" cy="184752"/>
          </a:xfrm>
          <a:prstGeom prst="rightArrow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право 12"/>
          <p:cNvSpPr/>
          <p:nvPr/>
        </p:nvSpPr>
        <p:spPr>
          <a:xfrm>
            <a:off x="7131198" y="5574793"/>
            <a:ext cx="293730" cy="184752"/>
          </a:xfrm>
          <a:prstGeom prst="rightArrow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право 14"/>
          <p:cNvSpPr/>
          <p:nvPr/>
        </p:nvSpPr>
        <p:spPr>
          <a:xfrm>
            <a:off x="5542629" y="5975191"/>
            <a:ext cx="293730" cy="184752"/>
          </a:xfrm>
          <a:prstGeom prst="rightArrow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9298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D877B3-D348-4611-9BDB-C5374591D951}" type="slidenum">
              <a:rPr lang="en-US" smtClean="0"/>
              <a:pPr/>
              <a:t>5</a:t>
            </a:fld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866900" y="2624093"/>
            <a:ext cx="4229100" cy="1621619"/>
          </a:xfrm>
        </p:spPr>
        <p:txBody>
          <a:bodyPr/>
          <a:lstStyle/>
          <a:p>
            <a:r>
              <a:rPr lang="ru-RU" dirty="0" smtClean="0"/>
              <a:t>Контрольно-измерительные материалы</a:t>
            </a:r>
            <a:r>
              <a:rPr lang="en-US" dirty="0" smtClean="0">
                <a:solidFill>
                  <a:schemeClr val="accent1"/>
                </a:solidFill>
              </a:rPr>
              <a:t>.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71600" y="4325599"/>
            <a:ext cx="3941064" cy="245605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ru-RU" sz="1600" b="1" i="1" dirty="0" smtClean="0">
                <a:solidFill>
                  <a:schemeClr val="tx1">
                    <a:alpha val="80000"/>
                  </a:schemeClr>
                </a:solidFill>
              </a:rPr>
              <a:t>Вопрос, заданный на консультации отделения КУМО</a:t>
            </a:r>
            <a:r>
              <a:rPr lang="ru-RU" sz="1600" dirty="0" smtClean="0">
                <a:solidFill>
                  <a:schemeClr val="tx1">
                    <a:alpha val="80000"/>
                  </a:schemeClr>
                </a:solidFill>
              </a:rPr>
              <a:t>: «В </a:t>
            </a:r>
            <a:r>
              <a:rPr lang="ru-RU" sz="1600" dirty="0">
                <a:solidFill>
                  <a:schemeClr val="tx1">
                    <a:alpha val="80000"/>
                  </a:schemeClr>
                </a:solidFill>
              </a:rPr>
              <a:t>7 классе перераспределились темы из одной в другую. Соответственно практические работы и контрольные работы взять из методических пособий нельзя. Писать самим? Вообще, как быть с контрольно-измерительными материалами</a:t>
            </a:r>
            <a:r>
              <a:rPr lang="ru-RU" sz="1600" dirty="0" smtClean="0">
                <a:solidFill>
                  <a:schemeClr val="tx1">
                    <a:alpha val="80000"/>
                  </a:schemeClr>
                </a:solidFill>
              </a:rPr>
              <a:t>?»</a:t>
            </a:r>
            <a:endParaRPr lang="en-US" sz="1600" dirty="0">
              <a:solidFill>
                <a:schemeClr val="tx1">
                  <a:alpha val="80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095998" y="2804802"/>
            <a:ext cx="5524501" cy="1354868"/>
          </a:xfrm>
          <a:prstGeom prst="rect">
            <a:avLst/>
          </a:prstGeom>
          <a:noFill/>
          <a:ln w="63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095998" y="1189338"/>
            <a:ext cx="5524501" cy="1354868"/>
          </a:xfrm>
          <a:prstGeom prst="rect">
            <a:avLst/>
          </a:prstGeom>
          <a:noFill/>
          <a:ln w="6350">
            <a:solidFill>
              <a:schemeClr val="tx1">
                <a:lumMod val="25000"/>
                <a:lumOff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 dirty="0"/>
          </a:p>
        </p:txBody>
      </p:sp>
      <p:sp>
        <p:nvSpPr>
          <p:cNvPr id="8" name="Rectangle 7"/>
          <p:cNvSpPr/>
          <p:nvPr/>
        </p:nvSpPr>
        <p:spPr>
          <a:xfrm>
            <a:off x="6095998" y="4420266"/>
            <a:ext cx="5524501" cy="1354868"/>
          </a:xfrm>
          <a:prstGeom prst="rect">
            <a:avLst/>
          </a:prstGeom>
          <a:noFill/>
          <a:ln w="6350">
            <a:solidFill>
              <a:schemeClr val="tx1">
                <a:lumMod val="25000"/>
                <a:lumOff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6318422" y="1486366"/>
            <a:ext cx="5082746" cy="30777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>
              <a:lnSpc>
                <a:spcPct val="70000"/>
              </a:lnSpc>
            </a:pPr>
            <a:r>
              <a:rPr lang="ru-RU" sz="2000" dirty="0" smtClean="0">
                <a:latin typeface="+mj-lt"/>
              </a:rPr>
              <a:t>Утверждаются приказом директора</a:t>
            </a:r>
            <a:endParaRPr lang="en-US" sz="2000" dirty="0">
              <a:solidFill>
                <a:schemeClr val="accent1"/>
              </a:solidFill>
              <a:latin typeface="+mj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318422" y="3058551"/>
            <a:ext cx="5082746" cy="30777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>
              <a:lnSpc>
                <a:spcPct val="70000"/>
              </a:lnSpc>
            </a:pPr>
            <a:r>
              <a:rPr lang="ru-RU" sz="2000" dirty="0" smtClean="0">
                <a:solidFill>
                  <a:schemeClr val="accent1"/>
                </a:solidFill>
                <a:latin typeface="+mj-lt"/>
              </a:rPr>
              <a:t>Составляет учитель</a:t>
            </a:r>
            <a:endParaRPr lang="en-US" sz="2000" dirty="0">
              <a:solidFill>
                <a:schemeClr val="accent1"/>
              </a:solidFill>
              <a:latin typeface="+mj-l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318422" y="4673168"/>
            <a:ext cx="5082746" cy="30777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>
              <a:lnSpc>
                <a:spcPct val="70000"/>
              </a:lnSpc>
            </a:pPr>
            <a:r>
              <a:rPr lang="ru-RU" sz="2000" dirty="0" smtClean="0">
                <a:latin typeface="+mj-lt"/>
              </a:rPr>
              <a:t>Могут быть использованы</a:t>
            </a:r>
            <a:endParaRPr lang="en-US" sz="2000" dirty="0">
              <a:solidFill>
                <a:schemeClr val="accent1"/>
              </a:solidFill>
              <a:latin typeface="+mj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318422" y="4916311"/>
            <a:ext cx="5082746" cy="683264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marL="171450" indent="-1714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chemeClr val="tx1">
                    <a:alpha val="80000"/>
                  </a:schemeClr>
                </a:solidFill>
              </a:rPr>
              <a:t>м</a:t>
            </a:r>
            <a:r>
              <a:rPr lang="ru-RU" sz="1600" dirty="0" smtClean="0">
                <a:solidFill>
                  <a:schemeClr val="tx1">
                    <a:alpha val="80000"/>
                  </a:schemeClr>
                </a:solidFill>
              </a:rPr>
              <a:t>атериалы учителя</a:t>
            </a:r>
          </a:p>
          <a:p>
            <a:pPr marL="171450" indent="-1714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chemeClr val="tx1">
                    <a:alpha val="80000"/>
                  </a:schemeClr>
                </a:solidFill>
              </a:rPr>
              <a:t>м</a:t>
            </a:r>
            <a:r>
              <a:rPr lang="ru-RU" sz="1600" dirty="0" smtClean="0">
                <a:solidFill>
                  <a:schemeClr val="tx1">
                    <a:alpha val="80000"/>
                  </a:schemeClr>
                </a:solidFill>
              </a:rPr>
              <a:t>атериалы УМК</a:t>
            </a:r>
            <a:endParaRPr lang="en-US" sz="1600" dirty="0">
              <a:solidFill>
                <a:schemeClr val="tx1">
                  <a:alpha val="80000"/>
                </a:schemeClr>
              </a:solidFill>
            </a:endParaRPr>
          </a:p>
        </p:txBody>
      </p:sp>
      <p:sp>
        <p:nvSpPr>
          <p:cNvPr id="15" name="Right Triangle 14"/>
          <p:cNvSpPr/>
          <p:nvPr/>
        </p:nvSpPr>
        <p:spPr>
          <a:xfrm rot="5400000" flipV="1">
            <a:off x="5942318" y="2390526"/>
            <a:ext cx="153680" cy="153680"/>
          </a:xfrm>
          <a:prstGeom prst="rtTriangle">
            <a:avLst/>
          </a:prstGeom>
          <a:noFill/>
          <a:ln w="6350">
            <a:solidFill>
              <a:schemeClr val="tx1">
                <a:lumMod val="25000"/>
                <a:lumOff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Right Triangle 15"/>
          <p:cNvSpPr/>
          <p:nvPr/>
        </p:nvSpPr>
        <p:spPr>
          <a:xfrm rot="5400000" flipV="1">
            <a:off x="5942318" y="5619759"/>
            <a:ext cx="153680" cy="153680"/>
          </a:xfrm>
          <a:prstGeom prst="rtTriangle">
            <a:avLst/>
          </a:prstGeom>
          <a:noFill/>
          <a:ln w="6350">
            <a:solidFill>
              <a:schemeClr val="tx1">
                <a:lumMod val="25000"/>
                <a:lumOff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7" name="Right Triangle 16"/>
          <p:cNvSpPr/>
          <p:nvPr/>
        </p:nvSpPr>
        <p:spPr>
          <a:xfrm rot="5400000" flipV="1">
            <a:off x="5942318" y="4006838"/>
            <a:ext cx="153680" cy="153680"/>
          </a:xfrm>
          <a:prstGeom prst="rtTriangle">
            <a:avLst/>
          </a:prstGeom>
          <a:noFill/>
          <a:ln w="63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1866900" y="1188625"/>
            <a:ext cx="920328" cy="29423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64008" rIns="0" rtlCol="0" anchor="ctr"/>
          <a:lstStyle/>
          <a:p>
            <a:pPr algn="ctr"/>
            <a:r>
              <a:rPr lang="ru-RU" sz="900" dirty="0" smtClean="0">
                <a:latin typeface="Montserrat" charset="0"/>
                <a:ea typeface="Montserrat" charset="0"/>
                <a:cs typeface="Montserrat" charset="0"/>
              </a:rPr>
              <a:t>ФГОС 2021</a:t>
            </a:r>
            <a:endParaRPr lang="en-US" sz="900" dirty="0">
              <a:latin typeface="Montserrat" charset="0"/>
              <a:ea typeface="Montserrat" charset="0"/>
              <a:cs typeface="Montserrat" charset="0"/>
            </a:endParaRPr>
          </a:p>
        </p:txBody>
      </p:sp>
      <p:sp>
        <p:nvSpPr>
          <p:cNvPr id="19" name="Right Triangle 18"/>
          <p:cNvSpPr/>
          <p:nvPr/>
        </p:nvSpPr>
        <p:spPr>
          <a:xfrm flipV="1">
            <a:off x="2633548" y="1482859"/>
            <a:ext cx="153680" cy="153680"/>
          </a:xfrm>
          <a:prstGeom prst="rtTriangl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pic>
        <p:nvPicPr>
          <p:cNvPr id="20" name="Рисунок 19"/>
          <p:cNvPicPr/>
          <p:nvPr/>
        </p:nvPicPr>
        <p:blipFill>
          <a:blip r:embed="rId2"/>
          <a:srcRect l="30544" r="-1815"/>
          <a:stretch/>
        </p:blipFill>
        <p:spPr>
          <a:xfrm>
            <a:off x="10933302" y="202500"/>
            <a:ext cx="1007640" cy="966600"/>
          </a:xfrm>
          <a:prstGeom prst="rect">
            <a:avLst/>
          </a:prstGeom>
          <a:ln>
            <a:noFill/>
          </a:ln>
          <a:effectLst>
            <a:glow>
              <a:schemeClr val="accent1"/>
            </a:glow>
          </a:effectLst>
        </p:spPr>
      </p:pic>
      <p:sp>
        <p:nvSpPr>
          <p:cNvPr id="21" name="TextBox 20"/>
          <p:cNvSpPr txBox="1"/>
          <p:nvPr/>
        </p:nvSpPr>
        <p:spPr>
          <a:xfrm>
            <a:off x="1159180" y="237357"/>
            <a:ext cx="92959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МЕТОДИЧЕСКОЕ СОПРОВОЖДЕНИЕ АПРОБАЦИИ ФГОС 2021 ГОДА 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338935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D877B3-D348-4611-9BDB-C5374591D951}" type="slidenum">
              <a:rPr lang="en-US" smtClean="0"/>
              <a:pPr/>
              <a:t>6</a:t>
            </a:fld>
            <a:endParaRPr lang="en-US" dirty="0" smtClean="0"/>
          </a:p>
        </p:txBody>
      </p:sp>
      <p:pic>
        <p:nvPicPr>
          <p:cNvPr id="8" name="Рисунок 7"/>
          <p:cNvPicPr/>
          <p:nvPr/>
        </p:nvPicPr>
        <p:blipFill>
          <a:blip r:embed="rId2"/>
          <a:srcRect l="30544" r="-1815"/>
          <a:stretch/>
        </p:blipFill>
        <p:spPr>
          <a:xfrm>
            <a:off x="10933302" y="202500"/>
            <a:ext cx="1007640" cy="966600"/>
          </a:xfrm>
          <a:prstGeom prst="rect">
            <a:avLst/>
          </a:prstGeom>
          <a:ln>
            <a:noFill/>
          </a:ln>
          <a:effectLst>
            <a:glow>
              <a:schemeClr val="accent1"/>
            </a:glow>
          </a:effectLst>
        </p:spPr>
      </p:pic>
      <p:sp>
        <p:nvSpPr>
          <p:cNvPr id="10" name="Rectangle 5"/>
          <p:cNvSpPr/>
          <p:nvPr/>
        </p:nvSpPr>
        <p:spPr>
          <a:xfrm>
            <a:off x="1866900" y="1188625"/>
            <a:ext cx="907037" cy="29423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64008" rIns="0" rtlCol="0" anchor="ctr"/>
          <a:lstStyle/>
          <a:p>
            <a:pPr algn="ctr"/>
            <a:r>
              <a:rPr lang="ru-RU" sz="900" dirty="0" smtClean="0">
                <a:latin typeface="Montserrat" charset="0"/>
                <a:ea typeface="Montserrat" charset="0"/>
                <a:cs typeface="Montserrat" charset="0"/>
              </a:rPr>
              <a:t>ФГОС 2021</a:t>
            </a:r>
            <a:endParaRPr lang="en-US" sz="900" dirty="0">
              <a:latin typeface="Montserrat" charset="0"/>
              <a:ea typeface="Montserrat" charset="0"/>
              <a:cs typeface="Montserrat" charset="0"/>
            </a:endParaRPr>
          </a:p>
        </p:txBody>
      </p:sp>
      <p:sp>
        <p:nvSpPr>
          <p:cNvPr id="11" name="Right Triangle 6"/>
          <p:cNvSpPr/>
          <p:nvPr/>
        </p:nvSpPr>
        <p:spPr>
          <a:xfrm flipV="1">
            <a:off x="2620256" y="1482859"/>
            <a:ext cx="153680" cy="153680"/>
          </a:xfrm>
          <a:prstGeom prst="rtTriangl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1159180" y="237357"/>
            <a:ext cx="92959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МЕТОДИЧЕСКОЕ СОПРОВОЖДЕНИЕ АПРОБАЦИИ ФГОС 2021 ГОДА </a:t>
            </a:r>
            <a:endParaRPr lang="ru-RU" sz="2000" dirty="0"/>
          </a:p>
        </p:txBody>
      </p:sp>
      <p:sp>
        <p:nvSpPr>
          <p:cNvPr id="14" name="TextBox 23"/>
          <p:cNvSpPr txBox="1">
            <a:spLocks noChangeArrowheads="1"/>
          </p:cNvSpPr>
          <p:nvPr/>
        </p:nvSpPr>
        <p:spPr bwMode="auto">
          <a:xfrm>
            <a:off x="1014984" y="2852929"/>
            <a:ext cx="10925958" cy="830997"/>
          </a:xfrm>
          <a:prstGeom prst="rect">
            <a:avLst/>
          </a:prstGeom>
          <a:gradFill>
            <a:gsLst>
              <a:gs pos="0">
                <a:schemeClr val="accent1">
                  <a:lumMod val="0"/>
                  <a:lumOff val="100000"/>
                  <a:alpha val="69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FontAwesome"/>
                <a:cs typeface="FontAwesome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FontAwesome"/>
                <a:cs typeface="FontAwesome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FontAwesome"/>
                <a:cs typeface="FontAwesome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FontAwesome"/>
                <a:cs typeface="FontAwesome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FontAwesome"/>
                <a:cs typeface="FontAwesome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FontAwesome"/>
                <a:cs typeface="FontAwesome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FontAwesome"/>
                <a:cs typeface="FontAwesome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FontAwesome"/>
                <a:cs typeface="FontAwesome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FontAwesome"/>
                <a:cs typeface="FontAwesome"/>
              </a:defRPr>
            </a:lvl9pPr>
          </a:lstStyle>
          <a:p>
            <a:pPr marL="0" indent="0" algn="ctr" eaLnBrk="1" hangingPunct="1"/>
            <a:r>
              <a:rPr lang="ru-RU" altLang="ru-RU" sz="2400" dirty="0" smtClean="0"/>
              <a:t>Благодарю за внимание!</a:t>
            </a:r>
          </a:p>
          <a:p>
            <a:pPr marL="0" indent="0" algn="ctr" eaLnBrk="1" hangingPunct="1"/>
            <a:r>
              <a:rPr lang="en-US" altLang="ru-RU" sz="2400" dirty="0" smtClean="0"/>
              <a:t>pnv@iro22.ru</a:t>
            </a:r>
            <a:endParaRPr lang="ru-RU" altLang="ru-RU" sz="2400" dirty="0"/>
          </a:p>
        </p:txBody>
      </p:sp>
    </p:spTree>
    <p:extLst>
      <p:ext uri="{BB962C8B-B14F-4D97-AF65-F5344CB8AC3E}">
        <p14:creationId xmlns:p14="http://schemas.microsoft.com/office/powerpoint/2010/main" val="3060423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&amp;D-Powerpoint Template_16x9">
  <a:themeElements>
    <a:clrScheme name="Balance Color">
      <a:dk1>
        <a:srgbClr val="1F1F1F"/>
      </a:dk1>
      <a:lt1>
        <a:srgbClr val="FFFFFF"/>
      </a:lt1>
      <a:dk2>
        <a:srgbClr val="202020"/>
      </a:dk2>
      <a:lt2>
        <a:srgbClr val="FFFFFF"/>
      </a:lt2>
      <a:accent1>
        <a:srgbClr val="FE1C1D"/>
      </a:accent1>
      <a:accent2>
        <a:srgbClr val="FF5757"/>
      </a:accent2>
      <a:accent3>
        <a:srgbClr val="C9D2FD"/>
      </a:accent3>
      <a:accent4>
        <a:srgbClr val="5E78FA"/>
      </a:accent4>
      <a:accent5>
        <a:srgbClr val="0420AB"/>
      </a:accent5>
      <a:accent6>
        <a:srgbClr val="021572"/>
      </a:accent6>
      <a:hlink>
        <a:srgbClr val="FF5757"/>
      </a:hlink>
      <a:folHlink>
        <a:srgbClr val="BFBFBF"/>
      </a:folHlink>
    </a:clrScheme>
    <a:fontScheme name="Montserrat_OpenSans">
      <a:majorFont>
        <a:latin typeface="Montserrat-Bold"/>
        <a:ea typeface=""/>
        <a:cs typeface=""/>
      </a:majorFont>
      <a:minorFont>
        <a:latin typeface="Open Sans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tx2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B&amp;D-Powerpoint Template_16x9" id="{D6003E70-2833-4847-828A-A182BBF6C8FF}" vid="{85D7DE89-D8E2-D743-952C-ED1FA0F1847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B&amp;D-Powerpoint Template_16x9</Template>
  <TotalTime>2058</TotalTime>
  <Words>359</Words>
  <Application>Microsoft Office PowerPoint</Application>
  <PresentationFormat>Широкоэкранный</PresentationFormat>
  <Paragraphs>56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4" baseType="lpstr">
      <vt:lpstr>Arial</vt:lpstr>
      <vt:lpstr>Calibri</vt:lpstr>
      <vt:lpstr>FontAwesome</vt:lpstr>
      <vt:lpstr>Montserrat</vt:lpstr>
      <vt:lpstr>Montserrat Medium</vt:lpstr>
      <vt:lpstr>Montserrat-Bold</vt:lpstr>
      <vt:lpstr>Open Sans</vt:lpstr>
      <vt:lpstr>B&amp;D-Powerpoint Template_16x9</vt:lpstr>
      <vt:lpstr>Презентация PowerPoint</vt:lpstr>
      <vt:lpstr>ПЕРВООЧЕРЕДНЫЕ ЗАДАЧИ.</vt:lpstr>
      <vt:lpstr>ПОДГОТОВКА КОМПЛЕКСА ДОКУМЕНТОВ ПО ВЫЯВЛЕНИЮ НЕСООТВЕТСТВИЯ СОДЕРЖАНИЯ ПРОГРАММ ПО ПРЕДМЕТАМ.</vt:lpstr>
      <vt:lpstr>ПОДГОТОВКА РАБОЧИХ ПРОГРАММ.</vt:lpstr>
      <vt:lpstr>Контрольно-измерительные материалы.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Dublin_Design</dc:creator>
  <cp:lastModifiedBy>Прокопьева Н.В.</cp:lastModifiedBy>
  <cp:revision>223</cp:revision>
  <cp:lastPrinted>2017-03-09T03:48:56Z</cp:lastPrinted>
  <dcterms:created xsi:type="dcterms:W3CDTF">2016-11-10T06:07:03Z</dcterms:created>
  <dcterms:modified xsi:type="dcterms:W3CDTF">2021-09-02T03:44:26Z</dcterms:modified>
</cp:coreProperties>
</file>