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5" r:id="rId4"/>
    <p:sldMasterId id="2147483706" r:id="rId5"/>
  </p:sldMasterIdLst>
  <p:notesMasterIdLst>
    <p:notesMasterId r:id="rId16"/>
  </p:notesMasterIdLst>
  <p:sldIdLst>
    <p:sldId id="256" r:id="rId6"/>
    <p:sldId id="262" r:id="rId7"/>
    <p:sldId id="263" r:id="rId8"/>
    <p:sldId id="264" r:id="rId9"/>
    <p:sldId id="257" r:id="rId10"/>
    <p:sldId id="265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577A-89CD-4E75-9999-4ED112DF16C2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0C53-FF70-4F1C-9699-F941CCC3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0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Министерство просвещения РФ приоритетной задачей видит повышение качества образования в ходе внедрения  ФГОС и формирования функциональной грамотности учащихся  с учетом перспективных направлений развития  отечественных и международных исследований.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Одним из инструментов повышения качества образования является обновление его содержания, учебно-методических материалов для системы общего образования. Координирует работу по обновлению содержания общего образования Институт стратегии развития образования РАО.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 Институтом организован анализ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3 366 рабочих программ по истории (10-11 класс), т</a:t>
            </a:r>
            <a:r>
              <a:rPr lang="ru-RU" altLang="ru-RU" dirty="0" smtClean="0">
                <a:solidFill>
                  <a:srgbClr val="974707"/>
                </a:solidFill>
                <a:latin typeface="Times New Roman" pitchFamily="18" charset="0"/>
                <a:cs typeface="Times New Roman" pitchFamily="18" charset="0"/>
              </a:rPr>
              <a:t>ема «Великая отечественная война»,  5 э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лементов содержания: План «Барбаросса», Брестская крепость, Оборона Севастополя и Одессы, «Генеральный план Ост», Нюрнбергский процесс были в 997 РП (30 %), 0 из 5  - в 1646 РП (49 %). </a:t>
            </a:r>
            <a:r>
              <a:rPr lang="ru-RU" altLang="ru-RU" dirty="0" smtClean="0"/>
              <a:t>Последствия «разнообразия»  рабочих программ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err="1" smtClean="0">
                <a:solidFill>
                  <a:srgbClr val="396D8E"/>
                </a:solidFill>
                <a:latin typeface="Times New Roman" pitchFamily="18" charset="0"/>
                <a:cs typeface="Times New Roman" pitchFamily="18" charset="0"/>
              </a:rPr>
              <a:t>Рассинхронизация</a:t>
            </a:r>
            <a:r>
              <a:rPr lang="ru-RU" altLang="ru-RU" dirty="0" smtClean="0">
                <a:solidFill>
                  <a:srgbClr val="396D8E"/>
                </a:solidFill>
                <a:latin typeface="Times New Roman" pitchFamily="18" charset="0"/>
                <a:cs typeface="Times New Roman" pitchFamily="18" charset="0"/>
              </a:rPr>
              <a:t>  учебных планов и  графиков - Нарушение  преемственности в  обучении - Неравный доступ к  качественному  образованию - Отсутствие механизмов  внедрения лучших  практик. В рамках обновления содержания образования: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централизованное создание примерных  рабочих программ по предметам, единое базовое содержание образования  по предметам, Единые	подходы к оценке образовательных  результатов,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реализация принципа единства образовательного пространства. </a:t>
            </a:r>
          </a:p>
          <a:p>
            <a:pPr eaLnBrk="1" hangingPunct="1">
              <a:spcBef>
                <a:spcPts val="675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75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75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75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fld id="{5B180EE6-71FA-43DC-9A8B-E32B3F5A9723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0C53-FF70-4F1C-9699-F941CCC3C6E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5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602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/>
          <p:cNvSpPr/>
          <p:nvPr userDrawn="1"/>
        </p:nvSpPr>
        <p:spPr>
          <a:xfrm rot="5400000">
            <a:off x="8750107" y="193482"/>
            <a:ext cx="384175" cy="403622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>
              <a:defRPr/>
            </a:pPr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790" y="541367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790" y="1010689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3283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24" y="35663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11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A034F-AEA0-4979-B97B-A8B4CCC92A2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119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47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4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5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6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0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1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3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54724" y="35663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0413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4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6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3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11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FEBF1-8436-4A6E-B4C3-C65EAE66199D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9868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24" y="35663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510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8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9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2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35663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11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66AC9-EBB6-4391-8B18-EEFE8B04D46B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2637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7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8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9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1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2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3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5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039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756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785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/>
          <p:cNvSpPr/>
          <p:nvPr userDrawn="1"/>
        </p:nvSpPr>
        <p:spPr>
          <a:xfrm rot="5400000">
            <a:off x="8750105" y="193480"/>
            <a:ext cx="384175" cy="403622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>
              <a:defRPr/>
            </a:pPr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790" y="541363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790" y="1010685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2971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24" y="356635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07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A034F-AEA0-4979-B97B-A8B4CCC92A2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203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267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4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5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6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0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1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3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54724" y="356635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0765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4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6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3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07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FEBF1-8436-4A6E-B4C3-C65EAE66199D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477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24" y="356635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2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8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9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2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356635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07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66AC9-EBB6-4391-8B18-EEFE8B04D46B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3998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7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8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9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1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2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3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5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2913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839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515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/>
          <p:cNvSpPr/>
          <p:nvPr userDrawn="1"/>
        </p:nvSpPr>
        <p:spPr>
          <a:xfrm rot="5400000">
            <a:off x="8750102" y="193477"/>
            <a:ext cx="384175" cy="403622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>
              <a:defRPr/>
            </a:pPr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790" y="541357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790" y="1010679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0050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24" y="35662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1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01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A034F-AEA0-4979-B97B-A8B4CCC92A2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1435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436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4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5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6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0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1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3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54724" y="35662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1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6596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4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6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1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2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3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01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FEBF1-8436-4A6E-B4C3-C65EAE66199D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5889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24" y="35662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1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454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8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9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2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35662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1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01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66AC9-EBB6-4391-8B18-EEFE8B04D46B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2479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7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8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9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1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12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13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5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8732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64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1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8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45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41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357166"/>
            <a:ext cx="6715172" cy="1957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Химия: проблемы и перспективы перехода 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на  ФГОС 2021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3" y="4429132"/>
            <a:ext cx="4129094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Полякова И.Ю., заместитель руководителя отделения по естественнонаучным дисциплинам КУМО</a:t>
            </a:r>
          </a:p>
          <a:p>
            <a:endParaRPr lang="ru-RU" dirty="0"/>
          </a:p>
        </p:txBody>
      </p:sp>
      <p:pic>
        <p:nvPicPr>
          <p:cNvPr id="6156" name="Picture 12" descr="C:\Users\дом\Desktop\Без названия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9" y="2357430"/>
            <a:ext cx="1428760" cy="1811342"/>
          </a:xfrm>
          <a:prstGeom prst="rect">
            <a:avLst/>
          </a:prstGeom>
          <a:noFill/>
        </p:spPr>
      </p:pic>
      <p:pic>
        <p:nvPicPr>
          <p:cNvPr id="6157" name="Picture 13" descr="C:\Users\дом\Desktop\Без названия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2" y="4572018"/>
            <a:ext cx="3152775" cy="1990725"/>
          </a:xfrm>
          <a:prstGeom prst="rect">
            <a:avLst/>
          </a:prstGeom>
          <a:noFill/>
        </p:spPr>
      </p:pic>
      <p:pic>
        <p:nvPicPr>
          <p:cNvPr id="6158" name="Picture 14" descr="C:\Users\дом\Desktop\Без названия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9" y="2357440"/>
            <a:ext cx="1428761" cy="1795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9" y="285739"/>
          <a:ext cx="8643999" cy="6143669"/>
        </p:xfrm>
        <a:graphic>
          <a:graphicData uri="http://schemas.openxmlformats.org/drawingml/2006/table">
            <a:tbl>
              <a:tblPr/>
              <a:tblGrid>
                <a:gridCol w="1714513"/>
                <a:gridCol w="2357454"/>
                <a:gridCol w="2448131"/>
                <a:gridCol w="2123901"/>
              </a:tblGrid>
              <a:tr h="1271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Элементы сравнения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Примерная рабочая программа ФГОС 2021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 класс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Примерная рабочая программа предметная линия учебников О.С.Габриеляна, И.Г. Остроумова, С.А. Сладкова (2021)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Рабочие  программы предметная линия учебников Г.Е. Рудзитиса, Ф.Г.Фельдмана (2019)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часов на изучение предмета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 ч в неделю, всего 68 ч, из них 4 ч — резервное время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ч в неделю, всего 70 ч, из них 4 ч — резервное время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ч в неделю, всего 70 ч, из них 3 ч — резервное время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403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Названия разделов и количество часов на изучение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1. Вещество и химические реакции (17 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Повторение и обобщение сведений по курсу 8 класса. Химические реакции (5ч)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Раздел 1. Многообразие химических реакций (15 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Раздел 2. Неметаллы и их соединения (24 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Химические реакции в растворах (10ч)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Раздел 2. Многообразие веществ (43 ч)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Раздел 3. Металлы и их соединения (20 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Неметаллы и их соединения (25ч)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Раздел 3. Краткий обзор важнейших органических соединений (9 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Раздел 4. Химия и окружающая среда (3 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Металлы и их соединения (16 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Химия и окружающая среда (3 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Обобщение знаний по химии за курс основной школы. Подготовка с Основному государственному экзамену (ОГЭ) (7ч)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5"/>
          <p:cNvSpPr>
            <a:spLocks noChangeArrowheads="1"/>
          </p:cNvSpPr>
          <p:nvPr/>
        </p:nvSpPr>
        <p:spPr bwMode="auto">
          <a:xfrm>
            <a:off x="110728" y="76200"/>
            <a:ext cx="89296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smtClean="0">
                <a:solidFill>
                  <a:srgbClr val="FFFFFF"/>
                </a:solidFill>
              </a:rPr>
              <a:t>Алтайского края</a:t>
            </a:r>
          </a:p>
        </p:txBody>
      </p:sp>
      <p:sp>
        <p:nvSpPr>
          <p:cNvPr id="33" name="Rectangle 6">
            <a:extLst>
              <a:ext uri="{FF2B5EF4-FFF2-40B4-BE49-F238E27FC236}"/>
            </a:extLst>
          </p:cNvPr>
          <p:cNvSpPr/>
          <p:nvPr/>
        </p:nvSpPr>
        <p:spPr>
          <a:xfrm rot="5400000">
            <a:off x="4142185" y="1722847"/>
            <a:ext cx="6724650" cy="327898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220" name="Google Shape;282;p54"/>
          <p:cNvSpPr>
            <a:spLocks noChangeArrowheads="1"/>
          </p:cNvSpPr>
          <p:nvPr/>
        </p:nvSpPr>
        <p:spPr bwMode="auto">
          <a:xfrm>
            <a:off x="6" y="814401"/>
            <a:ext cx="5865019" cy="46037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221" name="Google Shape;282;p54"/>
          <p:cNvSpPr>
            <a:spLocks noChangeArrowheads="1"/>
          </p:cNvSpPr>
          <p:nvPr/>
        </p:nvSpPr>
        <p:spPr bwMode="auto">
          <a:xfrm>
            <a:off x="6" y="911225"/>
            <a:ext cx="5865019" cy="46038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222" name="Прямоугольник 38"/>
          <p:cNvSpPr>
            <a:spLocks noChangeArrowheads="1"/>
          </p:cNvSpPr>
          <p:nvPr/>
        </p:nvSpPr>
        <p:spPr bwMode="auto">
          <a:xfrm>
            <a:off x="1" y="190505"/>
            <a:ext cx="58543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5697"/>
                </a:solidFill>
                <a:cs typeface="Times New Roman" pitchFamily="18" charset="0"/>
              </a:rPr>
              <a:t>ФГОС НОО и ООО</a:t>
            </a:r>
            <a:endParaRPr lang="ru-RU" altLang="ru-RU" sz="2800" smtClean="0">
              <a:solidFill>
                <a:srgbClr val="005697"/>
              </a:solidFill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72187" y="5280025"/>
            <a:ext cx="28717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224" name="objec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10" y="5862651"/>
            <a:ext cx="44886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32" y="4005064"/>
            <a:ext cx="53285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Федеральные государственные образовательные стандарты (ФГОС) – </a:t>
            </a:r>
            <a:r>
              <a:rPr lang="ru-RU" alt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это совокупность требований, обязательных при реализации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 образовательными учреждениями, имеющими государственную аккредитацию.</a:t>
            </a:r>
          </a:p>
        </p:txBody>
      </p:sp>
      <p:pic>
        <p:nvPicPr>
          <p:cNvPr id="9226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1112582"/>
            <a:ext cx="2088232" cy="268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0313"/>
            <a:ext cx="2016224" cy="258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49" y="179401"/>
            <a:ext cx="831056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Box 15"/>
          <p:cNvSpPr txBox="1">
            <a:spLocks noChangeArrowheads="1"/>
          </p:cNvSpPr>
          <p:nvPr/>
        </p:nvSpPr>
        <p:spPr bwMode="auto">
          <a:xfrm>
            <a:off x="6040048" y="1416053"/>
            <a:ext cx="30003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9230" name="TextBox 16"/>
          <p:cNvSpPr txBox="1">
            <a:spLocks noChangeArrowheads="1"/>
          </p:cNvSpPr>
          <p:nvPr/>
        </p:nvSpPr>
        <p:spPr bwMode="auto">
          <a:xfrm>
            <a:off x="5922769" y="5842342"/>
            <a:ext cx="28979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u="sng" dirty="0" smtClean="0">
                <a:solidFill>
                  <a:prstClr val="black"/>
                </a:solidFill>
              </a:rPr>
              <a:t>Федеральный закон от 29.12.2012 № 273-ФЗ (ред. от 02.07.2021) «Об образовании в Российской Федерации»</a:t>
            </a:r>
            <a:endParaRPr lang="ru-RU" altLang="ru-RU" sz="11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9231" name="TextBox 17"/>
          <p:cNvSpPr txBox="1">
            <a:spLocks noChangeArrowheads="1"/>
          </p:cNvSpPr>
          <p:nvPr/>
        </p:nvSpPr>
        <p:spPr bwMode="auto">
          <a:xfrm>
            <a:off x="5922764" y="2180819"/>
            <a:ext cx="317063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«6. Образовательная организация обязана осуществлять свою деятельность в соответствии с законодательством об образовании, в том числе: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5"/>
          <p:cNvSpPr>
            <a:spLocks noChangeArrowheads="1"/>
          </p:cNvSpPr>
          <p:nvPr/>
        </p:nvSpPr>
        <p:spPr bwMode="auto">
          <a:xfrm>
            <a:off x="110728" y="76200"/>
            <a:ext cx="89296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smtClean="0">
                <a:solidFill>
                  <a:srgbClr val="FFFFFF"/>
                </a:solidFill>
              </a:rPr>
              <a:t>Модернизация региональных управленческих механизмов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smtClean="0">
                <a:solidFill>
                  <a:srgbClr val="FFFFFF"/>
                </a:solidFill>
              </a:rPr>
              <a:t>в сфере общего образования Алтайского края</a:t>
            </a:r>
          </a:p>
        </p:txBody>
      </p:sp>
      <p:sp>
        <p:nvSpPr>
          <p:cNvPr id="33" name="Rectangle 6">
            <a:extLst>
              <a:ext uri="{FF2B5EF4-FFF2-40B4-BE49-F238E27FC236}"/>
            </a:extLst>
          </p:cNvPr>
          <p:cNvSpPr/>
          <p:nvPr/>
        </p:nvSpPr>
        <p:spPr>
          <a:xfrm rot="5400000">
            <a:off x="4142185" y="1722843"/>
            <a:ext cx="6724650" cy="327898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244" name="Google Shape;282;p54"/>
          <p:cNvSpPr>
            <a:spLocks noChangeArrowheads="1"/>
          </p:cNvSpPr>
          <p:nvPr/>
        </p:nvSpPr>
        <p:spPr bwMode="auto">
          <a:xfrm>
            <a:off x="4" y="814397"/>
            <a:ext cx="5865019" cy="46037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245" name="Google Shape;282;p54"/>
          <p:cNvSpPr>
            <a:spLocks noChangeArrowheads="1"/>
          </p:cNvSpPr>
          <p:nvPr/>
        </p:nvSpPr>
        <p:spPr bwMode="auto">
          <a:xfrm>
            <a:off x="4" y="911225"/>
            <a:ext cx="5865019" cy="46038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8676085" y="6767514"/>
            <a:ext cx="52388" cy="227626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7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defRPr/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247" name="Прямоугольник 97"/>
          <p:cNvSpPr>
            <a:spLocks noChangeArrowheads="1"/>
          </p:cNvSpPr>
          <p:nvPr/>
        </p:nvSpPr>
        <p:spPr bwMode="auto">
          <a:xfrm>
            <a:off x="0" y="3"/>
            <a:ext cx="59233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5697"/>
                </a:solidFill>
                <a:cs typeface="Times New Roman" pitchFamily="18" charset="0"/>
              </a:rPr>
              <a:t>Обновление содержания как инструмент повышения качества образования</a:t>
            </a:r>
            <a:endParaRPr lang="ru-RU" altLang="ru-RU" sz="2000" dirty="0" smtClean="0">
              <a:solidFill>
                <a:srgbClr val="005697"/>
              </a:solidFill>
              <a:cs typeface="Times New Roman" pitchFamily="18" charset="0"/>
            </a:endParaRPr>
          </a:p>
        </p:txBody>
      </p:sp>
      <p:sp>
        <p:nvSpPr>
          <p:cNvPr id="10248" name="object 14"/>
          <p:cNvSpPr txBox="1">
            <a:spLocks noChangeArrowheads="1"/>
          </p:cNvSpPr>
          <p:nvPr/>
        </p:nvSpPr>
        <p:spPr bwMode="auto">
          <a:xfrm>
            <a:off x="110733" y="1169990"/>
            <a:ext cx="5054203" cy="13388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192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72720" rIns="0" bIns="0">
            <a:spAutoFit/>
          </a:bodyPr>
          <a:lstStyle>
            <a:lvl1pPr marL="180975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fontAlgn="base">
              <a:spcBef>
                <a:spcPts val="1363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cs typeface="Times New Roman" pitchFamily="18" charset="0"/>
              </a:rPr>
              <a:t>Примерные рабочие программы по учебным предметам </a:t>
            </a:r>
          </a:p>
          <a:p>
            <a:pPr fontAlgn="base">
              <a:spcBef>
                <a:spcPts val="1363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cs typeface="Times New Roman" pitchFamily="18" charset="0"/>
              </a:rPr>
              <a:t> Примерные основные образовательные программы</a:t>
            </a:r>
          </a:p>
        </p:txBody>
      </p:sp>
      <p:grpSp>
        <p:nvGrpSpPr>
          <p:cNvPr id="3" name="object 16"/>
          <p:cNvGrpSpPr/>
          <p:nvPr/>
        </p:nvGrpSpPr>
        <p:grpSpPr>
          <a:xfrm>
            <a:off x="4816564" y="1385433"/>
            <a:ext cx="276701" cy="907941"/>
            <a:chOff x="8464295" y="1929383"/>
            <a:chExt cx="368935" cy="1344295"/>
          </a:xfrm>
          <a:solidFill>
            <a:schemeClr val="accent3">
              <a:lumMod val="75000"/>
            </a:schemeClr>
          </a:solidFill>
        </p:grpSpPr>
        <p:sp>
          <p:nvSpPr>
            <p:cNvPr id="35" name="object 17"/>
            <p:cNvSpPr/>
            <p:nvPr/>
          </p:nvSpPr>
          <p:spPr>
            <a:xfrm>
              <a:off x="8471915" y="1929383"/>
              <a:ext cx="0" cy="1344295"/>
            </a:xfrm>
            <a:custGeom>
              <a:avLst/>
              <a:gdLst/>
              <a:ahLst/>
              <a:cxnLst/>
              <a:rect l="l" t="t" r="r" b="b"/>
              <a:pathLst>
                <a:path h="1344295">
                  <a:moveTo>
                    <a:pt x="0" y="0"/>
                  </a:moveTo>
                  <a:lnTo>
                    <a:pt x="0" y="1344167"/>
                  </a:lnTo>
                </a:path>
              </a:pathLst>
            </a:custGeom>
            <a:grpFill/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8"/>
            <p:cNvSpPr/>
            <p:nvPr/>
          </p:nvSpPr>
          <p:spPr>
            <a:xfrm>
              <a:off x="8472677" y="2564129"/>
              <a:ext cx="360045" cy="76200"/>
            </a:xfrm>
            <a:custGeom>
              <a:avLst/>
              <a:gdLst/>
              <a:ahLst/>
              <a:cxnLst/>
              <a:rect l="l" t="t" r="r" b="b"/>
              <a:pathLst>
                <a:path w="360045" h="76200">
                  <a:moveTo>
                    <a:pt x="283845" y="0"/>
                  </a:moveTo>
                  <a:lnTo>
                    <a:pt x="283845" y="76200"/>
                  </a:lnTo>
                  <a:lnTo>
                    <a:pt x="340232" y="48006"/>
                  </a:lnTo>
                  <a:lnTo>
                    <a:pt x="296545" y="48006"/>
                  </a:lnTo>
                  <a:lnTo>
                    <a:pt x="296545" y="28194"/>
                  </a:lnTo>
                  <a:lnTo>
                    <a:pt x="340233" y="28194"/>
                  </a:lnTo>
                  <a:lnTo>
                    <a:pt x="283845" y="0"/>
                  </a:lnTo>
                  <a:close/>
                </a:path>
                <a:path w="360045" h="76200">
                  <a:moveTo>
                    <a:pt x="283845" y="28194"/>
                  </a:moveTo>
                  <a:lnTo>
                    <a:pt x="0" y="28194"/>
                  </a:lnTo>
                  <a:lnTo>
                    <a:pt x="0" y="48006"/>
                  </a:lnTo>
                  <a:lnTo>
                    <a:pt x="283845" y="48006"/>
                  </a:lnTo>
                  <a:lnTo>
                    <a:pt x="283845" y="28194"/>
                  </a:lnTo>
                  <a:close/>
                </a:path>
                <a:path w="360045" h="76200">
                  <a:moveTo>
                    <a:pt x="340233" y="28194"/>
                  </a:moveTo>
                  <a:lnTo>
                    <a:pt x="296545" y="28194"/>
                  </a:lnTo>
                  <a:lnTo>
                    <a:pt x="296545" y="48006"/>
                  </a:lnTo>
                  <a:lnTo>
                    <a:pt x="340232" y="48006"/>
                  </a:lnTo>
                  <a:lnTo>
                    <a:pt x="360045" y="38100"/>
                  </a:lnTo>
                  <a:lnTo>
                    <a:pt x="340233" y="28194"/>
                  </a:lnTo>
                  <a:close/>
                </a:path>
              </a:pathLst>
            </a:custGeom>
            <a:grpFill/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lIns="0" tIns="0" rIns="0" bIns="0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250" name="object 3"/>
          <p:cNvSpPr txBox="1">
            <a:spLocks noChangeArrowheads="1"/>
          </p:cNvSpPr>
          <p:nvPr/>
        </p:nvSpPr>
        <p:spPr bwMode="auto">
          <a:xfrm>
            <a:off x="4958245" y="1274768"/>
            <a:ext cx="847244" cy="113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НОО</a:t>
            </a:r>
          </a:p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ООО</a:t>
            </a: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1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04957">
            <a:off x="-20634" y="1146974"/>
            <a:ext cx="3317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04957">
            <a:off x="-13094" y="1741490"/>
            <a:ext cx="3333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3" name="object 5"/>
          <p:cNvGrpSpPr>
            <a:grpSpLocks/>
          </p:cNvGrpSpPr>
          <p:nvPr/>
        </p:nvGrpSpPr>
        <p:grpSpPr bwMode="auto">
          <a:xfrm>
            <a:off x="1763690" y="2656866"/>
            <a:ext cx="3063107" cy="2593000"/>
            <a:chOff x="6861047" y="1495044"/>
            <a:chExt cx="4878705" cy="2798445"/>
          </a:xfrm>
        </p:grpSpPr>
        <p:pic>
          <p:nvPicPr>
            <p:cNvPr id="10269" name="object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923" y="1700784"/>
              <a:ext cx="3685031" cy="253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object 7"/>
            <p:cNvSpPr/>
            <p:nvPr/>
          </p:nvSpPr>
          <p:spPr>
            <a:xfrm>
              <a:off x="7329390" y="1509330"/>
              <a:ext cx="3942020" cy="2642887"/>
            </a:xfrm>
            <a:custGeom>
              <a:avLst/>
              <a:gdLst/>
              <a:ahLst/>
              <a:cxnLst/>
              <a:rect l="l" t="t" r="r" b="b"/>
              <a:pathLst>
                <a:path w="3942715" h="2644140">
                  <a:moveTo>
                    <a:pt x="3803650" y="0"/>
                  </a:moveTo>
                  <a:lnTo>
                    <a:pt x="138175" y="0"/>
                  </a:lnTo>
                  <a:lnTo>
                    <a:pt x="94593" y="7067"/>
                  </a:lnTo>
                  <a:lnTo>
                    <a:pt x="56674" y="26728"/>
                  </a:lnTo>
                  <a:lnTo>
                    <a:pt x="26728" y="56674"/>
                  </a:lnTo>
                  <a:lnTo>
                    <a:pt x="7067" y="94593"/>
                  </a:lnTo>
                  <a:lnTo>
                    <a:pt x="0" y="138175"/>
                  </a:lnTo>
                  <a:lnTo>
                    <a:pt x="0" y="2644140"/>
                  </a:lnTo>
                  <a:lnTo>
                    <a:pt x="3942587" y="2644140"/>
                  </a:lnTo>
                  <a:lnTo>
                    <a:pt x="3942587" y="2471039"/>
                  </a:lnTo>
                  <a:lnTo>
                    <a:pt x="120268" y="2471039"/>
                  </a:lnTo>
                  <a:lnTo>
                    <a:pt x="120268" y="155955"/>
                  </a:lnTo>
                  <a:lnTo>
                    <a:pt x="3942587" y="155956"/>
                  </a:lnTo>
                  <a:lnTo>
                    <a:pt x="3942587" y="138175"/>
                  </a:lnTo>
                  <a:lnTo>
                    <a:pt x="3935148" y="94593"/>
                  </a:lnTo>
                  <a:lnTo>
                    <a:pt x="3915261" y="56674"/>
                  </a:lnTo>
                  <a:lnTo>
                    <a:pt x="3885200" y="26728"/>
                  </a:lnTo>
                  <a:lnTo>
                    <a:pt x="3847238" y="7067"/>
                  </a:lnTo>
                  <a:lnTo>
                    <a:pt x="3803650" y="0"/>
                  </a:lnTo>
                  <a:close/>
                </a:path>
                <a:path w="3942715" h="2644140">
                  <a:moveTo>
                    <a:pt x="3942587" y="155956"/>
                  </a:moveTo>
                  <a:lnTo>
                    <a:pt x="3820794" y="155955"/>
                  </a:lnTo>
                  <a:lnTo>
                    <a:pt x="3820794" y="2471039"/>
                  </a:lnTo>
                  <a:lnTo>
                    <a:pt x="3942587" y="2471039"/>
                  </a:lnTo>
                  <a:lnTo>
                    <a:pt x="3942587" y="15595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lIns="0" tIns="0" rIns="0" bIns="0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71" name="object 8"/>
            <p:cNvSpPr>
              <a:spLocks noChangeArrowheads="1"/>
            </p:cNvSpPr>
            <p:nvPr/>
          </p:nvSpPr>
          <p:spPr bwMode="auto">
            <a:xfrm>
              <a:off x="6861047" y="1495044"/>
              <a:ext cx="4878705" cy="2776855"/>
            </a:xfrm>
            <a:custGeom>
              <a:avLst/>
              <a:gdLst>
                <a:gd name="T0" fmla="*/ 4275201 w 4878705"/>
                <a:gd name="T1" fmla="*/ 0 h 2776854"/>
                <a:gd name="T2" fmla="*/ 602360 w 4878705"/>
                <a:gd name="T3" fmla="*/ 0 h 2776854"/>
                <a:gd name="T4" fmla="*/ 555625 w 4878705"/>
                <a:gd name="T5" fmla="*/ 7605 h 2776854"/>
                <a:gd name="T6" fmla="*/ 514924 w 4878705"/>
                <a:gd name="T7" fmla="*/ 28781 h 2776854"/>
                <a:gd name="T8" fmla="*/ 482757 w 4878705"/>
                <a:gd name="T9" fmla="*/ 61063 h 2776854"/>
                <a:gd name="T10" fmla="*/ 461624 w 4878705"/>
                <a:gd name="T11" fmla="*/ 101990 h 2776854"/>
                <a:gd name="T12" fmla="*/ 454025 w 4878705"/>
                <a:gd name="T13" fmla="*/ 149097 h 2776854"/>
                <a:gd name="T14" fmla="*/ 454025 w 4878705"/>
                <a:gd name="T15" fmla="*/ 2658745 h 2776854"/>
                <a:gd name="T16" fmla="*/ 0 w 4878705"/>
                <a:gd name="T17" fmla="*/ 2658745 h 2776854"/>
                <a:gd name="T18" fmla="*/ 0 w 4878705"/>
                <a:gd name="T19" fmla="*/ 2718562 h 2776854"/>
                <a:gd name="T20" fmla="*/ 4623 w 4878705"/>
                <a:gd name="T21" fmla="*/ 2741367 h 2776854"/>
                <a:gd name="T22" fmla="*/ 17176 w 4878705"/>
                <a:gd name="T23" fmla="*/ 2759837 h 2776854"/>
                <a:gd name="T24" fmla="*/ 35683 w 4878705"/>
                <a:gd name="T25" fmla="*/ 2772212 h 2776854"/>
                <a:gd name="T26" fmla="*/ 58166 w 4878705"/>
                <a:gd name="T27" fmla="*/ 2776729 h 2776854"/>
                <a:gd name="T28" fmla="*/ 4820158 w 4878705"/>
                <a:gd name="T29" fmla="*/ 2776729 h 2776854"/>
                <a:gd name="T30" fmla="*/ 4842962 w 4878705"/>
                <a:gd name="T31" fmla="*/ 2772105 h 2776854"/>
                <a:gd name="T32" fmla="*/ 4861433 w 4878705"/>
                <a:gd name="T33" fmla="*/ 2759552 h 2776854"/>
                <a:gd name="T34" fmla="*/ 4873807 w 4878705"/>
                <a:gd name="T35" fmla="*/ 2741045 h 2776854"/>
                <a:gd name="T36" fmla="*/ 4878324 w 4878705"/>
                <a:gd name="T37" fmla="*/ 2718562 h 2776854"/>
                <a:gd name="T38" fmla="*/ 4878324 w 4878705"/>
                <a:gd name="T39" fmla="*/ 2716911 h 2776854"/>
                <a:gd name="T40" fmla="*/ 2174112 w 4878705"/>
                <a:gd name="T41" fmla="*/ 2716911 h 2776854"/>
                <a:gd name="T42" fmla="*/ 2151235 w 4878705"/>
                <a:gd name="T43" fmla="*/ 2712306 h 2776854"/>
                <a:gd name="T44" fmla="*/ 2132726 w 4878705"/>
                <a:gd name="T45" fmla="*/ 2699782 h 2776854"/>
                <a:gd name="T46" fmla="*/ 2120338 w 4878705"/>
                <a:gd name="T47" fmla="*/ 2681282 h 2776854"/>
                <a:gd name="T48" fmla="*/ 2115820 w 4878705"/>
                <a:gd name="T49" fmla="*/ 2658745 h 2776854"/>
                <a:gd name="T50" fmla="*/ 2115820 w 4878705"/>
                <a:gd name="T51" fmla="*/ 2657983 h 2776854"/>
                <a:gd name="T52" fmla="*/ 467995 w 4878705"/>
                <a:gd name="T53" fmla="*/ 2657983 h 2776854"/>
                <a:gd name="T54" fmla="*/ 467995 w 4878705"/>
                <a:gd name="T55" fmla="*/ 151383 h 2776854"/>
                <a:gd name="T56" fmla="*/ 475062 w 4878705"/>
                <a:gd name="T57" fmla="*/ 107801 h 2776854"/>
                <a:gd name="T58" fmla="*/ 494723 w 4878705"/>
                <a:gd name="T59" fmla="*/ 69882 h 2776854"/>
                <a:gd name="T60" fmla="*/ 524669 w 4878705"/>
                <a:gd name="T61" fmla="*/ 39936 h 2776854"/>
                <a:gd name="T62" fmla="*/ 562588 w 4878705"/>
                <a:gd name="T63" fmla="*/ 20275 h 2776854"/>
                <a:gd name="T64" fmla="*/ 606171 w 4878705"/>
                <a:gd name="T65" fmla="*/ 13207 h 2776854"/>
                <a:gd name="T66" fmla="*/ 4333136 w 4878705"/>
                <a:gd name="T67" fmla="*/ 13207 h 2776854"/>
                <a:gd name="T68" fmla="*/ 4322308 w 4878705"/>
                <a:gd name="T69" fmla="*/ 7605 h 2776854"/>
                <a:gd name="T70" fmla="*/ 4275201 w 4878705"/>
                <a:gd name="T71" fmla="*/ 0 h 2776854"/>
                <a:gd name="T72" fmla="*/ 4333136 w 4878705"/>
                <a:gd name="T73" fmla="*/ 13207 h 2776854"/>
                <a:gd name="T74" fmla="*/ 4272153 w 4878705"/>
                <a:gd name="T75" fmla="*/ 13207 h 2776854"/>
                <a:gd name="T76" fmla="*/ 4315735 w 4878705"/>
                <a:gd name="T77" fmla="*/ 20275 h 2776854"/>
                <a:gd name="T78" fmla="*/ 4353654 w 4878705"/>
                <a:gd name="T79" fmla="*/ 39936 h 2776854"/>
                <a:gd name="T80" fmla="*/ 4383600 w 4878705"/>
                <a:gd name="T81" fmla="*/ 69882 h 2776854"/>
                <a:gd name="T82" fmla="*/ 4403261 w 4878705"/>
                <a:gd name="T83" fmla="*/ 107801 h 2776854"/>
                <a:gd name="T84" fmla="*/ 4410329 w 4878705"/>
                <a:gd name="T85" fmla="*/ 151383 h 2776854"/>
                <a:gd name="T86" fmla="*/ 4410329 w 4878705"/>
                <a:gd name="T87" fmla="*/ 2657983 h 2776854"/>
                <a:gd name="T88" fmla="*/ 2762504 w 4878705"/>
                <a:gd name="T89" fmla="*/ 2657983 h 2776854"/>
                <a:gd name="T90" fmla="*/ 2762504 w 4878705"/>
                <a:gd name="T91" fmla="*/ 2658745 h 2776854"/>
                <a:gd name="T92" fmla="*/ 2757878 w 4878705"/>
                <a:gd name="T93" fmla="*/ 2681604 h 2776854"/>
                <a:gd name="T94" fmla="*/ 2745311 w 4878705"/>
                <a:gd name="T95" fmla="*/ 2700068 h 2776854"/>
                <a:gd name="T96" fmla="*/ 2726767 w 4878705"/>
                <a:gd name="T97" fmla="*/ 2712413 h 2776854"/>
                <a:gd name="T98" fmla="*/ 2704210 w 4878705"/>
                <a:gd name="T99" fmla="*/ 2716911 h 2776854"/>
                <a:gd name="T100" fmla="*/ 4878324 w 4878705"/>
                <a:gd name="T101" fmla="*/ 2716911 h 2776854"/>
                <a:gd name="T102" fmla="*/ 4878324 w 4878705"/>
                <a:gd name="T103" fmla="*/ 2658745 h 2776854"/>
                <a:gd name="T104" fmla="*/ 4424299 w 4878705"/>
                <a:gd name="T105" fmla="*/ 2658745 h 2776854"/>
                <a:gd name="T106" fmla="*/ 4424299 w 4878705"/>
                <a:gd name="T107" fmla="*/ 149097 h 2776854"/>
                <a:gd name="T108" fmla="*/ 4416693 w 4878705"/>
                <a:gd name="T109" fmla="*/ 101990 h 2776854"/>
                <a:gd name="T110" fmla="*/ 4395517 w 4878705"/>
                <a:gd name="T111" fmla="*/ 61063 h 2776854"/>
                <a:gd name="T112" fmla="*/ 4363235 w 4878705"/>
                <a:gd name="T113" fmla="*/ 28781 h 2776854"/>
                <a:gd name="T114" fmla="*/ 4333136 w 4878705"/>
                <a:gd name="T115" fmla="*/ 13207 h 27768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78705"/>
                <a:gd name="T175" fmla="*/ 0 h 2776854"/>
                <a:gd name="T176" fmla="*/ 4878705 w 4878705"/>
                <a:gd name="T177" fmla="*/ 2776854 h 27768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78705" h="2776854">
                  <a:moveTo>
                    <a:pt x="4275201" y="0"/>
                  </a:moveTo>
                  <a:lnTo>
                    <a:pt x="602360" y="0"/>
                  </a:lnTo>
                  <a:lnTo>
                    <a:pt x="555625" y="7605"/>
                  </a:lnTo>
                  <a:lnTo>
                    <a:pt x="514924" y="28781"/>
                  </a:lnTo>
                  <a:lnTo>
                    <a:pt x="482757" y="61063"/>
                  </a:lnTo>
                  <a:lnTo>
                    <a:pt x="461624" y="101990"/>
                  </a:lnTo>
                  <a:lnTo>
                    <a:pt x="454025" y="149097"/>
                  </a:lnTo>
                  <a:lnTo>
                    <a:pt x="454025" y="2658744"/>
                  </a:lnTo>
                  <a:lnTo>
                    <a:pt x="0" y="2658744"/>
                  </a:lnTo>
                  <a:lnTo>
                    <a:pt x="0" y="2718561"/>
                  </a:lnTo>
                  <a:lnTo>
                    <a:pt x="4623" y="2741366"/>
                  </a:lnTo>
                  <a:lnTo>
                    <a:pt x="17176" y="2759836"/>
                  </a:lnTo>
                  <a:lnTo>
                    <a:pt x="35683" y="2772211"/>
                  </a:lnTo>
                  <a:lnTo>
                    <a:pt x="58166" y="2776728"/>
                  </a:lnTo>
                  <a:lnTo>
                    <a:pt x="4820158" y="2776728"/>
                  </a:lnTo>
                  <a:lnTo>
                    <a:pt x="4842962" y="2772104"/>
                  </a:lnTo>
                  <a:lnTo>
                    <a:pt x="4861433" y="2759551"/>
                  </a:lnTo>
                  <a:lnTo>
                    <a:pt x="4873807" y="2741044"/>
                  </a:lnTo>
                  <a:lnTo>
                    <a:pt x="4878324" y="2718561"/>
                  </a:lnTo>
                  <a:lnTo>
                    <a:pt x="4878324" y="2716910"/>
                  </a:lnTo>
                  <a:lnTo>
                    <a:pt x="2174112" y="2716910"/>
                  </a:lnTo>
                  <a:lnTo>
                    <a:pt x="2151235" y="2712305"/>
                  </a:lnTo>
                  <a:lnTo>
                    <a:pt x="2132726" y="2699781"/>
                  </a:lnTo>
                  <a:lnTo>
                    <a:pt x="2120338" y="2681281"/>
                  </a:lnTo>
                  <a:lnTo>
                    <a:pt x="2115820" y="2658744"/>
                  </a:lnTo>
                  <a:lnTo>
                    <a:pt x="2115820" y="2657982"/>
                  </a:lnTo>
                  <a:lnTo>
                    <a:pt x="467995" y="2657982"/>
                  </a:lnTo>
                  <a:lnTo>
                    <a:pt x="467995" y="151383"/>
                  </a:lnTo>
                  <a:lnTo>
                    <a:pt x="475062" y="107801"/>
                  </a:lnTo>
                  <a:lnTo>
                    <a:pt x="494723" y="69882"/>
                  </a:lnTo>
                  <a:lnTo>
                    <a:pt x="524669" y="39936"/>
                  </a:lnTo>
                  <a:lnTo>
                    <a:pt x="562588" y="20275"/>
                  </a:lnTo>
                  <a:lnTo>
                    <a:pt x="606171" y="13207"/>
                  </a:lnTo>
                  <a:lnTo>
                    <a:pt x="4333136" y="13207"/>
                  </a:lnTo>
                  <a:lnTo>
                    <a:pt x="4322308" y="7605"/>
                  </a:lnTo>
                  <a:lnTo>
                    <a:pt x="4275201" y="0"/>
                  </a:lnTo>
                  <a:close/>
                </a:path>
                <a:path w="4878705" h="2776854">
                  <a:moveTo>
                    <a:pt x="4333136" y="13207"/>
                  </a:moveTo>
                  <a:lnTo>
                    <a:pt x="4272153" y="13207"/>
                  </a:lnTo>
                  <a:lnTo>
                    <a:pt x="4315735" y="20275"/>
                  </a:lnTo>
                  <a:lnTo>
                    <a:pt x="4353654" y="39936"/>
                  </a:lnTo>
                  <a:lnTo>
                    <a:pt x="4383600" y="69882"/>
                  </a:lnTo>
                  <a:lnTo>
                    <a:pt x="4403261" y="107801"/>
                  </a:lnTo>
                  <a:lnTo>
                    <a:pt x="4410329" y="151383"/>
                  </a:lnTo>
                  <a:lnTo>
                    <a:pt x="4410329" y="2657982"/>
                  </a:lnTo>
                  <a:lnTo>
                    <a:pt x="2762504" y="2657982"/>
                  </a:lnTo>
                  <a:lnTo>
                    <a:pt x="2762504" y="2658744"/>
                  </a:lnTo>
                  <a:lnTo>
                    <a:pt x="2757878" y="2681603"/>
                  </a:lnTo>
                  <a:lnTo>
                    <a:pt x="2745311" y="2700067"/>
                  </a:lnTo>
                  <a:lnTo>
                    <a:pt x="2726767" y="2712412"/>
                  </a:lnTo>
                  <a:lnTo>
                    <a:pt x="2704210" y="2716910"/>
                  </a:lnTo>
                  <a:lnTo>
                    <a:pt x="4878324" y="2716910"/>
                  </a:lnTo>
                  <a:lnTo>
                    <a:pt x="4878324" y="2658744"/>
                  </a:lnTo>
                  <a:lnTo>
                    <a:pt x="4424299" y="2658744"/>
                  </a:lnTo>
                  <a:lnTo>
                    <a:pt x="4424299" y="149097"/>
                  </a:lnTo>
                  <a:lnTo>
                    <a:pt x="4416693" y="101990"/>
                  </a:lnTo>
                  <a:lnTo>
                    <a:pt x="4395517" y="61063"/>
                  </a:lnTo>
                  <a:lnTo>
                    <a:pt x="4363235" y="28781"/>
                  </a:lnTo>
                  <a:lnTo>
                    <a:pt x="4333136" y="13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72" name="object 9"/>
            <p:cNvSpPr>
              <a:spLocks noChangeArrowheads="1"/>
            </p:cNvSpPr>
            <p:nvPr/>
          </p:nvSpPr>
          <p:spPr bwMode="auto">
            <a:xfrm>
              <a:off x="6961632" y="4152899"/>
              <a:ext cx="4677410" cy="140335"/>
            </a:xfrm>
            <a:custGeom>
              <a:avLst/>
              <a:gdLst>
                <a:gd name="T0" fmla="*/ 2662429 w 4677409"/>
                <a:gd name="T1" fmla="*/ 0 h 140335"/>
                <a:gd name="T2" fmla="*/ 2014728 w 4677409"/>
                <a:gd name="T3" fmla="*/ 0 h 140335"/>
                <a:gd name="T4" fmla="*/ 2014728 w 4677409"/>
                <a:gd name="T5" fmla="*/ 762 h 140335"/>
                <a:gd name="T6" fmla="*/ 2019363 w 4677409"/>
                <a:gd name="T7" fmla="*/ 23495 h 140335"/>
                <a:gd name="T8" fmla="*/ 2032012 w 4677409"/>
                <a:gd name="T9" fmla="*/ 42151 h 140335"/>
                <a:gd name="T10" fmla="*/ 2050783 w 4677409"/>
                <a:gd name="T11" fmla="*/ 54787 h 140335"/>
                <a:gd name="T12" fmla="*/ 2073783 w 4677409"/>
                <a:gd name="T13" fmla="*/ 59436 h 140335"/>
                <a:gd name="T14" fmla="*/ 2604136 w 4677409"/>
                <a:gd name="T15" fmla="*/ 59436 h 140335"/>
                <a:gd name="T16" fmla="*/ 2627008 w 4677409"/>
                <a:gd name="T17" fmla="*/ 54787 h 140335"/>
                <a:gd name="T18" fmla="*/ 2645512 w 4677409"/>
                <a:gd name="T19" fmla="*/ 42151 h 140335"/>
                <a:gd name="T20" fmla="*/ 2657907 w 4677409"/>
                <a:gd name="T21" fmla="*/ 23495 h 140335"/>
                <a:gd name="T22" fmla="*/ 2662429 w 4677409"/>
                <a:gd name="T23" fmla="*/ 762 h 140335"/>
                <a:gd name="T24" fmla="*/ 2662429 w 4677409"/>
                <a:gd name="T25" fmla="*/ 0 h 140335"/>
                <a:gd name="T26" fmla="*/ 4677157 w 4677409"/>
                <a:gd name="T27" fmla="*/ 118872 h 140335"/>
                <a:gd name="T28" fmla="*/ 0 w 4677409"/>
                <a:gd name="T29" fmla="*/ 118872 h 140335"/>
                <a:gd name="T30" fmla="*/ 1739 w 4677409"/>
                <a:gd name="T31" fmla="*/ 127355 h 140335"/>
                <a:gd name="T32" fmla="*/ 6477 w 4677409"/>
                <a:gd name="T33" fmla="*/ 134112 h 140335"/>
                <a:gd name="T34" fmla="*/ 13385 w 4677409"/>
                <a:gd name="T35" fmla="*/ 138595 h 140335"/>
                <a:gd name="T36" fmla="*/ 21717 w 4677409"/>
                <a:gd name="T37" fmla="*/ 140208 h 140335"/>
                <a:gd name="T38" fmla="*/ 4655440 w 4677409"/>
                <a:gd name="T39" fmla="*/ 140208 h 140335"/>
                <a:gd name="T40" fmla="*/ 4664076 w 4677409"/>
                <a:gd name="T41" fmla="*/ 138493 h 140335"/>
                <a:gd name="T42" fmla="*/ 4670959 w 4677409"/>
                <a:gd name="T43" fmla="*/ 133832 h 140335"/>
                <a:gd name="T44" fmla="*/ 4675506 w 4677409"/>
                <a:gd name="T45" fmla="*/ 127038 h 140335"/>
                <a:gd name="T46" fmla="*/ 4677157 w 4677409"/>
                <a:gd name="T47" fmla="*/ 118872 h 140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77409"/>
                <a:gd name="T73" fmla="*/ 0 h 140335"/>
                <a:gd name="T74" fmla="*/ 4677409 w 4677409"/>
                <a:gd name="T75" fmla="*/ 140335 h 140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77409" h="140335">
                  <a:moveTo>
                    <a:pt x="2662428" y="0"/>
                  </a:moveTo>
                  <a:lnTo>
                    <a:pt x="2014728" y="0"/>
                  </a:lnTo>
                  <a:lnTo>
                    <a:pt x="2014728" y="762"/>
                  </a:lnTo>
                  <a:lnTo>
                    <a:pt x="2019363" y="23495"/>
                  </a:lnTo>
                  <a:lnTo>
                    <a:pt x="2032012" y="42151"/>
                  </a:lnTo>
                  <a:lnTo>
                    <a:pt x="2050783" y="54787"/>
                  </a:lnTo>
                  <a:lnTo>
                    <a:pt x="2073783" y="59436"/>
                  </a:lnTo>
                  <a:lnTo>
                    <a:pt x="2604135" y="59436"/>
                  </a:lnTo>
                  <a:lnTo>
                    <a:pt x="2627007" y="54787"/>
                  </a:lnTo>
                  <a:lnTo>
                    <a:pt x="2645511" y="42151"/>
                  </a:lnTo>
                  <a:lnTo>
                    <a:pt x="2657906" y="23495"/>
                  </a:lnTo>
                  <a:lnTo>
                    <a:pt x="2662428" y="762"/>
                  </a:lnTo>
                  <a:lnTo>
                    <a:pt x="2662428" y="0"/>
                  </a:lnTo>
                  <a:close/>
                </a:path>
                <a:path w="4677409" h="140335">
                  <a:moveTo>
                    <a:pt x="4677156" y="118872"/>
                  </a:moveTo>
                  <a:lnTo>
                    <a:pt x="0" y="118872"/>
                  </a:lnTo>
                  <a:lnTo>
                    <a:pt x="1739" y="127355"/>
                  </a:lnTo>
                  <a:lnTo>
                    <a:pt x="6477" y="134112"/>
                  </a:lnTo>
                  <a:lnTo>
                    <a:pt x="13385" y="138595"/>
                  </a:lnTo>
                  <a:lnTo>
                    <a:pt x="21717" y="140208"/>
                  </a:lnTo>
                  <a:lnTo>
                    <a:pt x="4655439" y="140208"/>
                  </a:lnTo>
                  <a:lnTo>
                    <a:pt x="4664075" y="138493"/>
                  </a:lnTo>
                  <a:lnTo>
                    <a:pt x="4670958" y="133832"/>
                  </a:lnTo>
                  <a:lnTo>
                    <a:pt x="4675505" y="127038"/>
                  </a:lnTo>
                  <a:lnTo>
                    <a:pt x="4677156" y="11887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0254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04957">
            <a:off x="23416" y="5069686"/>
            <a:ext cx="3317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5" name="object 2"/>
          <p:cNvGrpSpPr>
            <a:grpSpLocks/>
          </p:cNvGrpSpPr>
          <p:nvPr/>
        </p:nvGrpSpPr>
        <p:grpSpPr bwMode="auto">
          <a:xfrm>
            <a:off x="241525" y="5161940"/>
            <a:ext cx="5623322" cy="1450975"/>
            <a:chOff x="6047232" y="1901951"/>
            <a:chExt cx="5725668" cy="3768852"/>
          </a:xfrm>
        </p:grpSpPr>
        <p:pic>
          <p:nvPicPr>
            <p:cNvPr id="10267" name="object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140" y="1901951"/>
              <a:ext cx="5522976" cy="376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object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232" y="2560319"/>
              <a:ext cx="5725668" cy="255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6" name="object 13"/>
          <p:cNvSpPr txBox="1">
            <a:spLocks noChangeArrowheads="1"/>
          </p:cNvSpPr>
          <p:nvPr/>
        </p:nvSpPr>
        <p:spPr bwMode="auto">
          <a:xfrm>
            <a:off x="382193" y="5351472"/>
            <a:ext cx="4666059" cy="738187"/>
          </a:xfrm>
          <a:prstGeom prst="rect">
            <a:avLst/>
          </a:prstGeom>
          <a:solidFill>
            <a:srgbClr val="FFFFFF"/>
          </a:solidFill>
          <a:ln w="12192">
            <a:solidFill>
              <a:srgbClr val="BEBEBE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80975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fontAlgn="base">
              <a:spcBef>
                <a:spcPts val="2325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396D8E"/>
                </a:solidFill>
              </a:rPr>
              <a:t>Единый информационный ресурс</a:t>
            </a:r>
            <a:endParaRPr lang="ru-RU" altLang="ru-RU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srgbClr val="396D8E"/>
                </a:solidFill>
              </a:rPr>
              <a:t>   размещение методических  материалов,</a:t>
            </a:r>
            <a:endParaRPr lang="ru-RU" altLang="ru-RU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srgbClr val="396D8E"/>
                </a:solidFill>
              </a:rPr>
              <a:t>конструктор рабочих программ</a:t>
            </a:r>
            <a:endParaRPr lang="ru-RU" altLang="ru-RU" sz="1600" dirty="0" smtClean="0">
              <a:solidFill>
                <a:srgbClr val="000000"/>
              </a:solidFill>
            </a:endParaRPr>
          </a:p>
        </p:txBody>
      </p:sp>
      <p:sp>
        <p:nvSpPr>
          <p:cNvPr id="10257" name="object 3"/>
          <p:cNvSpPr>
            <a:spLocks noChangeArrowheads="1"/>
          </p:cNvSpPr>
          <p:nvPr/>
        </p:nvSpPr>
        <p:spPr bwMode="auto">
          <a:xfrm>
            <a:off x="2917036" y="5102234"/>
            <a:ext cx="2756297" cy="1636713"/>
          </a:xfrm>
          <a:custGeom>
            <a:avLst/>
            <a:gdLst>
              <a:gd name="T0" fmla="*/ 3674898 w 2807334"/>
              <a:gd name="T1" fmla="*/ 0 h 4249420"/>
              <a:gd name="T2" fmla="*/ 0 w 2807334"/>
              <a:gd name="T3" fmla="*/ 0 h 4249420"/>
              <a:gd name="T4" fmla="*/ 3674898 w 2807334"/>
              <a:gd name="T5" fmla="*/ 1636517 h 4249420"/>
              <a:gd name="T6" fmla="*/ 3674898 w 2807334"/>
              <a:gd name="T7" fmla="*/ 0 h 4249420"/>
              <a:gd name="T8" fmla="*/ 0 60000 65536"/>
              <a:gd name="T9" fmla="*/ 0 60000 65536"/>
              <a:gd name="T10" fmla="*/ 0 60000 65536"/>
              <a:gd name="T11" fmla="*/ 0 60000 65536"/>
              <a:gd name="T12" fmla="*/ 0 w 2807334"/>
              <a:gd name="T13" fmla="*/ 0 h 4249420"/>
              <a:gd name="T14" fmla="*/ 2807334 w 2807334"/>
              <a:gd name="T15" fmla="*/ 4249420 h 4249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7334" h="4249420">
                <a:moveTo>
                  <a:pt x="2807208" y="0"/>
                </a:moveTo>
                <a:lnTo>
                  <a:pt x="0" y="0"/>
                </a:lnTo>
                <a:lnTo>
                  <a:pt x="2807208" y="4248912"/>
                </a:lnTo>
                <a:lnTo>
                  <a:pt x="2807208" y="0"/>
                </a:lnTo>
                <a:close/>
              </a:path>
            </a:pathLst>
          </a:custGeom>
          <a:solidFill>
            <a:srgbClr val="EBDFF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0258" name="object 2"/>
          <p:cNvSpPr txBox="1">
            <a:spLocks noGrp="1"/>
          </p:cNvSpPr>
          <p:nvPr>
            <p:ph type="title"/>
          </p:nvPr>
        </p:nvSpPr>
        <p:spPr bwMode="auto">
          <a:xfrm>
            <a:off x="5865023" y="1446352"/>
            <a:ext cx="3374231" cy="6283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12700" numCol="1" anchorCtr="0" compatLnSpc="1">
            <a:prstTxWarp prst="textNoShape">
              <a:avLst/>
            </a:prstTxWarp>
            <a:spAutoFit/>
          </a:bodyPr>
          <a:lstStyle/>
          <a:p>
            <a:pPr marL="12700" algn="ctr" eaLnBrk="1" hangingPunct="1">
              <a:spcBef>
                <a:spcPts val="100"/>
              </a:spcBef>
            </a:pPr>
            <a:r>
              <a:rPr lang="ru-RU" altLang="ru-RU" sz="2000" smtClean="0">
                <a:solidFill>
                  <a:srgbClr val="005697"/>
                </a:solidFill>
              </a:rPr>
              <a:t>Просветительские мероприятия</a:t>
            </a:r>
          </a:p>
        </p:txBody>
      </p:sp>
      <p:sp>
        <p:nvSpPr>
          <p:cNvPr id="10259" name="object 3"/>
          <p:cNvSpPr txBox="1">
            <a:spLocks noChangeArrowheads="1"/>
          </p:cNvSpPr>
          <p:nvPr/>
        </p:nvSpPr>
        <p:spPr bwMode="auto">
          <a:xfrm>
            <a:off x="6435328" y="2133629"/>
            <a:ext cx="2708672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7030A0"/>
                </a:solidFill>
              </a:rPr>
              <a:t>29 июня 2021</a:t>
            </a:r>
            <a:endParaRPr lang="ru-RU" altLang="ru-RU" sz="1200" dirty="0" smtClean="0">
              <a:solidFill>
                <a:srgbClr val="7030A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Обновление содержания и методик преподавания предметов «Русский язык»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и «Литература»</a:t>
            </a:r>
          </a:p>
          <a:p>
            <a:pPr algn="ctr" fontAlgn="base">
              <a:spcBef>
                <a:spcPts val="155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7030A0"/>
                </a:solidFill>
              </a:rPr>
              <a:t>29 сентября 2021</a:t>
            </a:r>
            <a:endParaRPr lang="ru-RU" altLang="ru-RU" sz="1200" dirty="0" smtClean="0">
              <a:solidFill>
                <a:srgbClr val="7030A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Обновление содержания и методик преподавания предметной области «Общественно-научные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предметы»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7030A0"/>
                </a:solidFill>
              </a:rPr>
              <a:t>27 октября 2021</a:t>
            </a:r>
            <a:endParaRPr lang="ru-RU" altLang="ru-RU" sz="1200" dirty="0" smtClean="0">
              <a:solidFill>
                <a:srgbClr val="7030A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Обновление содержания и методик преподавания предметной области «Математика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информатика»</a:t>
            </a:r>
          </a:p>
          <a:p>
            <a:pPr algn="ctr" fontAlgn="base">
              <a:spcBef>
                <a:spcPts val="1563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7030A0"/>
                </a:solidFill>
              </a:rPr>
              <a:t>24 ноября 2021</a:t>
            </a:r>
            <a:endParaRPr lang="ru-RU" altLang="ru-RU" sz="1200" dirty="0" smtClean="0">
              <a:solidFill>
                <a:srgbClr val="7030A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Обновление содержания и методик преподавания предметов начального общего образования</a:t>
            </a:r>
          </a:p>
        </p:txBody>
      </p:sp>
      <p:pic>
        <p:nvPicPr>
          <p:cNvPr id="1026" name="Picture 2" descr="C:\Users\kolchenko\Downloads\transparent-planning-icon-calendar-icon-leadership-icon-5fc7fc968c9835.1060429616069418465759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C0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980991" y="2133629"/>
            <a:ext cx="480971" cy="641294"/>
          </a:xfrm>
          <a:prstGeom prst="rect">
            <a:avLst/>
          </a:prstGeom>
          <a:noFill/>
          <a:extLst/>
        </p:spPr>
      </p:pic>
      <p:pic>
        <p:nvPicPr>
          <p:cNvPr id="10261" name="Picture 2" descr="C:\Users\kolchenko\Downloads\transparent-planning-icon-calendar-icon-leadership-icon-5fc7fc968c9835.1060429616069418465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20" y="3282104"/>
            <a:ext cx="48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" descr="C:\Users\kolchenko\Downloads\transparent-planning-icon-calendar-icon-leadership-icon-5fc7fc968c9835.1060429616069418465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21" y="4379400"/>
            <a:ext cx="48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" descr="C:\Users\kolchenko\Downloads\transparent-planning-icon-calendar-icon-leadership-icon-5fc7fc968c9835.1060429616069418465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18" y="5458138"/>
            <a:ext cx="4810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3729" y="2328583"/>
            <a:ext cx="3471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spc="-100" dirty="0">
                <a:solidFill>
                  <a:srgbClr val="FF0000"/>
                </a:solidFill>
              </a:rPr>
              <a:t>http://www.instrao.ru/index.php/primer</a:t>
            </a:r>
            <a:endParaRPr lang="ru-RU" sz="1600" b="1" spc="-100" dirty="0">
              <a:solidFill>
                <a:srgbClr val="FF0000"/>
              </a:solidFill>
            </a:endParaRPr>
          </a:p>
        </p:txBody>
      </p:sp>
      <p:pic>
        <p:nvPicPr>
          <p:cNvPr id="10265" name="object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4" y="228600"/>
            <a:ext cx="299561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3823694" y="5249611"/>
            <a:ext cx="130373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spc="-5" dirty="0">
                <a:solidFill>
                  <a:srgbClr val="FF0000"/>
                </a:solidFill>
                <a:cs typeface="Arial" panose="020B0604020202020204" pitchFamily="34" charset="0"/>
              </a:rPr>
              <a:t>edsoo.ru</a:t>
            </a:r>
            <a:endParaRPr lang="ru-RU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5"/>
          <p:cNvSpPr>
            <a:spLocks noChangeArrowheads="1"/>
          </p:cNvSpPr>
          <p:nvPr/>
        </p:nvSpPr>
        <p:spPr bwMode="auto">
          <a:xfrm>
            <a:off x="110728" y="76200"/>
            <a:ext cx="89296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smtClean="0">
                <a:solidFill>
                  <a:srgbClr val="FFFFFF"/>
                </a:solidFill>
              </a:rPr>
              <a:t>Алтайского края</a:t>
            </a:r>
          </a:p>
        </p:txBody>
      </p:sp>
      <p:sp>
        <p:nvSpPr>
          <p:cNvPr id="33" name="Rectangle 6">
            <a:extLst>
              <a:ext uri="{FF2B5EF4-FFF2-40B4-BE49-F238E27FC236}"/>
            </a:extLst>
          </p:cNvPr>
          <p:cNvSpPr/>
          <p:nvPr/>
        </p:nvSpPr>
        <p:spPr>
          <a:xfrm rot="5400000">
            <a:off x="4118348" y="2560244"/>
            <a:ext cx="6724650" cy="327898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268" name="Прямоугольник 38"/>
          <p:cNvSpPr>
            <a:spLocks noChangeArrowheads="1"/>
          </p:cNvSpPr>
          <p:nvPr/>
        </p:nvSpPr>
        <p:spPr bwMode="auto">
          <a:xfrm>
            <a:off x="1" y="190503"/>
            <a:ext cx="58543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5697"/>
                </a:solidFill>
                <a:cs typeface="Times New Roman" pitchFamily="18" charset="0"/>
              </a:rPr>
              <a:t>Апробация ФГОС НОО и ООО</a:t>
            </a:r>
            <a:endParaRPr lang="ru-RU" altLang="ru-RU" sz="2800" smtClean="0">
              <a:solidFill>
                <a:srgbClr val="005697"/>
              </a:solidFill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72187" y="5073650"/>
            <a:ext cx="28717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270" name="objec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6" y="6194425"/>
            <a:ext cx="4095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https://lh5.googleusercontent.com/MRkdiTiC3hnOVIPe9ReE38fV7PpO6_uBdjo2aROPPIn8OhNTqxFBU83osfKqoopcul8NFK5g3YUuMVkpq6TRTBv7BpHtSyVxjaFwAmySvnpWIctDUAfaThP7L5rrCwt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55" y="204791"/>
            <a:ext cx="103941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6" t="9879" r="44685" b="6250"/>
          <a:stretch>
            <a:fillRect/>
          </a:stretch>
        </p:blipFill>
        <p:spPr bwMode="auto">
          <a:xfrm>
            <a:off x="6072188" y="1246191"/>
            <a:ext cx="2400302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9"/>
          <p:cNvSpPr txBox="1">
            <a:spLocks noChangeArrowheads="1"/>
          </p:cNvSpPr>
          <p:nvPr/>
        </p:nvSpPr>
        <p:spPr bwMode="auto">
          <a:xfrm>
            <a:off x="5934818" y="5071491"/>
            <a:ext cx="30194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prstClr val="black"/>
                </a:solidFill>
              </a:rPr>
              <a:t>Приказ </a:t>
            </a:r>
            <a:r>
              <a:rPr lang="ru-RU" altLang="ru-RU" sz="1100" b="1" dirty="0" err="1" smtClean="0">
                <a:solidFill>
                  <a:prstClr val="black"/>
                </a:solidFill>
              </a:rPr>
              <a:t>Минобрнауки</a:t>
            </a:r>
            <a:r>
              <a:rPr lang="ru-RU" altLang="ru-RU" sz="1100" b="1" dirty="0" smtClean="0">
                <a:solidFill>
                  <a:prstClr val="black"/>
                </a:solidFill>
              </a:rPr>
              <a:t> Алтайского края от 17.08.2021 № 1044 (ред. от 25.08.2021) «О введении федеральных государственных образовательных стандартов начального общего и основного общего образования в общеобразовательных организациях Алтайского края в 2021-2022 учебном году»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100" b="1" dirty="0" smtClean="0">
              <a:solidFill>
                <a:prstClr val="black"/>
              </a:solidFill>
            </a:endParaRPr>
          </a:p>
        </p:txBody>
      </p:sp>
      <p:grpSp>
        <p:nvGrpSpPr>
          <p:cNvPr id="11274" name="Группа 23"/>
          <p:cNvGrpSpPr>
            <a:grpSpLocks/>
          </p:cNvGrpSpPr>
          <p:nvPr/>
        </p:nvGrpSpPr>
        <p:grpSpPr bwMode="auto">
          <a:xfrm>
            <a:off x="1357313" y="885036"/>
            <a:ext cx="3059908" cy="2433638"/>
            <a:chOff x="4559442" y="1201480"/>
            <a:chExt cx="3537821" cy="2307264"/>
          </a:xfrm>
        </p:grpSpPr>
        <p:pic>
          <p:nvPicPr>
            <p:cNvPr id="11293" name="Рисунок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442" y="1201480"/>
              <a:ext cx="3335803" cy="230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Овал 26"/>
            <p:cNvSpPr/>
            <p:nvPr/>
          </p:nvSpPr>
          <p:spPr>
            <a:xfrm>
              <a:off x="6912787" y="2870597"/>
              <a:ext cx="1184476" cy="457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275" name="Google Shape;1711;p104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1" y="4075497"/>
            <a:ext cx="81795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Google Shape;1711;p104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39" y="4052458"/>
            <a:ext cx="81795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Google Shape;1711;p104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0" y="4041778"/>
            <a:ext cx="81796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567025" y="1435523"/>
            <a:ext cx="226662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69 МОУО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748" y="3181340"/>
            <a:ext cx="155971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2FA6FF">
                    <a:lumMod val="50000"/>
                  </a:srgbClr>
                </a:solidFill>
              </a:rPr>
              <a:t>12 (17%)</a:t>
            </a:r>
          </a:p>
        </p:txBody>
      </p:sp>
      <p:pic>
        <p:nvPicPr>
          <p:cNvPr id="11280" name="Google Shape;1711;p104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39" y="4051303"/>
            <a:ext cx="81795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40"/>
          <p:cNvSpPr txBox="1">
            <a:spLocks noChangeArrowheads="1"/>
          </p:cNvSpPr>
          <p:nvPr/>
        </p:nvSpPr>
        <p:spPr bwMode="auto">
          <a:xfrm>
            <a:off x="2968230" y="3397250"/>
            <a:ext cx="155971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6600"/>
                </a:solidFill>
              </a:rPr>
              <a:t>6 (9%)</a:t>
            </a:r>
          </a:p>
        </p:txBody>
      </p:sp>
      <p:sp>
        <p:nvSpPr>
          <p:cNvPr id="11282" name="TextBox 41"/>
          <p:cNvSpPr txBox="1">
            <a:spLocks noChangeArrowheads="1"/>
          </p:cNvSpPr>
          <p:nvPr/>
        </p:nvSpPr>
        <p:spPr bwMode="auto">
          <a:xfrm>
            <a:off x="4310064" y="3189922"/>
            <a:ext cx="15597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6600"/>
                </a:solidFill>
              </a:rPr>
              <a:t>11 (16%)</a:t>
            </a:r>
          </a:p>
        </p:txBody>
      </p:sp>
      <p:sp>
        <p:nvSpPr>
          <p:cNvPr id="11283" name="TextBox 42"/>
          <p:cNvSpPr txBox="1">
            <a:spLocks noChangeArrowheads="1"/>
          </p:cNvSpPr>
          <p:nvPr/>
        </p:nvSpPr>
        <p:spPr bwMode="auto">
          <a:xfrm>
            <a:off x="1507361" y="3185790"/>
            <a:ext cx="15597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6600"/>
                </a:solidFill>
              </a:rPr>
              <a:t>40 (58%)</a:t>
            </a:r>
          </a:p>
        </p:txBody>
      </p:sp>
      <p:sp>
        <p:nvSpPr>
          <p:cNvPr id="11284" name="TextBox 43"/>
          <p:cNvSpPr txBox="1">
            <a:spLocks noChangeArrowheads="1"/>
          </p:cNvSpPr>
          <p:nvPr/>
        </p:nvSpPr>
        <p:spPr bwMode="auto">
          <a:xfrm>
            <a:off x="386955" y="4635503"/>
            <a:ext cx="77390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C00000"/>
                </a:solidFill>
              </a:rPr>
              <a:t>0%</a:t>
            </a:r>
          </a:p>
        </p:txBody>
      </p:sp>
      <p:sp>
        <p:nvSpPr>
          <p:cNvPr id="11285" name="TextBox 44"/>
          <p:cNvSpPr txBox="1">
            <a:spLocks noChangeArrowheads="1"/>
          </p:cNvSpPr>
          <p:nvPr/>
        </p:nvSpPr>
        <p:spPr bwMode="auto">
          <a:xfrm>
            <a:off x="4527949" y="4625977"/>
            <a:ext cx="1083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11286" name="TextBox 45"/>
          <p:cNvSpPr txBox="1">
            <a:spLocks noChangeArrowheads="1"/>
          </p:cNvSpPr>
          <p:nvPr/>
        </p:nvSpPr>
        <p:spPr bwMode="auto">
          <a:xfrm>
            <a:off x="1206104" y="4616450"/>
            <a:ext cx="187999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</a:rPr>
              <a:t>от </a:t>
            </a:r>
            <a:r>
              <a:rPr lang="ru-RU" altLang="ru-RU" sz="2800" b="1" smtClean="0">
                <a:solidFill>
                  <a:srgbClr val="C00000"/>
                </a:solidFill>
              </a:rPr>
              <a:t>1%</a:t>
            </a:r>
            <a:r>
              <a:rPr lang="ru-RU" altLang="ru-RU" sz="2000" b="1" smtClean="0">
                <a:solidFill>
                  <a:srgbClr val="C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</a:rPr>
              <a:t>до</a:t>
            </a:r>
            <a:r>
              <a:rPr lang="ru-RU" altLang="ru-RU" sz="2800" b="1" smtClean="0">
                <a:solidFill>
                  <a:srgbClr val="C00000"/>
                </a:solidFill>
              </a:rPr>
              <a:t> 50%</a:t>
            </a:r>
          </a:p>
        </p:txBody>
      </p:sp>
      <p:sp>
        <p:nvSpPr>
          <p:cNvPr id="11287" name="TextBox 46"/>
          <p:cNvSpPr txBox="1">
            <a:spLocks noChangeArrowheads="1"/>
          </p:cNvSpPr>
          <p:nvPr/>
        </p:nvSpPr>
        <p:spPr bwMode="auto">
          <a:xfrm>
            <a:off x="2887267" y="4630741"/>
            <a:ext cx="16811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</a:rPr>
              <a:t>от</a:t>
            </a:r>
            <a:r>
              <a:rPr lang="ru-RU" altLang="ru-RU" sz="2800" b="1" smtClean="0">
                <a:solidFill>
                  <a:srgbClr val="C00000"/>
                </a:solidFill>
              </a:rPr>
              <a:t> 50%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</a:rPr>
              <a:t>до</a:t>
            </a:r>
            <a:r>
              <a:rPr lang="ru-RU" altLang="ru-RU" sz="2800" b="1" smtClean="0">
                <a:solidFill>
                  <a:srgbClr val="C00000"/>
                </a:solidFill>
              </a:rPr>
              <a:t> 99%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0800000" flipV="1">
            <a:off x="0" y="6046791"/>
            <a:ext cx="5829300" cy="1428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89" name="TextBox 52"/>
          <p:cNvSpPr txBox="1">
            <a:spLocks noChangeArrowheads="1"/>
          </p:cNvSpPr>
          <p:nvPr/>
        </p:nvSpPr>
        <p:spPr bwMode="auto">
          <a:xfrm>
            <a:off x="177405" y="6105526"/>
            <a:ext cx="5651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5697"/>
                </a:solidFill>
              </a:rPr>
              <a:t>1 </a:t>
            </a:r>
            <a:r>
              <a:rPr lang="ru-RU" altLang="ru-RU" b="1" dirty="0" err="1" smtClean="0">
                <a:solidFill>
                  <a:srgbClr val="005697"/>
                </a:solidFill>
              </a:rPr>
              <a:t>кл</a:t>
            </a:r>
            <a:r>
              <a:rPr lang="ru-RU" altLang="ru-RU" b="1" dirty="0" smtClean="0">
                <a:solidFill>
                  <a:srgbClr val="005697"/>
                </a:solidFill>
              </a:rPr>
              <a:t>. и 5 </a:t>
            </a:r>
            <a:r>
              <a:rPr lang="ru-RU" altLang="ru-RU" b="1" dirty="0" err="1" smtClean="0">
                <a:solidFill>
                  <a:srgbClr val="005697"/>
                </a:solidFill>
              </a:rPr>
              <a:t>кл</a:t>
            </a:r>
            <a:r>
              <a:rPr lang="ru-RU" altLang="ru-RU" b="1" dirty="0" smtClean="0">
                <a:solidFill>
                  <a:srgbClr val="005697"/>
                </a:solidFill>
              </a:rPr>
              <a:t>.     1-3 </a:t>
            </a:r>
            <a:r>
              <a:rPr lang="ru-RU" altLang="ru-RU" b="1" dirty="0" err="1" smtClean="0">
                <a:solidFill>
                  <a:srgbClr val="005697"/>
                </a:solidFill>
              </a:rPr>
              <a:t>кл</a:t>
            </a:r>
            <a:r>
              <a:rPr lang="ru-RU" altLang="ru-RU" b="1" dirty="0" smtClean="0">
                <a:solidFill>
                  <a:srgbClr val="005697"/>
                </a:solidFill>
              </a:rPr>
              <a:t>. и 5-8 </a:t>
            </a:r>
            <a:r>
              <a:rPr lang="ru-RU" altLang="ru-RU" b="1" dirty="0" err="1" smtClean="0">
                <a:solidFill>
                  <a:srgbClr val="005697"/>
                </a:solidFill>
              </a:rPr>
              <a:t>кл</a:t>
            </a:r>
            <a:r>
              <a:rPr lang="ru-RU" altLang="ru-RU" b="1" dirty="0" smtClean="0">
                <a:solidFill>
                  <a:srgbClr val="005697"/>
                </a:solidFill>
              </a:rPr>
              <a:t>.      1-4 </a:t>
            </a:r>
            <a:r>
              <a:rPr lang="ru-RU" altLang="ru-RU" b="1" dirty="0" err="1" smtClean="0">
                <a:solidFill>
                  <a:srgbClr val="005697"/>
                </a:solidFill>
              </a:rPr>
              <a:t>кл</a:t>
            </a:r>
            <a:r>
              <a:rPr lang="ru-RU" altLang="ru-RU" b="1" dirty="0" smtClean="0">
                <a:solidFill>
                  <a:srgbClr val="005697"/>
                </a:solidFill>
              </a:rPr>
              <a:t>. и 5-9 </a:t>
            </a:r>
            <a:r>
              <a:rPr lang="ru-RU" altLang="ru-RU" b="1" dirty="0" err="1" smtClean="0">
                <a:solidFill>
                  <a:srgbClr val="005697"/>
                </a:solidFill>
              </a:rPr>
              <a:t>кл</a:t>
            </a:r>
            <a:r>
              <a:rPr lang="ru-RU" altLang="ru-RU" b="1" dirty="0" smtClean="0">
                <a:solidFill>
                  <a:srgbClr val="005697"/>
                </a:solidFill>
              </a:rPr>
              <a:t>.</a:t>
            </a:r>
          </a:p>
        </p:txBody>
      </p:sp>
      <p:sp>
        <p:nvSpPr>
          <p:cNvPr id="11290" name="Прямоугольник 53"/>
          <p:cNvSpPr>
            <a:spLocks noChangeArrowheads="1"/>
          </p:cNvSpPr>
          <p:nvPr/>
        </p:nvSpPr>
        <p:spPr bwMode="auto">
          <a:xfrm>
            <a:off x="28822" y="5591109"/>
            <a:ext cx="59426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 smtClean="0">
                <a:solidFill>
                  <a:prstClr val="black"/>
                </a:solidFill>
              </a:rPr>
              <a:t>http://webanketa.com/forms/6csk2c9p6mqk0dspcdhk2rhp/ </a:t>
            </a:r>
            <a:endParaRPr lang="ru-RU" altLang="ru-RU" sz="1600" b="1" dirty="0" smtClean="0">
              <a:solidFill>
                <a:prstClr val="black"/>
              </a:solidFill>
            </a:endParaRPr>
          </a:p>
        </p:txBody>
      </p:sp>
      <p:sp>
        <p:nvSpPr>
          <p:cNvPr id="11291" name="Google Shape;282;p54"/>
          <p:cNvSpPr>
            <a:spLocks noChangeArrowheads="1"/>
          </p:cNvSpPr>
          <p:nvPr/>
        </p:nvSpPr>
        <p:spPr bwMode="auto">
          <a:xfrm>
            <a:off x="1" y="814391"/>
            <a:ext cx="5865019" cy="46037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292" name="Google Shape;282;p54"/>
          <p:cNvSpPr>
            <a:spLocks noChangeArrowheads="1"/>
          </p:cNvSpPr>
          <p:nvPr/>
        </p:nvSpPr>
        <p:spPr bwMode="auto">
          <a:xfrm>
            <a:off x="1" y="911225"/>
            <a:ext cx="5865019" cy="46038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itchFamily="34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90712" cy="1225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ПРИМЕРНАЯ РАБОЧАЯ ПРОГРАММА ОСНОВНОГО ОБЩЕГО ОБРАЗОВАНИЯ ПО ХИМИИ (ПРОЕКТ) (8-9 классы)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/>
              <a:t>https://www.instrao.ru/images/p_r_p-po-uchebnym-predmetam-proekty</a:t>
            </a:r>
            <a:endParaRPr lang="ru-RU" sz="2000" b="1" dirty="0"/>
          </a:p>
        </p:txBody>
      </p:sp>
      <p:pic>
        <p:nvPicPr>
          <p:cNvPr id="5" name="Содержимое 4" descr="Без названия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6327" y="1700808"/>
            <a:ext cx="3825740" cy="4782546"/>
          </a:xfrm>
        </p:spPr>
      </p:pic>
      <p:pic>
        <p:nvPicPr>
          <p:cNvPr id="6" name="Содержимое 5" descr="Без названия (1)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76850" y="2036688"/>
            <a:ext cx="3657600" cy="36386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lyakova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7022"/>
            <a:ext cx="5166320" cy="66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0"/>
            <a:ext cx="587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ПРИМЕРНАЯ РАБОЧАЯ ПРОГРАММА </a:t>
            </a:r>
            <a:r>
              <a:rPr lang="ru-RU" sz="1200" b="1" dirty="0" smtClean="0"/>
              <a:t>ОСНОВНОГО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ОБЩЕГО ОБРАЗОВАНИЯ ПО ХИМИИ (ПРОЕКТ) (8-9 классы)</a:t>
            </a:r>
            <a:br>
              <a:rPr lang="ru-RU" sz="1200" b="1" dirty="0"/>
            </a:b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6032" y="1340768"/>
            <a:ext cx="1818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Основная задача учителя, в рамках указанных часов, распределить основное содержание и назвать тему каждого урока, выделить  время на урок-обобщение и контрольную работу по окончании изучения темы</a:t>
            </a:r>
          </a:p>
          <a:p>
            <a:pPr algn="ctr"/>
            <a:r>
              <a:rPr lang="ru-RU" sz="1400" b="1" dirty="0" smtClean="0"/>
              <a:t>(УМК Габриеляна О.С. и Рудзитис Г.Е. издательства «Просвещение» по содержанию могут быть использованы при переходе на ФГОС )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2026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УМК Химия. Рудзитис Г.Е. (8-9)</a:t>
            </a:r>
            <a:br>
              <a:rPr lang="ru-RU" sz="3600" b="1" dirty="0" smtClean="0"/>
            </a:br>
            <a:r>
              <a:rPr lang="en-US" sz="2700" b="1" dirty="0" smtClean="0"/>
              <a:t>https://prosv.ru/umk/chemistry-rudzitis.html</a:t>
            </a:r>
            <a:endParaRPr lang="ru-RU" sz="2700" dirty="0"/>
          </a:p>
        </p:txBody>
      </p:sp>
      <p:pic>
        <p:nvPicPr>
          <p:cNvPr id="5" name="Содержимое 4" descr="WhatsApp Image 2021-09-05 at 17.31.49 (1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6" y="1428736"/>
            <a:ext cx="3394472" cy="4757758"/>
          </a:xfrm>
        </p:spPr>
      </p:pic>
      <p:pic>
        <p:nvPicPr>
          <p:cNvPr id="6" name="Содержимое 5" descr="WhatsApp Image 2021-09-05 at 17.31.49 (3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2" y="1857366"/>
            <a:ext cx="3498056" cy="46640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933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УМК Химия. Габриелян О.С. (8-9)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2200" b="1" dirty="0" smtClean="0"/>
              <a:t>https://prosv.ru/umk/umk-po-himii-o-s-gabrielyan-7-9-klassy.html</a:t>
            </a:r>
            <a:endParaRPr lang="ru-RU" sz="2200" dirty="0"/>
          </a:p>
        </p:txBody>
      </p:sp>
      <p:pic>
        <p:nvPicPr>
          <p:cNvPr id="5" name="Содержимое 4" descr="WhatsApp Image 2021-09-05 at 17.31.49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1285866"/>
            <a:ext cx="3394472" cy="4625989"/>
          </a:xfrm>
        </p:spPr>
      </p:pic>
      <p:pic>
        <p:nvPicPr>
          <p:cNvPr id="6" name="Содержимое 5" descr="WhatsApp Image 2021-09-05 at 17.31.49 (2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7" y="1643055"/>
            <a:ext cx="3394472" cy="459740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10162"/>
          <a:ext cx="8643998" cy="6574623"/>
        </p:xfrm>
        <a:graphic>
          <a:graphicData uri="http://schemas.openxmlformats.org/drawingml/2006/table">
            <a:tbl>
              <a:tblPr/>
              <a:tblGrid>
                <a:gridCol w="1928825"/>
                <a:gridCol w="2357455"/>
                <a:gridCol w="2442757"/>
                <a:gridCol w="1914961"/>
              </a:tblGrid>
              <a:tr h="1028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Элементы сравнения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Примерная рабочая программа ФГОС 2021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 класс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Примерная рабочая программа предметная линия учебников О.С.Габриеляна, И.Г. Остроумова, С.А. Сладкова  (2021г)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Рабочие  программы предметная линия учебников Г.Е. Рудзитиса, Ф.Г.Фельдмана (2019г)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часов на изучение предмета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 ч в неделю, всего 68 ч, из них 3 ч — резервное время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 ч в неделю, всего 70 ч, из них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 ч — резервное время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ч в неделю, всего 70 ч, из них 5 ч — резервное время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18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Названия разделов и количество часов на изучение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1. Первоначальные химические понятия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(20 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Начальные понятия  и законы химии (20 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1. Основные понятия химии (уровень атомно-молекулярных представлений) (51ч)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2. Важнейшие представители неорганических веществ (30 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Важнейшие представители неорганических веществ. Количественные отношения в химии (18 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2. Периодический закон и периодическая система химических элементов Д.И. Менделеева. Строение атома (7 ч)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Раздел 3. Периодический закон и Периодическая система химических элементов Д. И. Менделеева. Строение атомов. Химическая связь. Окислительно-восстановительные реакции (15 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Основные классы неорганических соединений (10ч)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 3. Строение вещества. Химическая связь (7 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Периодический закон и периодическая система химических элементов Д.И. Менделеева. Строение атома (8ч)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Химическая связь. Окислительно-восстановительные реакции (8ч)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995</Words>
  <Application>Microsoft Office PowerPoint</Application>
  <PresentationFormat>Экран (4:3)</PresentationFormat>
  <Paragraphs>118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Солнцестояние</vt:lpstr>
      <vt:lpstr>Тема Office</vt:lpstr>
      <vt:lpstr>1_Custom Design</vt:lpstr>
      <vt:lpstr>2_Custom Design</vt:lpstr>
      <vt:lpstr>3_Custom Design</vt:lpstr>
      <vt:lpstr>Химия: проблемы и перспективы перехода  на  ФГОС 2021</vt:lpstr>
      <vt:lpstr>Презентация PowerPoint</vt:lpstr>
      <vt:lpstr>Просветительские мероприятия</vt:lpstr>
      <vt:lpstr>Презентация PowerPoint</vt:lpstr>
      <vt:lpstr>ПРИМЕРНАЯ РАБОЧАЯ ПРОГРАММА ОСНОВНОГО ОБЩЕГО ОБРАЗОВАНИЯ ПО ХИМИИ (ПРОЕКТ) (8-9 классы) https://www.instrao.ru/images/p_r_p-po-uchebnym-predmetam-proekty</vt:lpstr>
      <vt:lpstr>Презентация PowerPoint</vt:lpstr>
      <vt:lpstr>УМК Химия. Рудзитис Г.Е. (8-9) https://prosv.ru/umk/chemistry-rudzitis.html</vt:lpstr>
      <vt:lpstr>УМК Химия. Габриелян О.С. (8-9) https://prosv.ru/umk/umk-po-himii-o-s-gabrielyan-7-9-klassy.html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Полякова Инесса Юрьевна</cp:lastModifiedBy>
  <cp:revision>31</cp:revision>
  <dcterms:created xsi:type="dcterms:W3CDTF">2021-09-05T10:02:59Z</dcterms:created>
  <dcterms:modified xsi:type="dcterms:W3CDTF">2021-09-06T05:36:06Z</dcterms:modified>
</cp:coreProperties>
</file>