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4564638" cy="23042563"/>
  <p:notesSz cx="6858000" cy="9144000"/>
  <p:defaultTextStyle>
    <a:defPPr>
      <a:defRPr lang="ru-RU"/>
    </a:defPPr>
    <a:lvl1pPr marL="0" algn="l" defTabSz="3290918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1pPr>
    <a:lvl2pPr marL="1645459" algn="l" defTabSz="3290918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2pPr>
    <a:lvl3pPr marL="3290918" algn="l" defTabSz="3290918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3pPr>
    <a:lvl4pPr marL="4936378" algn="l" defTabSz="3290918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4pPr>
    <a:lvl5pPr marL="6581837" algn="l" defTabSz="3290918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5pPr>
    <a:lvl6pPr marL="8227296" algn="l" defTabSz="3290918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6pPr>
    <a:lvl7pPr marL="9872755" algn="l" defTabSz="3290918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7pPr>
    <a:lvl8pPr marL="11518214" algn="l" defTabSz="3290918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8pPr>
    <a:lvl9pPr marL="13163674" algn="l" defTabSz="3290918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288">
          <p15:clr>
            <a:srgbClr val="A4A3A4"/>
          </p15:clr>
        </p15:guide>
        <p15:guide id="2" orient="horz" pos="226">
          <p15:clr>
            <a:srgbClr val="A4A3A4"/>
          </p15:clr>
        </p15:guide>
        <p15:guide id="3" orient="horz" pos="12360">
          <p15:clr>
            <a:srgbClr val="A4A3A4"/>
          </p15:clr>
        </p15:guide>
        <p15:guide id="4" orient="horz" pos="4989">
          <p15:clr>
            <a:srgbClr val="A4A3A4"/>
          </p15:clr>
        </p15:guide>
        <p15:guide id="5" pos="226">
          <p15:clr>
            <a:srgbClr val="A4A3A4"/>
          </p15:clr>
        </p15:guide>
        <p15:guide id="6" pos="21546">
          <p15:clr>
            <a:srgbClr val="A4A3A4"/>
          </p15:clr>
        </p15:guide>
        <p15:guide id="7" pos="11566">
          <p15:clr>
            <a:srgbClr val="A4A3A4"/>
          </p15:clr>
        </p15:guide>
        <p15:guide id="8" pos="103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2" d="100"/>
          <a:sy n="22" d="100"/>
        </p:scale>
        <p:origin x="852" y="84"/>
      </p:cViewPr>
      <p:guideLst>
        <p:guide orient="horz" pos="14288"/>
        <p:guide orient="horz" pos="226"/>
        <p:guide orient="horz" pos="12360"/>
        <p:guide orient="horz" pos="4989"/>
        <p:guide pos="226"/>
        <p:guide pos="21546"/>
        <p:guide pos="11566"/>
        <p:guide pos="10319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CE3E5-9F3F-4102-8449-A8D63411BDFC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7B585-9D49-45A9-A75F-FF1F29E72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291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B585-9D49-45A9-A75F-FF1F29E7250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49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2348" y="7158131"/>
            <a:ext cx="29379942" cy="49392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84696" y="13057452"/>
            <a:ext cx="24195247" cy="58886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4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290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936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581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227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87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518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163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5059362" y="922772"/>
            <a:ext cx="7777044" cy="196608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28232" y="922772"/>
            <a:ext cx="22755053" cy="196608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0368" y="14806985"/>
            <a:ext cx="29379942" cy="4576509"/>
          </a:xfrm>
        </p:spPr>
        <p:txBody>
          <a:bodyPr anchor="t"/>
          <a:lstStyle>
            <a:lvl1pPr algn="l">
              <a:defRPr sz="1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30368" y="9766426"/>
            <a:ext cx="29379942" cy="5040559"/>
          </a:xfrm>
        </p:spPr>
        <p:txBody>
          <a:bodyPr anchor="b"/>
          <a:lstStyle>
            <a:lvl1pPr marL="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1pPr>
            <a:lvl2pPr marL="1645459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2pPr>
            <a:lvl3pPr marL="3290918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3pPr>
            <a:lvl4pPr marL="4936378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4pPr>
            <a:lvl5pPr marL="6581837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5pPr>
            <a:lvl6pPr marL="8227296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6pPr>
            <a:lvl7pPr marL="9872755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7pPr>
            <a:lvl8pPr marL="11518214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8pPr>
            <a:lvl9pPr marL="13163674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28232" y="5376603"/>
            <a:ext cx="15266048" cy="15207026"/>
          </a:xfrm>
        </p:spPr>
        <p:txBody>
          <a:bodyPr/>
          <a:lstStyle>
            <a:lvl1pPr>
              <a:defRPr sz="10100"/>
            </a:lvl1pPr>
            <a:lvl2pPr>
              <a:defRPr sz="8600"/>
            </a:lvl2pPr>
            <a:lvl3pPr>
              <a:defRPr sz="72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570358" y="5376603"/>
            <a:ext cx="15266048" cy="15207026"/>
          </a:xfrm>
        </p:spPr>
        <p:txBody>
          <a:bodyPr/>
          <a:lstStyle>
            <a:lvl1pPr>
              <a:defRPr sz="10100"/>
            </a:lvl1pPr>
            <a:lvl2pPr>
              <a:defRPr sz="8600"/>
            </a:lvl2pPr>
            <a:lvl3pPr>
              <a:defRPr sz="72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28232" y="5157909"/>
            <a:ext cx="15272051" cy="2149571"/>
          </a:xfrm>
        </p:spPr>
        <p:txBody>
          <a:bodyPr anchor="b"/>
          <a:lstStyle>
            <a:lvl1pPr marL="0" indent="0">
              <a:buNone/>
              <a:defRPr sz="8600" b="1"/>
            </a:lvl1pPr>
            <a:lvl2pPr marL="1645459" indent="0">
              <a:buNone/>
              <a:defRPr sz="7200" b="1"/>
            </a:lvl2pPr>
            <a:lvl3pPr marL="3290918" indent="0">
              <a:buNone/>
              <a:defRPr sz="6500" b="1"/>
            </a:lvl3pPr>
            <a:lvl4pPr marL="4936378" indent="0">
              <a:buNone/>
              <a:defRPr sz="5800" b="1"/>
            </a:lvl4pPr>
            <a:lvl5pPr marL="6581837" indent="0">
              <a:buNone/>
              <a:defRPr sz="5800" b="1"/>
            </a:lvl5pPr>
            <a:lvl6pPr marL="8227296" indent="0">
              <a:buNone/>
              <a:defRPr sz="5800" b="1"/>
            </a:lvl6pPr>
            <a:lvl7pPr marL="9872755" indent="0">
              <a:buNone/>
              <a:defRPr sz="5800" b="1"/>
            </a:lvl7pPr>
            <a:lvl8pPr marL="11518214" indent="0">
              <a:buNone/>
              <a:defRPr sz="5800" b="1"/>
            </a:lvl8pPr>
            <a:lvl9pPr marL="13163674" indent="0">
              <a:buNone/>
              <a:defRPr sz="5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28232" y="7307479"/>
            <a:ext cx="15272051" cy="13276145"/>
          </a:xfrm>
        </p:spPr>
        <p:txBody>
          <a:bodyPr/>
          <a:lstStyle>
            <a:lvl1pPr>
              <a:defRPr sz="8600"/>
            </a:lvl1pPr>
            <a:lvl2pPr>
              <a:defRPr sz="72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7558362" y="5157909"/>
            <a:ext cx="15278050" cy="2149571"/>
          </a:xfrm>
        </p:spPr>
        <p:txBody>
          <a:bodyPr anchor="b"/>
          <a:lstStyle>
            <a:lvl1pPr marL="0" indent="0">
              <a:buNone/>
              <a:defRPr sz="8600" b="1"/>
            </a:lvl1pPr>
            <a:lvl2pPr marL="1645459" indent="0">
              <a:buNone/>
              <a:defRPr sz="7200" b="1"/>
            </a:lvl2pPr>
            <a:lvl3pPr marL="3290918" indent="0">
              <a:buNone/>
              <a:defRPr sz="6500" b="1"/>
            </a:lvl3pPr>
            <a:lvl4pPr marL="4936378" indent="0">
              <a:buNone/>
              <a:defRPr sz="5800" b="1"/>
            </a:lvl4pPr>
            <a:lvl5pPr marL="6581837" indent="0">
              <a:buNone/>
              <a:defRPr sz="5800" b="1"/>
            </a:lvl5pPr>
            <a:lvl6pPr marL="8227296" indent="0">
              <a:buNone/>
              <a:defRPr sz="5800" b="1"/>
            </a:lvl6pPr>
            <a:lvl7pPr marL="9872755" indent="0">
              <a:buNone/>
              <a:defRPr sz="5800" b="1"/>
            </a:lvl7pPr>
            <a:lvl8pPr marL="11518214" indent="0">
              <a:buNone/>
              <a:defRPr sz="5800" b="1"/>
            </a:lvl8pPr>
            <a:lvl9pPr marL="13163674" indent="0">
              <a:buNone/>
              <a:defRPr sz="5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7558362" y="7307479"/>
            <a:ext cx="15278050" cy="13276145"/>
          </a:xfrm>
        </p:spPr>
        <p:txBody>
          <a:bodyPr/>
          <a:lstStyle>
            <a:lvl1pPr>
              <a:defRPr sz="8600"/>
            </a:lvl1pPr>
            <a:lvl2pPr>
              <a:defRPr sz="72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237" y="917436"/>
            <a:ext cx="11371528" cy="3904434"/>
          </a:xfrm>
        </p:spPr>
        <p:txBody>
          <a:bodyPr anchor="b"/>
          <a:lstStyle>
            <a:lvl1pPr algn="l"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13813" y="917440"/>
            <a:ext cx="19322593" cy="19666189"/>
          </a:xfrm>
        </p:spPr>
        <p:txBody>
          <a:bodyPr/>
          <a:lstStyle>
            <a:lvl1pPr>
              <a:defRPr sz="11500"/>
            </a:lvl1pPr>
            <a:lvl2pPr>
              <a:defRPr sz="10100"/>
            </a:lvl2pPr>
            <a:lvl3pPr>
              <a:defRPr sz="86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28237" y="4821875"/>
            <a:ext cx="11371528" cy="15761755"/>
          </a:xfrm>
        </p:spPr>
        <p:txBody>
          <a:bodyPr/>
          <a:lstStyle>
            <a:lvl1pPr marL="0" indent="0">
              <a:buNone/>
              <a:defRPr sz="5000"/>
            </a:lvl1pPr>
            <a:lvl2pPr marL="1645459" indent="0">
              <a:buNone/>
              <a:defRPr sz="4300"/>
            </a:lvl2pPr>
            <a:lvl3pPr marL="3290918" indent="0">
              <a:buNone/>
              <a:defRPr sz="3600"/>
            </a:lvl3pPr>
            <a:lvl4pPr marL="4936378" indent="0">
              <a:buNone/>
              <a:defRPr sz="3200"/>
            </a:lvl4pPr>
            <a:lvl5pPr marL="6581837" indent="0">
              <a:buNone/>
              <a:defRPr sz="3200"/>
            </a:lvl5pPr>
            <a:lvl6pPr marL="8227296" indent="0">
              <a:buNone/>
              <a:defRPr sz="3200"/>
            </a:lvl6pPr>
            <a:lvl7pPr marL="9872755" indent="0">
              <a:buNone/>
              <a:defRPr sz="3200"/>
            </a:lvl7pPr>
            <a:lvl8pPr marL="11518214" indent="0">
              <a:buNone/>
              <a:defRPr sz="3200"/>
            </a:lvl8pPr>
            <a:lvl9pPr marL="13163674" indent="0">
              <a:buNone/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4911" y="16129794"/>
            <a:ext cx="20738783" cy="1904213"/>
          </a:xfrm>
        </p:spPr>
        <p:txBody>
          <a:bodyPr anchor="b"/>
          <a:lstStyle>
            <a:lvl1pPr algn="l"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774911" y="2058896"/>
            <a:ext cx="20738783" cy="13825538"/>
          </a:xfrm>
        </p:spPr>
        <p:txBody>
          <a:bodyPr/>
          <a:lstStyle>
            <a:lvl1pPr marL="0" indent="0">
              <a:buNone/>
              <a:defRPr sz="11500"/>
            </a:lvl1pPr>
            <a:lvl2pPr marL="1645459" indent="0">
              <a:buNone/>
              <a:defRPr sz="10100"/>
            </a:lvl2pPr>
            <a:lvl3pPr marL="3290918" indent="0">
              <a:buNone/>
              <a:defRPr sz="8600"/>
            </a:lvl3pPr>
            <a:lvl4pPr marL="4936378" indent="0">
              <a:buNone/>
              <a:defRPr sz="7200"/>
            </a:lvl4pPr>
            <a:lvl5pPr marL="6581837" indent="0">
              <a:buNone/>
              <a:defRPr sz="7200"/>
            </a:lvl5pPr>
            <a:lvl6pPr marL="8227296" indent="0">
              <a:buNone/>
              <a:defRPr sz="7200"/>
            </a:lvl6pPr>
            <a:lvl7pPr marL="9872755" indent="0">
              <a:buNone/>
              <a:defRPr sz="7200"/>
            </a:lvl7pPr>
            <a:lvl8pPr marL="11518214" indent="0">
              <a:buNone/>
              <a:defRPr sz="7200"/>
            </a:lvl8pPr>
            <a:lvl9pPr marL="13163674" indent="0">
              <a:buNone/>
              <a:defRPr sz="7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4911" y="18034008"/>
            <a:ext cx="20738783" cy="2704299"/>
          </a:xfrm>
        </p:spPr>
        <p:txBody>
          <a:bodyPr/>
          <a:lstStyle>
            <a:lvl1pPr marL="0" indent="0">
              <a:buNone/>
              <a:defRPr sz="5000"/>
            </a:lvl1pPr>
            <a:lvl2pPr marL="1645459" indent="0">
              <a:buNone/>
              <a:defRPr sz="4300"/>
            </a:lvl2pPr>
            <a:lvl3pPr marL="3290918" indent="0">
              <a:buNone/>
              <a:defRPr sz="3600"/>
            </a:lvl3pPr>
            <a:lvl4pPr marL="4936378" indent="0">
              <a:buNone/>
              <a:defRPr sz="3200"/>
            </a:lvl4pPr>
            <a:lvl5pPr marL="6581837" indent="0">
              <a:buNone/>
              <a:defRPr sz="3200"/>
            </a:lvl5pPr>
            <a:lvl6pPr marL="8227296" indent="0">
              <a:buNone/>
              <a:defRPr sz="3200"/>
            </a:lvl6pPr>
            <a:lvl7pPr marL="9872755" indent="0">
              <a:buNone/>
              <a:defRPr sz="3200"/>
            </a:lvl7pPr>
            <a:lvl8pPr marL="11518214" indent="0">
              <a:buNone/>
              <a:defRPr sz="3200"/>
            </a:lvl8pPr>
            <a:lvl9pPr marL="13163674" indent="0">
              <a:buNone/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232" y="922771"/>
            <a:ext cx="31108174" cy="3840427"/>
          </a:xfrm>
          <a:prstGeom prst="rect">
            <a:avLst/>
          </a:prstGeom>
        </p:spPr>
        <p:txBody>
          <a:bodyPr vert="horz" lIns="329090" tIns="164545" rIns="329090" bIns="1645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28232" y="5376603"/>
            <a:ext cx="31108174" cy="15207026"/>
          </a:xfrm>
          <a:prstGeom prst="rect">
            <a:avLst/>
          </a:prstGeom>
        </p:spPr>
        <p:txBody>
          <a:bodyPr vert="horz" lIns="329090" tIns="164545" rIns="329090" bIns="1645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728232" y="21357047"/>
            <a:ext cx="8065082" cy="1226803"/>
          </a:xfrm>
          <a:prstGeom prst="rect">
            <a:avLst/>
          </a:prstGeom>
        </p:spPr>
        <p:txBody>
          <a:bodyPr vert="horz" lIns="329090" tIns="164545" rIns="329090" bIns="164545" rtlCol="0" anchor="ctr"/>
          <a:lstStyle>
            <a:lvl1pPr algn="l">
              <a:defRPr sz="4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809585" y="21357047"/>
            <a:ext cx="10945469" cy="1226803"/>
          </a:xfrm>
          <a:prstGeom prst="rect">
            <a:avLst/>
          </a:prstGeom>
        </p:spPr>
        <p:txBody>
          <a:bodyPr vert="horz" lIns="329090" tIns="164545" rIns="329090" bIns="164545" rtlCol="0" anchor="ctr"/>
          <a:lstStyle>
            <a:lvl1pPr algn="ctr">
              <a:defRPr sz="4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4771324" y="21357047"/>
            <a:ext cx="8065082" cy="1226803"/>
          </a:xfrm>
          <a:prstGeom prst="rect">
            <a:avLst/>
          </a:prstGeom>
        </p:spPr>
        <p:txBody>
          <a:bodyPr vert="horz" lIns="329090" tIns="164545" rIns="329090" bIns="164545" rtlCol="0" anchor="ctr"/>
          <a:lstStyle>
            <a:lvl1pPr algn="r">
              <a:defRPr sz="4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290918" rtl="0" eaLnBrk="1" latinLnBrk="0" hangingPunct="1">
        <a:spcBef>
          <a:spcPct val="0"/>
        </a:spcBef>
        <a:buNone/>
        <a:defRPr sz="1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34094" indent="-1234094" algn="l" defTabSz="3290918" rtl="0" eaLnBrk="1" latinLnBrk="0" hangingPunct="1">
        <a:spcBef>
          <a:spcPct val="20000"/>
        </a:spcBef>
        <a:buFont typeface="Arial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1pPr>
      <a:lvl2pPr marL="2673871" indent="-1028412" algn="l" defTabSz="3290918" rtl="0" eaLnBrk="1" latinLnBrk="0" hangingPunct="1">
        <a:spcBef>
          <a:spcPct val="20000"/>
        </a:spcBef>
        <a:buFont typeface="Arial" pitchFamily="34" charset="0"/>
        <a:buChar char="–"/>
        <a:defRPr sz="10100" kern="1200">
          <a:solidFill>
            <a:schemeClr val="tx1"/>
          </a:solidFill>
          <a:latin typeface="+mn-lt"/>
          <a:ea typeface="+mn-ea"/>
          <a:cs typeface="+mn-cs"/>
        </a:defRPr>
      </a:lvl2pPr>
      <a:lvl3pPr marL="4113648" indent="-822730" algn="l" defTabSz="3290918" rtl="0" eaLnBrk="1" latinLnBrk="0" hangingPunct="1">
        <a:spcBef>
          <a:spcPct val="20000"/>
        </a:spcBef>
        <a:buFont typeface="Arial" pitchFamily="34" charset="0"/>
        <a:buChar char="•"/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5759107" indent="-822730" algn="l" defTabSz="3290918" rtl="0" eaLnBrk="1" latinLnBrk="0" hangingPunct="1">
        <a:spcBef>
          <a:spcPct val="20000"/>
        </a:spcBef>
        <a:buFont typeface="Arial" pitchFamily="34" charset="0"/>
        <a:buChar char="–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404566" indent="-822730" algn="l" defTabSz="3290918" rtl="0" eaLnBrk="1" latinLnBrk="0" hangingPunct="1">
        <a:spcBef>
          <a:spcPct val="20000"/>
        </a:spcBef>
        <a:buFont typeface="Arial" pitchFamily="34" charset="0"/>
        <a:buChar char="»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050026" indent="-822730" algn="l" defTabSz="3290918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5485" indent="-822730" algn="l" defTabSz="3290918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340944" indent="-822730" algn="l" defTabSz="3290918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3986403" indent="-822730" algn="l" defTabSz="3290918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290918" rtl="0" eaLnBrk="1" latinLnBrk="0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1pPr>
      <a:lvl2pPr marL="1645459" algn="l" defTabSz="3290918" rtl="0" eaLnBrk="1" latinLnBrk="0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2pPr>
      <a:lvl3pPr marL="3290918" algn="l" defTabSz="3290918" rtl="0" eaLnBrk="1" latinLnBrk="0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3pPr>
      <a:lvl4pPr marL="4936378" algn="l" defTabSz="3290918" rtl="0" eaLnBrk="1" latinLnBrk="0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4pPr>
      <a:lvl5pPr marL="6581837" algn="l" defTabSz="3290918" rtl="0" eaLnBrk="1" latinLnBrk="0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5pPr>
      <a:lvl6pPr marL="8227296" algn="l" defTabSz="3290918" rtl="0" eaLnBrk="1" latinLnBrk="0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872755" algn="l" defTabSz="3290918" rtl="0" eaLnBrk="1" latinLnBrk="0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518214" algn="l" defTabSz="3290918" rtl="0" eaLnBrk="1" latinLnBrk="0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3163674" algn="l" defTabSz="3290918" rtl="0" eaLnBrk="1" latinLnBrk="0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png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40755" y="899924"/>
            <a:ext cx="20656925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65760" indent="-283464" algn="ctr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Солоновская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СОШ»Новичихинского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района </a:t>
            </a:r>
          </a:p>
          <a:p>
            <a:pPr algn="ctr">
              <a:defRPr/>
            </a:pPr>
            <a:r>
              <a:rPr lang="ru-RU" sz="7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7200" dirty="0" smtClean="0">
                <a:solidFill>
                  <a:schemeClr val="tx2"/>
                </a:solidFill>
              </a:rPr>
              <a:t> </a:t>
            </a:r>
            <a:r>
              <a:rPr lang="ru-RU" sz="7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«Исследовательская деятельность школьного лесничества « Вита»</a:t>
            </a:r>
          </a:p>
          <a:p>
            <a:pPr algn="ctr">
              <a:defRPr/>
            </a:pPr>
            <a:endParaRPr lang="ru-RU" sz="7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322963" y="4860430"/>
            <a:ext cx="115214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Экспедиции по исследованию биоразнообразия заказников «Егорьевский», « Мамонтовский»</a:t>
            </a:r>
            <a:endParaRPr lang="ru-RU" sz="3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0227" y="4140338"/>
            <a:ext cx="1404179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just">
              <a:defRPr/>
            </a:pP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За последние годы 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ухудшилось состояние биоразнообразие степей ,колков, ленточных боров  из-за распашки земель, пожаров от сельскохозяйственных палов, несанкционированных вырубки деревьев, неограниченного   выпаса скота. В результате большое количество растений и животных гибнут,  в том числе те, которые занесены в Красную книгу РФ и Алтайского края . Для изменения существующей ситуации   под руководством учителя биологии </a:t>
            </a:r>
            <a:r>
              <a:rPr lang="ru-RU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Солоновской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СОШ  Курасовой Н.П, члены школьного лесничества «Вита»   намерены провести ряд исследований ,   способствующих охране и приумножению биоразнообразия экосистем и   расширить   элементарные сведения об объектах, процессах и явлениях окружающей природной среды, раскрыть  исследовательские  способности  , применить  на практике знания, почерпнутые из школьных курсов биологии, химии, экологии, географии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одержимое 2"/>
          <p:cNvSpPr txBox="1">
            <a:spLocks/>
          </p:cNvSpPr>
          <p:nvPr/>
        </p:nvSpPr>
        <p:spPr>
          <a:xfrm>
            <a:off x="15311429" y="5760545"/>
            <a:ext cx="6099192" cy="6099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txBody>
          <a:bodyPr vert="horz" lIns="329090" tIns="164545" rIns="329090" bIns="164545" rtlCol="0">
            <a:normAutofit/>
          </a:bodyPr>
          <a:lstStyle/>
          <a:p>
            <a:pPr marL="0" marR="0" lvl="0" indent="0" algn="ctr" defTabSz="329091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Задачи: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 Провести  исследовательские экспедиции  для инвентаризации растительного и животного мира;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выявить места обитания редких видов растений и животных;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вовлечь в природоохранную деятельность школьников и  местное население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расширить кругозор детей и подростков, путем вовлечения их в практическую природоохранную, исследовательскую и эколого-просветительскую работу.</a:t>
            </a:r>
          </a:p>
          <a:p>
            <a:pPr marL="0" marR="0" lvl="0" indent="0" defTabSz="329091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600571" y="8460890"/>
            <a:ext cx="7560966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1325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Цель:</a:t>
            </a:r>
          </a:p>
          <a:p>
            <a:pPr indent="441325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сохранение  видового биоразнообразия родного края   через исследовательскую деятельность .на природных территориях 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4413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Содержимое 2"/>
          <p:cNvSpPr txBox="1">
            <a:spLocks/>
          </p:cNvSpPr>
          <p:nvPr/>
        </p:nvSpPr>
        <p:spPr>
          <a:xfrm>
            <a:off x="17139422" y="16897056"/>
            <a:ext cx="16703531" cy="5831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vert="horz" lIns="329090" tIns="164545" rIns="329090" bIns="164545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3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Результаты:</a:t>
            </a:r>
          </a:p>
          <a:p>
            <a:pPr>
              <a:spcBef>
                <a:spcPct val="2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1. Проведено с 2010г более 50 экскурсий на природные территории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Новичихинского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района, Егорьевского и Мамонтовского заказников.</a:t>
            </a:r>
          </a:p>
          <a:p>
            <a:pPr>
              <a:spcBef>
                <a:spcPct val="2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2.Выявлены места обитания редких видов животных могильника, золотистой щурки,  орлана -белохвоста,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серощекой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поганки ( внесены в новую редакцию Красной Книги Алтайского края)</a:t>
            </a:r>
          </a:p>
          <a:p>
            <a:pPr>
              <a:spcBef>
                <a:spcPct val="2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3. Выявлены места обитания редких видов растений : рябчика малого, пион степной, ковыль перистый 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гнездоцветки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клобучковой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(внесены в новую редакцию Красной Книги Алтайского края)</a:t>
            </a:r>
          </a:p>
          <a:p>
            <a:pPr>
              <a:spcBef>
                <a:spcPct val="2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Вовлечены в  природоохранную деятельность не только свои школьники и  местное население, но и население Егорьевского 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Мамоновского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районов. Нашими последователями стали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Титовская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ОШ школьное лесничество « Хранители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леса»рук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Чухловы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И.А и А.Н и Крестьянская СОШ рук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Вастьянова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О.В.</a:t>
            </a:r>
          </a:p>
          <a:p>
            <a:pPr>
              <a:spcBef>
                <a:spcPct val="2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Созданы  условия для эффективной природоохранной и исследовательской  деятельности с 2013 года  на  экологической   тропе « С Любовью и Добром к родному краю!»  как средство информирования молодого поколения об особенностях  взаимоотношений общества и  природы.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4"/>
          <p:cNvSpPr txBox="1">
            <a:spLocks noChangeArrowheads="1"/>
          </p:cNvSpPr>
          <p:nvPr/>
        </p:nvSpPr>
        <p:spPr bwMode="auto">
          <a:xfrm>
            <a:off x="5801487" y="14929653"/>
            <a:ext cx="3143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Весенние посадки  </a:t>
            </a:r>
          </a:p>
          <a:p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Посажен 1 га сеянцев сосны</a:t>
            </a:r>
          </a:p>
          <a:p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обыкновенной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3381511" y="7574745"/>
            <a:ext cx="1046557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40640" y="19364739"/>
            <a:ext cx="7534296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сотрудничаем: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-КГБУ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Алтайприрода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егеря заказников Егорьевского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Мамнтовского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-Краевая программа «Усынови заказник»;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Тигирекский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заповедник;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-ООО «Новичиха лес»;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-АКДЭЦ.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-Клуб «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Исслеватели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Алтая»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03" y="358775"/>
            <a:ext cx="4087971" cy="4003856"/>
          </a:xfrm>
          <a:prstGeom prst="rect">
            <a:avLst/>
          </a:prstGeom>
        </p:spPr>
      </p:pic>
      <p:pic>
        <p:nvPicPr>
          <p:cNvPr id="24" name="Рисунок 23" descr="E:\DCIM\100NIKON\DSCN742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4"/>
          <a:stretch/>
        </p:blipFill>
        <p:spPr bwMode="auto">
          <a:xfrm>
            <a:off x="29883723" y="6569866"/>
            <a:ext cx="4320552" cy="2700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 descr="E:\DCIM\100NIKON\DSCN723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815" b="15205"/>
          <a:stretch/>
        </p:blipFill>
        <p:spPr bwMode="auto">
          <a:xfrm>
            <a:off x="433063" y="11161235"/>
            <a:ext cx="4320552" cy="3122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E:\DCIM\100NIKON\DSCN726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t="10414" r="6291" b="11983"/>
          <a:stretch/>
        </p:blipFill>
        <p:spPr bwMode="auto">
          <a:xfrm>
            <a:off x="21422848" y="6601022"/>
            <a:ext cx="4500575" cy="2638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E:\DCIM\101NIKON\DSCN752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629" b="-299"/>
          <a:stretch/>
        </p:blipFill>
        <p:spPr bwMode="auto">
          <a:xfrm>
            <a:off x="26103446" y="6614479"/>
            <a:ext cx="3600460" cy="26111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801" y="11341258"/>
            <a:ext cx="4080850" cy="30585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079" y="19621500"/>
            <a:ext cx="3421819" cy="2351188"/>
          </a:xfrm>
          <a:prstGeom prst="rect">
            <a:avLst/>
          </a:prstGeom>
        </p:spPr>
      </p:pic>
      <p:pic>
        <p:nvPicPr>
          <p:cNvPr id="30" name="Рисунок 29" descr="C:\Users\Надежда\Desktop\DSCN6067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359" b="11786"/>
          <a:stretch/>
        </p:blipFill>
        <p:spPr bwMode="auto">
          <a:xfrm>
            <a:off x="10801491" y="11161235"/>
            <a:ext cx="4320552" cy="3072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1514" y="14941718"/>
            <a:ext cx="4260708" cy="31977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541" y="15121741"/>
            <a:ext cx="4121253" cy="30909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413" y="13681557"/>
            <a:ext cx="4202230" cy="3151673"/>
          </a:xfrm>
          <a:prstGeom prst="rect">
            <a:avLst/>
          </a:prstGeom>
        </p:spPr>
      </p:pic>
      <p:pic>
        <p:nvPicPr>
          <p:cNvPr id="34" name="Рисунок 33" descr="C:\Users\Надежда\Desktop\IMG_1425.JP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5532"/>
          <a:stretch/>
        </p:blipFill>
        <p:spPr bwMode="auto">
          <a:xfrm>
            <a:off x="12061652" y="19547815"/>
            <a:ext cx="3600460" cy="2694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79" y="13681557"/>
            <a:ext cx="3900498" cy="2925373"/>
          </a:xfrm>
          <a:prstGeom prst="rect">
            <a:avLst/>
          </a:prstGeom>
        </p:spPr>
      </p:pic>
      <p:pic>
        <p:nvPicPr>
          <p:cNvPr id="37" name="Picture 2" descr="C:\Users\asus\Desktop\флеш школьное лесничество черная\ШК ЛЕСНИ\грант 2013\исследование\исследование растений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883" y="13501534"/>
            <a:ext cx="4319070" cy="324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sus\Desktop\закрытие эко троп\DSCN060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3308" y="13681557"/>
            <a:ext cx="4140529" cy="292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381413" y="12961465"/>
            <a:ext cx="178102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 smtClean="0"/>
              <a:t>Исследователи экологической тропы « С любовью и добром к родному краю!» </a:t>
            </a:r>
            <a:endParaRPr lang="ru-RU" sz="3800" b="1" dirty="0"/>
          </a:p>
        </p:txBody>
      </p:sp>
      <p:pic>
        <p:nvPicPr>
          <p:cNvPr id="45" name="Рисунок 44" descr="C:\Users\Надежда\Desktop\DCIM\DCIM\100NIKON\DSCN6592.JPG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r="23633" b="5208"/>
          <a:stretch/>
        </p:blipFill>
        <p:spPr bwMode="auto">
          <a:xfrm>
            <a:off x="25923423" y="9541028"/>
            <a:ext cx="3724275" cy="3067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60732" y="15121741"/>
            <a:ext cx="5204539" cy="329282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00226" y="14401649"/>
            <a:ext cx="4092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ходулочник</a:t>
            </a:r>
            <a:endParaRPr lang="ru-RU" sz="32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10981514" y="18542178"/>
            <a:ext cx="4822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/>
              <a:t>Гнездоцветка</a:t>
            </a:r>
            <a:r>
              <a:rPr lang="ru-RU" sz="3200" dirty="0"/>
              <a:t> </a:t>
            </a:r>
            <a:r>
              <a:rPr lang="ru-RU" sz="3200" dirty="0" err="1"/>
              <a:t>клобучковая</a:t>
            </a:r>
            <a:endParaRPr lang="ru-RU" sz="3200" dirty="0"/>
          </a:p>
        </p:txBody>
      </p:sp>
      <p:sp>
        <p:nvSpPr>
          <p:cNvPr id="42" name="TextBox 41"/>
          <p:cNvSpPr txBox="1"/>
          <p:nvPr/>
        </p:nvSpPr>
        <p:spPr>
          <a:xfrm>
            <a:off x="5760847" y="18542178"/>
            <a:ext cx="4860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Пион степной</a:t>
            </a:r>
            <a:endParaRPr lang="ru-RU" sz="3200" dirty="0"/>
          </a:p>
        </p:txBody>
      </p:sp>
      <p:sp>
        <p:nvSpPr>
          <p:cNvPr id="43" name="TextBox 42"/>
          <p:cNvSpPr txBox="1"/>
          <p:nvPr/>
        </p:nvSpPr>
        <p:spPr>
          <a:xfrm>
            <a:off x="11341560" y="14221626"/>
            <a:ext cx="3780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Рябчик малый</a:t>
            </a:r>
            <a:endParaRPr lang="ru-RU" sz="3200" dirty="0"/>
          </a:p>
        </p:txBody>
      </p:sp>
      <p:sp>
        <p:nvSpPr>
          <p:cNvPr id="44" name="TextBox 43"/>
          <p:cNvSpPr txBox="1"/>
          <p:nvPr/>
        </p:nvSpPr>
        <p:spPr>
          <a:xfrm>
            <a:off x="5760847" y="14401649"/>
            <a:ext cx="4320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Ковыль перистый</a:t>
            </a:r>
            <a:endParaRPr lang="ru-RU" sz="3200" dirty="0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929" y="9361005"/>
            <a:ext cx="4320346" cy="324026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58775" y="18362155"/>
            <a:ext cx="3961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/>
              <a:t>Серощекая</a:t>
            </a:r>
            <a:r>
              <a:rPr lang="ru-RU" sz="3200" dirty="0" smtClean="0"/>
              <a:t> поганка</a:t>
            </a:r>
            <a:endParaRPr lang="ru-RU" sz="3200" dirty="0"/>
          </a:p>
        </p:txBody>
      </p:sp>
      <p:sp>
        <p:nvSpPr>
          <p:cNvPr id="49" name="TextBox 48"/>
          <p:cNvSpPr txBox="1"/>
          <p:nvPr/>
        </p:nvSpPr>
        <p:spPr>
          <a:xfrm>
            <a:off x="3960617" y="10441143"/>
            <a:ext cx="102613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 err="1" smtClean="0">
                <a:solidFill>
                  <a:srgbClr val="C00000"/>
                </a:solidFill>
              </a:rPr>
              <a:t>Краснокнижные</a:t>
            </a:r>
            <a:r>
              <a:rPr lang="ru-RU" sz="3800" b="1" dirty="0" smtClean="0">
                <a:solidFill>
                  <a:srgbClr val="C00000"/>
                </a:solidFill>
              </a:rPr>
              <a:t> виды растений и животных  </a:t>
            </a:r>
            <a:endParaRPr lang="ru-RU" sz="3800" b="1" dirty="0">
              <a:solidFill>
                <a:srgbClr val="C00000"/>
              </a:solidFill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871" y="9541028"/>
            <a:ext cx="3960506" cy="297038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063" y="13592983"/>
            <a:ext cx="4202230" cy="315167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63" y="13745383"/>
            <a:ext cx="4202230" cy="3151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448</Words>
  <Application>Microsoft Office PowerPoint</Application>
  <PresentationFormat>Произвольный</PresentationFormat>
  <Paragraphs>37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Пользователь Windows</cp:lastModifiedBy>
  <cp:revision>64</cp:revision>
  <dcterms:created xsi:type="dcterms:W3CDTF">2018-10-09T12:47:27Z</dcterms:created>
  <dcterms:modified xsi:type="dcterms:W3CDTF">2022-10-14T00:04:26Z</dcterms:modified>
</cp:coreProperties>
</file>