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  <p:sldMasterId id="2147483723" r:id="rId5"/>
  </p:sldMasterIdLst>
  <p:notesMasterIdLst>
    <p:notesMasterId r:id="rId42"/>
  </p:notesMasterIdLst>
  <p:handoutMasterIdLst>
    <p:handoutMasterId r:id="rId43"/>
  </p:handoutMasterIdLst>
  <p:sldIdLst>
    <p:sldId id="256" r:id="rId6"/>
    <p:sldId id="299" r:id="rId7"/>
    <p:sldId id="300" r:id="rId8"/>
    <p:sldId id="302" r:id="rId9"/>
    <p:sldId id="305" r:id="rId10"/>
    <p:sldId id="296" r:id="rId11"/>
    <p:sldId id="297" r:id="rId12"/>
    <p:sldId id="308" r:id="rId13"/>
    <p:sldId id="309" r:id="rId14"/>
    <p:sldId id="304" r:id="rId15"/>
    <p:sldId id="307" r:id="rId16"/>
    <p:sldId id="314" r:id="rId17"/>
    <p:sldId id="311" r:id="rId18"/>
    <p:sldId id="312" r:id="rId19"/>
    <p:sldId id="313" r:id="rId20"/>
    <p:sldId id="315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8" r:id="rId33"/>
    <p:sldId id="289" r:id="rId34"/>
    <p:sldId id="293" r:id="rId35"/>
    <p:sldId id="318" r:id="rId36"/>
    <p:sldId id="317" r:id="rId37"/>
    <p:sldId id="319" r:id="rId38"/>
    <p:sldId id="320" r:id="rId39"/>
    <p:sldId id="310" r:id="rId40"/>
    <p:sldId id="316" r:id="rId41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4C6CB2"/>
    <a:srgbClr val="44609E"/>
    <a:srgbClr val="D9E4FB"/>
    <a:srgbClr val="3B7AB2"/>
    <a:srgbClr val="00BC55"/>
    <a:srgbClr val="74B7D2"/>
    <a:srgbClr val="52A5C7"/>
    <a:srgbClr val="3B94B7"/>
    <a:srgbClr val="F3B4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8703" autoAdjust="0"/>
  </p:normalViewPr>
  <p:slideViewPr>
    <p:cSldViewPr snapToGrid="0">
      <p:cViewPr varScale="1">
        <p:scale>
          <a:sx n="87" d="100"/>
          <a:sy n="87" d="100"/>
        </p:scale>
        <p:origin x="-1188" y="-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256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F68E2-8283-46B6-8FBF-264D443BE556}" type="datetimeFigureOut">
              <a:rPr lang="ru-RU" smtClean="0"/>
              <a:t>11.12.2022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573-8121-487C-B7E4-735E1C5AD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C573-8121-487C-B7E4-735E1C5AD77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680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01286" y="1889398"/>
            <a:ext cx="7004052" cy="819125"/>
          </a:xfrm>
          <a:prstGeom prst="rect">
            <a:avLst/>
          </a:prstGeom>
          <a:ln w="76200">
            <a:noFill/>
          </a:ln>
          <a:effectLst/>
        </p:spPr>
        <p:txBody>
          <a:bodyPr anchor="ctr"/>
          <a:lstStyle>
            <a:lvl1pPr algn="ctr">
              <a:defRPr sz="4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2302" y="3810220"/>
            <a:ext cx="4681603" cy="1655762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0" indent="0" algn="ctr">
              <a:buNone/>
              <a:defRPr sz="1800" b="0">
                <a:solidFill>
                  <a:srgbClr val="55729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557299"/>
                </a:solidFill>
                <a:latin typeface="Arial" panose="020B0604020202020204" pitchFamily="34" charset="0"/>
                <a:ea typeface="Roboto Cn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сюда текст поздравления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1301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601286" y="1889398"/>
            <a:ext cx="7004052" cy="819125"/>
          </a:xfrm>
          <a:prstGeom prst="rect">
            <a:avLst/>
          </a:prstGeom>
          <a:ln w="76200">
            <a:noFill/>
          </a:ln>
          <a:effectLst/>
        </p:spPr>
        <p:txBody>
          <a:bodyPr anchor="ctr"/>
          <a:lstStyle>
            <a:lvl1pPr algn="ctr">
              <a:defRPr sz="4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2302" y="3810220"/>
            <a:ext cx="4681603" cy="1655762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marL="0" indent="0" algn="ctr">
              <a:buNone/>
              <a:defRPr sz="1800" b="0">
                <a:solidFill>
                  <a:srgbClr val="557299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23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3728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099304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099304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3728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 baseline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1282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57880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2140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27796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72480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5243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00314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7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8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40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419909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3728" y="4435127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099304" y="4434040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099304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3728" y="5295164"/>
            <a:ext cx="3171600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 baseline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88923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557299"/>
                </a:solidFill>
                <a:latin typeface="Arial" panose="020B0604020202020204" pitchFamily="34" charset="0"/>
                <a:ea typeface="Roboto Cn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Введите сюда текст поздравления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7049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2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4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5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6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7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2977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3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3043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4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0170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5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6243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6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4756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7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6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7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8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069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_8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450974" y="641462"/>
            <a:ext cx="7004052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>
              <a:defRPr sz="3000" b="0">
                <a:solidFill>
                  <a:srgbClr val="5572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Место для вопроса</a:t>
            </a:r>
          </a:p>
        </p:txBody>
      </p:sp>
      <p:sp>
        <p:nvSpPr>
          <p:cNvPr id="37" name="Текст Прав"/>
          <p:cNvSpPr>
            <a:spLocks noGrp="1"/>
          </p:cNvSpPr>
          <p:nvPr>
            <p:ph type="body" sz="quarter" idx="11" hasCustomPrompt="1"/>
          </p:nvPr>
        </p:nvSpPr>
        <p:spPr>
          <a:xfrm>
            <a:off x="1636776" y="4435127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Правильный ответ</a:t>
            </a:r>
          </a:p>
        </p:txBody>
      </p:sp>
      <p:sp>
        <p:nvSpPr>
          <p:cNvPr id="38" name="Текст Неправ1"/>
          <p:cNvSpPr>
            <a:spLocks noGrp="1"/>
          </p:cNvSpPr>
          <p:nvPr>
            <p:ph type="body" sz="quarter" idx="12" hasCustomPrompt="1"/>
          </p:nvPr>
        </p:nvSpPr>
        <p:spPr>
          <a:xfrm>
            <a:off x="5102352" y="4434040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39" name="Текст Неправ2"/>
          <p:cNvSpPr>
            <a:spLocks noGrp="1"/>
          </p:cNvSpPr>
          <p:nvPr>
            <p:ph type="body" sz="quarter" idx="13" hasCustomPrompt="1"/>
          </p:nvPr>
        </p:nvSpPr>
        <p:spPr>
          <a:xfrm>
            <a:off x="5102352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  <p:sp>
        <p:nvSpPr>
          <p:cNvPr id="40" name="Текст Неправ3"/>
          <p:cNvSpPr>
            <a:spLocks noGrp="1"/>
          </p:cNvSpPr>
          <p:nvPr>
            <p:ph type="body" sz="quarter" idx="14" hasCustomPrompt="1"/>
          </p:nvPr>
        </p:nvSpPr>
        <p:spPr>
          <a:xfrm>
            <a:off x="1636776" y="5295164"/>
            <a:ext cx="3171600" cy="6984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>
              <a:buNone/>
              <a:defRPr sz="1800" b="0" baseline="0">
                <a:solidFill>
                  <a:schemeClr val="accent1">
                    <a:lumMod val="75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dirty="0"/>
              <a:t>Неправильный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651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20" r:id="rId2"/>
    <p:sldLayoutId id="2147483721" r:id="rId3"/>
    <p:sldLayoutId id="2147483716" r:id="rId4"/>
    <p:sldLayoutId id="2147483715" r:id="rId5"/>
    <p:sldLayoutId id="2147483714" r:id="rId6"/>
    <p:sldLayoutId id="2147483712" r:id="rId7"/>
    <p:sldLayoutId id="2147483710" r:id="rId8"/>
    <p:sldLayoutId id="2147483709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70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tlab.mccme.ru/node/137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7743" y="1338944"/>
            <a:ext cx="7004052" cy="3537856"/>
          </a:xfrm>
        </p:spPr>
        <p:txBody>
          <a:bodyPr/>
          <a:lstStyle/>
          <a:p>
            <a:r>
              <a:rPr lang="ru-RU" sz="4800" dirty="0" smtClean="0">
                <a:solidFill>
                  <a:schemeClr val="tx1"/>
                </a:solidFill>
                <a:latin typeface="Bookman Old Style" panose="02050604050505020204" pitchFamily="18" charset="0"/>
                <a:ea typeface="+mn-ea"/>
              </a:rPr>
              <a:t>Место эксперимента при изучении курса «Вероятность и статистика» </a:t>
            </a:r>
            <a:endParaRPr lang="ru-RU" sz="4800" dirty="0">
              <a:solidFill>
                <a:schemeClr val="tx1"/>
              </a:solidFill>
              <a:latin typeface="Bookman Old Style" panose="02050604050505020204" pitchFamily="18" charset="0"/>
              <a:ea typeface="+mn-e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8130" y="4964107"/>
            <a:ext cx="4681603" cy="1055694"/>
          </a:xfrm>
        </p:spPr>
        <p:txBody>
          <a:bodyPr/>
          <a:lstStyle/>
          <a:p>
            <a:r>
              <a:rPr lang="ru-RU" sz="2400" dirty="0" err="1" smtClean="0">
                <a:solidFill>
                  <a:srgbClr val="44609E"/>
                </a:solidFill>
                <a:latin typeface="Bookman Old Style" panose="02050604050505020204" pitchFamily="18" charset="0"/>
              </a:rPr>
              <a:t>Вебинар</a:t>
            </a:r>
            <a:r>
              <a:rPr lang="ru-RU" sz="2400" dirty="0" smtClean="0">
                <a:solidFill>
                  <a:srgbClr val="44609E"/>
                </a:solidFill>
                <a:latin typeface="Bookman Old Style" panose="02050604050505020204" pitchFamily="18" charset="0"/>
              </a:rPr>
              <a:t> АИРО 15.12.2022 г</a:t>
            </a:r>
            <a:endParaRPr lang="ru-RU" sz="2400" dirty="0">
              <a:solidFill>
                <a:srgbClr val="44609E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95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765175" y="4446012"/>
            <a:ext cx="3306082" cy="698400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Реальные объекты</a:t>
            </a: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5145893" y="4444925"/>
            <a:ext cx="4096078" cy="6984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Виртуальные 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лаборатории</a:t>
            </a: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210400" y="1016011"/>
            <a:ext cx="3752397" cy="3248025"/>
          </a:xfrm>
        </p:spPr>
        <p:txBody>
          <a:bodyPr/>
          <a:lstStyle/>
          <a:p>
            <a:r>
              <a:rPr lang="ru-RU" dirty="0" err="1" smtClean="0">
                <a:solidFill>
                  <a:schemeClr val="bg1"/>
                </a:solidFill>
              </a:rPr>
              <a:t>пр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4" y="1168416"/>
            <a:ext cx="3352800" cy="2873826"/>
          </a:xfrm>
          <a:prstGeom prst="rect">
            <a:avLst/>
          </a:prstGeom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570817" y="981317"/>
            <a:ext cx="3752397" cy="3248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noFill/>
          </a:ln>
          <a:effectLst/>
        </p:spPr>
        <p:txBody>
          <a:bodyPr anchor="ctr"/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 baseline="0">
                <a:solidFill>
                  <a:srgbClr val="5572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35842" name="Picture 2" descr="Рука и игральные кости. рука бросает кубики. выборочный фокус. кость  размыта из-за движения. бросить кости | Премиум Фот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75"/>
          <a:stretch/>
        </p:blipFill>
        <p:spPr bwMode="auto">
          <a:xfrm>
            <a:off x="939347" y="1322418"/>
            <a:ext cx="2544082" cy="256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32212" y="1784463"/>
            <a:ext cx="7361415" cy="3756366"/>
          </a:xfrm>
        </p:spPr>
        <p:txBody>
          <a:bodyPr/>
          <a:lstStyle/>
          <a:p>
            <a:pPr marL="446088" algn="l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Игральные кости</a:t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Монеты </a:t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Лототроны </a:t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«Чёрный» ящик (конверт, мешок, шляпа, шкатулка и </a:t>
            </a:r>
            <a:r>
              <a:rPr lang="ru-RU" sz="2400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-Выбрасывание пальцев рук</a:t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-Обыгрывание сюжета задачи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5" descr="Игральные кости на уроках английского | Skyt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8" y="295954"/>
            <a:ext cx="2544085" cy="13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1"/>
          <p:cNvSpPr txBox="1">
            <a:spLocks/>
          </p:cNvSpPr>
          <p:nvPr/>
        </p:nvSpPr>
        <p:spPr>
          <a:xfrm>
            <a:off x="3377744" y="470124"/>
            <a:ext cx="5015141" cy="698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Реальные объекты, ситуации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51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532212" y="1839685"/>
            <a:ext cx="7361415" cy="3516085"/>
          </a:xfrm>
        </p:spPr>
        <p:txBody>
          <a:bodyPr/>
          <a:lstStyle/>
          <a:p>
            <a:pPr marL="446088" algn="l"/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Испытай удачу (</a:t>
            </a:r>
            <a:r>
              <a:rPr lang="ru-RU" sz="2400" i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предметы в «чёрном ящике»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-Обыгрывание сюжета задачи (</a:t>
            </a:r>
            <a:r>
              <a:rPr lang="ru-RU" sz="2400" i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обмен рукопожатиями, обмен фотографиями-</a:t>
            </a:r>
            <a:r>
              <a:rPr lang="ru-RU" sz="2400" i="1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стикерами</a:t>
            </a:r>
            <a:r>
              <a:rPr lang="ru-RU" sz="24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)</a:t>
            </a:r>
            <a:endParaRPr lang="ru-RU" sz="2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Текст 1"/>
          <p:cNvSpPr txBox="1">
            <a:spLocks/>
          </p:cNvSpPr>
          <p:nvPr/>
        </p:nvSpPr>
        <p:spPr>
          <a:xfrm>
            <a:off x="1734001" y="452105"/>
            <a:ext cx="6397627" cy="698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Примеры сюжетных экспериментов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285382" y="527155"/>
            <a:ext cx="6911559" cy="6984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Примеры экспериментальных заданий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342118" y="1501434"/>
            <a:ext cx="7004052" cy="3865224"/>
          </a:xfrm>
        </p:spPr>
        <p:txBody>
          <a:bodyPr/>
          <a:lstStyle/>
          <a:p>
            <a:pPr marL="358775" algn="l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- Произвести подсчёт числа выпадений орла при бросании симметричной монеты в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серии из 100 экспериментов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- Произвести подсчёт числа выпадений двух орлов при бросании трёх монет в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серии из 100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экспериментов</a:t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ookman Old Style" panose="02050604050505020204" pitchFamily="18" charset="0"/>
              </a:rPr>
              <a:t>- Произвести подсчёт количества выпадений 3 очков при бросании игральной кости в серии из 100 экспериментов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230955" y="352984"/>
            <a:ext cx="7303446" cy="6984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Тематическая «привязанность» эксперимента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50974" y="1294605"/>
            <a:ext cx="7004052" cy="3538651"/>
          </a:xfrm>
        </p:spPr>
        <p:txBody>
          <a:bodyPr/>
          <a:lstStyle/>
          <a:p>
            <a:pPr marL="271463" algn="l">
              <a:lnSpc>
                <a:spcPct val="105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>
                <a:solidFill>
                  <a:srgbClr val="221F1F"/>
                </a:solidFill>
                <a:latin typeface="Times New Roman"/>
                <a:ea typeface="Times New Roman"/>
              </a:rPr>
              <a:t>Описательная </a:t>
            </a:r>
            <a:r>
              <a:rPr lang="en-US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статистика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 (7 </a:t>
            </a:r>
            <a:r>
              <a:rPr lang="ru-RU" sz="2000" dirty="0" err="1" smtClean="0">
                <a:solidFill>
                  <a:srgbClr val="221F1F"/>
                </a:solidFill>
                <a:latin typeface="Times New Roman"/>
                <a:ea typeface="Times New Roman"/>
              </a:rPr>
              <a:t>кл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)</a:t>
            </a:r>
            <a:b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  <a:t>Вероятность и частота случайного события (7 </a:t>
            </a:r>
            <a:r>
              <a:rPr lang="ru-RU" sz="2000" dirty="0" err="1">
                <a:solidFill>
                  <a:srgbClr val="221F1F"/>
                </a:solidFill>
                <a:latin typeface="Times New Roman"/>
                <a:ea typeface="Times New Roman"/>
              </a:rPr>
              <a:t>кл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)</a:t>
            </a:r>
            <a: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  <a:t>Описательная статистика. Рассеивание 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данных (8 </a:t>
            </a:r>
            <a:r>
              <a:rPr lang="ru-RU" sz="2000" dirty="0" err="1" smtClean="0">
                <a:solidFill>
                  <a:srgbClr val="221F1F"/>
                </a:solidFill>
                <a:latin typeface="Times New Roman"/>
                <a:ea typeface="Times New Roman"/>
              </a:rPr>
              <a:t>кл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)</a:t>
            </a:r>
            <a:b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Случайные события (8 </a:t>
            </a:r>
            <a:r>
              <a:rPr lang="ru-RU" sz="2000" dirty="0" err="1" smtClean="0">
                <a:solidFill>
                  <a:srgbClr val="221F1F"/>
                </a:solidFill>
                <a:latin typeface="Times New Roman"/>
                <a:ea typeface="Times New Roman"/>
              </a:rPr>
              <a:t>кл</a:t>
            </a:r>
            <a: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  <a:t>)</a:t>
            </a:r>
            <a:b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</a:br>
            <a:r>
              <a:rPr lang="ru-RU" sz="2000" dirty="0">
                <a:solidFill>
                  <a:srgbClr val="221F1F"/>
                </a:solidFill>
                <a:latin typeface="Times New Roman"/>
                <a:ea typeface="Times New Roman"/>
              </a:rPr>
              <a:t>Вероятность и частота случайного 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события (8 </a:t>
            </a:r>
            <a:r>
              <a:rPr lang="ru-RU" sz="2000" dirty="0" err="1" smtClean="0">
                <a:solidFill>
                  <a:srgbClr val="221F1F"/>
                </a:solidFill>
                <a:latin typeface="Times New Roman"/>
                <a:ea typeface="Times New Roman"/>
              </a:rPr>
              <a:t>кл</a:t>
            </a: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)</a:t>
            </a:r>
            <a:b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</a:br>
            <a:r>
              <a:rPr lang="ru-RU" sz="2000" dirty="0" smtClean="0">
                <a:solidFill>
                  <a:srgbClr val="221F1F"/>
                </a:solidFill>
                <a:latin typeface="Times New Roman"/>
                <a:ea typeface="Times New Roman"/>
              </a:rPr>
              <a:t>Повторение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454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024125" y="450956"/>
            <a:ext cx="7956589" cy="6984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Вывод при анализе результатов эксперимента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50974" y="1294605"/>
            <a:ext cx="7004052" cy="3248025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Различные условия проведения эксперимента</a:t>
            </a: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394239" y="516270"/>
            <a:ext cx="6857132" cy="6984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Преимущества виртуального эксперимента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32857" y="1294605"/>
            <a:ext cx="6477000" cy="3680166"/>
          </a:xfrm>
        </p:spPr>
        <p:txBody>
          <a:bodyPr/>
          <a:lstStyle/>
          <a:p>
            <a:pPr marL="358775" algn="l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Получение большого числа исходов элементарного события за короткое время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-Исключение влияния внешних факторов 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Автоматическая обработка статистических данных, представление их на диаграммах, графиках 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04361" y="1147906"/>
            <a:ext cx="7449782" cy="4354286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Ubuntu"/>
              </a:rPr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" t="62403" r="85265" b="16952"/>
          <a:stretch/>
        </p:blipFill>
        <p:spPr bwMode="auto">
          <a:xfrm>
            <a:off x="250370" y="5240935"/>
            <a:ext cx="1422401" cy="134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3892388" y="4925674"/>
            <a:ext cx="4681603" cy="105569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>
                <a:solidFill>
                  <a:srgbClr val="44609E"/>
                </a:solidFill>
              </a:rPr>
              <a:t>Подзаголовок</a:t>
            </a:r>
            <a:endParaRPr lang="ru-RU" sz="2400" dirty="0">
              <a:solidFill>
                <a:srgbClr val="44609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8620" r="9139" b="6587"/>
          <a:stretch/>
        </p:blipFill>
        <p:spPr bwMode="auto">
          <a:xfrm>
            <a:off x="1418770" y="1311394"/>
            <a:ext cx="7039554" cy="392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sz="quarter" idx="11"/>
          </p:nvPr>
        </p:nvSpPr>
        <p:spPr>
          <a:xfrm>
            <a:off x="1851439" y="483613"/>
            <a:ext cx="6857132" cy="698400"/>
          </a:xfrm>
        </p:spPr>
        <p:txBody>
          <a:bodyPr/>
          <a:lstStyle/>
          <a:p>
            <a:r>
              <a:rPr lang="ru-RU" sz="2000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«1С:Урок» — портал с интерактивными наглядными учебными материалами</a:t>
            </a:r>
          </a:p>
        </p:txBody>
      </p:sp>
    </p:spTree>
    <p:extLst>
      <p:ext uri="{BB962C8B-B14F-4D97-AF65-F5344CB8AC3E}">
        <p14:creationId xmlns:p14="http://schemas.microsoft.com/office/powerpoint/2010/main" val="135739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2258" y="446315"/>
            <a:ext cx="8479972" cy="6096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3031" r="20413" b="11257"/>
          <a:stretch/>
        </p:blipFill>
        <p:spPr bwMode="auto">
          <a:xfrm>
            <a:off x="859970" y="696686"/>
            <a:ext cx="7994808" cy="554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9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54287" y="664742"/>
            <a:ext cx="7899855" cy="580288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6" t="13411" r="21319" b="10987"/>
          <a:stretch/>
        </p:blipFill>
        <p:spPr bwMode="auto">
          <a:xfrm>
            <a:off x="947057" y="881743"/>
            <a:ext cx="7511143" cy="536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52996" y="603758"/>
            <a:ext cx="6419397" cy="308145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9685" r="56098" b="54275"/>
          <a:stretch/>
        </p:blipFill>
        <p:spPr bwMode="auto">
          <a:xfrm>
            <a:off x="1608464" y="816428"/>
            <a:ext cx="6108462" cy="265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0" t="18778" r="5271" b="52681"/>
          <a:stretch/>
        </p:blipFill>
        <p:spPr bwMode="auto">
          <a:xfrm>
            <a:off x="7347854" y="3810000"/>
            <a:ext cx="2304041" cy="256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6"/>
          <p:cNvSpPr>
            <a:spLocks noGrp="1"/>
          </p:cNvSpPr>
          <p:nvPr>
            <p:ph type="body" sz="quarter" idx="11"/>
          </p:nvPr>
        </p:nvSpPr>
        <p:spPr>
          <a:xfrm>
            <a:off x="239486" y="4467783"/>
            <a:ext cx="6966857" cy="1987445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  </a:t>
            </a:r>
            <a:r>
              <a:rPr lang="ru-RU" sz="1600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Пьер-Симо́н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, маркиз де </a:t>
            </a:r>
            <a:r>
              <a:rPr lang="ru-RU" sz="16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Лапла́с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  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(23.03.1749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 -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5.03.1827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)  </a:t>
            </a:r>
            <a:endParaRPr lang="ru-RU" sz="16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французский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 математик, механик, физик и 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астроном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; известен работами в области небесной 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механики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, </a:t>
            </a:r>
            <a:endParaRPr lang="ru-RU" sz="1600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дифференциальных 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уравнений, один из </a:t>
            </a:r>
            <a:r>
              <a:rPr lang="ru-RU" sz="16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создателей </a:t>
            </a:r>
            <a:endParaRPr lang="ru-RU" sz="1600" b="1" i="1" dirty="0" smtClean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600" b="1" i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теории </a:t>
            </a:r>
            <a:r>
              <a:rPr lang="ru-RU" sz="1600" b="1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вероятностей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481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10746" y="521719"/>
            <a:ext cx="7997826" cy="58137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t="12944" r="21213" b="11550"/>
          <a:stretch/>
        </p:blipFill>
        <p:spPr bwMode="auto">
          <a:xfrm>
            <a:off x="1066800" y="762001"/>
            <a:ext cx="7380514" cy="5203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27313" y="544287"/>
            <a:ext cx="7946573" cy="5900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12342" r="21741" b="10857"/>
          <a:stretch/>
        </p:blipFill>
        <p:spPr bwMode="auto">
          <a:xfrm>
            <a:off x="1099457" y="794656"/>
            <a:ext cx="7380514" cy="5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8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92829" y="554377"/>
            <a:ext cx="8298771" cy="58740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3" t="13059" r="20935" b="10994"/>
          <a:stretch/>
        </p:blipFill>
        <p:spPr bwMode="auto">
          <a:xfrm>
            <a:off x="957943" y="761999"/>
            <a:ext cx="7522028" cy="542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8085" y="424543"/>
            <a:ext cx="8382001" cy="63028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t="12511" r="21369" b="11495"/>
          <a:stretch/>
        </p:blipFill>
        <p:spPr bwMode="auto">
          <a:xfrm>
            <a:off x="783771" y="645890"/>
            <a:ext cx="7772400" cy="560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06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72886" y="533400"/>
            <a:ext cx="8033658" cy="60633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13313" r="20825" b="10815"/>
          <a:stretch/>
        </p:blipFill>
        <p:spPr bwMode="auto">
          <a:xfrm>
            <a:off x="1077685" y="794655"/>
            <a:ext cx="7424057" cy="536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44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993773" y="474027"/>
            <a:ext cx="8030484" cy="594854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t="13393" r="21434" b="10333"/>
          <a:stretch/>
        </p:blipFill>
        <p:spPr bwMode="auto">
          <a:xfrm>
            <a:off x="1317172" y="707570"/>
            <a:ext cx="7369629" cy="543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6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33399" y="304800"/>
            <a:ext cx="8403771" cy="619397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4" t="12956" r="21717" b="11083"/>
          <a:stretch/>
        </p:blipFill>
        <p:spPr bwMode="auto">
          <a:xfrm>
            <a:off x="816429" y="533400"/>
            <a:ext cx="7805057" cy="559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13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001486" y="402772"/>
            <a:ext cx="7805058" cy="590005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t="13161" r="21520" b="10796"/>
          <a:stretch/>
        </p:blipFill>
        <p:spPr bwMode="auto">
          <a:xfrm>
            <a:off x="1208313" y="631373"/>
            <a:ext cx="7358742" cy="5250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7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598714" y="250372"/>
            <a:ext cx="8196943" cy="61068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 t="12473" r="20644" b="10897"/>
          <a:stretch/>
        </p:blipFill>
        <p:spPr bwMode="auto">
          <a:xfrm>
            <a:off x="838200" y="457201"/>
            <a:ext cx="7739743" cy="553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9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048202" y="619690"/>
            <a:ext cx="7823655" cy="58137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12578" r="20649" b="11144"/>
          <a:stretch/>
        </p:blipFill>
        <p:spPr bwMode="auto">
          <a:xfrm>
            <a:off x="1328056" y="881741"/>
            <a:ext cx="7324870" cy="52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4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133601" y="404489"/>
            <a:ext cx="5606144" cy="384093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2" t="23478" r="7615" b="41577"/>
          <a:stretch/>
        </p:blipFill>
        <p:spPr bwMode="auto">
          <a:xfrm>
            <a:off x="2318658" y="591515"/>
            <a:ext cx="5268685" cy="337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27912" r="62809" b="36044"/>
          <a:stretch/>
        </p:blipFill>
        <p:spPr bwMode="auto">
          <a:xfrm>
            <a:off x="7837713" y="2721005"/>
            <a:ext cx="1665514" cy="248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6" t="24658" r="47399" b="54599"/>
          <a:stretch/>
        </p:blipFill>
        <p:spPr bwMode="auto">
          <a:xfrm>
            <a:off x="489857" y="2919521"/>
            <a:ext cx="1469572" cy="2290801"/>
          </a:xfrm>
          <a:prstGeom prst="rect">
            <a:avLst/>
          </a:prstGeom>
          <a:noFill/>
          <a:ln w="44450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Текст 1"/>
          <p:cNvSpPr>
            <a:spLocks noGrp="1"/>
          </p:cNvSpPr>
          <p:nvPr>
            <p:ph type="body" sz="quarter" idx="11"/>
          </p:nvPr>
        </p:nvSpPr>
        <p:spPr>
          <a:xfrm>
            <a:off x="0" y="5366657"/>
            <a:ext cx="4702628" cy="149134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«Основные 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понятия теории вероятностей», 1933 г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., издана 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в Берлине на немецком языке, 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переведена </a:t>
            </a:r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на русский язык в 1936 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13"/>
          </p:nvPr>
        </p:nvSpPr>
        <p:spPr>
          <a:xfrm>
            <a:off x="4953000" y="5421087"/>
            <a:ext cx="4735284" cy="1436913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Классическая монография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Теория вероятностей и математическая статистика», 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издана </a:t>
            </a:r>
            <a:r>
              <a:rPr lang="ru-RU" dirty="0">
                <a:solidFill>
                  <a:schemeClr val="tx1"/>
                </a:solidFill>
                <a:latin typeface="Bookman Old Style" panose="02050604050505020204" pitchFamily="18" charset="0"/>
              </a:rPr>
              <a:t>в 1986 г</a:t>
            </a:r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05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2688771" y="370113"/>
            <a:ext cx="4996543" cy="790016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Виртуальная лаборатория </a:t>
            </a:r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МЭШ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70126" y="1174675"/>
            <a:ext cx="5334681" cy="2807293"/>
          </a:xfrm>
        </p:spPr>
        <p:txBody>
          <a:bodyPr/>
          <a:lstStyle/>
          <a:p>
            <a:r>
              <a:rPr lang="ru-RU" dirty="0" err="1" smtClean="0"/>
              <a:t>пр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r="1392" b="8835"/>
          <a:stretch/>
        </p:blipFill>
        <p:spPr bwMode="auto">
          <a:xfrm>
            <a:off x="453846" y="1377042"/>
            <a:ext cx="4967242" cy="238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t="23017" r="30204" b="39453"/>
          <a:stretch/>
        </p:blipFill>
        <p:spPr bwMode="auto">
          <a:xfrm>
            <a:off x="3133408" y="3263512"/>
            <a:ext cx="6097677" cy="2982686"/>
          </a:xfrm>
          <a:prstGeom prst="rect">
            <a:avLst/>
          </a:prstGeom>
          <a:noFill/>
          <a:ln w="539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3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18457" y="1153885"/>
            <a:ext cx="8382000" cy="54001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893" r="19177" b="16874"/>
          <a:stretch/>
        </p:blipFill>
        <p:spPr bwMode="auto">
          <a:xfrm>
            <a:off x="1230083" y="1371599"/>
            <a:ext cx="6858001" cy="4770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3935183" y="6141855"/>
            <a:ext cx="5823858" cy="600429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Bookman Old Style" panose="02050604050505020204" pitchFamily="18" charset="0"/>
                <a:hlinkClick r:id="rId3"/>
              </a:rPr>
              <a:t>https://</a:t>
            </a:r>
            <a:r>
              <a:rPr lang="en-US" sz="1600" dirty="0" smtClean="0">
                <a:solidFill>
                  <a:schemeClr val="tx1"/>
                </a:solidFill>
                <a:latin typeface="Bookman Old Style" panose="02050604050505020204" pitchFamily="18" charset="0"/>
                <a:hlinkClick r:id="rId3"/>
              </a:rPr>
              <a:t>ptlab.mccme.ru/node/137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Текст 1"/>
          <p:cNvSpPr>
            <a:spLocks noGrp="1"/>
          </p:cNvSpPr>
          <p:nvPr>
            <p:ph type="body" sz="quarter" idx="11"/>
          </p:nvPr>
        </p:nvSpPr>
        <p:spPr>
          <a:xfrm>
            <a:off x="522511" y="222355"/>
            <a:ext cx="8273143" cy="79001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Лаборатория методики вероятности и статистики МЦМО</a:t>
            </a:r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15" y="903480"/>
            <a:ext cx="1165841" cy="1338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5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9971" y="1208313"/>
            <a:ext cx="8567058" cy="5301343"/>
          </a:xfrm>
        </p:spPr>
        <p:txBody>
          <a:bodyPr/>
          <a:lstStyle/>
          <a:p>
            <a:r>
              <a:rPr lang="ru-RU" dirty="0" err="1" smtClean="0"/>
              <a:t>пр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7342" r="29708" b="6883"/>
          <a:stretch/>
        </p:blipFill>
        <p:spPr bwMode="auto">
          <a:xfrm>
            <a:off x="1110343" y="1393369"/>
            <a:ext cx="8066314" cy="470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0" t="14334" r="35307" b="10483"/>
          <a:stretch/>
        </p:blipFill>
        <p:spPr bwMode="auto">
          <a:xfrm>
            <a:off x="315685" y="4550228"/>
            <a:ext cx="1373941" cy="195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1"/>
          <p:cNvSpPr>
            <a:spLocks noGrp="1"/>
          </p:cNvSpPr>
          <p:nvPr>
            <p:ph type="body" sz="quarter" idx="11"/>
          </p:nvPr>
        </p:nvSpPr>
        <p:spPr>
          <a:xfrm>
            <a:off x="903514" y="450954"/>
            <a:ext cx="8273143" cy="79001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Лаборатория методики вероятности и статистики МЦМО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4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18457" y="903515"/>
            <a:ext cx="8382000" cy="55081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6894" r="19177" b="25639"/>
          <a:stretch/>
        </p:blipFill>
        <p:spPr bwMode="auto">
          <a:xfrm>
            <a:off x="1045028" y="1132111"/>
            <a:ext cx="7815944" cy="481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1"/>
          <p:cNvSpPr>
            <a:spLocks noGrp="1"/>
          </p:cNvSpPr>
          <p:nvPr>
            <p:ph type="body" sz="quarter" idx="11"/>
          </p:nvPr>
        </p:nvSpPr>
        <p:spPr>
          <a:xfrm>
            <a:off x="522511" y="222355"/>
            <a:ext cx="8273143" cy="79001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Лаборатория методики вероятности и статистики МЦМО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2" t="28403" r="39499" b="42070"/>
          <a:stretch/>
        </p:blipFill>
        <p:spPr bwMode="auto">
          <a:xfrm>
            <a:off x="4741395" y="2969410"/>
            <a:ext cx="2216968" cy="31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9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32209" y="1055915"/>
            <a:ext cx="9016591" cy="52033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7260" r="19504" b="41778"/>
          <a:stretch/>
        </p:blipFill>
        <p:spPr bwMode="auto">
          <a:xfrm>
            <a:off x="794658" y="1306285"/>
            <a:ext cx="8419103" cy="470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 1"/>
          <p:cNvSpPr>
            <a:spLocks noGrp="1"/>
          </p:cNvSpPr>
          <p:nvPr>
            <p:ph type="body" sz="quarter" idx="11"/>
          </p:nvPr>
        </p:nvSpPr>
        <p:spPr>
          <a:xfrm>
            <a:off x="674911" y="352984"/>
            <a:ext cx="8273143" cy="79001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Лаборатория методики вероятности и статистики МЦМО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6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08314" y="1717021"/>
            <a:ext cx="7282544" cy="3952309"/>
          </a:xfrm>
        </p:spPr>
        <p:txBody>
          <a:bodyPr/>
          <a:lstStyle/>
          <a:p>
            <a:pPr marL="271463" algn="l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Увеличивается число заданий на представление данных, оценку правдоподобности гипотез вероятностей событий в диагностическом инструментарии международных исследований математической и функциональной грамотности школьников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- Изменение (усложнение) содержания заданий по вероятности в </a:t>
            </a:r>
            <a:r>
              <a:rPr lang="ru-RU" sz="2000" dirty="0" err="1" smtClean="0">
                <a:solidFill>
                  <a:schemeClr val="tx1"/>
                </a:solidFill>
                <a:latin typeface="Bookman Old Style" panose="02050604050505020204" pitchFamily="18" charset="0"/>
              </a:rPr>
              <a:t>КИМах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ОГЭ и ЕГЭ</a:t>
            </a: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1"/>
          </p:nvPr>
        </p:nvSpPr>
        <p:spPr>
          <a:xfrm>
            <a:off x="2471056" y="500742"/>
            <a:ext cx="4963886" cy="79001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Актуальность и перспектива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2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/>
          <p:cNvSpPr>
            <a:spLocks noGrp="1"/>
          </p:cNvSpPr>
          <p:nvPr>
            <p:ph type="ctrTitle"/>
          </p:nvPr>
        </p:nvSpPr>
        <p:spPr>
          <a:xfrm>
            <a:off x="1654629" y="4016829"/>
            <a:ext cx="6640285" cy="1850572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«Нет ничего постоянного, кроме изменений».</a:t>
            </a:r>
            <a:b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  <a:ea typeface="Calibri"/>
                <a:cs typeface="Times New Roman"/>
              </a:rPr>
            </a:b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Хелен </a:t>
            </a:r>
            <a:r>
              <a:rPr lang="ru-RU" sz="2000" dirty="0" err="1">
                <a:solidFill>
                  <a:schemeClr val="tx1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Келлер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  <a:ea typeface="Calibri"/>
                <a:cs typeface="Times New Roman"/>
              </a:rPr>
              <a:t>, писательница</a:t>
            </a:r>
            <a:b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  <a:ea typeface="Calibri"/>
                <a:cs typeface="Times New Roman"/>
              </a:rPr>
            </a:br>
            <a:endParaRPr lang="ru-RU" sz="20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196" y="493218"/>
            <a:ext cx="2484577" cy="316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9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78973" y="1129353"/>
            <a:ext cx="8882742" cy="5215052"/>
          </a:xfrm>
        </p:spPr>
        <p:txBody>
          <a:bodyPr/>
          <a:lstStyle/>
          <a:p>
            <a:pPr marL="177800" lvl="0" indent="-177800" algn="l" defTabSz="914400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</a:t>
            </a:r>
            <a:endParaRPr lang="ru-RU" sz="1800" dirty="0">
              <a:latin typeface="Bookman Old Style" panose="02050604050505020204" pitchFamily="18" charset="0"/>
            </a:endParaRP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1"/>
          </p:nvPr>
        </p:nvSpPr>
        <p:spPr>
          <a:xfrm>
            <a:off x="2286870" y="331719"/>
            <a:ext cx="5311358" cy="69448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История включения ТВ в образовательный процесс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9" t="24065" r="24927" b="29400"/>
          <a:stretch/>
        </p:blipFill>
        <p:spPr bwMode="auto">
          <a:xfrm>
            <a:off x="783770" y="1323012"/>
            <a:ext cx="8305801" cy="455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19200" y="1240972"/>
            <a:ext cx="7467600" cy="4082142"/>
          </a:xfrm>
        </p:spPr>
        <p:txBody>
          <a:bodyPr/>
          <a:lstStyle/>
          <a:p>
            <a:pPr marL="43200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- </a:t>
            </a:r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Вероятность </a:t>
            </a:r>
            <a:r>
              <a:rPr lang="ru-RU" sz="24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и статистика </a:t>
            </a:r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–курс учебного предмета математика </a:t>
            </a:r>
            <a:b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(</a:t>
            </a:r>
            <a:r>
              <a:rPr lang="ru-RU" sz="2000" i="1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Приказ </a:t>
            </a:r>
            <a:r>
              <a:rPr lang="ru-RU" sz="2000" i="1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Министерства просвещения РФ от 31 мая 2021 г. № 287 “Об утверждении федерального государственного образовательного стандарта основного общего образования</a:t>
            </a:r>
            <a:r>
              <a:rPr lang="ru-RU" sz="2000" i="1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”</a:t>
            </a:r>
            <a:r>
              <a:rPr lang="ru-RU" sz="2400" dirty="0" smtClean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>)</a:t>
            </a:r>
            <a:r>
              <a:rPr lang="ru-RU" sz="24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Bookman Old Style" panose="02050604050505020204" pitchFamily="18" charset="0"/>
                <a:ea typeface="+mn-ea"/>
                <a:cs typeface="+mn-cs"/>
              </a:rPr>
            </a:br>
            <a:endParaRPr lang="ru-RU" sz="2400" dirty="0">
              <a:solidFill>
                <a:prstClr val="black"/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9" name="Текст 1"/>
          <p:cNvSpPr>
            <a:spLocks noGrp="1"/>
          </p:cNvSpPr>
          <p:nvPr>
            <p:ph type="body" sz="quarter" idx="11"/>
          </p:nvPr>
        </p:nvSpPr>
        <p:spPr>
          <a:xfrm>
            <a:off x="2286870" y="331719"/>
            <a:ext cx="5311358" cy="69448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Современное состояние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25717" r="65435" b="26574"/>
          <a:stretch/>
        </p:blipFill>
        <p:spPr bwMode="auto">
          <a:xfrm>
            <a:off x="7662398" y="4210915"/>
            <a:ext cx="1353212" cy="158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58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2086062" y="259541"/>
            <a:ext cx="5516162" cy="79637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Личный опыт реализации курса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729342" y="1186543"/>
            <a:ext cx="8338457" cy="48006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Что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21036" r="69122" b="24881"/>
          <a:stretch/>
        </p:blipFill>
        <p:spPr bwMode="auto">
          <a:xfrm>
            <a:off x="1066800" y="1413329"/>
            <a:ext cx="1593618" cy="1983014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t="10372" r="60072" b="25532"/>
          <a:stretch/>
        </p:blipFill>
        <p:spPr bwMode="auto">
          <a:xfrm>
            <a:off x="7244435" y="1451429"/>
            <a:ext cx="1428137" cy="1906813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18860" r="63320" b="19874"/>
          <a:stretch/>
        </p:blipFill>
        <p:spPr bwMode="auto">
          <a:xfrm>
            <a:off x="5170025" y="1413329"/>
            <a:ext cx="1611775" cy="1983014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7" t="12718" r="67994" b="51371"/>
          <a:stretch/>
        </p:blipFill>
        <p:spPr bwMode="auto">
          <a:xfrm>
            <a:off x="3197499" y="1413329"/>
            <a:ext cx="1646644" cy="2037443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2" descr="http://ptlab.mccme.ru/sites/ptlab.mccme.ru/files/2makaro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19" y="3870780"/>
            <a:ext cx="1375106" cy="179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t="37192" r="46885" b="36899"/>
          <a:stretch/>
        </p:blipFill>
        <p:spPr bwMode="auto">
          <a:xfrm>
            <a:off x="5170025" y="3819980"/>
            <a:ext cx="3760346" cy="189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t="20122" r="66270" b="42272"/>
          <a:stretch/>
        </p:blipFill>
        <p:spPr bwMode="auto">
          <a:xfrm>
            <a:off x="1066799" y="3891591"/>
            <a:ext cx="2407529" cy="175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Текст 1"/>
          <p:cNvSpPr>
            <a:spLocks noGrp="1"/>
          </p:cNvSpPr>
          <p:nvPr>
            <p:ph type="body" sz="quarter" idx="11"/>
          </p:nvPr>
        </p:nvSpPr>
        <p:spPr>
          <a:xfrm>
            <a:off x="1601871" y="6040991"/>
            <a:ext cx="6748708" cy="698400"/>
          </a:xfrm>
        </p:spPr>
        <p:txBody>
          <a:bodyPr/>
          <a:lstStyle/>
          <a:p>
            <a:r>
              <a:rPr lang="ru-RU" sz="1600" dirty="0">
                <a:solidFill>
                  <a:schemeClr val="tx1"/>
                </a:solidFill>
                <a:latin typeface="Bookman Old Style" panose="02050604050505020204" pitchFamily="18" charset="0"/>
              </a:rPr>
              <a:t>Серия книг "Теория вероятностей и статистика в школе"</a:t>
            </a:r>
          </a:p>
        </p:txBody>
      </p:sp>
    </p:spTree>
    <p:extLst>
      <p:ext uri="{BB962C8B-B14F-4D97-AF65-F5344CB8AC3E}">
        <p14:creationId xmlns:p14="http://schemas.microsoft.com/office/powerpoint/2010/main" val="38417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460375" y="1294605"/>
            <a:ext cx="8977539" cy="495379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4583" name="Picture 7" descr="7 шт./компл. электронные игральные кости D20, светящиеся светодиодные  кубики, пиксели для фокусов, доска DND, ролевая игра MTG, настольные игры |  Спорт и развлечения | АлиЭксп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82" y="2161154"/>
            <a:ext cx="2955018" cy="295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Кости игральные(кубики, зары) пластиковые прозрачные 2,7см - 2ш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10" y="166755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Монета, монетка сувенирная литая подарок сувенир шутка прикол юмор оберег  талисман в кошелёк для принятия решений &quot;Да/Нет&quot; купить по выгодной цене в  интернет-магазине OZ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700" y="2041411"/>
            <a:ext cx="2650488" cy="353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3" descr="Выключи барабан лото с бисером бинго Счетчик лотереи Иллюстрация вектора -  иллюстрации насчитывающей оборудование, интернет: 16928524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5" descr="Выключи барабан лото с бисером бинго Счетчик лотереи Иллюстрация вектора -  иллюстрации насчитывающей оборудование, интернет: 16928524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17" descr="Лототрон | Как работают лотерейные барабаны | theLot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10" y="3341913"/>
            <a:ext cx="2363107" cy="236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1"/>
          </p:nvPr>
        </p:nvSpPr>
        <p:spPr>
          <a:xfrm>
            <a:off x="1990042" y="184477"/>
            <a:ext cx="5423129" cy="6984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Визуализация</a:t>
            </a:r>
            <a:r>
              <a:rPr lang="ru-RU" sz="16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 = эксперимент </a:t>
            </a:r>
            <a:endParaRPr lang="ru-RU" sz="16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2721428" y="385642"/>
            <a:ext cx="4702629" cy="6984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Целевые установки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21971" y="1338148"/>
            <a:ext cx="6640286" cy="3734595"/>
          </a:xfrm>
        </p:spPr>
        <p:txBody>
          <a:bodyPr/>
          <a:lstStyle/>
          <a:p>
            <a:pPr marL="358775"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1.</a:t>
            </a:r>
            <a:r>
              <a:rPr lang="ru-RU" sz="1800" dirty="0" smtClean="0">
                <a:latin typeface="Bookman Old Style" panose="020506040505050202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Обеспечение </a:t>
            </a:r>
            <a:r>
              <a:rPr lang="ru-RU" sz="20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понимающего усвоения </a:t>
            </a: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материала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2. Сбор статистических данных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3. Устойчивое закрепление понятий </a:t>
            </a:r>
            <a:b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4. Фактическая оценка достоверности эксперимента</a:t>
            </a:r>
            <a:r>
              <a:rPr lang="ru-RU" sz="2000" dirty="0" smtClean="0">
                <a:latin typeface="Bookman Old Style" panose="02050604050505020204" pitchFamily="18" charset="0"/>
              </a:rPr>
              <a:t/>
            </a:r>
            <a:br>
              <a:rPr lang="ru-RU" sz="2000" dirty="0" smtClean="0">
                <a:latin typeface="Bookman Old Style" panose="02050604050505020204" pitchFamily="18" charset="0"/>
              </a:rPr>
            </a:br>
            <a:endParaRPr lang="ru-RU" sz="20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4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2842042" y="831955"/>
            <a:ext cx="4636444" cy="698400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Место и форма проведения</a:t>
            </a:r>
            <a:endParaRPr lang="ru-RU" sz="20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1038932" y="3341299"/>
            <a:ext cx="3171600" cy="6984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Дома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5382333" y="2366907"/>
            <a:ext cx="3171600" cy="6984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Индивидуально 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1089443" y="2323364"/>
            <a:ext cx="3171600" cy="6984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классе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Текст 3"/>
          <p:cNvSpPr txBox="1">
            <a:spLocks/>
          </p:cNvSpPr>
          <p:nvPr/>
        </p:nvSpPr>
        <p:spPr>
          <a:xfrm>
            <a:off x="5414990" y="3341299"/>
            <a:ext cx="3171600" cy="6984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38100">
            <a:noFill/>
          </a:ln>
        </p:spPr>
        <p:txBody>
          <a:bodyPr lIns="684000" tIns="0" rIns="0" bIns="144000"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В парах – тройках </a:t>
            </a:r>
            <a:endParaRPr lang="ru-RU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16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switch dir="r"/>
      </p:transition>
    </mc:Choice>
    <mc:Fallback xmlns="">
      <p:transition spd="slow" advClick="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1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28575">
          <a:noFill/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500" dirty="0" err="1" smtClean="0">
            <a:solidFill>
              <a:schemeClr val="accent1">
                <a:lumMod val="75000"/>
              </a:schemeClr>
            </a:solidFill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MSC_RU_EDU_test_universal_" id="{0F326A36-4E8E-4D34-8D57-DB4CE51CB6ED}" vid="{895AB5E8-B27E-4E38-B4EF-6EBFE2E5152A}"/>
    </a:ext>
  </a:extLst>
</a:theme>
</file>

<file path=ppt/theme/theme2.xml><?xml version="1.0" encoding="utf-8"?>
<a:theme xmlns:a="http://schemas.openxmlformats.org/drawingml/2006/main" name="1_Тема1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 w="28575">
          <a:noFill/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500" dirty="0" err="1" smtClean="0">
            <a:solidFill>
              <a:schemeClr val="accent1">
                <a:lumMod val="75000"/>
              </a:schemeClr>
            </a:solidFill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MSC_RU_EDU_test_universal_" id="{0F326A36-4E8E-4D34-8D57-DB4CE51CB6ED}" vid="{895AB5E8-B27E-4E38-B4EF-6EBFE2E5152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E9F424-E98D-4A88-8E39-9A1A3DE28C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13F1AF-44D4-4D29-8344-45133B6B0419}">
  <ds:schemaRefs>
    <ds:schemaRef ds:uri="2547570a-e5f4-4946-a4c3-82580e42479e"/>
    <ds:schemaRef ds:uri="http://schemas.microsoft.com/office/2006/documentManagement/types"/>
    <ds:schemaRef ds:uri="6ee78bd2-4339-4042-adc0-bcc646419980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sharepoint/v3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3042FA2-3814-4568-BEB8-FEAFD026DC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Универсальный</Template>
  <TotalTime>0</TotalTime>
  <Words>262</Words>
  <Application>Microsoft Office PowerPoint</Application>
  <PresentationFormat>Лист A4 (210x297 мм)</PresentationFormat>
  <Paragraphs>53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Тема1</vt:lpstr>
      <vt:lpstr>1_Тема1</vt:lpstr>
      <vt:lpstr>Место эксперимента при изучении курса «Вероятность и статистика» </vt:lpstr>
      <vt:lpstr>Презентация PowerPoint</vt:lpstr>
      <vt:lpstr>Презентация PowerPoint</vt:lpstr>
      <vt:lpstr>  </vt:lpstr>
      <vt:lpstr>   - Вероятность и статистика –курс учебного предмета математика  (Приказ Министерства просвещения РФ от 31 мая 2021 г. № 287 “Об утверждении федерального государственного образовательного стандарта основного общего образования”) </vt:lpstr>
      <vt:lpstr>Что </vt:lpstr>
      <vt:lpstr>Презентация PowerPoint</vt:lpstr>
      <vt:lpstr>1. Обеспечение понимающего усвоения материала 2. Сбор статистических данных 3. Устойчивое закрепление понятий  4. Фактическая оценка достоверности эксперимента </vt:lpstr>
      <vt:lpstr>Презентация PowerPoint</vt:lpstr>
      <vt:lpstr>пр</vt:lpstr>
      <vt:lpstr>- Игральные кости - Монеты  - Лототроны   - «Чёрный» ящик (конверт, мешок, шляпа, шкатулка и пр) -Выбрасывание пальцев рук -Обыгрывание сюжета задачи</vt:lpstr>
      <vt:lpstr>- Испытай удачу (предметы в «чёрном ящике»)   -Обыгрывание сюжета задачи (обмен рукопожатиями, обмен фотографиями-стикерами)</vt:lpstr>
      <vt:lpstr>- Произвести подсчёт числа выпадений орла при бросании симметричной монеты в серии из 100 экспериментов  - Произвести подсчёт числа выпадений двух орлов при бросании трёх монет в серии из 100 экспериментов  - Произвести подсчёт количества выпадений 3 очков при бросании игральной кости в серии из 100 экспериментов</vt:lpstr>
      <vt:lpstr>Описательная статистика (7 кл) Вероятность и частота случайного события (7 кл) Описательная статистика. Рассеивание данных (8 кл) Случайные события (8 кл) Вероятность и частота случайного события (8 кл) Повторение </vt:lpstr>
      <vt:lpstr>- Различные условия проведения эксперимента</vt:lpstr>
      <vt:lpstr>- Получение большого числа исходов элементарного события за короткое время -Исключение влияния внешних факторов  - Автоматическая обработка статистических данных, представление их на диаграммах, графиках  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</vt:lpstr>
      <vt:lpstr>Презентация PowerPoint</vt:lpstr>
      <vt:lpstr>пр</vt:lpstr>
      <vt:lpstr>Презентация PowerPoint</vt:lpstr>
      <vt:lpstr>Презентация PowerPoint</vt:lpstr>
      <vt:lpstr>- Увеличивается число заданий на представление данных, оценку правдоподобности гипотез вероятностей событий в диагностическом инструментарии международных исследований математической и функциональной грамотности школьников - Изменение (усложнение) содержания заданий по вероятности в КИМах ОГЭ и ЕГЭ</vt:lpstr>
      <vt:lpstr>«Нет ничего постоянного, кроме изменений». Хелен Келлер, писательница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2017-12-06T21:53:53Z</dcterms:created>
  <dcterms:modified xsi:type="dcterms:W3CDTF">2022-12-11T13:47:23Z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