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56" r:id="rId2"/>
    <p:sldId id="275" r:id="rId3"/>
    <p:sldId id="261" r:id="rId4"/>
    <p:sldId id="259" r:id="rId5"/>
    <p:sldId id="263" r:id="rId6"/>
    <p:sldId id="268" r:id="rId7"/>
    <p:sldId id="274" r:id="rId8"/>
    <p:sldId id="260" r:id="rId9"/>
    <p:sldId id="270" r:id="rId10"/>
    <p:sldId id="271" r:id="rId11"/>
    <p:sldId id="269" r:id="rId12"/>
    <p:sldId id="265" r:id="rId13"/>
    <p:sldId id="267" r:id="rId14"/>
    <p:sldId id="266" r:id="rId15"/>
    <p:sldId id="272" r:id="rId16"/>
    <p:sldId id="273" r:id="rId17"/>
    <p:sldId id="257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01BA202-C589-4C2F-B64F-DC6A26C7587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F8A2335-D810-43CC-876F-B69F602BC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34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sample-page/fgos-funkcionalnaja-gramotnos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tavminobr.ru/uploads/stavminobr/%D0%9E%D1%82%D0%B4%D0%B5%D0%BB%20%D0%BE%D0%B1%D1%89%D0%B5%D0%B3%D0%BE%20%D0%BE%D0%B1%D1%80%D0%B0%D0%B7%D0%BE%D0%B2%D0%B0%D0%BD%D0%B8%D1%8F/2021/09/22/285.pdf" TargetMode="External"/><Relationship Id="rId3" Type="http://schemas.openxmlformats.org/officeDocument/2006/relationships/hyperlink" Target="https://yadi.sk/i/TWe2K_-eLRGeTA" TargetMode="External"/><Relationship Id="rId7" Type="http://schemas.openxmlformats.org/officeDocument/2006/relationships/hyperlink" Target="http://stavminobr.ru/uploads/stavminobr/%D0%9E%D1%82%D0%B4%D0%B5%D0%BB%20%D0%BE%D0%B1%D1%89%D0%B5%D0%B3%D0%BE%20%D0%BE%D0%B1%D1%80%D0%B0%D0%B7%D0%BE%D0%B2%D0%B0%D0%BD%D0%B8%D1%8F/2021/09/22/03-1526.pdf" TargetMode="External"/><Relationship Id="rId2" Type="http://schemas.openxmlformats.org/officeDocument/2006/relationships/hyperlink" Target="https://yadi.sk/i/8kO1QBjAFyLEc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vminobr.ru/uploads/stavminobr/%D0%9E%D1%82%D0%B4%D0%B5%D0%BB%20%D0%BE%D0%B1%D1%89%D0%B5%D0%B3%D0%BE%20%D0%BE%D0%B1%D1%80%D0%B0%D0%B7%D0%BE%D0%B2%D0%B0%D0%BD%D0%B8%D1%8F/2021/09/22/581.pdf" TargetMode="External"/><Relationship Id="rId5" Type="http://schemas.openxmlformats.org/officeDocument/2006/relationships/hyperlink" Target="http://stavminobr.ru/uploads/stavminobr/%D0%9E%D1%82%D0%B4%D0%B5%D0%BB%20%D0%BE%D0%B1%D1%89%D0%B5%D0%B3%D0%BE%20%D0%BE%D0%B1%D1%80%D0%B0%D0%B7%D0%BE%D0%B2%D0%B0%D0%BD%D0%B8%D1%8F/2021/09/22/03-1510%20%D0%BE%D1%82%2014.09.2021%20(1).pdf" TargetMode="External"/><Relationship Id="rId4" Type="http://schemas.openxmlformats.org/officeDocument/2006/relationships/hyperlink" Target="https://yadi.sk/i/u1n_17HafbgrLQ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0"/>
            <a:ext cx="3655059" cy="20882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</a:rPr>
              <a:t>«Современные тенденции образования в области формирования  </a:t>
            </a:r>
            <a:r>
              <a:rPr lang="ru-RU" sz="2400" b="1" dirty="0" smtClean="0">
                <a:latin typeface="Times New Roman"/>
                <a:ea typeface="Times New Roman"/>
              </a:rPr>
              <a:t>естественно-научной </a:t>
            </a:r>
            <a:r>
              <a:rPr lang="ru-RU" sz="2400" b="1" dirty="0">
                <a:latin typeface="Times New Roman"/>
                <a:ea typeface="Times New Roman"/>
              </a:rPr>
              <a:t>грамотности»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781473"/>
            <a:ext cx="3528392" cy="2304256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Полякова И.Ю., </a:t>
            </a:r>
            <a:endParaRPr lang="en-US" b="1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методист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кафедры ЕНО КАУ ДПО «АИРО имени А.М.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Топорова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», </a:t>
            </a:r>
            <a:endParaRPr lang="en-US" b="1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руководитель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центра дополнительного образования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Дом научной коллаборации им. В.И.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Верещагина»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АлтГУ, </a:t>
            </a:r>
            <a:endParaRPr lang="en-US" b="1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учитель химии МБОУ «Лицей №86»</a:t>
            </a:r>
            <a:endParaRPr lang="en-US" b="1" dirty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Контакты: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8-913-249-81-20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na.polyakova@yandex.ru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AutoShape 5" descr="Контакти - БГ На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polyakova\Desktop\apprendi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2" y="980728"/>
            <a:ext cx="42484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1994843" cy="79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57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оценке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естественно-научной грамотности учащихся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346"/>
            <a:ext cx="1274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4" y="1700808"/>
            <a:ext cx="636032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15" y="2060848"/>
            <a:ext cx="3168352" cy="4313953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4653136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http://skiv.instrao.ru/support/demonstratsionnye-materialya/estestvennonauchnaya-gramotnost.php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4" y="120897"/>
            <a:ext cx="8562806" cy="50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712879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4976121"/>
            <a:ext cx="3634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http://skiv.instrao.ru/content/news/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4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24936" cy="587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711494" y="6021287"/>
            <a:ext cx="712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https://iro22.ru/sample-page/fgos-funkcionalnaja-gramotnost/</a:t>
            </a:r>
            <a:endParaRPr lang="ru-RU" alt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5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 формирования функциональной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грамотности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Алтайском крае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7" y="4646005"/>
            <a:ext cx="4664744" cy="21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76" y="1405645"/>
            <a:ext cx="574215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34695" y="4725144"/>
            <a:ext cx="33843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https://iro22.ru/sample-page/fgos-funkcionalnaja-gramotnost/nauchno-metodicheskoe-soprovozhdenie-formirovanija-funkcionalnoj-gramotnosti-v-altajskom-krae</a:t>
            </a:r>
            <a:r>
              <a:rPr lang="en-US" sz="1400" b="1" dirty="0">
                <a:solidFill>
                  <a:srgbClr val="00B050"/>
                </a:solidFill>
              </a:rPr>
              <a:t>/</a:t>
            </a:r>
            <a:endParaRPr lang="ru-RU" sz="14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692"/>
            <a:ext cx="1274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58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3662" y="90872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школ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края,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диагностике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ФГ: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5 школ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год –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школ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5548" y="2204864"/>
            <a:ext cx="39116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качества образования (стартовой диагностике ЕНГ) приняло участие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ученика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показавших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повышенные результаты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входной диагностики ИСРО РАО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(5%)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(2%)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показавших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(33%)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показавших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- 78 человек (32%),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недостаточные - 68 человек (28%).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55441"/>
            <a:ext cx="4255367" cy="340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1274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69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1274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5591" y="836712"/>
            <a:ext cx="4673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начать/продолжить?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8" y="1556792"/>
            <a:ext cx="7966830" cy="478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7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брать задания по ЕНГ?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03509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стратегии развития образования РАО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Диагностические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skiv.instrao.ru/support/demonstratsionnye-materialya/estestvennonauchnaya-gramotnost.php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заданий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ЕНГ: 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://skiv.instrao.ru/bank-zadaniy/estestvennonauchnaya-gramotnost/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6906" y="3068960"/>
            <a:ext cx="7389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ФИПИ для оценки естественнонаучной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грамотности: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https://fipi.ru/otkrytyy-bank-zadaniy-dlya-otsenki-yestestvennonauchnoy-gramotnosti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97" y="0"/>
            <a:ext cx="1274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1562" y="4437112"/>
            <a:ext cx="8012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 (электронный банк заданий для оценки 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грамотности)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https://resh.edu.ru/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887" y="5353754"/>
            <a:ext cx="71842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компаний «Просвещение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серии пособий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prosv.ru/pages/pisa.html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банк заданий: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https://prosv.ru/pages/pisa-bank_zadaniy.html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024744" cy="638944"/>
          </a:xfrm>
        </p:spPr>
        <p:txBody>
          <a:bodyPr>
            <a:normAutofit fontScale="90000"/>
          </a:bodyPr>
          <a:lstStyle/>
          <a:p>
            <a:pPr marL="342900" lvl="0" indent="-342900" algn="ctr" fontAlgn="base">
              <a:spcBef>
                <a:spcPct val="20000"/>
              </a:spcBef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Федеральные документы по функциональной грамотности</a:t>
            </a:r>
            <a:endParaRPr lang="ru-RU" sz="2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416824" cy="3508977"/>
          </a:xfrm>
        </p:spPr>
        <p:txBody>
          <a:bodyPr>
            <a:noAutofit/>
          </a:bodyPr>
          <a:lstStyle/>
          <a:p>
            <a:pPr fontAlgn="base"/>
            <a:r>
              <a:rPr lang="ru-RU" sz="1400" dirty="0" smtClean="0">
                <a:solidFill>
                  <a:srgbClr val="000066"/>
                </a:solidFill>
                <a:latin typeface="times new roman"/>
                <a:hlinkClick r:id="rId2"/>
              </a:rPr>
              <a:t>Указ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Президента РФ от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21 июля  2020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года №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474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"О национальных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целях развития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Российской Федерации на период до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2030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года" 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fontAlgn="base"/>
            <a:r>
              <a:rPr lang="ru-RU" sz="1400" dirty="0">
                <a:solidFill>
                  <a:srgbClr val="000066"/>
                </a:solidFill>
                <a:latin typeface="times new roman"/>
                <a:hlinkClick r:id="rId3"/>
              </a:rPr>
              <a:t>Приказ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Рособрнадзора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№590,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Минпросвещения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России №219 от 06 мая 2019 года "Об утверждении методологии и критериях оценки качества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общего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образования в общеобразовательных организациях на основе практики международных исследований качества подготовки обучающихся"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fontAlgn="base"/>
            <a:r>
              <a:rPr lang="ru-RU" sz="1400" dirty="0">
                <a:solidFill>
                  <a:srgbClr val="000066"/>
                </a:solidFill>
                <a:latin typeface="times new roman"/>
                <a:hlinkClick r:id="rId4"/>
              </a:rPr>
              <a:t>Письмо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Министерства просвещения Российской Федерации от 26 января 2021 года № ТВ-94/04 "Об электронном банке тренировочных заданий по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оценке функциональной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грамотности"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fontAlgn="base"/>
            <a:r>
              <a:rPr lang="ru-RU" sz="1400" dirty="0">
                <a:solidFill>
                  <a:srgbClr val="000066"/>
                </a:solidFill>
                <a:latin typeface="times new roman"/>
                <a:hlinkClick r:id="rId5"/>
              </a:rPr>
              <a:t>Письмо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Департамента государственной политики и управления в сфере общего образования Министерства просвещения Российской Федерации от 14 сентября 2021 г. № 03-1510 «Об организации работы по повышению функциональной грамотности»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fontAlgn="base"/>
            <a:r>
              <a:rPr lang="ru-RU" sz="1400" dirty="0">
                <a:solidFill>
                  <a:srgbClr val="000066"/>
                </a:solidFill>
                <a:latin typeface="times new roman"/>
                <a:hlinkClick r:id="rId6"/>
              </a:rPr>
              <a:t>Письмо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Министерства просвещения Российской Федерации  от 15 сентября 2021 г. № АЗ-581/03 «Об организации работы по повышению  качества образования в субъектах Российской Федерации»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fontAlgn="base"/>
            <a:r>
              <a:rPr lang="ru-RU" sz="1400" dirty="0">
                <a:solidFill>
                  <a:srgbClr val="000066"/>
                </a:solidFill>
                <a:latin typeface="times new roman"/>
                <a:hlinkClick r:id="rId7"/>
              </a:rPr>
              <a:t>Письмо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Департамента государственной политики и управления в сфере общего образования Министерства просвещения Российской Федерации от 17 сентября 2021 г. № 03-1526 «О методическом обеспечении  работы по повышению функциональной грамотности»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fontAlgn="base"/>
            <a:r>
              <a:rPr lang="ru-RU" sz="1400" dirty="0">
                <a:solidFill>
                  <a:srgbClr val="000066"/>
                </a:solidFill>
                <a:latin typeface="times new roman"/>
                <a:hlinkClick r:id="rId8"/>
              </a:rPr>
              <a:t>Письмо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ФГБНУ «Институт стратегии развития образования Российской академии образования от 17 сентября 2021 г. № 01-09/285 «О создании региональных команд по формированию функциональной грамотности обучающихся»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endParaRPr lang="ru-RU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917"/>
            <a:ext cx="1274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03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4" y="908720"/>
            <a:ext cx="9144000" cy="561662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624"/>
            <a:ext cx="1274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- составляющая требований ФГОС ООО к результатам освоения образовательных программ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632848" cy="3769644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качество образовательных результатов школьника оценивается через его </a:t>
            </a:r>
            <a:r>
              <a:rPr lang="ru-RU" sz="1600" b="1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функциональную </a:t>
            </a:r>
            <a:r>
              <a:rPr lang="ru-RU" sz="1600" b="1" u="sng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</a:t>
            </a:r>
            <a:endParaRPr lang="ru-RU" sz="16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endParaRPr lang="ru-RU" sz="16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п.35.2 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16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ООО: Основными 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учителей являются обеспечение возможности </a:t>
            </a:r>
            <a:r>
              <a:rPr lang="ru-RU" sz="16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обучающихся: функциональной грамотности (способность решать учебные задачи и жизненные проблемные ситуации на основе сформированных предметных, </a:t>
            </a:r>
            <a:r>
              <a:rPr lang="ru-RU" sz="16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универсальных способов деятельности, включающие овладение ключевыми компетенциями, составляющими основу дальнейшего успешного образования и ориентации в мире профессий), опыта самостоятельной образовательной, общественной, проектной, учебно-исследовательской, спортивно-оздоровительной и творческой деятельности и экологической грамотности, навыков здорового и безопасного для человека и окружающей его среды образа </a:t>
            </a:r>
            <a:r>
              <a:rPr lang="ru-RU" sz="16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624"/>
            <a:ext cx="1274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53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31975"/>
            <a:ext cx="3528510" cy="1143000"/>
          </a:xfrm>
        </p:spPr>
        <p:txBody>
          <a:bodyPr>
            <a:noAutofit/>
          </a:bodyPr>
          <a:lstStyle/>
          <a:p>
            <a:pPr lvl="0" algn="ctr" fontAlgn="base">
              <a:spcBef>
                <a:spcPct val="20000"/>
              </a:spcBef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Составляющие функциональной грамотности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7704856" cy="3960440"/>
          </a:xfrm>
        </p:spPr>
        <p:txBody>
          <a:bodyPr>
            <a:normAutofit fontScale="55000" lnSpcReduction="20000"/>
          </a:bodyPr>
          <a:lstStyle/>
          <a:p>
            <a:pPr algn="just" fontAlgn="base"/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Читательская грамотность: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способность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человека понимать и использовать письменное тексты, размышлять о них и заниматься чтением, чтобы достигать своих целей, расширять свои знания и возможности, участвовать в социальной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жизни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68580" indent="0" algn="just" fontAlgn="base">
              <a:buNone/>
            </a:pP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 fontAlgn="base"/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Естественно-научная грамотность: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способность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человека занимать активную гражданскую позицию по вопросам, связанным с естественно-научными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идеями</a:t>
            </a:r>
          </a:p>
          <a:p>
            <a:pPr algn="just" fontAlgn="base"/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 fontAlgn="base"/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Математическая грамотность: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способность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формулировать, применять и интерпретировать математику в разнообразных контекстах: применять математические рассуждения; использовать математические понятия 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инструменты</a:t>
            </a:r>
          </a:p>
          <a:p>
            <a:pPr marL="68580" indent="0" algn="just" fontAlgn="base">
              <a:buNone/>
            </a:pP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 fontAlgn="base"/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Финансовая грамотность: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совокупность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знаний, навыков и установок в сфере финансового поведения человека, ведущих к улучшению благосостояния и повышению качества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жизни</a:t>
            </a:r>
          </a:p>
          <a:p>
            <a:pPr marL="68580" indent="0" algn="just" fontAlgn="base">
              <a:buNone/>
            </a:pP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 fontAlgn="base"/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Креативное мышление: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способность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продуктивно участвовать в  процессе выработки, оценки и  совершенствовании идей, направленных на получение инновационных и эффективных решений, и/или нового знания, и/или эффектного выражения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воображения</a:t>
            </a:r>
          </a:p>
          <a:p>
            <a:pPr marL="68580" indent="0" algn="just" fontAlgn="base">
              <a:buNone/>
            </a:pP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 fontAlgn="base"/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Глобальные компетенции: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сочетание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знаний, умений, взглядов, отношений и ценностей, успешно применяемых при личном или виртуальном взаимодействии с людьми, которые принадлежат к другой культурной среде, и при участии отдельных лиц в решении глобальных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проблем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6213"/>
            <a:ext cx="3816424" cy="220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27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19" y="2552946"/>
            <a:ext cx="2820847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just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altLang="ru-RU" sz="105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 (ЕНГ)</a:t>
            </a:r>
          </a:p>
          <a:p>
            <a:pPr marL="68580" lvl="0" algn="just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alt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занимать активную гражданскую позицию по вопросам, связанным с развитием естественных наук и применением их достижений; его готовность интересоваться </a:t>
            </a:r>
            <a:r>
              <a:rPr lang="ru-RU" alt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естественно-научными идеями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ЕНГ определяет способность человека применять </a:t>
            </a:r>
            <a:r>
              <a:rPr lang="ru-RU" alt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естественно-научные 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умения в реальных жизненных ситуациях, связанных с  практическим применением достижений естественных наук</a:t>
            </a:r>
            <a:r>
              <a:rPr lang="ru-RU" alt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lvl="0" algn="just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alt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стремится участвовать в аргументированном обсуждении проблем, относящихся к естественным наукам, что требует  от него следующих компетенций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ru-RU" altLang="ru-RU" sz="105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научно </a:t>
            </a:r>
            <a:r>
              <a:rPr lang="ru-RU" altLang="ru-RU" sz="105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</a:t>
            </a:r>
            <a:r>
              <a:rPr lang="ru-RU" altLang="ru-RU" sz="105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явления;</a:t>
            </a:r>
            <a:endParaRPr lang="ru-RU" altLang="ru-RU" sz="105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ru-RU" altLang="ru-RU" sz="105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понимать </a:t>
            </a:r>
            <a:r>
              <a:rPr lang="ru-RU" altLang="ru-RU" sz="105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естественнонаучного </a:t>
            </a:r>
            <a:r>
              <a:rPr lang="ru-RU" altLang="ru-RU" sz="105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исследования;</a:t>
            </a:r>
            <a:endParaRPr lang="ru-RU" altLang="ru-RU" sz="105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ru-RU" altLang="ru-RU" sz="105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анализировать/интерпретировать </a:t>
            </a:r>
            <a:r>
              <a:rPr lang="ru-RU" altLang="ru-RU" sz="105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 использовать научные доказательства для получения выводов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102"/>
            <a:ext cx="1274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polyakova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415"/>
            <a:ext cx="57241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184" y="764704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4C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Естественно-научная </a:t>
            </a:r>
            <a:r>
              <a:rPr lang="ru-RU" sz="2200" b="1" dirty="0">
                <a:solidFill>
                  <a:srgbClr val="94C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грамотность </a:t>
            </a:r>
            <a:r>
              <a:rPr lang="ru-RU" sz="2200" b="1" dirty="0" smtClean="0">
                <a:solidFill>
                  <a:srgbClr val="94C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требования ФГОС ООО к предметным, </a:t>
            </a:r>
            <a:r>
              <a:rPr lang="ru-RU" sz="2200" b="1" dirty="0" err="1" smtClean="0">
                <a:solidFill>
                  <a:srgbClr val="94C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метапредметным</a:t>
            </a:r>
            <a:r>
              <a:rPr lang="ru-RU" sz="2200" b="1" dirty="0" smtClean="0">
                <a:solidFill>
                  <a:srgbClr val="94C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личностным результатам</a:t>
            </a:r>
            <a:endParaRPr lang="ru-RU" sz="2200" dirty="0"/>
          </a:p>
        </p:txBody>
      </p:sp>
      <p:pic>
        <p:nvPicPr>
          <p:cNvPr id="5122" name="Picture 2" descr="C:\Users\polyakova\Downloads\Рисунок2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22" y="1632194"/>
            <a:ext cx="2378610" cy="9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2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68760"/>
            <a:ext cx="8856984" cy="478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471"/>
            <a:ext cx="1274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21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формирования функциональной грамотности при реализации ФГОС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840760" cy="323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624"/>
            <a:ext cx="1274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52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900" y="476672"/>
            <a:ext cx="2720284" cy="6858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формировать у обучающихся ЕНГ?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7" y="1988840"/>
            <a:ext cx="3604624" cy="3508977"/>
          </a:xfrm>
        </p:spPr>
        <p:txBody>
          <a:bodyPr>
            <a:noAutofit/>
          </a:bodyPr>
          <a:lstStyle/>
          <a:p>
            <a:pPr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задача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отвечать на вопрос почему?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(объяснять какое-то явление или факт с привлечением знаний из естественный наук)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задача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отвечать на вопрос как?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(находить способ для получения какого-то знания, проводить нужный эксперимент, исследование)</a:t>
            </a:r>
          </a:p>
          <a:p>
            <a:pPr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задача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анализировать данные и, используя логические рассуждения, делать разумные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3100" y="1192758"/>
            <a:ext cx="302433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 algn="just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16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 решению задач по ЕНГ – на уроке, внеурочной </a:t>
            </a:r>
            <a:r>
              <a:rPr lang="ru-RU" sz="16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6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74320" algn="just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16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Организуем проведение </a:t>
            </a:r>
            <a:r>
              <a:rPr lang="ru-RU" sz="16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практических/лабораторных работ по предмету в логике научного исследования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196751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для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сваиваем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ЕНГ»?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471"/>
            <a:ext cx="1274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7356" y="3356992"/>
            <a:ext cx="3995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4C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Почему ЕНГ является </a:t>
            </a:r>
            <a:endParaRPr lang="ru-RU" sz="2000" b="1" dirty="0" smtClean="0">
              <a:solidFill>
                <a:srgbClr val="94C6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4C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трудной </a:t>
            </a:r>
            <a:r>
              <a:rPr lang="ru-RU" sz="2000" b="1" dirty="0">
                <a:solidFill>
                  <a:srgbClr val="94C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задачей?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2187"/>
            <a:ext cx="221119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98" y="4293095"/>
            <a:ext cx="2541334" cy="151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7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024744" cy="469856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«формировать ЕНГ-компетенции»?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287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346"/>
            <a:ext cx="1274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7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1731</TotalTime>
  <Words>597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Times New Roman</vt:lpstr>
      <vt:lpstr>Times New Roman</vt:lpstr>
      <vt:lpstr>Wingdings 2</vt:lpstr>
      <vt:lpstr>Остин</vt:lpstr>
      <vt:lpstr>«Современные тенденции образования в области формирования  естественно-научной грамотности»</vt:lpstr>
      <vt:lpstr>Презентация PowerPoint</vt:lpstr>
      <vt:lpstr>Функциональная грамотность - составляющая требований ФГОС ООО к результатам освоения образовательных программ</vt:lpstr>
      <vt:lpstr>Составляющие функциональной грамотности </vt:lpstr>
      <vt:lpstr>Презентация PowerPoint</vt:lpstr>
      <vt:lpstr>Презентация PowerPoint</vt:lpstr>
      <vt:lpstr>Модель формирования функциональной грамотности при реализации ФГОС</vt:lpstr>
      <vt:lpstr>Как формировать у обучающихся ЕНГ?</vt:lpstr>
      <vt:lpstr>Что значит «формировать ЕНГ-компетенции»?</vt:lpstr>
      <vt:lpstr>Основные подходы к оценке естественно-научной грамотности учащихся основной школы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Федеральные документы по функциональной грамотности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Инесса Юрьевна</dc:creator>
  <cp:lastModifiedBy>Горбатова О.Н.</cp:lastModifiedBy>
  <cp:revision>123</cp:revision>
  <cp:lastPrinted>2023-01-19T06:46:15Z</cp:lastPrinted>
  <dcterms:created xsi:type="dcterms:W3CDTF">2023-01-16T04:08:25Z</dcterms:created>
  <dcterms:modified xsi:type="dcterms:W3CDTF">2023-01-26T02:34:54Z</dcterms:modified>
</cp:coreProperties>
</file>