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306" r:id="rId3"/>
    <p:sldId id="308" r:id="rId4"/>
    <p:sldId id="30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D8C15C7-2F04-4FC4-9248-108A4E7EE3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5E1F1C0-3BE8-A8E8-1006-79888DA0A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C6EEAD0-371A-9BEA-1F99-1A188A99E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25C3-11F4-4357-81DE-387AA3EEF2C5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97B97D6-BB29-75B6-5805-78F3C52B3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7C10267-DF4D-131A-F8E9-59D130D40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1D9AD-C4F0-45AD-A6F7-7B2BD4852D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981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389DC3B-1C2B-E7F7-B110-2B75CAA58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6C8B2FC-DAF1-B7BD-29F3-31D06F7F19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82D0691-5DC6-62D9-71B5-DF9986DA6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25C3-11F4-4357-81DE-387AA3EEF2C5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0105BB4-D31A-1FA3-6EB1-F80FCF94F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577C108-48B2-1B56-3E81-DF43070D7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1D9AD-C4F0-45AD-A6F7-7B2BD4852D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859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96DFD8E4-FB62-239F-A8D0-F8E11575D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3BB8207-5933-8B87-E730-D181601820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5C3E8DA-51D6-3094-7191-BA4730E14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25C3-11F4-4357-81DE-387AA3EEF2C5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7B3B3B4-DEB3-489D-B39D-2D088B6AB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B688048-3D91-78FC-393C-3DC79741C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1D9AD-C4F0-45AD-A6F7-7B2BD4852D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610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600" y="221040"/>
            <a:ext cx="1097232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448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94E48B3-321A-22D1-78AD-0D92EC156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4E79405-F191-053B-94A7-A652D61420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DDB8985-47DB-648C-5084-6BC08ECEF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25C3-11F4-4357-81DE-387AA3EEF2C5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F777033-6F94-6A1A-3450-C89420BCB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00D68EC-5F38-F457-7120-B1174F96F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1D9AD-C4F0-45AD-A6F7-7B2BD4852D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208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2AC3479-89D1-C49F-2829-BAE68D4C6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F0B9DB7-BA70-0F78-D1BF-2C8BA083B6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906353C-39B6-D177-67B2-1C0920223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25C3-11F4-4357-81DE-387AA3EEF2C5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DBA0E5B-5907-E3C9-2F82-40E4C4B05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C94EA3B-9F27-DE64-CEE7-317C40EF2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1D9AD-C4F0-45AD-A6F7-7B2BD4852D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954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BA2E800-86CA-5CAD-9551-DEA9C20DC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E237060-FF9C-A1C5-1685-C1B58035E8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0ABEA1F-3002-B16E-D91E-49C34C5EBF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79513A0-EB9A-6469-F2EB-596754CD2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25C3-11F4-4357-81DE-387AA3EEF2C5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0B8771B-3BE9-5825-8A57-B21AE205A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6A5F555-5E3B-129E-F7D4-320851DDE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1D9AD-C4F0-45AD-A6F7-7B2BD4852D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212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BF0F27-822D-7A8F-C0A5-C8BB68ED1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6084D3C-7861-AA73-E48D-F5359DF0E7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90B0DC2-CFC2-36F1-D6C9-40AB1BA22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5BBDEE9-E79C-FACC-F9D8-EA3A2F1447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90F7F2B-AEF6-D905-C252-9FA8B934D4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1C549EC0-E938-E782-12D2-D3649B15D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25C3-11F4-4357-81DE-387AA3EEF2C5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7F454366-1E7B-34D9-A544-FAA9D5D08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50DB81E0-083D-F13B-20E6-1400BB70D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1D9AD-C4F0-45AD-A6F7-7B2BD4852D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373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334F13-9025-FA04-AEDE-D7685BCB4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5242FEE-A595-46A5-D2D4-1B3531A48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25C3-11F4-4357-81DE-387AA3EEF2C5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EC1F58F-1E07-2AF0-0009-866A8920A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0DDC62D-2DC3-DC8E-9214-0FF8CB9F2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1D9AD-C4F0-45AD-A6F7-7B2BD4852D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648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9AE7704A-E033-33FA-6D93-524BEC324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25C3-11F4-4357-81DE-387AA3EEF2C5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7CE0D978-1706-B20B-FAB0-53369E4D0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7380D27-A3D7-8A76-385A-C3E99EA44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1D9AD-C4F0-45AD-A6F7-7B2BD4852D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521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72B4E8B-11F8-B1E2-7698-5A5A3923C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472AA9C-9779-D491-6A1A-9A057CFA9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6C97167-1F46-65F1-49AD-A7FAD661B0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4B4953E-F5A0-70AB-870C-248A62575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25C3-11F4-4357-81DE-387AA3EEF2C5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D1D2523-6D4E-9236-6986-715C05736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84FFB35-E1DE-8D40-9CB8-B847E7F5B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1D9AD-C4F0-45AD-A6F7-7B2BD4852D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724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3B9063-B5BE-F640-1C71-733082890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930C2AD0-2294-08D6-188F-20B3D5C1C2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20A9F07-4B62-A285-FF5A-27D96EF744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3F56958-80A5-1841-ACF7-13C462C1A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25C3-11F4-4357-81DE-387AA3EEF2C5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BE1F079-4A94-E664-E378-F06E53B31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681AC12-4BCA-AAD0-8C64-A24C7B861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1D9AD-C4F0-45AD-A6F7-7B2BD4852D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207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18DC70-86A1-6814-30DF-37725A949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88B7D5B-D371-1687-BD9C-F77700955F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E53AF02-1D87-26DC-F79F-96D553AF0E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B25C3-11F4-4357-81DE-387AA3EEF2C5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9D6DD3D-B302-61DF-DF44-6E9DD54563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30E7D72-F54C-C7C0-D80D-6B9B55CD3B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1D9AD-C4F0-45AD-A6F7-7B2BD4852D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28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BFBD8067-F61F-421C-8FFD-512730019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1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63466" y="571777"/>
            <a:ext cx="8914032" cy="3053739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итоги функционирования</a:t>
            </a:r>
            <a:b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Педагогического технопарка «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Кванториум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имени П.К. Одинцова и Л.А. Одинцовой</a:t>
            </a:r>
            <a:b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2022 год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4198" y="5123838"/>
            <a:ext cx="52325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Вайцель Денис Эдуардович,</a:t>
            </a:r>
          </a:p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Технопарка УПК</a:t>
            </a:r>
          </a:p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ФГБОУ ВО «Алтайский государственный педагогический университет»  </a:t>
            </a:r>
          </a:p>
        </p:txBody>
      </p:sp>
    </p:spTree>
    <p:extLst>
      <p:ext uri="{BB962C8B-B14F-4D97-AF65-F5344CB8AC3E}">
        <p14:creationId xmlns:p14="http://schemas.microsoft.com/office/powerpoint/2010/main" val="3315659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F5009752-C20A-4335-BC5D-BA251C2FA056}"/>
              </a:ext>
            </a:extLst>
          </p:cNvPr>
          <p:cNvSpPr/>
          <p:nvPr/>
        </p:nvSpPr>
        <p:spPr>
          <a:xfrm>
            <a:off x="-240" y="1"/>
            <a:ext cx="12192000" cy="952499"/>
          </a:xfrm>
          <a:prstGeom prst="rect">
            <a:avLst/>
          </a:prstGeom>
          <a:solidFill>
            <a:srgbClr val="0061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3573A0-0084-4F92-B884-AEA252D18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070" y="223435"/>
            <a:ext cx="10064659" cy="538504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создания и функционирования</a:t>
            </a:r>
            <a:b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Педагогического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Кванториума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2022 г.</a:t>
            </a:r>
          </a:p>
        </p:txBody>
      </p:sp>
      <p:pic>
        <p:nvPicPr>
          <p:cNvPr id="14" name="object 3">
            <a:extLst>
              <a:ext uri="{FF2B5EF4-FFF2-40B4-BE49-F238E27FC236}">
                <a16:creationId xmlns:a16="http://schemas.microsoft.com/office/drawing/2014/main" xmlns="" id="{7A9F9599-6AB6-4612-99A4-747A70527D2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9656" y="38100"/>
            <a:ext cx="859518" cy="843303"/>
          </a:xfrm>
          <a:prstGeom prst="rect">
            <a:avLst/>
          </a:prstGeom>
        </p:spPr>
      </p:pic>
      <p:graphicFrame>
        <p:nvGraphicFramePr>
          <p:cNvPr id="8" name="Таблица 9">
            <a:extLst>
              <a:ext uri="{FF2B5EF4-FFF2-40B4-BE49-F238E27FC236}">
                <a16:creationId xmlns:a16="http://schemas.microsoft.com/office/drawing/2014/main" xmlns="" id="{A6563DEB-F258-43E5-5949-70B7B21690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624119"/>
              </p:ext>
            </p:extLst>
          </p:nvPr>
        </p:nvGraphicFramePr>
        <p:xfrm>
          <a:off x="178178" y="1090270"/>
          <a:ext cx="11835643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235">
                  <a:extLst>
                    <a:ext uri="{9D8B030D-6E8A-4147-A177-3AD203B41FA5}">
                      <a16:colId xmlns:a16="http://schemas.microsoft.com/office/drawing/2014/main" xmlns="" val="3880486510"/>
                    </a:ext>
                  </a:extLst>
                </a:gridCol>
                <a:gridCol w="9293629">
                  <a:extLst>
                    <a:ext uri="{9D8B030D-6E8A-4147-A177-3AD203B41FA5}">
                      <a16:colId xmlns:a16="http://schemas.microsoft.com/office/drawing/2014/main" xmlns="" val="2707221388"/>
                    </a:ext>
                  </a:extLst>
                </a:gridCol>
                <a:gridCol w="1246909">
                  <a:extLst>
                    <a:ext uri="{9D8B030D-6E8A-4147-A177-3AD203B41FA5}">
                      <a16:colId xmlns:a16="http://schemas.microsoft.com/office/drawing/2014/main" xmlns="" val="372561064"/>
                    </a:ext>
                  </a:extLst>
                </a:gridCol>
                <a:gridCol w="872870">
                  <a:extLst>
                    <a:ext uri="{9D8B030D-6E8A-4147-A177-3AD203B41FA5}">
                      <a16:colId xmlns:a16="http://schemas.microsoft.com/office/drawing/2014/main" xmlns="" val="11300769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индикатора/показателя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Минимальное значение в год открытия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80652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обучающихся образовательной организации высшего образования, осваивающих две и более учебные дисциплины и (или) элективные дисциплины с использованием оборудования Педагогического </a:t>
                      </a:r>
                      <a:r>
                        <a:rPr lang="ru-RU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Кванториума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40989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обучающихся образовательной организации высшего образования, прошедших практику в образовательных организациях, на базе которых созданы детские технопарки «</a:t>
                      </a:r>
                      <a:r>
                        <a:rPr lang="ru-RU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Кванториум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», мобильные технопарки «</a:t>
                      </a:r>
                      <a:r>
                        <a:rPr lang="ru-RU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Кванториум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», центры «Точка роста», центры «IT-куб»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58126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педагогических работников иных образовательных организаций, прошедших повышение квалификации на базе Педагогического </a:t>
                      </a:r>
                      <a:r>
                        <a:rPr lang="ru-RU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Кванториума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58594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проведенных мероприятий (в том числе дистанционных) по развитию профессиональных компетенций педагогических работников иных образовательных организаций, тематика которых соответствует направлениям деятельности Педагогического </a:t>
                      </a:r>
                      <a:r>
                        <a:rPr lang="ru-RU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Кванториума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(единиц в год) 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23460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обучающихся общеобразовательных организаций, принявших участие в профориентационных мероприятиях и проектах, организуемых на базе Педагогического </a:t>
                      </a:r>
                      <a:r>
                        <a:rPr lang="ru-RU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Кванториума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07529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единиц созданного цифрового контента для педагогических работников образовательных организаций (центров образования «Точка роста», «IT-куб», детских технопарков «</a:t>
                      </a:r>
                      <a:r>
                        <a:rPr lang="ru-RU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Кванториум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на базе общеобразовательных организаций по вопросам методик, технологий и механизмов применения современного оборудования, средств обучения и воспитания при реализации образовательных программ общего и дополнительного образования естественнонаучной и технической направленностей), созданного с применением современного оборудования, средств обучения и воспитания Педагогического </a:t>
                      </a:r>
                      <a:r>
                        <a:rPr lang="ru-RU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Кванториума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31628314"/>
                  </a:ext>
                </a:extLst>
              </a:tr>
            </a:tbl>
          </a:graphicData>
        </a:graphic>
      </p:graphicFrame>
      <p:pic>
        <p:nvPicPr>
          <p:cNvPr id="3" name="Рисунок 2" descr="Изображение выглядит как человек, внутренний, стоит, люди&#10;&#10;Автоматически созданное описание">
            <a:extLst>
              <a:ext uri="{FF2B5EF4-FFF2-40B4-BE49-F238E27FC236}">
                <a16:creationId xmlns:a16="http://schemas.microsoft.com/office/drawing/2014/main" xmlns="" id="{09A77E2E-7039-4768-E82A-787339FA34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01" y="5342840"/>
            <a:ext cx="2096857" cy="1396539"/>
          </a:xfrm>
          <a:prstGeom prst="snip2DiagRect">
            <a:avLst>
              <a:gd name="adj1" fmla="val 0"/>
              <a:gd name="adj2" fmla="val 16776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Изображение выглядит как человек, ноутбук, внутренний, работает&#10;&#10;Автоматически созданное описание">
            <a:extLst>
              <a:ext uri="{FF2B5EF4-FFF2-40B4-BE49-F238E27FC236}">
                <a16:creationId xmlns:a16="http://schemas.microsoft.com/office/drawing/2014/main" xmlns="" id="{AC17BACE-DA75-24FD-E58F-5613362827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447" y="5342840"/>
            <a:ext cx="2093786" cy="1396539"/>
          </a:xfrm>
          <a:prstGeom prst="snip2DiagRect">
            <a:avLst>
              <a:gd name="adj1" fmla="val 16370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Изображение выглядит как текст, внутренний, человек, работает&#10;&#10;Автоматически созданное описание">
            <a:extLst>
              <a:ext uri="{FF2B5EF4-FFF2-40B4-BE49-F238E27FC236}">
                <a16:creationId xmlns:a16="http://schemas.microsoft.com/office/drawing/2014/main" xmlns="" id="{476161DD-A233-C6AB-3391-32D3868FC9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122" y="5342840"/>
            <a:ext cx="2096857" cy="139790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Изображение выглядит как стена, человек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1F2C1994-5CD1-60F1-21DC-CA79F41BC9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797" y="5323229"/>
            <a:ext cx="2096857" cy="1396539"/>
          </a:xfrm>
          <a:prstGeom prst="snip2DiagRect">
            <a:avLst>
              <a:gd name="adj1" fmla="val 16184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Изображение выглядит как текст, ноутбук, компьютер, человек&#10;&#10;Автоматически созданное описание">
            <a:extLst>
              <a:ext uri="{FF2B5EF4-FFF2-40B4-BE49-F238E27FC236}">
                <a16:creationId xmlns:a16="http://schemas.microsoft.com/office/drawing/2014/main" xmlns="" id="{1C14E0DE-CDD9-6232-9840-26CD2EA609E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472" y="5342840"/>
            <a:ext cx="2096856" cy="1397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46826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F5009752-C20A-4335-BC5D-BA251C2FA056}"/>
              </a:ext>
            </a:extLst>
          </p:cNvPr>
          <p:cNvSpPr/>
          <p:nvPr/>
        </p:nvSpPr>
        <p:spPr>
          <a:xfrm>
            <a:off x="-240" y="1"/>
            <a:ext cx="12192000" cy="952499"/>
          </a:xfrm>
          <a:prstGeom prst="rect">
            <a:avLst/>
          </a:prstGeom>
          <a:solidFill>
            <a:srgbClr val="0061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3573A0-0084-4F92-B884-AEA252D18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070" y="223435"/>
            <a:ext cx="10064659" cy="538504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проходимые на базе Педагогического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Кванториума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object 3">
            <a:extLst>
              <a:ext uri="{FF2B5EF4-FFF2-40B4-BE49-F238E27FC236}">
                <a16:creationId xmlns:a16="http://schemas.microsoft.com/office/drawing/2014/main" xmlns="" id="{7A9F9599-6AB6-4612-99A4-747A70527D2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9656" y="38100"/>
            <a:ext cx="859518" cy="843303"/>
          </a:xfrm>
          <a:prstGeom prst="rect">
            <a:avLst/>
          </a:prstGeom>
        </p:spPr>
      </p:pic>
      <p:pic>
        <p:nvPicPr>
          <p:cNvPr id="6" name="Рисунок 5" descr="Изображение выглядит как человек, в позе, группа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E70053F6-826C-AC0E-DFD2-3E4290553E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57" y="1162641"/>
            <a:ext cx="2697844" cy="17983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Изображение выглядит как текст, человек, внутренний, сцена&#10;&#10;Автоматически созданное описание">
            <a:extLst>
              <a:ext uri="{FF2B5EF4-FFF2-40B4-BE49-F238E27FC236}">
                <a16:creationId xmlns:a16="http://schemas.microsoft.com/office/drawing/2014/main" xmlns="" id="{C597A7E7-231B-BA75-E671-5710FDD0E4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05" y="3058117"/>
            <a:ext cx="2700096" cy="1798306"/>
          </a:xfrm>
          <a:prstGeom prst="snip2DiagRect">
            <a:avLst>
              <a:gd name="adj1" fmla="val 14830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 descr="Изображение выглядит как человек, внутренний, компьютер&#10;&#10;Автоматически созданное описание">
            <a:extLst>
              <a:ext uri="{FF2B5EF4-FFF2-40B4-BE49-F238E27FC236}">
                <a16:creationId xmlns:a16="http://schemas.microsoft.com/office/drawing/2014/main" xmlns="" id="{7D5671E9-E970-A84C-1345-5416C827DF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25" y="1161987"/>
            <a:ext cx="2697843" cy="1802075"/>
          </a:xfrm>
          <a:prstGeom prst="snip2DiagRect">
            <a:avLst>
              <a:gd name="adj1" fmla="val 15857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19B7204D-4563-7C6F-1C90-718C8C6B6B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/>
        </p:blipFill>
        <p:spPr>
          <a:xfrm>
            <a:off x="3286125" y="3058117"/>
            <a:ext cx="2724151" cy="18161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Рисунок 21" descr="Изображение выглядит как человек, внутренний, электроника, фотоаппарат&#10;&#10;Автоматически созданное описание">
            <a:extLst>
              <a:ext uri="{FF2B5EF4-FFF2-40B4-BE49-F238E27FC236}">
                <a16:creationId xmlns:a16="http://schemas.microsoft.com/office/drawing/2014/main" xmlns="" id="{F0CA9537-7777-B8CB-FD96-792A71B9850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692" y="1164142"/>
            <a:ext cx="2724151" cy="18143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Рисунок 23" descr="Изображение выглядит как человек, внутренний, стоит, группа&#10;&#10;Автоматически созданное описание">
            <a:extLst>
              <a:ext uri="{FF2B5EF4-FFF2-40B4-BE49-F238E27FC236}">
                <a16:creationId xmlns:a16="http://schemas.microsoft.com/office/drawing/2014/main" xmlns="" id="{05A05D5A-35DD-AB45-3797-7E02561CC5F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058117"/>
            <a:ext cx="2697843" cy="1798337"/>
          </a:xfrm>
          <a:prstGeom prst="snip2DiagRect">
            <a:avLst>
              <a:gd name="adj1" fmla="val 15487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Рисунок 25" descr="Изображение выглядит как текст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7C1639F7-EB82-603C-05F6-246F0CF35D6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05" y="4953593"/>
            <a:ext cx="2700096" cy="1798306"/>
          </a:xfrm>
          <a:prstGeom prst="snip2DiagRect">
            <a:avLst>
              <a:gd name="adj1" fmla="val 0"/>
              <a:gd name="adj2" fmla="val 14548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Рисунок 27" descr="Изображение выглядит как текст, ноутбук, компьютер, электрони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FB0AD51C-463F-EFEA-DBA9-72A68F3B568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567" y="1161987"/>
            <a:ext cx="2724151" cy="1814327"/>
          </a:xfrm>
          <a:prstGeom prst="snip2DiagRect">
            <a:avLst>
              <a:gd name="adj1" fmla="val 17850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Рисунок 29" descr="Изображение выглядит как человек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5B0CA897-F531-6C13-907A-E447291743F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06"/>
          <a:stretch/>
        </p:blipFill>
        <p:spPr>
          <a:xfrm>
            <a:off x="8879567" y="3059892"/>
            <a:ext cx="2724151" cy="17965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" name="Рисунок 31" descr="Изображение выглядит как текст, человек, внутренний, группа&#10;&#10;Автоматически созданное описание">
            <a:extLst>
              <a:ext uri="{FF2B5EF4-FFF2-40B4-BE49-F238E27FC236}">
                <a16:creationId xmlns:a16="http://schemas.microsoft.com/office/drawing/2014/main" xmlns="" id="{00E411D8-365F-B909-3091-D1620EA6DEA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25" y="4953593"/>
            <a:ext cx="2724151" cy="1798306"/>
          </a:xfrm>
          <a:prstGeom prst="snip2DiagRect">
            <a:avLst>
              <a:gd name="adj1" fmla="val 13885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" name="Рисунок 33" descr="Изображение выглядит как текст, человек, в позе&#10;&#10;Автоматически созданное описание">
            <a:extLst>
              <a:ext uri="{FF2B5EF4-FFF2-40B4-BE49-F238E27FC236}">
                <a16:creationId xmlns:a16="http://schemas.microsoft.com/office/drawing/2014/main" xmlns="" id="{19ED87A8-F180-8B0A-06EB-954263C7BD7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953593"/>
            <a:ext cx="2700096" cy="17983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" name="Рисунок 35" descr="Изображение выглядит как текст, автомат&#10;&#10;Автоматически созданное описание">
            <a:extLst>
              <a:ext uri="{FF2B5EF4-FFF2-40B4-BE49-F238E27FC236}">
                <a16:creationId xmlns:a16="http://schemas.microsoft.com/office/drawing/2014/main" xmlns="" id="{C94FD51B-877F-0424-889B-FF779DEAF98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567" y="4968221"/>
            <a:ext cx="2724151" cy="1777772"/>
          </a:xfrm>
          <a:prstGeom prst="snip2DiagRect">
            <a:avLst>
              <a:gd name="adj1" fmla="val 16609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90805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F5009752-C20A-4335-BC5D-BA251C2FA056}"/>
              </a:ext>
            </a:extLst>
          </p:cNvPr>
          <p:cNvSpPr/>
          <p:nvPr/>
        </p:nvSpPr>
        <p:spPr>
          <a:xfrm>
            <a:off x="-240" y="1"/>
            <a:ext cx="12192000" cy="952499"/>
          </a:xfrm>
          <a:prstGeom prst="rect">
            <a:avLst/>
          </a:prstGeom>
          <a:solidFill>
            <a:srgbClr val="0061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3573A0-0084-4F92-B884-AEA252D18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070" y="223435"/>
            <a:ext cx="10064659" cy="53850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комплексный план 2023-2024 гг.</a:t>
            </a:r>
          </a:p>
        </p:txBody>
      </p:sp>
      <p:pic>
        <p:nvPicPr>
          <p:cNvPr id="14" name="object 3">
            <a:extLst>
              <a:ext uri="{FF2B5EF4-FFF2-40B4-BE49-F238E27FC236}">
                <a16:creationId xmlns:a16="http://schemas.microsoft.com/office/drawing/2014/main" xmlns="" id="{7A9F9599-6AB6-4612-99A4-747A70527D2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9656" y="38100"/>
            <a:ext cx="859518" cy="843303"/>
          </a:xfrm>
          <a:prstGeom prst="rect">
            <a:avLst/>
          </a:prstGeom>
        </p:spPr>
      </p:pic>
      <p:pic>
        <p:nvPicPr>
          <p:cNvPr id="4" name="Рисунок 3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4EB5CDB7-C5A8-A4FF-3A8E-F083E5D2E9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0106"/>
            <a:ext cx="12192000" cy="357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5560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255</Words>
  <Application>Microsoft Office PowerPoint</Application>
  <PresentationFormat>Широкоэкранный</PresentationFormat>
  <Paragraphs>39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Тема Office</vt:lpstr>
      <vt:lpstr>Основные итоги функционирования Педагогического технопарка «Кванториум» имени П.К. Одинцова и Л.А. Одинцовой за 2022 год</vt:lpstr>
      <vt:lpstr>Показатели создания и функционирования Педагогического Кванториума за 2022 г.</vt:lpstr>
      <vt:lpstr>Мероприятия проходимые на базе Педагогического Кванториума</vt:lpstr>
      <vt:lpstr>Предложения в комплексный план 2023-2024 гг.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проведении турнира по киберспортивным играм</dc:title>
  <dc:creator>Вайцель Денис Эдуардович</dc:creator>
  <cp:lastModifiedBy>Горбатова О.Н.</cp:lastModifiedBy>
  <cp:revision>5</cp:revision>
  <dcterms:created xsi:type="dcterms:W3CDTF">2022-05-26T02:07:59Z</dcterms:created>
  <dcterms:modified xsi:type="dcterms:W3CDTF">2023-02-09T08:52:13Z</dcterms:modified>
</cp:coreProperties>
</file>