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2" r:id="rId3"/>
  </p:sldMasterIdLst>
  <p:notesMasterIdLst>
    <p:notesMasterId r:id="rId15"/>
  </p:notesMasterIdLst>
  <p:sldIdLst>
    <p:sldId id="257" r:id="rId4"/>
    <p:sldId id="258" r:id="rId5"/>
    <p:sldId id="442" r:id="rId6"/>
    <p:sldId id="444" r:id="rId7"/>
    <p:sldId id="443" r:id="rId8"/>
    <p:sldId id="440" r:id="rId9"/>
    <p:sldId id="445" r:id="rId10"/>
    <p:sldId id="363" r:id="rId11"/>
    <p:sldId id="405" r:id="rId12"/>
    <p:sldId id="277" r:id="rId13"/>
    <p:sldId id="447" r:id="rId14"/>
  </p:sldIdLst>
  <p:sldSz cx="12192000" cy="6858000"/>
  <p:notesSz cx="6669088" cy="99187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XO Oriel" panose="020B060403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XO Oriel" panose="020B060403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XO Oriel" panose="020B060403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XO Oriel" panose="020B060403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XO Oriel" panose="020B060403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XO Oriel" panose="020B060403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XO Oriel" panose="020B060403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XO Oriel" panose="020B060403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XO Oriel" panose="020B060403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нисенко Татьяна Владимировна" initials="ДТВ" lastIdx="1" clrIdx="0">
    <p:extLst>
      <p:ext uri="{19B8F6BF-5375-455C-9EA6-DF929625EA0E}">
        <p15:presenceInfo xmlns:p15="http://schemas.microsoft.com/office/powerpoint/2012/main" userId="S-1-5-21-1859550165-3154039316-777555746-2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6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xmlns="" id="{CC663E9F-E173-4C9C-BEA1-2E5CAFE059C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24FEB134-CA40-42D6-8136-6BDF9311FED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FE5E3294-A3EA-444F-ADD5-EFD8E97D361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69E33087-B8AB-4CA6-B4A8-35870C8E7C3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734151C2-FF42-4607-BD88-D6EFB7445B0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xmlns="" id="{1144F4BC-71F1-4875-A4CF-F4FCACDFAD1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6188D6B2-EA78-44E0-B88E-847E9FD098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5302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3178B05-4723-499C-B9D3-609FEE19D5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46591A-4BFC-4C06-8189-38DBEB9185D9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6081" name="Rectangle 1">
            <a:extLst>
              <a:ext uri="{FF2B5EF4-FFF2-40B4-BE49-F238E27FC236}">
                <a16:creationId xmlns:a16="http://schemas.microsoft.com/office/drawing/2014/main" xmlns="" id="{BF981D24-022C-410A-80B4-D71147CD3F2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84AC9F24-CA24-4817-8C6A-D0C0C2B604E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484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E813AF-1EE6-4DFC-A6F6-E993D9BC60A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5899AC-F644-4A82-8B40-F7411F28DA68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47105" name="Rectangle 1">
            <a:extLst>
              <a:ext uri="{FF2B5EF4-FFF2-40B4-BE49-F238E27FC236}">
                <a16:creationId xmlns:a16="http://schemas.microsoft.com/office/drawing/2014/main" xmlns="" id="{4F3CAF24-38C8-4868-B913-61BC70099C9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F189AC0B-0DA1-4B2C-8A72-DDD9608240C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89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BE1743-3200-441D-9607-4BAD8ADB3E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E37C52-9F7D-49BD-A19C-07A9EBB68F12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66561" name="Rectangle 1">
            <a:extLst>
              <a:ext uri="{FF2B5EF4-FFF2-40B4-BE49-F238E27FC236}">
                <a16:creationId xmlns:a16="http://schemas.microsoft.com/office/drawing/2014/main" xmlns="" id="{5636DEB8-EF3C-4229-9E10-BC884DBB4FD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xmlns="" id="{49577E0C-FFF3-4D48-82BB-F19558AC7DB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72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D4BC9B-9DD9-49EB-AEA3-91E9AAC4E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5C97F6-1D43-4FE0-BBF2-F0536EE46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696701E-D1C6-4C16-9DB5-1FA139B08FF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BB45B1-F9DF-4FC9-BEF9-3A151E1E897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A43ED3-4807-49A1-8A07-FA1521887B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791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36F6E5-2C05-46DB-9566-4B6D1E74E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66FB31B-EAAC-4B54-8053-BFA97540B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C542D4F-8D85-4827-A469-CB9F62CD75E5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7A3673A-1AF1-4077-9AAC-28490594649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8AB5AB-0CC8-4685-9DCD-D671C22251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239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F9987FF-2077-4A07-9991-2371135E38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3070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DF0C40A-0CEB-4796-986F-0A87E3E7E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70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540D915-6EDD-4097-B26A-CB9C999CFAA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A341781-395D-43B8-9985-A77FB18C006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28F434-2E61-4CBE-88C6-046BBD76EE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6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4D8EAF-65FF-46C0-9078-CC9523BED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07A7365-05FC-4501-9531-6628206F1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9856D9-6CE8-417F-9431-872C2926CA14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1EB8F1-C882-4F01-862E-60122195BC0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9958C83-FD07-41AB-B849-FC25F51764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1194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C80D3B-DDB2-4F5C-BE8D-CAADFE9F0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50B6A6-A7A8-4D14-B13E-847B3D7D6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5D56391-BC04-4D1E-980C-596AFA4FE2E9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40D7326-F7F8-4D6E-B2A8-7B34CE6FCD9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E1CEE24-47C0-400C-BE3F-197F1744A4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196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A15783-6F5B-4D60-84A9-48BCDA0A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75A414E-A6D5-412D-BA42-05EDE8C2A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06E9EC9-C49A-42C9-BD35-A0759327B4BD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45B2BA-EA39-4E0C-8722-C9EF914D0FD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99804E3-5C7C-46AA-9EDD-779F2BD030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6055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ADB9D1-37B8-4B6D-B9A0-8A65C8C1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3A3525-B64D-4AAF-B5BA-013025C40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67F365E-0D6A-435F-9D2D-9E1E5936F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7C24F0-0398-482F-8C53-3EC3D709931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A992FD-6A3B-4EBC-B9C6-B2317E2A77D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0D1943-9E86-48CE-A397-3C3DF85616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462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6F5136-A3A3-4786-93A7-F6FF65D4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8A6EB2-BEDE-4FF4-AC8A-0B107299F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E4E20B4-A7D5-4A41-A78B-BA1663448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A43CDFC-F0E2-43AE-8BDD-BEB303250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1DB095C-9191-4E10-856D-ECC448543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44E2842B-4754-4522-BE9B-C3A77338F020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83367E8C-EE12-4376-92B4-9708A152278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BA7630-BB54-4F05-A891-B613433DC5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867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008116-1B42-4B5B-81AD-A812AC454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5236DF7-A4DC-4AB7-AF3B-B6FED2F86D1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6D5AAF-7D47-4DB0-A8A2-72C5880A654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6588DE-9994-4138-A185-89862C06B7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2393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8885DA5-72DD-43AC-A601-7C451C629D9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2B252DA-2206-4029-BDA5-56DB0B57E91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5C9F6EE-A2CF-480F-A202-0D1C518F4E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4754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4E3301-E37C-497E-ABC1-7AB809D7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BE0275-886F-49BF-8FFF-2FB1BA255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FB6A3D9-7D80-4890-B8F8-F02D6E328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A09DB4-CC35-407F-BD5B-F38DC75CFCC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010F84-1C06-4534-9DA8-63AFF6D5EF3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274CDB-53D6-40EE-A824-0C5AC9FB77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467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734EE-44E9-45A5-AF8D-4B96817A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729823-8004-4DFF-AA6F-D61AA8E79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A4062DB-8465-4D8D-BAC5-D6FE856BAE4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A69901-95C5-4F2B-B811-F130F6CCC4C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F742FF-4FEE-4182-B2A7-91903EFE48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11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0D33A9-7BCA-4EFB-B45D-156032AC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6607E74-F073-4DBA-AA6C-AF8617853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B4AEA6F-9889-4F52-B6F8-FC22FE94D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4A2067-A63A-4378-8F99-F726C03E46C0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C4802D-57E9-4F5A-B017-1EEB181D519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7FDB92-BA4E-41B6-BFCC-F4B4F0C9B7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5967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42B6F7-7CF1-4C62-852B-32587A34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DBD2356-DC31-4CE8-A4E4-616BBF665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27895AE-05B1-4084-B6D8-9943B3E3785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B6A0F65-E521-45E2-8B42-576E7DD7DAD4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373827-7B1D-4D74-9622-FDC55DE27D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9249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DC5724C-F852-4D7E-9471-4C9A6B173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1613" cy="445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FBD5E4-9A03-40FA-99A5-39DE340AE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445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BB9F7DD-B1FC-4C20-8FA3-7977D6C7461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3F1BF00-44BA-49C8-867D-BE23D86C938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0A996B-C5E4-40C8-9430-1F2AB61400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066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CF0AEE-FB21-476C-9E42-64646E326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C423F80-DABE-4C13-9BDA-37ABDF70C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CF0706D-3ED5-4D7E-BBA2-6F9BBC35357D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75DA56B-6E35-469C-855D-CC4DDA176E4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43973C4-C6BB-428C-AEB8-AA8BAFD2D6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5812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418A60-B22F-4B78-A914-F7FA6E65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C56572-990A-4A0F-95A1-FAD5BC7C3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323139E-4688-473B-9B55-351642FF81C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C49BE3B-D5F6-42E8-8479-05B322E3A46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245C17-625F-4FD4-9211-C6CDB69F4D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891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C5584B-E876-475A-96DF-5D8228F7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D49439-CF9C-4760-83DF-E6740D419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AE2277D-ECB4-446D-957C-4F8F0E17B373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6AFCA16-F4ED-4768-B369-F6500D26F94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5992C6-6688-49C9-91BF-6557C588E0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5721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59364A-B013-4467-A8DA-A9963F824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EABE7F-A6F7-4AE1-AF02-6759F6971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4142260-6AF1-4301-83D6-C5AB10C9F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07D139-38F4-46ED-8202-9451EC81464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88FD29-F5DF-4BFA-8C70-DF378899141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73F4CB-2845-41EA-9753-D404439E53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7052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B4D7C6-6835-4F8D-815C-8E7663AA1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4F41C6-B0C1-4626-8900-3C8FD52A3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8F46CB-E64F-4F44-8889-091E2C692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23D3CCB-3548-4BBA-9428-D7BB2F4B6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D48077E-FDA5-4287-820B-19D54F944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9BD1D3A4-0CC4-413D-ABA9-5D3E23D9DA11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96BCF64C-7129-4E77-9F08-2C85ECC906B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3172921-3A4B-4C3F-A423-8A912CEFBF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739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ED42F8-5707-418A-A2D3-518639AC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A325D1E-C0B3-4491-80BD-5603DB0615BA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154B72-F893-4FAE-93E3-256322EADC8E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F6E5F35-F50C-4145-B64B-67FD1787AD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373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707B0691-CF07-4CC7-A1CE-72639E77B8C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78077EEC-46FB-4BD0-B434-BB794367D92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3E6E82-9037-48F8-8EF2-5796FB1BA8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80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6452BD-FE92-465F-8EC1-39C7D00E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E795F88-F2C5-4F64-9287-D12E0DA9F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59C74E5-7DE1-46A0-9964-A1AAA2873A2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0E3917F-3423-4291-AD09-60F95999209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FF3D23-EDAE-4FC4-AA49-A31AB614D4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8443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474A91-87E6-4844-AC81-3B89C660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0DF3DD-436E-428A-BD30-764537605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F102669-3311-4E98-A186-3965BAA3B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EB9038-5507-423A-801B-6E6ED81BCD3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0ED5EB-70DE-4EB5-A5F6-ED829D8618D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47CCA3-7A47-4F8A-9E0D-15562344CE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378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9C4B6C-319D-4161-A6F3-F57B8CC15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CFB3E74-27B1-47D8-B3FE-7F52CB1E1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6166B3-5765-403A-8E69-202BC2D426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C096F1-6FF4-4F01-A228-09B1E7F2DEC3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812B23-3794-4621-872A-F5315120CB1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EAFA3E-D8DB-40D8-AD76-02F0EB9780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5735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C825FC-3853-4FF4-8B0F-4F434DC6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CCA5DCA-83DD-42BE-BAA1-45535730A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AEA459-9FC0-4A93-A046-0AD92D05A121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916FF34-772E-47FF-8EE5-74711637CB0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2F4A7F-8B5C-4FC2-8819-03ACAAB1A2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547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D0F3E4C-FBB6-4E78-ACC2-D62735F10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1613" cy="4457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D750D65-9936-4690-B11F-30E37B0A8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4457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7D35BDA-5FDE-4A66-99B1-7FCF339F4E33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F7AA474-92C1-44D8-9DEE-05862833EFB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BBC8C7-9922-4C95-B602-4AF5B2C3EC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586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A4CB05-7870-4883-8EC1-412D5FE6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F4430D-B1D1-4DC8-9F41-5DFA26B36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64C99C9-B24D-46B1-B25E-45C7C6AB1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D1B6F0-4620-4386-A402-D7AE001887F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1D5B53-ECB3-4074-9408-6E82EA08558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E7257B-1AA7-4703-B901-E1051F7662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856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0E6B0E-56D2-49A1-B627-C4F060EF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146E90F-B797-4909-9441-ADA39BB1C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1CBD0D-4285-480F-905A-FBDBD63C5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423812A-252E-4143-8A48-9C1B0F3D4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0F81850-D7C2-42E9-9172-ACCC2DC0A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xmlns="" id="{54069FE9-61A5-4D8F-B09A-CEF3F147EC23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56023C9-CEA2-45FD-8749-9432D2C4CA3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B03BA1D-B15D-4AD3-A89E-88CC6657C7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91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D4B56F-0CCE-4EE5-ABD9-62E2E5651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999B47D-70B7-4267-9B15-C2FC746F37E5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2211D9D-5502-4033-99CA-578ACCB709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E29E3B2-64F1-4706-BC81-3577B45C85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994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7513951E-149E-43B3-BD86-B6FE586C446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ED50BF6-FC49-482E-B73E-887F5927C6A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DC09BB-1E3C-49E8-BD15-BCA409BDD8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99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CA6DD2-3C72-4B8B-92F0-BFB17809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2773EC-5030-4AD8-9A6C-E17094DC0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344F291-59AA-4132-AF48-AF4AF1721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511F24-5174-4C92-9CA6-9F29CC26118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ABF0C4-97C2-4ABA-A228-B961D2952F1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64ADB03-5B37-4266-9A3F-F929ACEDB1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136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48F6D8-759C-45AA-B38D-81ADEDA5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3F35C9D-8477-4B9D-9033-549884758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883AF6E-9F5C-4A62-B419-5DD475979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6838002-686A-49D7-B659-F759F4CE710A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80A34F-514C-4D04-B14C-4E7BAFA92CD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F7AECF-C4C3-45CF-9218-0F69A84EDD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805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xmlns="" id="{1B2C470C-DAB9-4D2A-9C35-45A061B3FD9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038600" y="6356350"/>
            <a:ext cx="4111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949D5F20-74FB-4B01-8C08-C5E7B380B2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0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8B8B8B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</a:lstStyle>
          <a:p>
            <a:fld id="{65D2B116-0A3D-43A3-A69E-DC4A74BB747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xmlns="" id="{88050F34-F6A8-4958-A8F6-51895C109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37015519-C717-4A15-BB89-6D27BD634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44E43151-CEBB-4615-8D00-66F97EA43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dt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xmlns="" id="{C7F572DB-0BA3-4AFB-9649-9213E5028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408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8E5D457C-87D9-49B1-A62F-DA399112A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DE610DD3-8748-4477-A651-7F44191118F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038600" y="6356350"/>
            <a:ext cx="4111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CA19EE8F-F999-475B-8129-1C2AC13CFC8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0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8B8B8B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</a:lstStyle>
          <a:p>
            <a:fld id="{87EE887D-BE87-44EE-811A-9EA105AF87CB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41D62209-51D7-43FD-A1EC-B6003CE7C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xmlns="" id="{8B802DDB-4BBB-47AD-BBD6-0BE034969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408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0B1EBFAD-1451-4031-A07A-4D7F6308DD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916D6F8E-D7D2-4E9C-9BFE-088113EAB20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038600" y="6356350"/>
            <a:ext cx="41116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r>
              <a:rPr lang="ru-RU" altLang="ru-RU"/>
              <a:t>Footer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xmlns="" id="{92719F02-B8AA-4D27-AEF9-9AED434E111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0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8B8B8B"/>
                </a:solidFill>
                <a:latin typeface="Calibri" panose="020F0502020204030204" pitchFamily="34" charset="0"/>
                <a:cs typeface="DejaVu Sans" panose="020B0603030804020204" pitchFamily="34" charset="0"/>
              </a:defRPr>
            </a:lvl1pPr>
          </a:lstStyle>
          <a:p>
            <a:fld id="{81DF26C2-24C9-40B7-8E78-917EEDF7F3D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xmlns="" id="{E4F9FC2B-D75A-4619-A0DA-062053A5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dt="0"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XO Oriel" panose="020B060403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xmlns="" id="{7900CDB3-09BC-4526-A0B4-D5C0B4C7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39" y="238169"/>
            <a:ext cx="1863725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64FEEF34-F313-486D-9CD2-CF8179273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265113"/>
            <a:ext cx="3259137" cy="52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Lab Grotesque Black" charset="0"/>
                <a:cs typeface="DejaVu Sans" panose="020B0603030804020204" pitchFamily="34" charset="0"/>
              </a:rPr>
              <a:t>Алтайский край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xmlns="" id="{4B7C4741-BE5C-44DA-9718-20606FE6B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662" y="1439861"/>
            <a:ext cx="8170863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Региональный центр выявления и поддержки одарённых детей в Алтайском крае «Талант 22»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xmlns="" id="{46AFB4C3-F76A-4DE9-BF96-FE87A4025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112" y="4563973"/>
            <a:ext cx="6854825" cy="9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b="1" dirty="0">
                <a:solidFill>
                  <a:srgbClr val="7030A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ГОД ОТКРЫТИЯ – 01.12.2020</a:t>
            </a:r>
          </a:p>
          <a:p>
            <a:pPr>
              <a:lnSpc>
                <a:spcPct val="100000"/>
              </a:lnSpc>
            </a:pPr>
            <a:r>
              <a:rPr lang="ru-RU" altLang="ru-RU" b="1" dirty="0">
                <a:solidFill>
                  <a:srgbClr val="7030A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ГОД ПОЛУЧЕНИЯ СУБСИДИИ – 2020</a:t>
            </a:r>
          </a:p>
          <a:p>
            <a:pPr>
              <a:lnSpc>
                <a:spcPct val="100000"/>
              </a:lnSpc>
            </a:pPr>
            <a:endParaRPr lang="ru-RU" altLang="ru-RU" b="1" dirty="0">
              <a:solidFill>
                <a:srgbClr val="7030A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xmlns="" id="{994E787A-5740-482D-9C0A-0182A4380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736" y="2414791"/>
            <a:ext cx="8270875" cy="101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База – КГБОУ  «Алтайский краевой педагогический лицей-интернат» </a:t>
            </a:r>
          </a:p>
          <a:p>
            <a:pPr>
              <a:lnSpc>
                <a:spcPct val="10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директор – Романенко Светлана Александровна</a:t>
            </a:r>
          </a:p>
        </p:txBody>
      </p:sp>
      <p:pic>
        <p:nvPicPr>
          <p:cNvPr id="10249" name="Picture 9">
            <a:extLst>
              <a:ext uri="{FF2B5EF4-FFF2-40B4-BE49-F238E27FC236}">
                <a16:creationId xmlns:a16="http://schemas.microsoft.com/office/drawing/2014/main" xmlns="" id="{40BA6A30-2938-4540-97E9-5E4B90C9F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70" y="1412776"/>
            <a:ext cx="3368191" cy="1944216"/>
          </a:xfrm>
          <a:prstGeom prst="rect">
            <a:avLst/>
          </a:prstGeom>
          <a:noFill/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2" name="Picture 2" descr="Федеральный проект &quot;Успех каждого ребенка&quot; - Детско-юношеский центр  Светлогорского ГО">
            <a:extLst>
              <a:ext uri="{FF2B5EF4-FFF2-40B4-BE49-F238E27FC236}">
                <a16:creationId xmlns:a16="http://schemas.microsoft.com/office/drawing/2014/main" xmlns="" id="{C4F761E6-0496-4F4B-848B-E942BFB16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265113"/>
            <a:ext cx="1863725" cy="7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dayseducaltai.ru/storage/partners_logo/minobr_altai.png">
            <a:extLst>
              <a:ext uri="{FF2B5EF4-FFF2-40B4-BE49-F238E27FC236}">
                <a16:creationId xmlns:a16="http://schemas.microsoft.com/office/drawing/2014/main" xmlns="" id="{4FB3E599-AF4F-49EB-80FE-97D24556F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734" y="192882"/>
            <a:ext cx="2088232" cy="7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Содержимое 6" descr="02.png">
            <a:extLst>
              <a:ext uri="{FF2B5EF4-FFF2-40B4-BE49-F238E27FC236}">
                <a16:creationId xmlns:a16="http://schemas.microsoft.com/office/drawing/2014/main" xmlns="" id="{33490302-83E6-4EC6-9F4A-559BD7E4BD2B}"/>
              </a:ext>
            </a:extLst>
          </p:cNvPr>
          <p:cNvPicPr/>
          <p:nvPr/>
        </p:nvPicPr>
        <p:blipFill>
          <a:blip r:embed="rId7"/>
          <a:srcRect l="4548" t="32186" r="75641" b="21228"/>
          <a:stretch/>
        </p:blipFill>
        <p:spPr>
          <a:xfrm>
            <a:off x="10119964" y="172060"/>
            <a:ext cx="947533" cy="936972"/>
          </a:xfrm>
          <a:prstGeom prst="rect">
            <a:avLst/>
          </a:prstGeom>
          <a:ln w="0">
            <a:noFill/>
          </a:ln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xmlns="" id="{5360A25C-960D-4065-AB0B-77F5FB989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9" y="3921314"/>
            <a:ext cx="3284262" cy="21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312E5EF-8F1F-4D58-B87A-256E5F12737D}"/>
              </a:ext>
            </a:extLst>
          </p:cNvPr>
          <p:cNvSpPr txBox="1"/>
          <p:nvPr/>
        </p:nvSpPr>
        <p:spPr>
          <a:xfrm>
            <a:off x="3719736" y="3664088"/>
            <a:ext cx="7632848" cy="66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t>«Талант 22» - 18 учреждений сферы образования и науки, культуры и спорта.</a:t>
            </a: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32E805FA-698D-42A7-84E1-3F8C78A83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005" y="5697028"/>
            <a:ext cx="4041918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t>Денисенко Татьяна Владимировна, </a:t>
            </a:r>
          </a:p>
          <a:p>
            <a:pPr>
              <a:lnSpc>
                <a:spcPct val="100000"/>
              </a:lnSpc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t>руководитель РЦ «Талант 22»,</a:t>
            </a:r>
          </a:p>
          <a:p>
            <a:pPr>
              <a:lnSpc>
                <a:spcPct val="100000"/>
              </a:lnSpc>
            </a:pPr>
            <a:r>
              <a:rPr lang="en-US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t>denisenko45@mail.ru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>
            <a:extLst>
              <a:ext uri="{FF2B5EF4-FFF2-40B4-BE49-F238E27FC236}">
                <a16:creationId xmlns:a16="http://schemas.microsoft.com/office/drawing/2014/main" xmlns="" id="{4E17AA8C-B3ED-4869-8BE0-B97F8036C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642"/>
          <a:stretch>
            <a:fillRect/>
          </a:stretch>
        </p:blipFill>
        <p:spPr bwMode="auto">
          <a:xfrm>
            <a:off x="0" y="0"/>
            <a:ext cx="4067175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866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2" name="Picture 2">
            <a:extLst>
              <a:ext uri="{FF2B5EF4-FFF2-40B4-BE49-F238E27FC236}">
                <a16:creationId xmlns:a16="http://schemas.microsoft.com/office/drawing/2014/main" xmlns="" id="{6E61B870-6CA4-400F-BB54-2AA5303C6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60"/>
          <a:stretch>
            <a:fillRect/>
          </a:stretch>
        </p:blipFill>
        <p:spPr bwMode="auto">
          <a:xfrm>
            <a:off x="1035843" y="14288"/>
            <a:ext cx="368776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859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83453F69-3F16-4D83-B427-7FD5FF2FC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214313"/>
            <a:ext cx="81708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altLang="ru-RU" sz="3600" b="1">
                <a:solidFill>
                  <a:srgbClr val="002060"/>
                </a:solidFill>
                <a:latin typeface="Times New Roman" panose="02020603050405020304" pitchFamily="18" charset="0"/>
                <a:cs typeface="DejaVu Sans" panose="020B0603030804020204" pitchFamily="34" charset="0"/>
              </a:rPr>
              <a:t>Проблемы: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xmlns="" id="{4B7595AC-F8D3-4C5B-96B0-264B07C99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1143000"/>
            <a:ext cx="8542337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xmlns="" id="{86306840-1CA9-425D-B0C3-4C8536DD9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583" y="1714500"/>
            <a:ext cx="10296417" cy="39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</a:pPr>
            <a:r>
              <a:rPr lang="ru-RU" altLang="ru-RU" sz="2400" dirty="0">
                <a:latin typeface="Times New Roman" panose="02020603050405020304" pitchFamily="18" charset="0"/>
              </a:rPr>
              <a:t>1. Отсутствуют методические рекомендации по разработке и реализации образовательных программ, направленных на развитие способностей одаренных детей.</a:t>
            </a:r>
          </a:p>
          <a:p>
            <a:pPr>
              <a:lnSpc>
                <a:spcPct val="100000"/>
              </a:lnSpc>
            </a:pPr>
            <a:r>
              <a:rPr lang="ru-RU" altLang="ru-RU" sz="2400" dirty="0">
                <a:latin typeface="Times New Roman" panose="02020603050405020304" pitchFamily="18" charset="0"/>
              </a:rPr>
              <a:t>2. </a:t>
            </a:r>
            <a:r>
              <a:rPr lang="ru-RU" sz="2400" dirty="0">
                <a:latin typeface="Times New Roman" panose="02020603050405020304" pitchFamily="18" charset="0"/>
              </a:rPr>
              <a:t>Взаимодействие с муниципалитетами по вопросам выявления и поддержки талантов у детей и молодежи, вовлечение "Точек роста" в региональные мероприятия.</a:t>
            </a:r>
          </a:p>
          <a:p>
            <a:pPr>
              <a:lnSpc>
                <a:spcPct val="100000"/>
              </a:lnSpc>
            </a:pPr>
            <a:r>
              <a:rPr lang="ru-RU" altLang="ru-RU" sz="2400" dirty="0">
                <a:latin typeface="Times New Roman" panose="02020603050405020304" pitchFamily="18" charset="0"/>
              </a:rPr>
              <a:t>3. Проблемы в ПК в рамках работы с одаренными детьми ( недостаточно заявок на программы повышения квалификации в ОЦ "Сириус", трудности с прохождением конкурсного отбора на программы).</a:t>
            </a:r>
          </a:p>
          <a:p>
            <a:pPr>
              <a:lnSpc>
                <a:spcPct val="100000"/>
              </a:lnSpc>
            </a:pPr>
            <a:r>
              <a:rPr lang="ru-RU" altLang="ru-RU" sz="2400" dirty="0">
                <a:latin typeface="Times New Roman" panose="02020603050405020304" pitchFamily="18" charset="0"/>
              </a:rPr>
              <a:t>4. </a:t>
            </a:r>
            <a:r>
              <a:rPr lang="ru-RU" altLang="ru-RU" sz="2400" b="1" dirty="0">
                <a:latin typeface="Times New Roman" panose="02020603050405020304" pitchFamily="18" charset="0"/>
              </a:rPr>
              <a:t>Трудности в привлечении профильных преподавателей для реализации программ для одаренных детей.</a:t>
            </a:r>
          </a:p>
          <a:p>
            <a:pPr>
              <a:lnSpc>
                <a:spcPct val="100000"/>
              </a:lnSpc>
            </a:pPr>
            <a:r>
              <a:rPr lang="ru-RU" altLang="ru-RU" sz="2400" dirty="0">
                <a:latin typeface="Times New Roman" panose="02020603050405020304" pitchFamily="18" charset="0"/>
              </a:rPr>
              <a:t>5. Недостаточно разработано  программ с использованием дистанционных технологий для обеспечения доступности поддержки одарённых детей, проживающих на всей территории  Алтайского края.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06DACED-44D1-4476-A6C1-D696725B4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4130" t="36304" r="61793" b="16801"/>
          <a:stretch/>
        </p:blipFill>
        <p:spPr bwMode="auto">
          <a:xfrm rot="5400000">
            <a:off x="-2870547" y="2897928"/>
            <a:ext cx="6858000" cy="106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5BA4AE43-74BB-4A0A-9180-F2BED087E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433" y="2060848"/>
            <a:ext cx="10277379" cy="3975100"/>
          </a:xfrm>
        </p:spPr>
        <p:txBody>
          <a:bodyPr/>
          <a:lstStyle/>
          <a:p>
            <a:pPr indent="450215" algn="just"/>
            <a:r>
              <a:rPr lang="ru-RU" sz="2800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1. Продолжить практику проведения мероприятий и конкурсов по выявлению талантов у детей и молодежи;</a:t>
            </a:r>
          </a:p>
          <a:p>
            <a:pPr indent="450215" algn="just"/>
            <a:r>
              <a:rPr lang="ru-RU" sz="2800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2. Использовать практику выездных семинаров, мастер-классов в муниципалитеты;</a:t>
            </a:r>
          </a:p>
          <a:p>
            <a:pPr indent="450215" algn="just"/>
            <a:r>
              <a:rPr lang="ru-RU" sz="2800" dirty="0">
                <a:latin typeface="Times New Roman" panose="02020603050405020304" pitchFamily="18" charset="0"/>
                <a:ea typeface="Microsoft YaHei" panose="020B0503020204020204" pitchFamily="34" charset="-122"/>
              </a:rPr>
              <a:t>3. Организовать очный конкурс для "Точек роста" с целью повышения мотивации педагогов и обучающихся в использовании оборудования для достижения целей проекта.</a:t>
            </a: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731566" y="-633047"/>
            <a:ext cx="2157001" cy="2127458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norm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105" name="AutoShape 9" descr="ЕГЭ по истории: материалы для подгото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7" name="AutoShape 11" descr="ЕГЭ по истории: материалы для подгото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9" name="AutoShape 13" descr="ЕГЭ по истории: материалы для подгото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1" name="AutoShape 15" descr="ЕГЭ по истории: материалы для подгото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3" name="AutoShape 17" descr="ЕГЭ по истории: материалы для подгото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5" name="AutoShape 19" descr="ЕГЭ по истории: материалы для подгото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7" name="AutoShape 21" descr="История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9" name="AutoShape 23" descr="История мысли и мысль в истории - ЗНАНИЕ-СИ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5CE2B73D-949E-4AF4-AC49-343B0CB4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60"/>
          <a:stretch>
            <a:fillRect/>
          </a:stretch>
        </p:blipFill>
        <p:spPr bwMode="auto">
          <a:xfrm>
            <a:off x="908207" y="160338"/>
            <a:ext cx="3687763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859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7C7C6746-42AB-4BD0-B2C3-2C2C8E4E4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4130" t="36304" r="61793" b="16801"/>
          <a:stretch/>
        </p:blipFill>
        <p:spPr bwMode="auto">
          <a:xfrm rot="5400000">
            <a:off x="-2870547" y="2897928"/>
            <a:ext cx="6858000" cy="106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5668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F6661CFC-AE16-4D0B-95E4-9DA1D7B1F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196966"/>
            <a:ext cx="7776864" cy="86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rgbClr val="000000"/>
                </a:solidFill>
                <a:latin typeface="XO Oriel" panose="020B060403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итоги реализации Комплексного плана организационно-методической поддержки инфраструктуры Национального проекта «Образование» за 2022 г.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xmlns="" id="{9CE9BBA3-8EE8-47A1-AD1B-CECB89E1A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8" b="22742"/>
          <a:stretch>
            <a:fillRect/>
          </a:stretch>
        </p:blipFill>
        <p:spPr bwMode="auto">
          <a:xfrm>
            <a:off x="9330252" y="196966"/>
            <a:ext cx="2391842" cy="61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478" b="227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/>
          <a:srcRect l="4130" t="36304" r="61793" b="16801"/>
          <a:stretch/>
        </p:blipFill>
        <p:spPr bwMode="auto">
          <a:xfrm rot="5400000">
            <a:off x="-2897928" y="2897928"/>
            <a:ext cx="6858000" cy="106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9A6824-55A7-46C8-B5B3-6426A8ED8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3068960"/>
            <a:ext cx="10043021" cy="2384425"/>
          </a:xfrm>
        </p:spPr>
        <p:txBody>
          <a:bodyPr/>
          <a:lstStyle/>
          <a:p>
            <a:pPr algn="l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1.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мероприятия –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747 участников</a:t>
            </a:r>
            <a: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2.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РЦ  «Талант 22 » - стал площадкой для методического дня  «От «Точки роста» к успешным практикам взаимодействия»; мастер-класс «Особенности использования цифровых лабораторий при изучении естественных наук»  -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101 человек.</a:t>
            </a:r>
            <a:r>
              <a:rPr lang="ru-RU" sz="1800" dirty="0">
                <a:solidFill>
                  <a:srgbClr val="FF0000"/>
                </a:solidFill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FF0000"/>
                </a:solidFill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FF0000"/>
                </a:solidFill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4.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Дни открытых дверей, интерактивный квест «Талант 22. Безграничные возможности» 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500 обучающихся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5-11 классов приняли участие.</a:t>
            </a:r>
            <a: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Интервью для СМИ (Телеканал «Катунь 24» Проект «Классные перемены»,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Переговорка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радио «Маяк» рубрика «Первые на «Маяке»).</a:t>
            </a:r>
            <a: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7.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 мире науки и технологий»: для обучающихся с ОВЗ посетили обучающиеся краевых ОУ: для слабовидящих детей (Алтайская ОШ № 2), Барнаульской общеобразовательной школы-интерната №6 –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старшеклассников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 8.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конкурс «Наукой заниматься нескучно» номинация «Учебно-исследовательский проект» по естественнонаучному и техническому направлению –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97 участников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Интерактивный квест «Астрономический полигон: на пути к звёздам» - </a:t>
            </a:r>
            <a:r>
              <a:rPr lang="ru-RU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213 участников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NTTimes/Cyrillic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23C30FF7-B96A-410B-BC05-7AF17647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-132595"/>
            <a:ext cx="9366072" cy="1143000"/>
          </a:xfrm>
        </p:spPr>
        <p:txBody>
          <a:bodyPr/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науки - 2022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C09C215-2049-4389-8760-D4C027C404F6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ru-RU" altLang="ru-RU"/>
              <a:t>Footer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C01FE55-292B-4991-B3C9-C670618E72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89"/>
          <a:stretch/>
        </p:blipFill>
        <p:spPr>
          <a:xfrm>
            <a:off x="8395402" y="1010394"/>
            <a:ext cx="2674182" cy="26026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3E42D8C-3E04-4A4D-8696-107475926B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t="18500"/>
          <a:stretch/>
        </p:blipFill>
        <p:spPr>
          <a:xfrm>
            <a:off x="1703512" y="3832029"/>
            <a:ext cx="4528219" cy="27158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763902A-65DF-4C3F-A880-A1394E7378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b="27950"/>
          <a:stretch/>
        </p:blipFill>
        <p:spPr>
          <a:xfrm>
            <a:off x="1703512" y="959275"/>
            <a:ext cx="2592288" cy="2653818"/>
          </a:xfrm>
          <a:prstGeom prst="rect">
            <a:avLst/>
          </a:prstGeom>
        </p:spPr>
      </p:pic>
      <p:pic>
        <p:nvPicPr>
          <p:cNvPr id="57346" name="Picture 2">
            <a:extLst>
              <a:ext uri="{FF2B5EF4-FFF2-40B4-BE49-F238E27FC236}">
                <a16:creationId xmlns:a16="http://schemas.microsoft.com/office/drawing/2014/main" xmlns="" id="{7E279123-B53D-4603-9B5E-2E918F4FB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11" y="1010394"/>
            <a:ext cx="3456384" cy="260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AEE18F3-CAB1-42BF-9E91-4274E1742E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85" y="3821431"/>
            <a:ext cx="4073840" cy="271589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3CB6BC0E-964C-42E6-9AE4-3C36B8648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4130" t="36304" r="61793" b="16801"/>
          <a:stretch/>
        </p:blipFill>
        <p:spPr bwMode="auto">
          <a:xfrm rot="5400000">
            <a:off x="-2870547" y="2897928"/>
            <a:ext cx="6858000" cy="106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4497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C09C215-2049-4389-8760-D4C027C404F6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ru-RU" altLang="ru-RU"/>
              <a:t>Footer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3CB6BC0E-964C-42E6-9AE4-3C36B8648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130" t="36304" r="61793" b="16801"/>
          <a:stretch/>
        </p:blipFill>
        <p:spPr bwMode="auto">
          <a:xfrm rot="5400000">
            <a:off x="-2870547" y="2897928"/>
            <a:ext cx="6858000" cy="106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12F654-28D7-4C5C-AFC2-0F4C7D7C7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1" y="404664"/>
            <a:ext cx="4242559" cy="28272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1200D53-C464-464B-B744-5B76B7EC8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96" y="404664"/>
            <a:ext cx="4230928" cy="282116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28D57AA-0BE8-4AB3-94A2-8E125462D1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898" y="3731708"/>
            <a:ext cx="4208426" cy="28056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D779796-E1AB-4A17-9738-A5545F52FBB8}"/>
              </a:ext>
            </a:extLst>
          </p:cNvPr>
          <p:cNvSpPr txBox="1"/>
          <p:nvPr/>
        </p:nvSpPr>
        <p:spPr>
          <a:xfrm>
            <a:off x="1646736" y="3861048"/>
            <a:ext cx="4067367" cy="215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Дни открытых дверей квест-экскурсии в РЦ «Талант 22»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7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F7E50FFA-476A-43E3-9B77-7557587812E9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ru-RU" altLang="ru-RU"/>
              <a:t>Footer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C60DF0-2737-49E7-B53A-A795982E8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12" y="739755"/>
            <a:ext cx="3947177" cy="3023763"/>
          </a:xfrm>
          <a:prstGeom prst="rect">
            <a:avLst/>
          </a:prstGeom>
        </p:spPr>
      </p:pic>
      <p:pic>
        <p:nvPicPr>
          <p:cNvPr id="59394" name="Picture 2">
            <a:extLst>
              <a:ext uri="{FF2B5EF4-FFF2-40B4-BE49-F238E27FC236}">
                <a16:creationId xmlns:a16="http://schemas.microsoft.com/office/drawing/2014/main" xmlns="" id="{364EE603-A6EF-4802-9F8B-F7C130B1E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r="8103"/>
          <a:stretch/>
        </p:blipFill>
        <p:spPr bwMode="auto">
          <a:xfrm>
            <a:off x="6600271" y="739756"/>
            <a:ext cx="4018971" cy="302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ED24BA3-AEB6-4589-B553-ED5ABD8F8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4130" t="36304" r="61793" b="16801"/>
          <a:stretch/>
        </p:blipFill>
        <p:spPr bwMode="auto">
          <a:xfrm rot="5400000">
            <a:off x="-2870547" y="2897928"/>
            <a:ext cx="6858000" cy="106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6849890-EC7E-41BF-BC36-628DD020AA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/>
          <a:stretch/>
        </p:blipFill>
        <p:spPr>
          <a:xfrm>
            <a:off x="1813100" y="3886633"/>
            <a:ext cx="4018971" cy="28072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9821C1A-B9C6-4091-A3E9-BD511F4CCE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" t="668" r="6751" b="1913"/>
          <a:stretch/>
        </p:blipFill>
        <p:spPr>
          <a:xfrm>
            <a:off x="6600270" y="3836647"/>
            <a:ext cx="4018971" cy="28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0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EC6223E2-0AF8-4F7E-86A2-3A821184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315" y="273050"/>
            <a:ext cx="8991372" cy="1143000"/>
          </a:xfrm>
        </p:spPr>
        <p:txBody>
          <a:bodyPr/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Интерактивный квест «Астрономический полигон: на пути к звёздам»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29134558-1725-4829-A436-FB3B6168D95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ru-RU" alt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013F66C-90DD-4F30-B4B1-9FF6E8310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14" y="1124745"/>
            <a:ext cx="4111625" cy="274161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20504AB1-C52E-4E03-A22D-82E55C246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4130" t="36304" r="61793" b="16801"/>
          <a:stretch/>
        </p:blipFill>
        <p:spPr bwMode="auto">
          <a:xfrm rot="5400000">
            <a:off x="-2870547" y="2897928"/>
            <a:ext cx="6858000" cy="106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633EE53-DE9E-414F-94CE-CADEB21ED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125012"/>
            <a:ext cx="4111625" cy="27410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16EADA1-4E9F-4538-AED9-54864A8DE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14" y="4077073"/>
            <a:ext cx="4111625" cy="27416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6AAD166-048D-453E-B560-17545F0C40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57" y="4089013"/>
            <a:ext cx="4111624" cy="274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0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FE6DD09D-83FF-4D19-9481-963C729925F9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ru-RU" altLang="ru-RU"/>
              <a:t>Footer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B3AD8BE-CBA0-4CA7-BDA7-98730D6F3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45" y="908950"/>
            <a:ext cx="3931923" cy="295209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F6C3428-205A-4A96-B713-6E0FDB53E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4130" t="36304" r="61793" b="16801"/>
          <a:stretch/>
        </p:blipFill>
        <p:spPr bwMode="auto">
          <a:xfrm rot="5400000">
            <a:off x="-2870547" y="2897928"/>
            <a:ext cx="6858000" cy="106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CA6AA4C-C990-429A-AA40-8AD7B40C08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08" y="908950"/>
            <a:ext cx="3953433" cy="2952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8FC6F8-2077-4DF6-9214-37BE9D4AF1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08" y="4029463"/>
            <a:ext cx="3999602" cy="26664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D0B40BF-015D-4E16-A448-C8E5321DC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45" y="4051899"/>
            <a:ext cx="3931923" cy="26212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D9745D-2235-4663-88CE-73A342E44632}"/>
              </a:ext>
            </a:extLst>
          </p:cNvPr>
          <p:cNvSpPr txBox="1"/>
          <p:nvPr/>
        </p:nvSpPr>
        <p:spPr>
          <a:xfrm>
            <a:off x="3165609" y="236560"/>
            <a:ext cx="6096000" cy="55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«В мире науки и технологий»</a:t>
            </a:r>
          </a:p>
        </p:txBody>
      </p:sp>
    </p:spTree>
    <p:extLst>
      <p:ext uri="{BB962C8B-B14F-4D97-AF65-F5344CB8AC3E}">
        <p14:creationId xmlns:p14="http://schemas.microsoft.com/office/powerpoint/2010/main" val="100569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s://sun9-61.userapi.com/impg/xYcPAuSgl_RYpgtYrQ3f2BXoRGaEEggnsXhoVg/QquR4fryy4I.jpg?size=1280x853&amp;quality=95&amp;sign=25686ab4499413b5144cb7ca6982b156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7282" y="273050"/>
            <a:ext cx="9217270" cy="6142447"/>
          </a:xfrm>
          <a:prstGeom prst="rect">
            <a:avLst/>
          </a:prstGeom>
          <a:noFill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5050AF4-D115-4672-A1A9-D582D12525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4130" t="36304" r="61793" b="16801"/>
          <a:stretch/>
        </p:blipFill>
        <p:spPr bwMode="auto">
          <a:xfrm rot="5400000">
            <a:off x="-2870547" y="2897928"/>
            <a:ext cx="6858000" cy="106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9412" y="118490"/>
            <a:ext cx="98314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деятельности центра за 2022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31566" y="-633047"/>
            <a:ext cx="2157001" cy="21274585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norm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105" name="AutoShape 9" descr="ЕГЭ по истории: материалы для подгото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7" name="AutoShape 11" descr="ЕГЭ по истории: материалы для подгото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9" name="AutoShape 13" descr="ЕГЭ по истории: материалы для подгото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1" name="AutoShape 15" descr="ЕГЭ по истории: материалы для подгото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3" name="AutoShape 17" descr="ЕГЭ по истории: материалы для подгото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5" name="AutoShape 19" descr="ЕГЭ по истории: материалы для подготов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7" name="AutoShape 21" descr="История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9" name="AutoShape 23" descr="История мысли и мысль в истории - ЗНАНИЕ-СИ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72700"/>
              </p:ext>
            </p:extLst>
          </p:nvPr>
        </p:nvGraphicFramePr>
        <p:xfrm>
          <a:off x="2333294" y="1628800"/>
          <a:ext cx="9183635" cy="4321379"/>
        </p:xfrm>
        <a:graphic>
          <a:graphicData uri="http://schemas.openxmlformats.org/drawingml/2006/table">
            <a:tbl>
              <a:tblPr/>
              <a:tblGrid>
                <a:gridCol w="480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603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2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09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4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индикатора/показателя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Плановый показатель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Показатель 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31.12.2022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Общий объем программ дополнительного образования детей (человеко-часов)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60 000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62424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Общий объем проведенных  профильных региональных смен (человеко-дней)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23 500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23875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0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детей, обучающихся в 5- 11-х классах, вовлеченных в мероприятия по выявлению и сопровождению одаренных детей (процентов)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10 %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10 %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3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Численность детей, участвующих в программах и мероприятиях (человек)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9300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13 417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3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Число проведенных региональных мероприятий (единиц)</a:t>
                      </a:r>
                      <a:endParaRPr lang="ru-RU" sz="20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B1B9BFD5-19E6-446D-9D2C-1202B6DEB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130" t="36304" r="61793" b="16801"/>
          <a:stretch/>
        </p:blipFill>
        <p:spPr bwMode="auto">
          <a:xfrm rot="5400000">
            <a:off x="-2870547" y="2897928"/>
            <a:ext cx="6858000" cy="106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6912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XO Oriel"/>
        <a:ea typeface="Microsoft YaHei"/>
        <a:cs typeface=""/>
      </a:majorFont>
      <a:minorFont>
        <a:latin typeface="XO Orie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XO Oriel" panose="020B060403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XO Oriel" panose="020B060403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XO Oriel"/>
        <a:ea typeface="Microsoft YaHei"/>
        <a:cs typeface=""/>
      </a:majorFont>
      <a:minorFont>
        <a:latin typeface="XO Orie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XO Oriel" panose="020B060403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XO Oriel" panose="020B060403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XO Oriel"/>
        <a:ea typeface="Microsoft YaHei"/>
        <a:cs typeface=""/>
      </a:majorFont>
      <a:minorFont>
        <a:latin typeface="XO Orie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XO Oriel" panose="020B060403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XO Oriel" panose="020B060403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6636</TotalTime>
  <Words>390</Words>
  <Application>Microsoft Office PowerPoint</Application>
  <PresentationFormat>Широкоэкранный</PresentationFormat>
  <Paragraphs>60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Microsoft YaHei</vt:lpstr>
      <vt:lpstr>Arial</vt:lpstr>
      <vt:lpstr>Calibri</vt:lpstr>
      <vt:lpstr>DejaVu Sans</vt:lpstr>
      <vt:lpstr>Lab Grotesque Black</vt:lpstr>
      <vt:lpstr>NTTimes/Cyrillic</vt:lpstr>
      <vt:lpstr>Segoe UI</vt:lpstr>
      <vt:lpstr>Times New Roman</vt:lpstr>
      <vt:lpstr>XO Oriel</vt:lpstr>
      <vt:lpstr>Тема Office</vt:lpstr>
      <vt:lpstr>Тема Office</vt:lpstr>
      <vt:lpstr>Тема Office</vt:lpstr>
      <vt:lpstr>Презентация PowerPoint</vt:lpstr>
      <vt:lpstr>Направление 1. 4 мероприятия – 747 участников  Направление 2.  РЦ  «Талант 22 » - стал площадкой для методического дня  «От «Точки роста» к успешным практикам взаимодействия»; мастер-класс «Особенности использования цифровых лабораторий при изучении естественных наук»  - 101 человек.  Направление 4. Дни открытых дверей, интерактивный квест «Талант 22. Безграничные возможности»  более 500 обучающихся 5-11 классов приняли участие. Интервью для СМИ (Телеканал «Катунь 24» Проект «Классные перемены», «Переговорка», радио «Маяк» рубрика «Первые на «Маяке»).  Направление 7.   «В мире науки и технологий»: для обучающихся с ОВЗ посетили обучающиеся краевых ОУ: для слабовидящих детей (Алтайская ОШ № 2), Барнаульской общеобразовательной школы-интерната №6 – 50 старшеклассников.   Направление 8.  Региональный конкурс «Наукой заниматься нескучно» номинация «Учебно-исследовательский проект» по естественнонаучному и техническому направлению – 97 участников. Интерактивный квест «Астрономический полигон: на пути к звёздам» - 213 участников. </vt:lpstr>
      <vt:lpstr>Фестиваль науки - 2022 </vt:lpstr>
      <vt:lpstr>Презентация PowerPoint</vt:lpstr>
      <vt:lpstr>Презентация PowerPoint</vt:lpstr>
      <vt:lpstr>Интерактивный квест «Астрономический полигон: на пути к звёздам» </vt:lpstr>
      <vt:lpstr>Презентация PowerPoint</vt:lpstr>
      <vt:lpstr>Презентация PowerPoint</vt:lpstr>
      <vt:lpstr>Эффективность деятельности центра за 2022 г.</vt:lpstr>
      <vt:lpstr>Презентация PowerPoint</vt:lpstr>
      <vt:lpstr>Предложения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theworldgraffiti@yandex.ru</dc:creator>
  <cp:lastModifiedBy>Горбатова О.Н.</cp:lastModifiedBy>
  <cp:revision>318</cp:revision>
  <cp:lastPrinted>2022-09-28T05:36:30Z</cp:lastPrinted>
  <dcterms:created xsi:type="dcterms:W3CDTF">2020-08-28T00:24:46Z</dcterms:created>
  <dcterms:modified xsi:type="dcterms:W3CDTF">2023-02-09T01:21:15Z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Notes">
    <vt:i4>2</vt:i4>
  </property>
  <property fmtid="{D5CDD505-2E9C-101B-9397-08002B2CF9AE}" pid="4" name="PresentationFormat">
    <vt:lpwstr>Произвольный</vt:lpwstr>
  </property>
  <property fmtid="{D5CDD505-2E9C-101B-9397-08002B2CF9AE}" pid="5" name="Slides">
    <vt:i4>34</vt:i4>
  </property>
</Properties>
</file>