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"/>
  </p:notesMasterIdLst>
  <p:sldIdLst>
    <p:sldId id="282" r:id="rId2"/>
    <p:sldId id="317" r:id="rId3"/>
    <p:sldId id="287" r:id="rId4"/>
    <p:sldId id="314" r:id="rId5"/>
    <p:sldId id="315" r:id="rId6"/>
    <p:sldId id="31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1B3281"/>
    <a:srgbClr val="0072BC"/>
    <a:srgbClr val="144290"/>
    <a:srgbClr val="64BDE1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37841-E764-4323-A103-C73FCEDEE4B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9669C-5A41-4375-A824-73919F179361}">
      <dgm:prSet phldrT="[Текст]" custT="1"/>
      <dgm:spPr/>
      <dgm:t>
        <a:bodyPr/>
        <a:lstStyle/>
        <a:p>
          <a:pPr algn="just"/>
          <a:r>
            <a:rPr lang="ru-RU" sz="1500" baseline="0" dirty="0">
              <a:latin typeface="Arial" panose="020B0604020202020204" pitchFamily="34" charset="0"/>
              <a:cs typeface="Arial" panose="020B0604020202020204" pitchFamily="34" charset="0"/>
            </a:rPr>
            <a:t>Численность обучающихся вуза, осваивающих учебные и  элективные дисциплины, прохождение практики студентами в детских </a:t>
          </a:r>
          <a:r>
            <a:rPr lang="ru-RU" sz="1500" baseline="0" dirty="0" err="1">
              <a:latin typeface="Arial" panose="020B0604020202020204" pitchFamily="34" charset="0"/>
              <a:cs typeface="Arial" panose="020B0604020202020204" pitchFamily="34" charset="0"/>
            </a:rPr>
            <a:t>Кванториумах</a:t>
          </a:r>
          <a:r>
            <a:rPr lang="ru-RU" sz="1500" baseline="0" dirty="0">
              <a:latin typeface="Arial" panose="020B0604020202020204" pitchFamily="34" charset="0"/>
              <a:cs typeface="Arial" panose="020B0604020202020204" pitchFamily="34" charset="0"/>
            </a:rPr>
            <a:t>, в центрах «Точка роста» и «</a:t>
          </a:r>
          <a:r>
            <a:rPr lang="en-US" sz="1500" baseline="0" dirty="0">
              <a:latin typeface="Arial" panose="020B0604020202020204" pitchFamily="34" charset="0"/>
              <a:cs typeface="Arial" panose="020B0604020202020204" pitchFamily="34" charset="0"/>
            </a:rPr>
            <a:t>IT</a:t>
          </a:r>
          <a:r>
            <a:rPr lang="ru-RU" sz="1500" baseline="0" dirty="0">
              <a:latin typeface="Arial" panose="020B0604020202020204" pitchFamily="34" charset="0"/>
              <a:cs typeface="Arial" panose="020B0604020202020204" pitchFamily="34" charset="0"/>
            </a:rPr>
            <a:t>-куб»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gm:t>
    </dgm:pt>
    <dgm:pt modelId="{C4AE4A67-7BF5-4AC8-996E-58FAEF0900FB}" type="parTrans" cxnId="{C7E7910D-9072-41B5-B42F-F49C3258DB52}">
      <dgm:prSet/>
      <dgm:spPr/>
      <dgm:t>
        <a:bodyPr/>
        <a:lstStyle/>
        <a:p>
          <a:endParaRPr lang="ru-RU" sz="1800"/>
        </a:p>
      </dgm:t>
    </dgm:pt>
    <dgm:pt modelId="{EF421C42-8C9F-4BAC-B16F-F1A732FA89DA}" type="sibTrans" cxnId="{C7E7910D-9072-41B5-B42F-F49C3258DB52}">
      <dgm:prSet/>
      <dgm:spPr/>
      <dgm:t>
        <a:bodyPr/>
        <a:lstStyle/>
        <a:p>
          <a:endParaRPr lang="ru-RU" sz="1800"/>
        </a:p>
      </dgm:t>
    </dgm:pt>
    <dgm:pt modelId="{3DDC46F9-3150-4B3B-83E6-E98E6FF75208}">
      <dgm:prSet phldrT="[Текст]" custT="1"/>
      <dgm:spPr/>
      <dgm:t>
        <a:bodyPr/>
        <a:lstStyle/>
        <a:p>
          <a:pPr algn="just"/>
          <a:r>
            <a:rPr lang="ru-RU" sz="1500" baseline="0" dirty="0">
              <a:latin typeface="Arial" panose="020B0604020202020204" pitchFamily="34" charset="0"/>
              <a:cs typeface="Arial" panose="020B0604020202020204" pitchFamily="34" charset="0"/>
            </a:rPr>
            <a:t>Численность педагогических работников иных образовательных организаций, прошедших повышение квалификации </a:t>
          </a:r>
        </a:p>
      </dgm:t>
    </dgm:pt>
    <dgm:pt modelId="{8D4F8467-B11B-4D42-BBC9-6B64D012C094}" type="parTrans" cxnId="{003DA4EA-299B-4C97-95BA-2CBCB8D444F3}">
      <dgm:prSet/>
      <dgm:spPr/>
      <dgm:t>
        <a:bodyPr/>
        <a:lstStyle/>
        <a:p>
          <a:endParaRPr lang="ru-RU" sz="1800"/>
        </a:p>
      </dgm:t>
    </dgm:pt>
    <dgm:pt modelId="{068539DD-1721-4DDB-BD31-FFE9EEAD4910}" type="sibTrans" cxnId="{003DA4EA-299B-4C97-95BA-2CBCB8D444F3}">
      <dgm:prSet/>
      <dgm:spPr/>
      <dgm:t>
        <a:bodyPr/>
        <a:lstStyle/>
        <a:p>
          <a:endParaRPr lang="ru-RU" sz="1800"/>
        </a:p>
      </dgm:t>
    </dgm:pt>
    <dgm:pt modelId="{54D57F7A-ADDA-40FA-9D9B-16701EA1EB35}">
      <dgm:prSet phldrT="[Текст]" custT="1"/>
      <dgm:spPr/>
      <dgm:t>
        <a:bodyPr/>
        <a:lstStyle/>
        <a:p>
          <a:pPr algn="just"/>
          <a:r>
            <a:rPr lang="ru-RU" sz="1500" baseline="0" dirty="0">
              <a:latin typeface="Arial" panose="020B0604020202020204" pitchFamily="34" charset="0"/>
              <a:cs typeface="Arial" panose="020B0604020202020204" pitchFamily="34" charset="0"/>
            </a:rPr>
            <a:t>Численность обучающихся общеобразовательных организаций, принявших участие в профориентационных мероприятиях и проектах</a:t>
          </a:r>
        </a:p>
      </dgm:t>
    </dgm:pt>
    <dgm:pt modelId="{ECD7E1EE-6C93-49B6-B147-3AE8A89FD14E}" type="parTrans" cxnId="{A794D4D0-7527-4403-9E60-653A799AFB8F}">
      <dgm:prSet/>
      <dgm:spPr/>
      <dgm:t>
        <a:bodyPr/>
        <a:lstStyle/>
        <a:p>
          <a:endParaRPr lang="ru-RU" sz="1800"/>
        </a:p>
      </dgm:t>
    </dgm:pt>
    <dgm:pt modelId="{673CE755-5A9C-49DE-AC78-845B8D64E4F6}" type="sibTrans" cxnId="{A794D4D0-7527-4403-9E60-653A799AFB8F}">
      <dgm:prSet/>
      <dgm:spPr/>
      <dgm:t>
        <a:bodyPr/>
        <a:lstStyle/>
        <a:p>
          <a:endParaRPr lang="ru-RU" sz="1800"/>
        </a:p>
      </dgm:t>
    </dgm:pt>
    <dgm:pt modelId="{8289E2CA-63CE-442F-9B8B-CFA88402584A}" type="pres">
      <dgm:prSet presAssocID="{22B37841-E764-4323-A103-C73FCEDEE4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0EC2ED-FA1C-4615-B37D-FF859BBECB1C}" type="pres">
      <dgm:prSet presAssocID="{5459669C-5A41-4375-A824-73919F179361}" presName="composite" presStyleCnt="0"/>
      <dgm:spPr/>
    </dgm:pt>
    <dgm:pt modelId="{18B38146-1CE9-4281-B307-B51EE616BF4F}" type="pres">
      <dgm:prSet presAssocID="{5459669C-5A41-4375-A824-73919F179361}" presName="LShape" presStyleLbl="alignNode1" presStyleIdx="0" presStyleCnt="5" custLinFactNeighborX="-685" custLinFactNeighborY="-1288"/>
      <dgm:spPr/>
    </dgm:pt>
    <dgm:pt modelId="{6DCA7110-7EEA-43B6-9E79-E95869CB35B7}" type="pres">
      <dgm:prSet presAssocID="{5459669C-5A41-4375-A824-73919F179361}" presName="ParentText" presStyleLbl="revTx" presStyleIdx="0" presStyleCnt="3" custLinFactX="23337" custLinFactNeighborX="100000" custLinFactNeighborY="-35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253FC-802A-427F-9F68-3BCDFED2537C}" type="pres">
      <dgm:prSet presAssocID="{5459669C-5A41-4375-A824-73919F179361}" presName="Triangle" presStyleLbl="alignNode1" presStyleIdx="1" presStyleCnt="5"/>
      <dgm:spPr/>
    </dgm:pt>
    <dgm:pt modelId="{CDAE79E3-6C67-40CB-BC5B-9C277CFEEF06}" type="pres">
      <dgm:prSet presAssocID="{EF421C42-8C9F-4BAC-B16F-F1A732FA89DA}" presName="sibTrans" presStyleCnt="0"/>
      <dgm:spPr/>
    </dgm:pt>
    <dgm:pt modelId="{AA49AFF8-E659-4F27-BEE8-E96204DDC0C7}" type="pres">
      <dgm:prSet presAssocID="{EF421C42-8C9F-4BAC-B16F-F1A732FA89DA}" presName="space" presStyleCnt="0"/>
      <dgm:spPr/>
    </dgm:pt>
    <dgm:pt modelId="{9B948E7A-1DE4-401E-9ED5-727B13D68F2B}" type="pres">
      <dgm:prSet presAssocID="{3DDC46F9-3150-4B3B-83E6-E98E6FF75208}" presName="composite" presStyleCnt="0"/>
      <dgm:spPr/>
    </dgm:pt>
    <dgm:pt modelId="{646D91DF-181F-4DF5-A196-52F3C64C0AF8}" type="pres">
      <dgm:prSet presAssocID="{3DDC46F9-3150-4B3B-83E6-E98E6FF75208}" presName="LShape" presStyleLbl="alignNode1" presStyleIdx="2" presStyleCnt="5"/>
      <dgm:spPr/>
    </dgm:pt>
    <dgm:pt modelId="{6A1FF2AF-08D2-45F7-AAE7-5083D143EBE2}" type="pres">
      <dgm:prSet presAssocID="{3DDC46F9-3150-4B3B-83E6-E98E6FF75208}" presName="ParentText" presStyleLbl="revTx" presStyleIdx="1" presStyleCnt="3" custLinFactX="-23673" custLinFactNeighborX="-100000" custLinFactNeighborY="33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9B5E0-3C24-43B7-A5DD-683837D6722C}" type="pres">
      <dgm:prSet presAssocID="{3DDC46F9-3150-4B3B-83E6-E98E6FF75208}" presName="Triangle" presStyleLbl="alignNode1" presStyleIdx="3" presStyleCnt="5"/>
      <dgm:spPr/>
    </dgm:pt>
    <dgm:pt modelId="{62B09078-01EF-417A-98F1-3747B897BE43}" type="pres">
      <dgm:prSet presAssocID="{068539DD-1721-4DDB-BD31-FFE9EEAD4910}" presName="sibTrans" presStyleCnt="0"/>
      <dgm:spPr/>
    </dgm:pt>
    <dgm:pt modelId="{21A4B18D-05B4-4233-A049-55881E58E4A0}" type="pres">
      <dgm:prSet presAssocID="{068539DD-1721-4DDB-BD31-FFE9EEAD4910}" presName="space" presStyleCnt="0"/>
      <dgm:spPr/>
    </dgm:pt>
    <dgm:pt modelId="{B0FDD5D9-51CC-44DF-B0A1-99C69DA67FB2}" type="pres">
      <dgm:prSet presAssocID="{54D57F7A-ADDA-40FA-9D9B-16701EA1EB35}" presName="composite" presStyleCnt="0"/>
      <dgm:spPr/>
    </dgm:pt>
    <dgm:pt modelId="{52C29BBF-A416-4F40-990D-4B370B53713E}" type="pres">
      <dgm:prSet presAssocID="{54D57F7A-ADDA-40FA-9D9B-16701EA1EB35}" presName="LShape" presStyleLbl="alignNode1" presStyleIdx="4" presStyleCnt="5"/>
      <dgm:spPr/>
    </dgm:pt>
    <dgm:pt modelId="{A39F1CD9-53D2-44A1-82F0-1F3683E955A5}" type="pres">
      <dgm:prSet presAssocID="{54D57F7A-ADDA-40FA-9D9B-16701EA1EB3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7910D-9072-41B5-B42F-F49C3258DB52}" srcId="{22B37841-E764-4323-A103-C73FCEDEE4BD}" destId="{5459669C-5A41-4375-A824-73919F179361}" srcOrd="0" destOrd="0" parTransId="{C4AE4A67-7BF5-4AC8-996E-58FAEF0900FB}" sibTransId="{EF421C42-8C9F-4BAC-B16F-F1A732FA89DA}"/>
    <dgm:cxn modelId="{BEB75998-404A-4D28-853D-DA78041F4AB1}" type="presOf" srcId="{3DDC46F9-3150-4B3B-83E6-E98E6FF75208}" destId="{6A1FF2AF-08D2-45F7-AAE7-5083D143EBE2}" srcOrd="0" destOrd="0" presId="urn:microsoft.com/office/officeart/2009/3/layout/StepUpProcess"/>
    <dgm:cxn modelId="{4C0A8DFF-01FD-47DC-9A28-98D321B91740}" type="presOf" srcId="{22B37841-E764-4323-A103-C73FCEDEE4BD}" destId="{8289E2CA-63CE-442F-9B8B-CFA88402584A}" srcOrd="0" destOrd="0" presId="urn:microsoft.com/office/officeart/2009/3/layout/StepUpProcess"/>
    <dgm:cxn modelId="{003DA4EA-299B-4C97-95BA-2CBCB8D444F3}" srcId="{22B37841-E764-4323-A103-C73FCEDEE4BD}" destId="{3DDC46F9-3150-4B3B-83E6-E98E6FF75208}" srcOrd="1" destOrd="0" parTransId="{8D4F8467-B11B-4D42-BBC9-6B64D012C094}" sibTransId="{068539DD-1721-4DDB-BD31-FFE9EEAD4910}"/>
    <dgm:cxn modelId="{A794D4D0-7527-4403-9E60-653A799AFB8F}" srcId="{22B37841-E764-4323-A103-C73FCEDEE4BD}" destId="{54D57F7A-ADDA-40FA-9D9B-16701EA1EB35}" srcOrd="2" destOrd="0" parTransId="{ECD7E1EE-6C93-49B6-B147-3AE8A89FD14E}" sibTransId="{673CE755-5A9C-49DE-AC78-845B8D64E4F6}"/>
    <dgm:cxn modelId="{855B40DD-BE24-44AD-8254-ECEE6DF8D9C9}" type="presOf" srcId="{54D57F7A-ADDA-40FA-9D9B-16701EA1EB35}" destId="{A39F1CD9-53D2-44A1-82F0-1F3683E955A5}" srcOrd="0" destOrd="0" presId="urn:microsoft.com/office/officeart/2009/3/layout/StepUpProcess"/>
    <dgm:cxn modelId="{307E7C27-CB52-43A4-A933-CB938CE5B36C}" type="presOf" srcId="{5459669C-5A41-4375-A824-73919F179361}" destId="{6DCA7110-7EEA-43B6-9E79-E95869CB35B7}" srcOrd="0" destOrd="0" presId="urn:microsoft.com/office/officeart/2009/3/layout/StepUpProcess"/>
    <dgm:cxn modelId="{DF17064D-57D3-4E65-8900-7427469EA05B}" type="presParOf" srcId="{8289E2CA-63CE-442F-9B8B-CFA88402584A}" destId="{AF0EC2ED-FA1C-4615-B37D-FF859BBECB1C}" srcOrd="0" destOrd="0" presId="urn:microsoft.com/office/officeart/2009/3/layout/StepUpProcess"/>
    <dgm:cxn modelId="{EDB360E4-5145-465D-94D4-9C89625C1908}" type="presParOf" srcId="{AF0EC2ED-FA1C-4615-B37D-FF859BBECB1C}" destId="{18B38146-1CE9-4281-B307-B51EE616BF4F}" srcOrd="0" destOrd="0" presId="urn:microsoft.com/office/officeart/2009/3/layout/StepUpProcess"/>
    <dgm:cxn modelId="{C2D8E6CD-1AB6-4333-B1D2-F6F0F2E24ECB}" type="presParOf" srcId="{AF0EC2ED-FA1C-4615-B37D-FF859BBECB1C}" destId="{6DCA7110-7EEA-43B6-9E79-E95869CB35B7}" srcOrd="1" destOrd="0" presId="urn:microsoft.com/office/officeart/2009/3/layout/StepUpProcess"/>
    <dgm:cxn modelId="{B0FFC602-FEA0-43C4-8169-21EFB21D51CF}" type="presParOf" srcId="{AF0EC2ED-FA1C-4615-B37D-FF859BBECB1C}" destId="{53C253FC-802A-427F-9F68-3BCDFED2537C}" srcOrd="2" destOrd="0" presId="urn:microsoft.com/office/officeart/2009/3/layout/StepUpProcess"/>
    <dgm:cxn modelId="{499A7695-4D19-4956-8089-DAA36CFAB3B1}" type="presParOf" srcId="{8289E2CA-63CE-442F-9B8B-CFA88402584A}" destId="{CDAE79E3-6C67-40CB-BC5B-9C277CFEEF06}" srcOrd="1" destOrd="0" presId="urn:microsoft.com/office/officeart/2009/3/layout/StepUpProcess"/>
    <dgm:cxn modelId="{AC4EFEDD-DCCA-4B94-BF58-7801FCB77EB9}" type="presParOf" srcId="{CDAE79E3-6C67-40CB-BC5B-9C277CFEEF06}" destId="{AA49AFF8-E659-4F27-BEE8-E96204DDC0C7}" srcOrd="0" destOrd="0" presId="urn:microsoft.com/office/officeart/2009/3/layout/StepUpProcess"/>
    <dgm:cxn modelId="{8612B69B-604B-4949-8505-A4BA6C87A505}" type="presParOf" srcId="{8289E2CA-63CE-442F-9B8B-CFA88402584A}" destId="{9B948E7A-1DE4-401E-9ED5-727B13D68F2B}" srcOrd="2" destOrd="0" presId="urn:microsoft.com/office/officeart/2009/3/layout/StepUpProcess"/>
    <dgm:cxn modelId="{1BA887F7-D38C-4591-8B03-6BA3F57CF652}" type="presParOf" srcId="{9B948E7A-1DE4-401E-9ED5-727B13D68F2B}" destId="{646D91DF-181F-4DF5-A196-52F3C64C0AF8}" srcOrd="0" destOrd="0" presId="urn:microsoft.com/office/officeart/2009/3/layout/StepUpProcess"/>
    <dgm:cxn modelId="{42ABE3BD-4D67-4174-B276-F451DBF945B6}" type="presParOf" srcId="{9B948E7A-1DE4-401E-9ED5-727B13D68F2B}" destId="{6A1FF2AF-08D2-45F7-AAE7-5083D143EBE2}" srcOrd="1" destOrd="0" presId="urn:microsoft.com/office/officeart/2009/3/layout/StepUpProcess"/>
    <dgm:cxn modelId="{AC1274DF-1E61-4F1E-BE87-95FF706AAE3E}" type="presParOf" srcId="{9B948E7A-1DE4-401E-9ED5-727B13D68F2B}" destId="{2E39B5E0-3C24-43B7-A5DD-683837D6722C}" srcOrd="2" destOrd="0" presId="urn:microsoft.com/office/officeart/2009/3/layout/StepUpProcess"/>
    <dgm:cxn modelId="{E16EB424-8DE6-4950-9A50-55C76B59B400}" type="presParOf" srcId="{8289E2CA-63CE-442F-9B8B-CFA88402584A}" destId="{62B09078-01EF-417A-98F1-3747B897BE43}" srcOrd="3" destOrd="0" presId="urn:microsoft.com/office/officeart/2009/3/layout/StepUpProcess"/>
    <dgm:cxn modelId="{F9353BF2-8A19-465B-A353-AF3D3E97D599}" type="presParOf" srcId="{62B09078-01EF-417A-98F1-3747B897BE43}" destId="{21A4B18D-05B4-4233-A049-55881E58E4A0}" srcOrd="0" destOrd="0" presId="urn:microsoft.com/office/officeart/2009/3/layout/StepUpProcess"/>
    <dgm:cxn modelId="{CB926220-90D7-4EF5-9217-590A0852C819}" type="presParOf" srcId="{8289E2CA-63CE-442F-9B8B-CFA88402584A}" destId="{B0FDD5D9-51CC-44DF-B0A1-99C69DA67FB2}" srcOrd="4" destOrd="0" presId="urn:microsoft.com/office/officeart/2009/3/layout/StepUpProcess"/>
    <dgm:cxn modelId="{C149CEF2-589A-468D-85F8-201D6677B3A3}" type="presParOf" srcId="{B0FDD5D9-51CC-44DF-B0A1-99C69DA67FB2}" destId="{52C29BBF-A416-4F40-990D-4B370B53713E}" srcOrd="0" destOrd="0" presId="urn:microsoft.com/office/officeart/2009/3/layout/StepUpProcess"/>
    <dgm:cxn modelId="{C3900E37-B095-487C-A983-30ACF16E4F53}" type="presParOf" srcId="{B0FDD5D9-51CC-44DF-B0A1-99C69DA67FB2}" destId="{A39F1CD9-53D2-44A1-82F0-1F3683E955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5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4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4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2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3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3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D5C40E8-49C7-44FD-B36B-C16796BDD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6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6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4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A90BAEFC-2B85-49AB-81DD-61C97F3FCAFB}"/>
              </a:ext>
            </a:extLst>
          </p:cNvPr>
          <p:cNvSpPr/>
          <p:nvPr/>
        </p:nvSpPr>
        <p:spPr>
          <a:xfrm>
            <a:off x="144920" y="160116"/>
            <a:ext cx="7915716" cy="9233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048CA22-1F63-49F5-8F93-C6E0C56C38F1}"/>
              </a:ext>
            </a:extLst>
          </p:cNvPr>
          <p:cNvSpPr/>
          <p:nvPr/>
        </p:nvSpPr>
        <p:spPr>
          <a:xfrm>
            <a:off x="1866809" y="2383535"/>
            <a:ext cx="845838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lnSpc>
                <a:spcPct val="80000"/>
              </a:lnSpc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Основные итоги функционирования Педагогического технопарка «</a:t>
            </a:r>
            <a:r>
              <a:rPr lang="ru-RU" sz="3800" dirty="0" err="1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Кванториум</a:t>
            </a: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им. К. Д. Ушинского» </a:t>
            </a:r>
          </a:p>
          <a:p>
            <a:pPr algn="ctr" defTabSz="844083">
              <a:lnSpc>
                <a:spcPct val="80000"/>
              </a:lnSpc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 2022 год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C4CAE9E-BF8C-4ABD-873F-374142A2D1BB}"/>
              </a:ext>
            </a:extLst>
          </p:cNvPr>
          <p:cNvSpPr/>
          <p:nvPr/>
        </p:nvSpPr>
        <p:spPr>
          <a:xfrm>
            <a:off x="615700" y="5519974"/>
            <a:ext cx="574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Алтайский государственный педагогический университет им. Василия Макаровича Шукшина</a:t>
            </a:r>
          </a:p>
        </p:txBody>
      </p:sp>
      <p:pic>
        <p:nvPicPr>
          <p:cNvPr id="11" name="Picture 2" descr="C:\Users\centerq\Desktop\Взаимодействие с АИРО\b_img5c766720ad25c1.90552728.jpg">
            <a:extLst>
              <a:ext uri="{FF2B5EF4-FFF2-40B4-BE49-F238E27FC236}">
                <a16:creationId xmlns:a16="http://schemas.microsoft.com/office/drawing/2014/main" xmlns="" id="{DAB46305-8EBC-4EFE-87C0-035307A0D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2614" r="11432" b="15813"/>
          <a:stretch/>
        </p:blipFill>
        <p:spPr bwMode="auto">
          <a:xfrm>
            <a:off x="4102778" y="190815"/>
            <a:ext cx="1387030" cy="8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07DA65-8001-4ACD-B186-E4416C3B2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190815"/>
            <a:ext cx="2503525" cy="8484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16C14-01FD-49BA-BE49-4E10BCC5B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71" y="183197"/>
            <a:ext cx="929325" cy="8484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91A010B-64DF-47C6-91C2-C6A2D468E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04" y="214195"/>
            <a:ext cx="841998" cy="8221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852DA0-5B1B-4710-ABEC-C53E4F5A5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12" y="-16652"/>
            <a:ext cx="1227362" cy="12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4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238AAF-3E68-4E34-BD9B-7350284A8EF7}"/>
              </a:ext>
            </a:extLst>
          </p:cNvPr>
          <p:cNvSpPr/>
          <p:nvPr/>
        </p:nvSpPr>
        <p:spPr>
          <a:xfrm>
            <a:off x="11281444" y="-314"/>
            <a:ext cx="841998" cy="10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58" y="5482019"/>
            <a:ext cx="1157721" cy="919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44" y="167780"/>
            <a:ext cx="841998" cy="822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095C6A-940D-4282-8DAC-8D2D39693191}"/>
              </a:ext>
            </a:extLst>
          </p:cNvPr>
          <p:cNvSpPr txBox="1"/>
          <p:nvPr/>
        </p:nvSpPr>
        <p:spPr>
          <a:xfrm>
            <a:off x="75502" y="1456956"/>
            <a:ext cx="3313741" cy="282630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Естественнонаучный профиль: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цифровые лаборатории по физике,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химии,биологии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учебно-исследовательские лаборатории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биосигналов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цифровые микроскопы,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лабораторное оборудование по физике, химии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3AAD7F-9A39-47AE-BBE8-91406A87AF7B}"/>
              </a:ext>
            </a:extLst>
          </p:cNvPr>
          <p:cNvSpPr txBox="1"/>
          <p:nvPr/>
        </p:nvSpPr>
        <p:spPr>
          <a:xfrm>
            <a:off x="1036682" y="4999896"/>
            <a:ext cx="3890578" cy="1191816"/>
          </a:xfrm>
          <a:prstGeom prst="flowChartAlternateProcess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профиль: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станок лазерной резки,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сканнер, 3-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принтеры,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робототехнические наборы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5A9CB8-B4CB-412E-8129-5F4422AA53CC}"/>
              </a:ext>
            </a:extLst>
          </p:cNvPr>
          <p:cNvSpPr txBox="1"/>
          <p:nvPr/>
        </p:nvSpPr>
        <p:spPr>
          <a:xfrm>
            <a:off x="6400800" y="4999895"/>
            <a:ext cx="4134678" cy="1191816"/>
          </a:xfrm>
          <a:prstGeom prst="flowChartAlternateProcess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Презентационное оборудование: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студия для создания презентаций/онлайн-вебинаров/ демонстрации опытов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A2C0BFB9-DBE5-403A-829F-47B8B05AF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722140"/>
              </p:ext>
            </p:extLst>
          </p:nvPr>
        </p:nvGraphicFramePr>
        <p:xfrm>
          <a:off x="3578087" y="1238033"/>
          <a:ext cx="7622099" cy="356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40C345-A024-4B79-A077-77799DFF3703}"/>
              </a:ext>
            </a:extLst>
          </p:cNvPr>
          <p:cNvSpPr txBox="1"/>
          <p:nvPr/>
        </p:nvSpPr>
        <p:spPr>
          <a:xfrm>
            <a:off x="4194201" y="1804853"/>
            <a:ext cx="141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3EBE74-604E-448F-BCCB-6110DF719924}"/>
              </a:ext>
            </a:extLst>
          </p:cNvPr>
          <p:cNvSpPr txBox="1"/>
          <p:nvPr/>
        </p:nvSpPr>
        <p:spPr>
          <a:xfrm>
            <a:off x="6508328" y="1197635"/>
            <a:ext cx="148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8FF67E-B82B-4FFB-8656-F78273815CE4}"/>
              </a:ext>
            </a:extLst>
          </p:cNvPr>
          <p:cNvSpPr txBox="1"/>
          <p:nvPr/>
        </p:nvSpPr>
        <p:spPr>
          <a:xfrm>
            <a:off x="9088946" y="635958"/>
            <a:ext cx="169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2FDEC8-AC7D-44F6-9514-D0B59C8039DA}"/>
              </a:ext>
            </a:extLst>
          </p:cNvPr>
          <p:cNvSpPr txBox="1"/>
          <p:nvPr/>
        </p:nvSpPr>
        <p:spPr>
          <a:xfrm>
            <a:off x="1679713" y="121957"/>
            <a:ext cx="7523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и основные показатели деятельности Педагогического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6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Выноска: стрелка вправо 39">
            <a:extLst>
              <a:ext uri="{FF2B5EF4-FFF2-40B4-BE49-F238E27FC236}">
                <a16:creationId xmlns:a16="http://schemas.microsoft.com/office/drawing/2014/main" xmlns="" id="{2308F3FA-7805-41A1-9B2E-5097532BA3F2}"/>
              </a:ext>
            </a:extLst>
          </p:cNvPr>
          <p:cNvSpPr/>
          <p:nvPr/>
        </p:nvSpPr>
        <p:spPr>
          <a:xfrm rot="5400000">
            <a:off x="4892238" y="1059439"/>
            <a:ext cx="1480802" cy="8868137"/>
          </a:xfrm>
          <a:prstGeom prst="rightArrowCallout">
            <a:avLst>
              <a:gd name="adj1" fmla="val 10691"/>
              <a:gd name="adj2" fmla="val 12810"/>
              <a:gd name="adj3" fmla="val 15937"/>
              <a:gd name="adj4" fmla="val 71691"/>
            </a:avLst>
          </a:prstGeom>
          <a:ln w="38100" cap="rnd">
            <a:solidFill>
              <a:srgbClr val="0072BC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Выноска: стрелка вправо 38">
            <a:extLst>
              <a:ext uri="{FF2B5EF4-FFF2-40B4-BE49-F238E27FC236}">
                <a16:creationId xmlns:a16="http://schemas.microsoft.com/office/drawing/2014/main" xmlns="" id="{DB656D84-E2CC-4037-9DD6-C670B920407C}"/>
              </a:ext>
            </a:extLst>
          </p:cNvPr>
          <p:cNvSpPr/>
          <p:nvPr/>
        </p:nvSpPr>
        <p:spPr>
          <a:xfrm rot="5400000">
            <a:off x="4870896" y="-1092547"/>
            <a:ext cx="1480801" cy="9298550"/>
          </a:xfrm>
          <a:prstGeom prst="rightArrowCallout">
            <a:avLst>
              <a:gd name="adj1" fmla="val 10691"/>
              <a:gd name="adj2" fmla="val 12810"/>
              <a:gd name="adj3" fmla="val 15937"/>
              <a:gd name="adj4" fmla="val 71691"/>
            </a:avLst>
          </a:prstGeom>
          <a:ln w="38100" cap="rnd">
            <a:solidFill>
              <a:srgbClr val="0072BC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: стрелка вправо 5">
            <a:extLst>
              <a:ext uri="{FF2B5EF4-FFF2-40B4-BE49-F238E27FC236}">
                <a16:creationId xmlns:a16="http://schemas.microsoft.com/office/drawing/2014/main" xmlns="" id="{06F95BE1-8757-4B1F-AA4B-8EB42C1BDE48}"/>
              </a:ext>
            </a:extLst>
          </p:cNvPr>
          <p:cNvSpPr/>
          <p:nvPr/>
        </p:nvSpPr>
        <p:spPr>
          <a:xfrm rot="5400000">
            <a:off x="4855532" y="-4130007"/>
            <a:ext cx="1554213" cy="11053216"/>
          </a:xfrm>
          <a:prstGeom prst="rightArrowCallout">
            <a:avLst>
              <a:gd name="adj1" fmla="val 10691"/>
              <a:gd name="adj2" fmla="val 12810"/>
              <a:gd name="adj3" fmla="val 15937"/>
              <a:gd name="adj4" fmla="val 71691"/>
            </a:avLst>
          </a:prstGeom>
          <a:ln w="38100" cap="rnd">
            <a:solidFill>
              <a:srgbClr val="0072BC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58" y="5774136"/>
            <a:ext cx="1157721" cy="91954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B28CAF2C-77E2-4578-8666-153EFFB50195}"/>
              </a:ext>
            </a:extLst>
          </p:cNvPr>
          <p:cNvSpPr txBox="1">
            <a:spLocks/>
          </p:cNvSpPr>
          <p:nvPr/>
        </p:nvSpPr>
        <p:spPr>
          <a:xfrm>
            <a:off x="364117" y="-171148"/>
            <a:ext cx="1053704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итоги функционирования Педагогического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2022 год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AE211F-648B-483E-9C99-03C53F3EB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t="23897" r="14865" b="28567"/>
          <a:stretch/>
        </p:blipFill>
        <p:spPr>
          <a:xfrm>
            <a:off x="8488034" y="2964246"/>
            <a:ext cx="1116386" cy="728223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EA02CB-EF76-4EFD-87DD-561B1F1FE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63" y="2681142"/>
            <a:ext cx="1760986" cy="14087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E415080-A08A-45DB-A8C4-EC61BFCAE1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9022"/>
          <a:stretch/>
        </p:blipFill>
        <p:spPr>
          <a:xfrm>
            <a:off x="3711800" y="2966997"/>
            <a:ext cx="1373678" cy="6923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97C2702-7932-45B7-9633-98686C92E9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3" y="2958991"/>
            <a:ext cx="1231092" cy="7368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F1A0FEA-7303-4D86-AEFD-9860CF6F59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14" y="706571"/>
            <a:ext cx="938535" cy="938535"/>
          </a:xfrm>
          <a:prstGeom prst="rect">
            <a:avLst/>
          </a:prstGeom>
          <a:effectLst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13DE9C4-17C6-472B-97BE-2C07AF876F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0" y="714989"/>
            <a:ext cx="932799" cy="916141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1C8D5ED-1860-4B92-9630-1675FFCB9EEA}"/>
              </a:ext>
            </a:extLst>
          </p:cNvPr>
          <p:cNvPicPr/>
          <p:nvPr/>
        </p:nvPicPr>
        <p:blipFill rotWithShape="1">
          <a:blip r:embed="rId10" cstate="print"/>
          <a:srcRect l="1604" t="7127" r="55104" b="76910"/>
          <a:stretch/>
        </p:blipFill>
        <p:spPr bwMode="auto">
          <a:xfrm>
            <a:off x="1568420" y="4891753"/>
            <a:ext cx="2857500" cy="799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E817712-58BC-4B1A-80FB-A960CDC4B1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92" y="679166"/>
            <a:ext cx="1418908" cy="987788"/>
          </a:xfrm>
          <a:prstGeom prst="rect">
            <a:avLst/>
          </a:prstGeom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E9095B-06B8-4C69-864D-2D6B5DCD9719}"/>
              </a:ext>
            </a:extLst>
          </p:cNvPr>
          <p:cNvSpPr txBox="1"/>
          <p:nvPr/>
        </p:nvSpPr>
        <p:spPr>
          <a:xfrm>
            <a:off x="4255988" y="1003958"/>
            <a:ext cx="2416664" cy="4893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Психолого-педагогические классы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514D650-2167-4F5E-A37C-0D8E203A9D6E}"/>
              </a:ext>
            </a:extLst>
          </p:cNvPr>
          <p:cNvSpPr txBox="1"/>
          <p:nvPr/>
        </p:nvSpPr>
        <p:spPr>
          <a:xfrm>
            <a:off x="7518172" y="1089429"/>
            <a:ext cx="2154016" cy="26776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Центры ДОУ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30DC1D-5A41-480D-8165-B4087C7B520C}"/>
              </a:ext>
            </a:extLst>
          </p:cNvPr>
          <p:cNvSpPr txBox="1"/>
          <p:nvPr/>
        </p:nvSpPr>
        <p:spPr>
          <a:xfrm>
            <a:off x="1518958" y="1114758"/>
            <a:ext cx="1478212" cy="26776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школы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0EDD2D0-6512-48BD-857E-8E89D4C77265}"/>
              </a:ext>
            </a:extLst>
          </p:cNvPr>
          <p:cNvSpPr txBox="1"/>
          <p:nvPr/>
        </p:nvSpPr>
        <p:spPr>
          <a:xfrm>
            <a:off x="3980204" y="4283101"/>
            <a:ext cx="3262184" cy="3785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📈 </a:t>
            </a:r>
            <a:r>
              <a:rPr lang="ru-RU" sz="24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1 368</a:t>
            </a:r>
            <a:r>
              <a:rPr lang="ru-RU" sz="16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студентов вузов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90D4282-594F-4C78-BDBD-F460C0BDCC4B}"/>
              </a:ext>
            </a:extLst>
          </p:cNvPr>
          <p:cNvSpPr txBox="1"/>
          <p:nvPr/>
        </p:nvSpPr>
        <p:spPr>
          <a:xfrm>
            <a:off x="3268444" y="2237802"/>
            <a:ext cx="5050608" cy="3785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📈 </a:t>
            </a:r>
            <a:r>
              <a:rPr lang="ru-RU" sz="2400" b="1" dirty="0">
                <a:solidFill>
                  <a:srgbClr val="1B32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2 962</a:t>
            </a:r>
            <a:r>
              <a:rPr lang="ru-RU" sz="1600" b="1" dirty="0">
                <a:solidFill>
                  <a:srgbClr val="1B32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обучающихся и воспитанников ДОУ</a:t>
            </a:r>
            <a:endPara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889F8B8-C45E-4F42-A9E8-1D17A44AA9CD}"/>
              </a:ext>
            </a:extLst>
          </p:cNvPr>
          <p:cNvSpPr txBox="1"/>
          <p:nvPr/>
        </p:nvSpPr>
        <p:spPr>
          <a:xfrm>
            <a:off x="3164872" y="6233908"/>
            <a:ext cx="5323162" cy="3785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📈 </a:t>
            </a:r>
            <a:r>
              <a:rPr lang="ru-RU" sz="2400" b="1" dirty="0">
                <a:solidFill>
                  <a:srgbClr val="1B32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4 368</a:t>
            </a:r>
            <a:r>
              <a:rPr lang="ru-RU" sz="1600" b="1" dirty="0">
                <a:solidFill>
                  <a:srgbClr val="1B32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работников образовательной сферы</a:t>
            </a:r>
            <a:endPara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Алтайский институт развития образования">
            <a:extLst>
              <a:ext uri="{FF2B5EF4-FFF2-40B4-BE49-F238E27FC236}">
                <a16:creationId xmlns:a16="http://schemas.microsoft.com/office/drawing/2014/main" xmlns="" id="{79EB7365-BE5A-42E2-9F92-7F004C6E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76" y="4928313"/>
            <a:ext cx="1260440" cy="7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КУ &quot;Управление образования администрации города Бийска&quot; &quot;">
            <a:extLst>
              <a:ext uri="{FF2B5EF4-FFF2-40B4-BE49-F238E27FC236}">
                <a16:creationId xmlns:a16="http://schemas.microsoft.com/office/drawing/2014/main" xmlns="" id="{BEFD3F60-C5D2-44EF-AABE-1A9866DD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06" y="4858703"/>
            <a:ext cx="2515148" cy="7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логотип ДЭТЦ">
            <a:extLst>
              <a:ext uri="{FF2B5EF4-FFF2-40B4-BE49-F238E27FC236}">
                <a16:creationId xmlns:a16="http://schemas.microsoft.com/office/drawing/2014/main" xmlns="" id="{4F26F744-5054-4F4C-902C-EBC700CA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20" y="741399"/>
            <a:ext cx="956303" cy="8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ACDE0EB-EE2A-4EFB-BD5A-D5ED3AC4E940}"/>
              </a:ext>
            </a:extLst>
          </p:cNvPr>
          <p:cNvGrpSpPr/>
          <p:nvPr/>
        </p:nvGrpSpPr>
        <p:grpSpPr>
          <a:xfrm>
            <a:off x="11286604" y="82176"/>
            <a:ext cx="841998" cy="1090883"/>
            <a:chOff x="11286604" y="82176"/>
            <a:chExt cx="841998" cy="1090883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D7DF8FA-BC96-410F-9C22-C3FC1258E34C}"/>
                </a:ext>
              </a:extLst>
            </p:cNvPr>
            <p:cNvSpPr/>
            <p:nvPr/>
          </p:nvSpPr>
          <p:spPr>
            <a:xfrm>
              <a:off x="11286604" y="82176"/>
              <a:ext cx="841998" cy="1090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659850C4-E9EB-465D-856D-B81AC1FE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6604" y="239495"/>
              <a:ext cx="841998" cy="776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6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A726CF-6A27-4896-A465-31F839C3B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07" y="1006697"/>
            <a:ext cx="3996431" cy="2657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238AAF-3E68-4E34-BD9B-7350284A8EF7}"/>
              </a:ext>
            </a:extLst>
          </p:cNvPr>
          <p:cNvSpPr/>
          <p:nvPr/>
        </p:nvSpPr>
        <p:spPr>
          <a:xfrm>
            <a:off x="11281444" y="-314"/>
            <a:ext cx="841998" cy="10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58" y="5482019"/>
            <a:ext cx="1157721" cy="919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44" y="167780"/>
            <a:ext cx="841998" cy="82212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C117BBF-200C-44F4-917D-041B1365D44B}"/>
              </a:ext>
            </a:extLst>
          </p:cNvPr>
          <p:cNvSpPr txBox="1">
            <a:spLocks/>
          </p:cNvSpPr>
          <p:nvPr/>
        </p:nvSpPr>
        <p:spPr>
          <a:xfrm>
            <a:off x="830159" y="-59484"/>
            <a:ext cx="9960179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Педагогического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5FCB45-BEEC-4107-9280-CBDD835182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r="16759" b="15554"/>
          <a:stretch/>
        </p:blipFill>
        <p:spPr>
          <a:xfrm>
            <a:off x="2029431" y="1002270"/>
            <a:ext cx="3704798" cy="2681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E4EC41B-0EA5-4D17-BE4B-6B4437689F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8" b="21470"/>
          <a:stretch/>
        </p:blipFill>
        <p:spPr>
          <a:xfrm>
            <a:off x="376360" y="3872089"/>
            <a:ext cx="3451286" cy="2876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0748C3-1813-4BB6-AF79-C20FAA03C3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6394" r="939" b="3500"/>
          <a:stretch/>
        </p:blipFill>
        <p:spPr>
          <a:xfrm>
            <a:off x="5289548" y="3872089"/>
            <a:ext cx="3611351" cy="2876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DDC888-8113-46D3-A866-F23635B130C2}"/>
              </a:ext>
            </a:extLst>
          </p:cNvPr>
          <p:cNvSpPr txBox="1"/>
          <p:nvPr/>
        </p:nvSpPr>
        <p:spPr>
          <a:xfrm>
            <a:off x="6793906" y="1073791"/>
            <a:ext cx="1912439" cy="374571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Фестиваль  науки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89529E-9D2E-4C66-9D00-53A03B35B50B}"/>
              </a:ext>
            </a:extLst>
          </p:cNvPr>
          <p:cNvSpPr txBox="1"/>
          <p:nvPr/>
        </p:nvSpPr>
        <p:spPr>
          <a:xfrm>
            <a:off x="5332278" y="6316461"/>
            <a:ext cx="3528542" cy="374571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1E2F4A5-BA1D-48EC-A8ED-030BB5C67B05}"/>
              </a:ext>
            </a:extLst>
          </p:cNvPr>
          <p:cNvSpPr txBox="1"/>
          <p:nvPr/>
        </p:nvSpPr>
        <p:spPr>
          <a:xfrm>
            <a:off x="555386" y="6316461"/>
            <a:ext cx="3093233" cy="340519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Серия вебинаров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67BB2E2-3352-4E5A-A8EF-512CBD3AC69A}"/>
              </a:ext>
            </a:extLst>
          </p:cNvPr>
          <p:cNvSpPr txBox="1"/>
          <p:nvPr/>
        </p:nvSpPr>
        <p:spPr>
          <a:xfrm>
            <a:off x="2102002" y="1054034"/>
            <a:ext cx="3528542" cy="374571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Учебный семинар (Монголия)</a:t>
            </a:r>
          </a:p>
        </p:txBody>
      </p:sp>
    </p:spTree>
    <p:extLst>
      <p:ext uri="{BB962C8B-B14F-4D97-AF65-F5344CB8AC3E}">
        <p14:creationId xmlns:p14="http://schemas.microsoft.com/office/powerpoint/2010/main" val="168112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238AAF-3E68-4E34-BD9B-7350284A8EF7}"/>
              </a:ext>
            </a:extLst>
          </p:cNvPr>
          <p:cNvSpPr/>
          <p:nvPr/>
        </p:nvSpPr>
        <p:spPr>
          <a:xfrm>
            <a:off x="11301323" y="-89766"/>
            <a:ext cx="841998" cy="10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137" y="5392567"/>
            <a:ext cx="1157721" cy="919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323" y="78328"/>
            <a:ext cx="841998" cy="82212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C117BBF-200C-44F4-917D-041B1365D44B}"/>
              </a:ext>
            </a:extLst>
          </p:cNvPr>
          <p:cNvSpPr txBox="1">
            <a:spLocks/>
          </p:cNvSpPr>
          <p:nvPr/>
        </p:nvSpPr>
        <p:spPr>
          <a:xfrm>
            <a:off x="837614" y="57263"/>
            <a:ext cx="9960179" cy="95755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Педагогического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2023-2024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4E92B6-8053-46E3-BD38-649480FA2F47}"/>
              </a:ext>
            </a:extLst>
          </p:cNvPr>
          <p:cNvSpPr txBox="1"/>
          <p:nvPr/>
        </p:nvSpPr>
        <p:spPr>
          <a:xfrm>
            <a:off x="591617" y="1596825"/>
            <a:ext cx="4552120" cy="61293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69B5A7C-DECB-4365-9DC9-423954F7C6C5}"/>
              </a:ext>
            </a:extLst>
          </p:cNvPr>
          <p:cNvSpPr/>
          <p:nvPr/>
        </p:nvSpPr>
        <p:spPr>
          <a:xfrm>
            <a:off x="591616" y="2399541"/>
            <a:ext cx="4552121" cy="4309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1A854C2-4C38-48C7-BDEF-F43F96B64324}"/>
              </a:ext>
            </a:extLst>
          </p:cNvPr>
          <p:cNvSpPr/>
          <p:nvPr/>
        </p:nvSpPr>
        <p:spPr>
          <a:xfrm>
            <a:off x="6420681" y="2399541"/>
            <a:ext cx="4552122" cy="4309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622A08-1A85-47BE-9F5F-707B1EC7D2BB}"/>
              </a:ext>
            </a:extLst>
          </p:cNvPr>
          <p:cNvSpPr txBox="1"/>
          <p:nvPr/>
        </p:nvSpPr>
        <p:spPr>
          <a:xfrm>
            <a:off x="6659959" y="3987179"/>
            <a:ext cx="4033806" cy="3575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«Экологическое исследование»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182D25-34F5-4C24-B542-EE3366CF49CF}"/>
              </a:ext>
            </a:extLst>
          </p:cNvPr>
          <p:cNvSpPr txBox="1"/>
          <p:nvPr/>
        </p:nvSpPr>
        <p:spPr>
          <a:xfrm>
            <a:off x="6659959" y="2496577"/>
            <a:ext cx="4033806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Каникулярные школы «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НаукаСтарт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 биологии, генетике, химии, физике и робототехнике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89DCE1-8DC1-4D28-BE41-D2DB0269D40C}"/>
              </a:ext>
            </a:extLst>
          </p:cNvPr>
          <p:cNvSpPr txBox="1"/>
          <p:nvPr/>
        </p:nvSpPr>
        <p:spPr>
          <a:xfrm>
            <a:off x="6659959" y="4505348"/>
            <a:ext cx="4033806" cy="3575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«Робот моей мечты»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059F9D-CF18-48E2-B1F1-EDF25C598777}"/>
              </a:ext>
            </a:extLst>
          </p:cNvPr>
          <p:cNvSpPr txBox="1"/>
          <p:nvPr/>
        </p:nvSpPr>
        <p:spPr>
          <a:xfrm>
            <a:off x="6659959" y="5023517"/>
            <a:ext cx="4033806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технологических проектов «Новаторы»  в рамках Десятилетия науки и технологий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5E66DF-5F66-4937-B9AC-CDD4FF8E0610}"/>
              </a:ext>
            </a:extLst>
          </p:cNvPr>
          <p:cNvSpPr txBox="1"/>
          <p:nvPr/>
        </p:nvSpPr>
        <p:spPr>
          <a:xfrm>
            <a:off x="6659959" y="6077351"/>
            <a:ext cx="4033806" cy="3575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«Я – исследователь!»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67BB514-B44B-466D-A857-C16EF6607570}"/>
              </a:ext>
            </a:extLst>
          </p:cNvPr>
          <p:cNvSpPr txBox="1"/>
          <p:nvPr/>
        </p:nvSpPr>
        <p:spPr>
          <a:xfrm>
            <a:off x="648214" y="2465305"/>
            <a:ext cx="4438923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«Ярмарка педагогических новаций и наставничества», посвящённая 200-летию со дня рождения К. Д. Ушинского</a:t>
            </a:r>
            <a:endParaRPr lang="ru-RU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7B2F7F0-3F62-4657-A0B6-7DF9BACE79F1}"/>
              </a:ext>
            </a:extLst>
          </p:cNvPr>
          <p:cNvSpPr txBox="1"/>
          <p:nvPr/>
        </p:nvSpPr>
        <p:spPr>
          <a:xfrm>
            <a:off x="648214" y="3484055"/>
            <a:ext cx="4438923" cy="6129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КПК «Робототехника в урочной и внеурочной деятельности обучающихся»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5E43982-05B4-414F-AB58-3D9AC4FDC4DA}"/>
              </a:ext>
            </a:extLst>
          </p:cNvPr>
          <p:cNvSpPr txBox="1"/>
          <p:nvPr/>
        </p:nvSpPr>
        <p:spPr>
          <a:xfrm>
            <a:off x="648214" y="4230390"/>
            <a:ext cx="4438923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КПК «Организация и сопровождение проектной деятельности обучающихся в условиях цифровой образовательной среды»</a:t>
            </a:r>
            <a:endParaRPr lang="ru-RU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7CE2E11-34BC-4C12-B7E9-16CE8215007A}"/>
              </a:ext>
            </a:extLst>
          </p:cNvPr>
          <p:cNvSpPr txBox="1"/>
          <p:nvPr/>
        </p:nvSpPr>
        <p:spPr>
          <a:xfrm>
            <a:off x="648213" y="5247661"/>
            <a:ext cx="4438922" cy="6129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КПК «Компьютерные и лазерные технологии в проектировании и изготовлении изделий»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518AD2F-CFE2-460C-B2A5-D986AD387AFA}"/>
              </a:ext>
            </a:extLst>
          </p:cNvPr>
          <p:cNvSpPr txBox="1"/>
          <p:nvPr/>
        </p:nvSpPr>
        <p:spPr>
          <a:xfrm>
            <a:off x="635045" y="5942918"/>
            <a:ext cx="4438921" cy="6129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КПК «Формирование функциональной грамотности обучающихся»</a:t>
            </a:r>
            <a:endParaRPr lang="ru-RU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DB7CF4C-D441-47C4-9F46-F992BAE15044}"/>
              </a:ext>
            </a:extLst>
          </p:cNvPr>
          <p:cNvSpPr txBox="1"/>
          <p:nvPr/>
        </p:nvSpPr>
        <p:spPr>
          <a:xfrm>
            <a:off x="6420681" y="1592991"/>
            <a:ext cx="4552120" cy="61293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BDD2876-85A2-47A0-8995-CBA65C74BE53}"/>
              </a:ext>
            </a:extLst>
          </p:cNvPr>
          <p:cNvSpPr txBox="1"/>
          <p:nvPr/>
        </p:nvSpPr>
        <p:spPr>
          <a:xfrm>
            <a:off x="6659959" y="3511142"/>
            <a:ext cx="4033806" cy="3575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молодого ученого «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4892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A90BAEFC-2B85-49AB-81DD-61C97F3FCAFB}"/>
              </a:ext>
            </a:extLst>
          </p:cNvPr>
          <p:cNvSpPr/>
          <p:nvPr/>
        </p:nvSpPr>
        <p:spPr>
          <a:xfrm>
            <a:off x="144920" y="160116"/>
            <a:ext cx="7915716" cy="9233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048CA22-1F63-49F5-8F93-C6E0C56C38F1}"/>
              </a:ext>
            </a:extLst>
          </p:cNvPr>
          <p:cNvSpPr/>
          <p:nvPr/>
        </p:nvSpPr>
        <p:spPr>
          <a:xfrm>
            <a:off x="1866809" y="2383535"/>
            <a:ext cx="845838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lnSpc>
                <a:spcPct val="80000"/>
              </a:lnSpc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Основные итоги функционирования Педагогического технопарка «</a:t>
            </a:r>
            <a:r>
              <a:rPr lang="ru-RU" sz="3800" dirty="0" err="1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Кванториум</a:t>
            </a: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им. К. Д. Ушинского» </a:t>
            </a:r>
          </a:p>
          <a:p>
            <a:pPr algn="ctr" defTabSz="844083">
              <a:lnSpc>
                <a:spcPct val="80000"/>
              </a:lnSpc>
            </a:pPr>
            <a:r>
              <a:rPr lang="ru-RU" sz="38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 2022 год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C4CAE9E-BF8C-4ABD-873F-374142A2D1BB}"/>
              </a:ext>
            </a:extLst>
          </p:cNvPr>
          <p:cNvSpPr/>
          <p:nvPr/>
        </p:nvSpPr>
        <p:spPr>
          <a:xfrm>
            <a:off x="615700" y="5519974"/>
            <a:ext cx="574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Алтайский государственный педагогический университет им. Василия Макаровича Шукшина</a:t>
            </a:r>
          </a:p>
        </p:txBody>
      </p:sp>
      <p:pic>
        <p:nvPicPr>
          <p:cNvPr id="11" name="Picture 2" descr="C:\Users\centerq\Desktop\Взаимодействие с АИРО\b_img5c766720ad25c1.90552728.jpg">
            <a:extLst>
              <a:ext uri="{FF2B5EF4-FFF2-40B4-BE49-F238E27FC236}">
                <a16:creationId xmlns:a16="http://schemas.microsoft.com/office/drawing/2014/main" xmlns="" id="{DAB46305-8EBC-4EFE-87C0-035307A0D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2614" r="11432" b="15813"/>
          <a:stretch/>
        </p:blipFill>
        <p:spPr bwMode="auto">
          <a:xfrm>
            <a:off x="4102778" y="190815"/>
            <a:ext cx="1387030" cy="8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07DA65-8001-4ACD-B186-E4416C3B2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1" y="190815"/>
            <a:ext cx="2503525" cy="8484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16C14-01FD-49BA-BE49-4E10BCC5B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71" y="183197"/>
            <a:ext cx="929325" cy="8484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91A010B-64DF-47C6-91C2-C6A2D468E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04" y="214195"/>
            <a:ext cx="841998" cy="8221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852DA0-5B1B-4710-ABEC-C53E4F5A5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12" y="-16652"/>
            <a:ext cx="1227362" cy="12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336</Words>
  <Application>Microsoft Office PowerPoint</Application>
  <PresentationFormat>Широкоэкранный</PresentationFormat>
  <Paragraphs>54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Горбатова О.Н.</cp:lastModifiedBy>
  <cp:revision>233</cp:revision>
  <dcterms:created xsi:type="dcterms:W3CDTF">2020-06-08T21:27:38Z</dcterms:created>
  <dcterms:modified xsi:type="dcterms:W3CDTF">2023-02-03T03:58:06Z</dcterms:modified>
</cp:coreProperties>
</file>