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8" r:id="rId5"/>
    <p:sldId id="269" r:id="rId6"/>
    <p:sldId id="27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25C"/>
    <a:srgbClr val="EFD249"/>
    <a:srgbClr val="645BCA"/>
    <a:srgbClr val="B6BAFF"/>
    <a:srgbClr val="EE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7A1CA7-43CE-407E-8117-43288F4A0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395" y="1125155"/>
            <a:ext cx="55669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B71993-1C20-4357-99DA-46BEFA636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95" y="3604830"/>
            <a:ext cx="55669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575AF9-3E45-48D7-877B-FD8C3C08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EFCD83-DC75-476E-8C81-1794890A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4A8D3A-3FC6-44D4-BAAB-AD50526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="" xmlns:a16="http://schemas.microsoft.com/office/drawing/2014/main" id="{8245E139-38E5-402E-9452-18D1FECBF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A55B15C-3950-483F-A370-1A8651F23F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" y="1125155"/>
            <a:ext cx="5715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94A64-3D7C-4EFB-92EA-E2FE9B45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9B1C907-EDB2-486F-8FE0-80D2DD84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336154-7DF3-4502-A142-DD7B7206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D3A058-D2ED-4321-AFFF-3C19BD80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CCD262-916D-446A-80A3-D0B2202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4BCA8A-1E46-4B4A-89EB-F1BBB59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31122C-9E0E-4EB9-88FC-DD54B9D1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A54CBB-4657-4C65-819D-ACC181B0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B12ABE-A94F-4304-90F6-593672AA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741B7E-A4E6-4A3D-8186-77C78CE1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1DC345-EA23-46FB-B69A-D7DED83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163D29F-6BB2-4DE4-8993-B698AE0C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18C7E70-61B9-47E7-A2FC-49F82FC1C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7D548C-F705-4E35-81B6-18D36F23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E2C2CF-D134-4C50-8811-1518BF8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8BAC43-07B2-447C-BAD2-6589551E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8EE1F5-47D9-4FEA-A096-7BAB9940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713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629350-145E-4986-B4CB-5A900F6A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713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39BDFB-7864-4C7C-9DF8-77798FFC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8F6969-1FA5-4824-B8DC-2F72C24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3014C4-7FEF-4215-A550-E51E8D9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248061-9BE7-4ED7-9C75-FA66CD69E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767" y="5013466"/>
            <a:ext cx="842233" cy="1163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FA3F720-F3B1-4C3D-AF4C-FBAE9A9163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68" y="3682291"/>
            <a:ext cx="1637274" cy="1331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6C3314D-528F-4D6B-85C7-AE8A1F34C7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19" y="5737033"/>
            <a:ext cx="1274226" cy="1238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A865DBD-D454-43DF-94A7-BF57D4C566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6680">
            <a:off x="9667191" y="541989"/>
            <a:ext cx="946772" cy="12030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7CD27B-9566-4417-9ACF-95EC6DE668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-132222"/>
            <a:ext cx="1331175" cy="1469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4E04172-D0A0-4CB9-8EB8-7FCFCA8656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14" y="2061332"/>
            <a:ext cx="1074906" cy="13667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2C76236-6662-43A4-B9B6-87935B9268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55" y="2254693"/>
            <a:ext cx="806490" cy="11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9911B-C686-4CEE-A90F-E761A2F7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87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DF04B42-C2E9-4984-AC79-EAB633BC2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9550" y="1898649"/>
            <a:ext cx="5257800" cy="4594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DBBD0563-BDB1-44B2-B5A7-787933ED0A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494" y="365124"/>
            <a:ext cx="6096000" cy="29741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="" xmlns:a16="http://schemas.microsoft.com/office/drawing/2014/main" id="{86F07766-06EB-4489-9D56-8FC26E571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494" y="3518705"/>
            <a:ext cx="6096000" cy="297417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51CBE6-BBA9-47F4-A8F3-3EBBC0AC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EDEC27-23DD-46E9-8F0E-BC759D6F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2A0F04-1EAA-4D2B-B461-F13DB0DD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91B4D8-A2BA-44D7-A372-3AFB4DD4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4E469E-CC65-4E8B-9106-7DDFE325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B06377-773C-4CF7-B4A9-E43D31B8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1BFA34-6174-4E2B-8AD0-2AFD2C458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C3E8E-E458-40FA-90F8-84A445F93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A4EA8F-F797-436B-AE4A-6095A290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FB8B3F-1FA2-461D-96E3-93CF7AA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DDB47A-FB74-4FF5-9F36-B3A7A3C8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088C4-9B25-4D13-A6BE-C463C884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C24BCA-FD19-4634-A4F0-BAF1A7D3A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9BCE93-6B18-4FA0-BB08-6BB5D2206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250535A-C505-4710-929E-D27A89007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754F3D0-271F-41F5-ADA9-122A3E5C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6D62A60-CBBF-4348-BC1C-52D1C396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3FF103F-178D-4A29-9F53-88784E51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C47AC93-E4FA-4E50-914C-BF8B5EE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11C87D-81F7-43B6-8A2F-DCD7BC6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A69D81-F775-4067-BCAB-789FE168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91241B6-EC57-4E34-8246-38AE26D1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F7612A-FC53-469C-9B30-EBEF318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FF64DFC-1176-4852-91A7-BAC4EEA5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FD3DFA4-FC2E-4226-9D30-3F626AB6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0F42C0-198B-4CFB-A411-0DF220FA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61B6AC-AE41-4E7A-AA3A-0790A278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B6CD6F-3C92-44FF-A2B0-F32A682B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FFBC0A-8BF4-4592-9824-47E2F28FF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4552EA-510F-4724-97C5-C201FBCE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39CE9A-3092-4205-A84A-CB09E841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8D6EB9-437F-4ECA-BA67-E6A55B00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419286-651D-4DB9-A62E-764CB20E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CA16FD-62E4-42EE-A46D-DF7805A2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145A84-48D4-4556-A97B-6AF10230A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0E45-6212-41C1-AF31-200AB6D21A2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101BC5-A32C-4ACD-B093-B2A1047B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1A38BD-8751-4FE2-A875-EE6562191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9C8DDC-CC57-4053-AA64-DBE1B111F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0" y="4812398"/>
            <a:ext cx="6065917" cy="17509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45BCA"/>
                </a:solidFill>
              </a:rPr>
              <a:t>«Основные итоги реализации </a:t>
            </a:r>
            <a:r>
              <a:rPr lang="ru-RU" sz="3600" b="1" dirty="0" smtClean="0">
                <a:solidFill>
                  <a:srgbClr val="645BCA"/>
                </a:solidFill>
              </a:rPr>
              <a:t/>
            </a:r>
            <a:br>
              <a:rPr lang="ru-RU" sz="3600" b="1" dirty="0" smtClean="0">
                <a:solidFill>
                  <a:srgbClr val="645BCA"/>
                </a:solidFill>
              </a:rPr>
            </a:br>
            <a:r>
              <a:rPr lang="ru-RU" sz="3600" b="1" dirty="0" smtClean="0">
                <a:solidFill>
                  <a:srgbClr val="645BCA"/>
                </a:solidFill>
              </a:rPr>
              <a:t>Комплексного </a:t>
            </a:r>
            <a:r>
              <a:rPr lang="ru-RU" sz="3600" b="1" dirty="0">
                <a:solidFill>
                  <a:srgbClr val="645BCA"/>
                </a:solidFill>
              </a:rPr>
              <a:t>плана организационно-методической поддержки инфраструктуры Национального проекта «Образование» </a:t>
            </a:r>
            <a:r>
              <a:rPr lang="ru-RU" sz="3600" b="1" dirty="0" smtClean="0">
                <a:solidFill>
                  <a:srgbClr val="645BCA"/>
                </a:solidFill>
              </a:rPr>
              <a:t/>
            </a:r>
            <a:br>
              <a:rPr lang="ru-RU" sz="3600" b="1" dirty="0" smtClean="0">
                <a:solidFill>
                  <a:srgbClr val="645BCA"/>
                </a:solidFill>
              </a:rPr>
            </a:br>
            <a:r>
              <a:rPr lang="ru-RU" sz="3600" b="1" dirty="0" smtClean="0">
                <a:solidFill>
                  <a:srgbClr val="645BCA"/>
                </a:solidFill>
              </a:rPr>
              <a:t>за </a:t>
            </a:r>
            <a:r>
              <a:rPr lang="ru-RU" sz="3600" b="1" dirty="0">
                <a:solidFill>
                  <a:srgbClr val="645BCA"/>
                </a:solidFill>
              </a:rPr>
              <a:t>2022 </a:t>
            </a:r>
            <a:r>
              <a:rPr lang="ru-RU" sz="3600" b="1" dirty="0" smtClean="0">
                <a:solidFill>
                  <a:srgbClr val="645BCA"/>
                </a:solidFill>
              </a:rPr>
              <a:t>год</a:t>
            </a:r>
            <a:endParaRPr lang="ru-RU" sz="3600" b="1" dirty="0">
              <a:solidFill>
                <a:srgbClr val="645BC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7D9C33-A898-482D-9801-E00E65353EA2}"/>
              </a:ext>
            </a:extLst>
          </p:cNvPr>
          <p:cNvSpPr txBox="1"/>
          <p:nvPr/>
        </p:nvSpPr>
        <p:spPr>
          <a:xfrm>
            <a:off x="1467857" y="178089"/>
            <a:ext cx="7853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45BCA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Ключевой центр </a:t>
            </a:r>
            <a:r>
              <a:rPr lang="ru-RU" sz="2000" b="1" dirty="0">
                <a:solidFill>
                  <a:srgbClr val="645BCA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дополнительного образования </a:t>
            </a:r>
          </a:p>
          <a:p>
            <a:pPr algn="ctr"/>
            <a:r>
              <a:rPr lang="ru-RU" sz="2000" b="1" dirty="0">
                <a:solidFill>
                  <a:srgbClr val="645BCA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«Дом научной коллаборации им. В</a:t>
            </a:r>
            <a:r>
              <a:rPr lang="ru-RU" sz="2000" b="1" dirty="0" smtClean="0">
                <a:solidFill>
                  <a:srgbClr val="645BCA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. И. Верещагина</a:t>
            </a:r>
            <a:r>
              <a:rPr lang="ru-RU" sz="2000" b="1" dirty="0">
                <a:solidFill>
                  <a:srgbClr val="645BCA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» </a:t>
            </a:r>
            <a:endParaRPr lang="ru-RU" sz="2000" b="1" dirty="0" smtClean="0">
              <a:solidFill>
                <a:srgbClr val="645BCA"/>
              </a:solidFill>
              <a:latin typeface="+mj-lt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45BCA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Алтайский государственный университет</a:t>
            </a:r>
            <a:endParaRPr lang="ru-RU" sz="2000" b="1" dirty="0">
              <a:solidFill>
                <a:srgbClr val="645BCA"/>
              </a:solidFill>
              <a:latin typeface="+mj-lt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1044B97-21ED-450B-8A20-013C24B9D708}"/>
              </a:ext>
            </a:extLst>
          </p:cNvPr>
          <p:cNvSpPr/>
          <p:nvPr/>
        </p:nvSpPr>
        <p:spPr>
          <a:xfrm>
            <a:off x="397596" y="5380645"/>
            <a:ext cx="1238491" cy="1238491"/>
          </a:xfrm>
          <a:prstGeom prst="ellipse">
            <a:avLst/>
          </a:prstGeom>
          <a:solidFill>
            <a:srgbClr val="645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B769F9FB-D399-4FA9-9FE2-6725ED8CE205}"/>
              </a:ext>
            </a:extLst>
          </p:cNvPr>
          <p:cNvSpPr/>
          <p:nvPr/>
        </p:nvSpPr>
        <p:spPr>
          <a:xfrm>
            <a:off x="2261317" y="5380645"/>
            <a:ext cx="1238491" cy="1238491"/>
          </a:xfrm>
          <a:prstGeom prst="ellipse">
            <a:avLst/>
          </a:prstGeom>
          <a:solidFill>
            <a:srgbClr val="645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455E9F5A-AF97-4287-8C74-785F9C289073}"/>
              </a:ext>
            </a:extLst>
          </p:cNvPr>
          <p:cNvSpPr/>
          <p:nvPr/>
        </p:nvSpPr>
        <p:spPr>
          <a:xfrm>
            <a:off x="4156300" y="5380645"/>
            <a:ext cx="1238491" cy="1238491"/>
          </a:xfrm>
          <a:prstGeom prst="ellipse">
            <a:avLst/>
          </a:prstGeom>
          <a:solidFill>
            <a:srgbClr val="645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polyakova\Desktop\картинки для сайта\d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1" y="90117"/>
            <a:ext cx="2790093" cy="20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BF6FD-0809-4A30-B143-9F01718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54" y="83771"/>
            <a:ext cx="929170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Анализ </a:t>
            </a:r>
            <a:r>
              <a:rPr lang="ru-RU" sz="3200" dirty="0">
                <a:solidFill>
                  <a:srgbClr val="7030A0"/>
                </a:solidFill>
              </a:rPr>
              <a:t>реализации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Комплексного </a:t>
            </a:r>
            <a:r>
              <a:rPr lang="ru-RU" sz="3200" dirty="0">
                <a:solidFill>
                  <a:srgbClr val="7030A0"/>
                </a:solidFill>
              </a:rPr>
              <a:t>плана </a:t>
            </a: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сентябре-декабре 2022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18A72-BA51-44FA-9EEE-929C99E3137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4695"/>
              </p:ext>
            </p:extLst>
          </p:nvPr>
        </p:nvGraphicFramePr>
        <p:xfrm>
          <a:off x="543429" y="1296624"/>
          <a:ext cx="8944448" cy="5290828"/>
        </p:xfrm>
        <a:graphic>
          <a:graphicData uri="http://schemas.openxmlformats.org/drawingml/2006/table">
            <a:tbl>
              <a:tblPr firstRow="1" firstCol="1" bandRow="1"/>
              <a:tblGrid>
                <a:gridCol w="419939"/>
                <a:gridCol w="4132263"/>
                <a:gridCol w="1578708"/>
                <a:gridCol w="2813538"/>
              </a:tblGrid>
              <a:tr h="748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Мероприятие 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Целевая аудитория, количество участников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Направление 1. Проведение совместных мероприятий для обучающихся и педагогических </a:t>
                      </a: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работников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Региональный методический день </a:t>
                      </a: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центров </a:t>
                      </a: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образования естественнонаучной и технологической направленностей «Точка роста»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учителя центров «Точка роста»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21.09.2022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Всероссийская научно-практическая конференция «Современная органическая химия: актуальные вопросы, достижения и инновации»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учителя химии, биологии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обучающиеся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9-11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50+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28.10.2022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Вышел сборник</a:t>
                      </a:r>
                      <a:r>
                        <a:rPr lang="ru-RU" sz="1600" b="1" i="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материалов конференции</a:t>
                      </a:r>
                      <a:endParaRPr lang="ru-RU" sz="1600" b="1" i="0" dirty="0" smtClean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http://elibrary.asu.ru/xmlui/handle/asu/12809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Участие в проведении Фестиваля науки-2022:  площадка в к/з «Сибирь» и в АлтГУ</a:t>
                      </a:r>
                      <a:endParaRPr lang="ru-RU" sz="1600" b="1" i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500+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обучающиеся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5-11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25.10.2022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29.10.2022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0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BF6FD-0809-4A30-B143-9F01718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224448"/>
            <a:ext cx="929170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Анализ </a:t>
            </a:r>
            <a:r>
              <a:rPr lang="ru-RU" sz="3200" dirty="0">
                <a:solidFill>
                  <a:srgbClr val="7030A0"/>
                </a:solidFill>
              </a:rPr>
              <a:t>реализации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Комплексного </a:t>
            </a:r>
            <a:r>
              <a:rPr lang="ru-RU" sz="3200" dirty="0">
                <a:solidFill>
                  <a:srgbClr val="7030A0"/>
                </a:solidFill>
              </a:rPr>
              <a:t>плана </a:t>
            </a: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сентябре-декабре 2022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18A72-BA51-44FA-9EEE-929C99E3137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rgbClr val="1CADE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52506"/>
              </p:ext>
            </p:extLst>
          </p:nvPr>
        </p:nvGraphicFramePr>
        <p:xfrm>
          <a:off x="605952" y="1657536"/>
          <a:ext cx="8944448" cy="4174744"/>
        </p:xfrm>
        <a:graphic>
          <a:graphicData uri="http://schemas.openxmlformats.org/drawingml/2006/table">
            <a:tbl>
              <a:tblPr firstRow="1" firstCol="1" bandRow="1"/>
              <a:tblGrid>
                <a:gridCol w="419939"/>
                <a:gridCol w="4132263"/>
                <a:gridCol w="1578708"/>
                <a:gridCol w="2813538"/>
              </a:tblGrid>
              <a:tr h="748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Мероприятие 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Целевая аудитория, количество участников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Направление 2. Организация и участие в региональных и межрегиональных конференциях, фестивалях, форумах по обмену опытом работы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Онлайн семинар-практикум по теме: «Обновление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образовательных программ общего и дополнительного образования с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учетом применения ресурсов центров «Точка роста» (выступление «Обновление образовательных программ общего и дополнительного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образования по химии с учетом применения ресурсов центров «Точка роста»)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учителя центров «Точка роста»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15.09.2022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BF6FD-0809-4A30-B143-9F01718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23" y="130664"/>
            <a:ext cx="929170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Анализ </a:t>
            </a:r>
            <a:r>
              <a:rPr lang="ru-RU" sz="3200" dirty="0">
                <a:solidFill>
                  <a:srgbClr val="7030A0"/>
                </a:solidFill>
              </a:rPr>
              <a:t>реализации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Комплексного </a:t>
            </a:r>
            <a:r>
              <a:rPr lang="ru-RU" sz="3200" dirty="0">
                <a:solidFill>
                  <a:srgbClr val="7030A0"/>
                </a:solidFill>
              </a:rPr>
              <a:t>плана </a:t>
            </a: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сентябре-декабре 2022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18A72-BA51-44FA-9EEE-929C99E3137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rgbClr val="1CADE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34361"/>
              </p:ext>
            </p:extLst>
          </p:nvPr>
        </p:nvGraphicFramePr>
        <p:xfrm>
          <a:off x="559060" y="1406959"/>
          <a:ext cx="9210171" cy="5095441"/>
        </p:xfrm>
        <a:graphic>
          <a:graphicData uri="http://schemas.openxmlformats.org/drawingml/2006/table">
            <a:tbl>
              <a:tblPr firstRow="1" firstCol="1" bandRow="1"/>
              <a:tblGrid>
                <a:gridCol w="419939"/>
                <a:gridCol w="4132263"/>
                <a:gridCol w="2000738"/>
                <a:gridCol w="2657231"/>
              </a:tblGrid>
              <a:tr h="781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Мероприятие 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Целевая аудитория, количество участников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3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Направление 4. Популяризация национального проекта «Образование»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Позиционирование центра ДНК как инновационной образовательной площадки, запущенной в рамках нацпроекта «Образование» в региональных СМИ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обучающиеся, родители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22.11.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(пресс служба Министерства образования и науки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Алт.края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: ролик о воспитаннице цДНК по заданию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Минпросвещения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Информирование о развитии национального проекта «Образование», о мероприятиях Комплексного плана, о деятельности сущностей национального проекта «Образование» Алтайском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крае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/>
                          <a:cs typeface="Times New Roman"/>
                        </a:rPr>
                        <a:t>обучающиеся, родители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в течение всего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срока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соцсети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сайт АлтГУ, Министерства образовании и науки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Алт.края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День открытых дверей цДНК в рамках Математического праздника на Алтае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/>
                          <a:cs typeface="Times New Roman"/>
                        </a:rPr>
                        <a:t>обучающиеся, родители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25.12.2022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9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BF6FD-0809-4A30-B143-9F01718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69" y="115034"/>
            <a:ext cx="929170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Анализ </a:t>
            </a:r>
            <a:r>
              <a:rPr lang="ru-RU" sz="3200" dirty="0">
                <a:solidFill>
                  <a:srgbClr val="7030A0"/>
                </a:solidFill>
              </a:rPr>
              <a:t>реализации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Комплексного </a:t>
            </a:r>
            <a:r>
              <a:rPr lang="ru-RU" sz="3200" dirty="0">
                <a:solidFill>
                  <a:srgbClr val="7030A0"/>
                </a:solidFill>
              </a:rPr>
              <a:t>плана </a:t>
            </a: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сентябре-декабре 2022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18A72-BA51-44FA-9EEE-929C99E3137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rgbClr val="1CADE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03927"/>
              </p:ext>
            </p:extLst>
          </p:nvPr>
        </p:nvGraphicFramePr>
        <p:xfrm>
          <a:off x="473091" y="1274096"/>
          <a:ext cx="8944448" cy="2851040"/>
        </p:xfrm>
        <a:graphic>
          <a:graphicData uri="http://schemas.openxmlformats.org/drawingml/2006/table">
            <a:tbl>
              <a:tblPr firstRow="1" firstCol="1" bandRow="1"/>
              <a:tblGrid>
                <a:gridCol w="419939"/>
                <a:gridCol w="4132263"/>
                <a:gridCol w="2102338"/>
                <a:gridCol w="2289908"/>
              </a:tblGrid>
              <a:tr h="1017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Мероприятие 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Целевая аудитория, количество участников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3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Направление 5. Поддержка реализации сетевых образовательных программ с использованием центров «Точка роста», детских технопарков «</a:t>
                      </a:r>
                      <a:r>
                        <a:rPr lang="ru-RU" sz="1600" b="1" i="0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Кванториум</a:t>
                      </a: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», центров «IT-куб»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2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Курсы повышения квалификации "Применение оборудования центра «Точка роста» в обучении предметам естественнонаучного цикла (биология, химия, физика)"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учителя химии центров «Точка роста»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 человек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01.11.2022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66122"/>
              </p:ext>
            </p:extLst>
          </p:nvPr>
        </p:nvGraphicFramePr>
        <p:xfrm>
          <a:off x="486508" y="4149970"/>
          <a:ext cx="8944448" cy="1509706"/>
        </p:xfrm>
        <a:graphic>
          <a:graphicData uri="http://schemas.openxmlformats.org/drawingml/2006/table">
            <a:tbl>
              <a:tblPr firstRow="1" firstCol="1" bandRow="1"/>
              <a:tblGrid>
                <a:gridCol w="419939"/>
                <a:gridCol w="4132263"/>
                <a:gridCol w="2081105"/>
                <a:gridCol w="2311141"/>
              </a:tblGrid>
              <a:tr h="50799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Направление 7. Организация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профориентационной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деятельности обучающихся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Интерактивный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квест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«В мире IT-профессий» в рамках краевого форума талантливой молодежи «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Ростпрост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150+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обучающиеся</a:t>
                      </a:r>
                      <a:r>
                        <a:rPr lang="ru-RU" sz="1600" b="1" i="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9-11 классов 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31.10.2022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BF6FD-0809-4A30-B143-9F01718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23" y="224449"/>
            <a:ext cx="929170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Анализ </a:t>
            </a:r>
            <a:r>
              <a:rPr lang="ru-RU" sz="3200" dirty="0">
                <a:solidFill>
                  <a:srgbClr val="7030A0"/>
                </a:solidFill>
              </a:rPr>
              <a:t>реализации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Комплексного </a:t>
            </a:r>
            <a:r>
              <a:rPr lang="ru-RU" sz="3200" dirty="0">
                <a:solidFill>
                  <a:srgbClr val="7030A0"/>
                </a:solidFill>
              </a:rPr>
              <a:t>плана </a:t>
            </a: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сентябре-декабре 2022 года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18A72-BA51-44FA-9EEE-929C99E31379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rgbClr val="1CADE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44315"/>
              </p:ext>
            </p:extLst>
          </p:nvPr>
        </p:nvGraphicFramePr>
        <p:xfrm>
          <a:off x="582506" y="1633605"/>
          <a:ext cx="8944448" cy="2778502"/>
        </p:xfrm>
        <a:graphic>
          <a:graphicData uri="http://schemas.openxmlformats.org/drawingml/2006/table">
            <a:tbl>
              <a:tblPr firstRow="1" firstCol="1" bandRow="1"/>
              <a:tblGrid>
                <a:gridCol w="419939"/>
                <a:gridCol w="4132263"/>
                <a:gridCol w="2219569"/>
                <a:gridCol w="2172677"/>
              </a:tblGrid>
              <a:tr h="100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Мероприятие 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Целевая аудитория, количество участников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Направление 8. Развитие проектной деятельности обучающихся общеобразовательных организаций за счет ресурсов центров «Точка роста», детских технопарков «</a:t>
                      </a:r>
                      <a:r>
                        <a:rPr lang="ru-RU" sz="1600" b="1" i="0" dirty="0" err="1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Кванториум</a:t>
                      </a: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», центров «IT-куб»</a:t>
                      </a:r>
                      <a:endParaRPr lang="ru-RU" sz="1600" b="1" i="0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Региональный конкурс научно-технических проектов школьников «Научная коллаборация»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dirty="0" smtClean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обучающиеся</a:t>
                      </a:r>
                      <a:r>
                        <a:rPr lang="ru-RU" sz="1600" b="1" i="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9-11 класса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100+</a:t>
                      </a:r>
                    </a:p>
                  </a:txBody>
                  <a:tcPr marL="56200" marR="5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18.12.2022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9600" y="4788155"/>
            <a:ext cx="8987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7030A0"/>
                </a:solidFill>
                <a:latin typeface="+mj-lt"/>
              </a:rPr>
              <a:t>Выводы: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 Заявленные мероприятия в рамках реализации Комплексного </a:t>
            </a:r>
            <a:r>
              <a:rPr lang="ru-RU" b="1" dirty="0">
                <a:solidFill>
                  <a:srgbClr val="7030A0"/>
                </a:solidFill>
                <a:latin typeface="+mj-lt"/>
              </a:rPr>
              <a:t>плана  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ключевым центром </a:t>
            </a:r>
            <a:r>
              <a:rPr lang="ru-RU" b="1" dirty="0">
                <a:solidFill>
                  <a:srgbClr val="7030A0"/>
                </a:solidFill>
                <a:latin typeface="+mj-lt"/>
              </a:rPr>
              <a:t>дополнительного образования 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+mj-lt"/>
              </a:rPr>
              <a:t>Дом научной коллаборации им. В. И. Верещагина» 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 Алтайского государственного университета проведены согласно установленным срокам.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+mj-lt"/>
              </a:rPr>
              <a:t>С сентября по декабрь  более 500 педагогов и более 1000 обучающихся приняли участие в представленных выше мероприятиях.</a:t>
            </a:r>
            <a:endParaRPr lang="ru-RU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4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AD4D968A-A887-4E98-8A9D-224401BD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182" y="333864"/>
            <a:ext cx="52578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3861BE4-8955-4315-84A1-818D3061A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F1ECC193-6DE0-429C-ADE2-5D2067339535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polyakova\Desktop\mHEtar8f-2Q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 b="13425"/>
          <a:stretch>
            <a:fillRect/>
          </a:stretch>
        </p:blipFill>
        <p:spPr bwMode="auto">
          <a:xfrm>
            <a:off x="252563" y="100780"/>
            <a:ext cx="3824783" cy="20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yakova\Desktop\5zvoeFWt82s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0" b="17460"/>
          <a:stretch>
            <a:fillRect/>
          </a:stretch>
        </p:blipFill>
        <p:spPr bwMode="auto">
          <a:xfrm>
            <a:off x="359509" y="4602986"/>
            <a:ext cx="4103076" cy="20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yakova\Desktop\0NardjCg_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77" y="100780"/>
            <a:ext cx="3227754" cy="20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lyakova\Desktop\3DmJ97wgT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9" y="2161158"/>
            <a:ext cx="3673136" cy="23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47" y="4314092"/>
            <a:ext cx="3423137" cy="242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47" y="0"/>
            <a:ext cx="3111302" cy="20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polyakova\Downloads\photo_5409275936970491070_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77" y="2271133"/>
            <a:ext cx="3118431" cy="22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53" y="4585731"/>
            <a:ext cx="2950355" cy="215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polyakova\Desktop\фото\Q8TQCta8Zt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85" y="2174704"/>
            <a:ext cx="3057192" cy="20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539</Words>
  <Application>Microsoft Office PowerPoint</Application>
  <PresentationFormat>Широкоэкранный</PresentationFormat>
  <Paragraphs>102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 Light</vt:lpstr>
      <vt:lpstr>Times New Roman</vt:lpstr>
      <vt:lpstr>Тема Office</vt:lpstr>
      <vt:lpstr>«Основные итоги реализации  Комплексного плана организационно-методической поддержки инфраструктуры Национального проекта «Образование»  за 2022 год</vt:lpstr>
      <vt:lpstr>Анализ реализации  Комплексного плана в сентябре-декабре 2022 года </vt:lpstr>
      <vt:lpstr>Анализ реализации  Комплексного плана в сентябре-декабре 2022 года </vt:lpstr>
      <vt:lpstr>Анализ реализации  Комплексного плана в сентябре-декабре 2022 года </vt:lpstr>
      <vt:lpstr>Анализ реализации  Комплексного плана в сентябре-декабре 2022 года </vt:lpstr>
      <vt:lpstr>Анализ реализации  Комплексного плана в сентябре-декабре 2022 года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Горбатова О.Н.</cp:lastModifiedBy>
  <cp:revision>67</cp:revision>
  <dcterms:created xsi:type="dcterms:W3CDTF">2021-11-30T05:07:27Z</dcterms:created>
  <dcterms:modified xsi:type="dcterms:W3CDTF">2023-02-08T02:36:39Z</dcterms:modified>
</cp:coreProperties>
</file>