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28"/>
  </p:notesMasterIdLst>
  <p:sldIdLst>
    <p:sldId id="298" r:id="rId2"/>
    <p:sldId id="257" r:id="rId3"/>
    <p:sldId id="258" r:id="rId4"/>
    <p:sldId id="309" r:id="rId5"/>
    <p:sldId id="322" r:id="rId6"/>
    <p:sldId id="318" r:id="rId7"/>
    <p:sldId id="316" r:id="rId8"/>
    <p:sldId id="317" r:id="rId9"/>
    <p:sldId id="259" r:id="rId10"/>
    <p:sldId id="275" r:id="rId11"/>
    <p:sldId id="276" r:id="rId12"/>
    <p:sldId id="319" r:id="rId13"/>
    <p:sldId id="320" r:id="rId14"/>
    <p:sldId id="292" r:id="rId15"/>
    <p:sldId id="310" r:id="rId16"/>
    <p:sldId id="293" r:id="rId17"/>
    <p:sldId id="321" r:id="rId18"/>
    <p:sldId id="267" r:id="rId19"/>
    <p:sldId id="287" r:id="rId20"/>
    <p:sldId id="323" r:id="rId21"/>
    <p:sldId id="269" r:id="rId22"/>
    <p:sldId id="288" r:id="rId23"/>
    <p:sldId id="314" r:id="rId24"/>
    <p:sldId id="325" r:id="rId25"/>
    <p:sldId id="324" r:id="rId26"/>
    <p:sldId id="326" r:id="rId27"/>
  </p:sldIdLst>
  <p:sldSz cx="9144000" cy="5143500" type="screen16x9"/>
  <p:notesSz cx="6797675" cy="9928225"/>
  <p:embeddedFontLst>
    <p:embeddedFont>
      <p:font typeface="Roboto" panose="020B0604020202020204" charset="0"/>
      <p:regular r:id="rId29"/>
      <p:bold r:id="rId30"/>
      <p:italic r:id="rId31"/>
      <p:boldItalic r:id="rId32"/>
    </p:embeddedFont>
    <p:embeddedFont>
      <p:font typeface="MS PMincho" panose="02020600040205080304" pitchFamily="18" charset="-128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D2D"/>
    <a:srgbClr val="00B64F"/>
    <a:srgbClr val="1729B0"/>
    <a:srgbClr val="FF6A00"/>
    <a:srgbClr val="1049A9"/>
    <a:srgbClr val="07A92E"/>
    <a:srgbClr val="3865B6"/>
    <a:srgbClr val="A4B4E6"/>
    <a:srgbClr val="111F85"/>
    <a:srgbClr val="1E35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56AEB5C-C2A0-4411-9EF4-A98A6FD65607}">
  <a:tblStyle styleId="{356AEB5C-C2A0-4411-9EF4-A98A6FD6560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39" autoAdjust="0"/>
    <p:restoredTop sz="96433" autoAdjust="0"/>
  </p:normalViewPr>
  <p:slideViewPr>
    <p:cSldViewPr snapToGrid="0">
      <p:cViewPr varScale="1">
        <p:scale>
          <a:sx n="143" d="100"/>
          <a:sy n="143" d="100"/>
        </p:scale>
        <p:origin x="876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0.0.2\fs\01_&#1054;&#1090;&#1076;&#1077;&#1083;&#1099;%20&#1080;%20&#1089;&#1083;&#1091;&#1078;&#1073;&#1099;\01_&#1056;&#1091;&#1082;&#1086;&#1074;&#1086;&#1076;&#1089;&#1090;&#1074;&#1086;\&#1044;&#1102;&#1073;&#1077;&#1085;&#1082;&#1086;&#1074;&#1072;%20&#1052;&#1072;&#1088;&#1080;&#1085;&#1072;%20&#1042;&#1083;&#1072;&#1076;&#1080;&#1084;&#1080;&#1088;&#1086;&#1074;&#1085;&#1072;\31.%20&#1053;&#1040;&#1062;&#1048;&#1054;&#1053;&#1040;&#1051;&#1068;&#1053;&#1067;&#1049;%20&#1055;&#1056;&#1054;&#1045;&#1050;&#1058;\&#1054;&#1058;&#1063;&#1045;&#1058;&#1067;\2021\&#1054;&#1058;&#1063;&#1045;&#1058;&#1067;%20&#1050;&#1042;&#1040;&#1056;&#1058;&#1040;&#1051;&#1068;&#1053;&#1067;&#1045;\&#1054;&#1058;&#1063;&#1045;&#1058;&#1067;%20&#1079;&#1072;%202%20&#1082;&#1074;%202021\&#1055;&#1088;&#1077;&#1079;&#1077;&#1085;&#1090;&#1072;&#1094;&#1080;&#1103;\&#1076;&#1083;&#1103;%20&#1086;&#1090;&#1095;&#1077;&#1090;&#1072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0.0.2\fs\01_&#1054;&#1090;&#1076;&#1077;&#1083;&#1099;%20&#1080;%20&#1089;&#1083;&#1091;&#1078;&#1073;&#1099;\01_&#1056;&#1091;&#1082;&#1086;&#1074;&#1086;&#1076;&#1089;&#1090;&#1074;&#1086;\&#1044;&#1102;&#1073;&#1077;&#1085;&#1082;&#1086;&#1074;&#1072;%20&#1052;&#1072;&#1088;&#1080;&#1085;&#1072;%20&#1042;&#1083;&#1072;&#1076;&#1080;&#1084;&#1080;&#1088;&#1086;&#1074;&#1085;&#1072;\31.%20&#1053;&#1040;&#1062;&#1048;&#1054;&#1053;&#1040;&#1051;&#1068;&#1053;&#1067;&#1049;%20&#1055;&#1056;&#1054;&#1045;&#1050;&#1058;\&#1054;&#1058;&#1063;&#1045;&#1058;&#1067;\2021\&#1075;&#1086;&#1076;&#1086;&#1074;&#1086;&#1081;%20&#1079;&#1072;%202021\&#1041;&#1091;&#1082;&#1083;&#1077;&#1090;-&#1087;&#1088;&#1077;&#1079;&#1077;&#1085;&#1090;&#1072;&#1094;&#1080;&#1103;\1.&#1054;&#1057;&#1053;&#1054;&#1042;&#1040;%20&#1076;&#1083;&#1103;%20&#1086;&#1090;&#1095;&#1077;&#1090;&#1072;-&#1087;&#1088;&#1077;&#1079;&#1077;&#1085;&#1090;&#1072;&#1094;&#1080;&#1080;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0.0.2\fs\01_&#1054;&#1090;&#1076;&#1077;&#1083;&#1099;%20&#1080;%20&#1089;&#1083;&#1091;&#1078;&#1073;&#1099;\01_&#1056;&#1091;&#1082;&#1086;&#1074;&#1086;&#1076;&#1089;&#1090;&#1074;&#1086;\&#1044;&#1102;&#1073;&#1077;&#1085;&#1082;&#1086;&#1074;&#1072;%20&#1052;&#1072;&#1088;&#1080;&#1085;&#1072;%20&#1042;&#1083;&#1072;&#1076;&#1080;&#1084;&#1080;&#1088;&#1086;&#1074;&#1085;&#1072;\31.%20&#1053;&#1040;&#1062;&#1048;&#1054;&#1053;&#1040;&#1051;&#1068;&#1053;&#1067;&#1049;%20&#1055;&#1056;&#1054;&#1045;&#1050;&#1058;\&#1054;&#1058;&#1063;&#1045;&#1058;&#1067;\2022\&#1075;&#1086;&#1076;&#1086;&#1074;&#1086;&#1081;\&#1073;&#1091;&#1082;&#1083;&#1077;&#1090;\1.&#1054;&#1057;&#1053;&#1054;&#1042;&#1040;%20&#1076;&#1083;&#1103;%20&#1086;&#1090;&#1095;&#1077;&#1090;&#1072;-&#1087;&#1088;&#1077;&#1079;&#1077;&#1085;&#1090;&#1072;&#1094;&#1080;&#1080;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0.0.2\fs\01_&#1054;&#1090;&#1076;&#1077;&#1083;&#1099;%20&#1080;%20&#1089;&#1083;&#1091;&#1078;&#1073;&#1099;\01_&#1056;&#1091;&#1082;&#1086;&#1074;&#1086;&#1076;&#1089;&#1090;&#1074;&#1086;\&#1044;&#1102;&#1073;&#1077;&#1085;&#1082;&#1086;&#1074;&#1072;%20&#1052;&#1072;&#1088;&#1080;&#1085;&#1072;%20&#1042;&#1083;&#1072;&#1076;&#1080;&#1084;&#1080;&#1088;&#1086;&#1074;&#1085;&#1072;\31.%20&#1053;&#1040;&#1062;&#1048;&#1054;&#1053;&#1040;&#1051;&#1068;&#1053;&#1067;&#1049;%20&#1055;&#1056;&#1054;&#1045;&#1050;&#1058;\&#1054;&#1058;&#1063;&#1045;&#1058;&#1067;\2022\&#1075;&#1086;&#1076;&#1086;&#1074;&#1086;&#1081;\&#1073;&#1091;&#1082;&#1083;&#1077;&#1090;\1.&#1054;&#1057;&#1053;&#1054;&#1042;&#1040;%20&#1076;&#1083;&#1103;%20&#1086;&#1090;&#1095;&#1077;&#1090;&#1072;-&#1087;&#1088;&#1077;&#1079;&#1077;&#1085;&#1090;&#1072;&#1094;&#1080;&#1080;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0.0.2\fs\01_&#1054;&#1090;&#1076;&#1077;&#1083;&#1099;%20&#1080;%20&#1089;&#1083;&#1091;&#1078;&#1073;&#1099;\01_&#1056;&#1091;&#1082;&#1086;&#1074;&#1086;&#1076;&#1089;&#1090;&#1074;&#1086;\&#1044;&#1102;&#1073;&#1077;&#1085;&#1082;&#1086;&#1074;&#1072;%20&#1052;&#1072;&#1088;&#1080;&#1085;&#1072;%20&#1042;&#1083;&#1072;&#1076;&#1080;&#1084;&#1080;&#1088;&#1086;&#1074;&#1085;&#1072;\31.%20&#1053;&#1040;&#1062;&#1048;&#1054;&#1053;&#1040;&#1051;&#1068;&#1053;&#1067;&#1049;%20&#1055;&#1056;&#1054;&#1045;&#1050;&#1058;\&#1054;&#1058;&#1063;&#1045;&#1058;&#1067;\2022\&#1075;&#1086;&#1076;&#1086;&#1074;&#1086;&#1081;\&#1073;&#1091;&#1082;&#1083;&#1077;&#1090;\1.&#1054;&#1057;&#1053;&#1054;&#1042;&#1040;%20&#1076;&#1083;&#1103;%20&#1086;&#1090;&#1095;&#1077;&#1090;&#1072;-&#1087;&#1088;&#1077;&#1079;&#1077;&#1085;&#1090;&#1072;&#1094;&#1080;&#1080;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0.0.2\fs\01_&#1054;&#1090;&#1076;&#1077;&#1083;&#1099;%20&#1080;%20&#1089;&#1083;&#1091;&#1078;&#1073;&#1099;\01_&#1056;&#1091;&#1082;&#1086;&#1074;&#1086;&#1076;&#1089;&#1090;&#1074;&#1086;\&#1044;&#1102;&#1073;&#1077;&#1085;&#1082;&#1086;&#1074;&#1072;%20&#1052;&#1072;&#1088;&#1080;&#1085;&#1072;%20&#1042;&#1083;&#1072;&#1076;&#1080;&#1084;&#1080;&#1088;&#1086;&#1074;&#1085;&#1072;\31.%20&#1053;&#1040;&#1062;&#1048;&#1054;&#1053;&#1040;&#1051;&#1068;&#1053;&#1067;&#1049;%20&#1055;&#1056;&#1054;&#1045;&#1050;&#1058;\&#1054;&#1058;&#1063;&#1045;&#1058;&#1067;\2021\&#1075;&#1086;&#1076;&#1086;&#1074;&#1086;&#1081;%20&#1079;&#1072;%202021\&#1041;&#1091;&#1082;&#1083;&#1077;&#1090;-&#1087;&#1088;&#1077;&#1079;&#1077;&#1085;&#1090;&#1072;&#1094;&#1080;&#1103;\1.&#1054;&#1057;&#1053;&#1054;&#1042;&#1040;%20&#1076;&#1083;&#1103;%20&#1086;&#1090;&#1095;&#1077;&#1090;&#1072;-&#1087;&#1088;&#1077;&#1079;&#1077;&#1085;&#1090;&#1072;&#1094;&#1080;&#1080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0.0.2\fs\01_&#1054;&#1090;&#1076;&#1077;&#1083;&#1099;%20&#1080;%20&#1089;&#1083;&#1091;&#1078;&#1073;&#1099;\01_&#1056;&#1091;&#1082;&#1086;&#1074;&#1086;&#1076;&#1089;&#1090;&#1074;&#1086;\&#1044;&#1102;&#1073;&#1077;&#1085;&#1082;&#1086;&#1074;&#1072;%20&#1052;&#1072;&#1088;&#1080;&#1085;&#1072;%20&#1042;&#1083;&#1072;&#1076;&#1080;&#1084;&#1080;&#1088;&#1086;&#1074;&#1085;&#1072;\31.%20&#1053;&#1040;&#1062;&#1048;&#1054;&#1053;&#1040;&#1051;&#1068;&#1053;&#1067;&#1049;%20&#1055;&#1056;&#1054;&#1045;&#1050;&#1058;\&#1054;&#1058;&#1063;&#1045;&#1058;&#1067;\2022\&#1082;&#1074;&#1072;&#1088;&#1090;&#1072;&#1083;&#1100;&#1085;&#1099;&#1077;\3%20&#1082;&#1074;&#1072;&#1088;&#1090;&#1072;&#1083;\&#1041;&#1091;&#1082;&#1083;&#1077;&#1090;-&#1087;&#1088;&#1077;&#1079;&#1077;&#1085;&#1090;&#1072;&#1094;&#1080;&#1103;\1.&#1054;&#1057;&#1053;&#1054;&#1042;&#1040;%20&#1076;&#1083;&#1103;%20&#1086;&#1090;&#1095;&#1077;&#1090;&#1072;-&#1087;&#1088;&#1077;&#1079;&#1077;&#1085;&#1090;&#1072;&#1094;&#1080;&#1080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0.0.2\fs\01_&#1054;&#1090;&#1076;&#1077;&#1083;&#1099;%20&#1080;%20&#1089;&#1083;&#1091;&#1078;&#1073;&#1099;\01_&#1056;&#1091;&#1082;&#1086;&#1074;&#1086;&#1076;&#1089;&#1090;&#1074;&#1086;\&#1044;&#1102;&#1073;&#1077;&#1085;&#1082;&#1086;&#1074;&#1072;%20&#1052;&#1072;&#1088;&#1080;&#1085;&#1072;%20&#1042;&#1083;&#1072;&#1076;&#1080;&#1084;&#1080;&#1088;&#1086;&#1074;&#1085;&#1072;\31.%20&#1053;&#1040;&#1062;&#1048;&#1054;&#1053;&#1040;&#1051;&#1068;&#1053;&#1067;&#1049;%20&#1055;&#1056;&#1054;&#1045;&#1050;&#1058;\&#1054;&#1058;&#1063;&#1045;&#1058;&#1067;\2022\&#1075;&#1086;&#1076;&#1086;&#1074;&#1086;&#1081;\&#1073;&#1091;&#1082;&#1083;&#1077;&#1090;\1.&#1054;&#1057;&#1053;&#1054;&#1042;&#1040;%20&#1076;&#1083;&#1103;%20&#1086;&#1090;&#1095;&#1077;&#1090;&#1072;-&#1087;&#1088;&#1077;&#1079;&#1077;&#1085;&#1090;&#1072;&#1094;&#1080;&#1080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0.0.2\fs\01_&#1054;&#1090;&#1076;&#1077;&#1083;&#1099;%20&#1080;%20&#1089;&#1083;&#1091;&#1078;&#1073;&#1099;\01_&#1056;&#1091;&#1082;&#1086;&#1074;&#1086;&#1076;&#1089;&#1090;&#1074;&#1086;\&#1044;&#1102;&#1073;&#1077;&#1085;&#1082;&#1086;&#1074;&#1072;%20&#1052;&#1072;&#1088;&#1080;&#1085;&#1072;%20&#1042;&#1083;&#1072;&#1076;&#1080;&#1084;&#1080;&#1088;&#1086;&#1074;&#1085;&#1072;\31.%20&#1053;&#1040;&#1062;&#1048;&#1054;&#1053;&#1040;&#1051;&#1068;&#1053;&#1067;&#1049;%20&#1055;&#1056;&#1054;&#1045;&#1050;&#1058;\&#1054;&#1058;&#1063;&#1045;&#1058;&#1067;\2021\&#1054;&#1058;&#1063;&#1045;&#1058;&#1067;%20&#1050;&#1042;&#1040;&#1056;&#1058;&#1040;&#1051;&#1068;&#1053;&#1067;&#1045;\&#1054;&#1058;&#1063;&#1045;&#1058;&#1067;%20&#1079;&#1072;%202%20&#1082;&#1074;%202021\&#1047;&#1072;&#1089;&#1077;&#1076;&#1072;&#1085;&#1080;&#1077;%20&#1087;&#1088;&#1086;&#1077;&#1082;&#1090;&#1085;&#1086;&#1075;&#1086;%20&#1082;&#1086;&#1084;&#1080;&#1090;&#1077;&#1090;&#1072;_05.07.2021\&#1041;&#1091;&#1082;&#1083;&#1077;&#1090;_&#1087;&#1088;&#1077;&#1079;&#1077;&#1085;&#1090;&#1072;&#1094;&#1080;&#1103;\&#1072;&#1088;&#1093;&#1080;&#1074;\1.&#1054;&#1057;&#1053;&#1054;&#1042;&#1040;%20&#1076;&#1083;&#1103;%20&#1086;&#1090;&#1095;&#1077;&#1090;&#1072;-&#1087;&#1088;&#1077;&#1079;&#1077;&#1085;&#1090;&#1072;&#1094;&#1080;&#1080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0.0.2\fs\01_&#1054;&#1090;&#1076;&#1077;&#1083;&#1099;%20&#1080;%20&#1089;&#1083;&#1091;&#1078;&#1073;&#1099;\01_&#1056;&#1091;&#1082;&#1086;&#1074;&#1086;&#1076;&#1089;&#1090;&#1074;&#1086;\&#1044;&#1102;&#1073;&#1077;&#1085;&#1082;&#1086;&#1074;&#1072;%20&#1052;&#1072;&#1088;&#1080;&#1085;&#1072;%20&#1042;&#1083;&#1072;&#1076;&#1080;&#1084;&#1080;&#1088;&#1086;&#1074;&#1085;&#1072;\31.%20&#1053;&#1040;&#1062;&#1048;&#1054;&#1053;&#1040;&#1051;&#1068;&#1053;&#1067;&#1049;%20&#1055;&#1056;&#1054;&#1045;&#1050;&#1058;\&#1054;&#1058;&#1063;&#1045;&#1058;&#1067;\2021\&#1075;&#1086;&#1076;&#1086;&#1074;&#1086;&#1081;%20&#1079;&#1072;%202021\&#1041;&#1091;&#1082;&#1083;&#1077;&#1090;-&#1087;&#1088;&#1077;&#1079;&#1077;&#1085;&#1090;&#1072;&#1094;&#1080;&#1103;\1.&#1054;&#1057;&#1053;&#1054;&#1042;&#1040;%20&#1076;&#1083;&#1103;%20&#1086;&#1090;&#1095;&#1077;&#1090;&#1072;-&#1087;&#1088;&#1077;&#1079;&#1077;&#1085;&#1090;&#1072;&#1094;&#1080;&#1080;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0.0.2\fs\01_&#1054;&#1090;&#1076;&#1077;&#1083;&#1099;%20&#1080;%20&#1089;&#1083;&#1091;&#1078;&#1073;&#1099;\01_&#1056;&#1091;&#1082;&#1086;&#1074;&#1086;&#1076;&#1089;&#1090;&#1074;&#1086;\&#1044;&#1102;&#1073;&#1077;&#1085;&#1082;&#1086;&#1074;&#1072;%20&#1052;&#1072;&#1088;&#1080;&#1085;&#1072;%20&#1042;&#1083;&#1072;&#1076;&#1080;&#1084;&#1080;&#1088;&#1086;&#1074;&#1085;&#1072;\31.%20&#1053;&#1040;&#1062;&#1048;&#1054;&#1053;&#1040;&#1051;&#1068;&#1053;&#1067;&#1049;%20&#1055;&#1056;&#1054;&#1045;&#1050;&#1058;\&#1054;&#1058;&#1063;&#1045;&#1058;&#1067;\2022\&#1082;&#1074;&#1072;&#1088;&#1090;&#1072;&#1083;&#1100;&#1085;&#1099;&#1077;\3%20&#1082;&#1074;&#1072;&#1088;&#1090;&#1072;&#1083;\&#1041;&#1091;&#1082;&#1083;&#1077;&#1090;-&#1087;&#1088;&#1077;&#1079;&#1077;&#1085;&#1090;&#1072;&#1094;&#1080;&#1103;\1.&#1054;&#1057;&#1053;&#1054;&#1042;&#1040;%20&#1076;&#1083;&#1103;%20&#1086;&#1090;&#1095;&#1077;&#1090;&#1072;-&#1087;&#1088;&#1077;&#1079;&#1077;&#1085;&#1090;&#1072;&#1094;&#1080;&#1080;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0.0.2\fs\01_&#1054;&#1090;&#1076;&#1077;&#1083;&#1099;%20&#1080;%20&#1089;&#1083;&#1091;&#1078;&#1073;&#1099;\01_&#1056;&#1091;&#1082;&#1086;&#1074;&#1086;&#1076;&#1089;&#1090;&#1074;&#1086;\&#1044;&#1102;&#1073;&#1077;&#1085;&#1082;&#1086;&#1074;&#1072;%20&#1052;&#1072;&#1088;&#1080;&#1085;&#1072;%20&#1042;&#1083;&#1072;&#1076;&#1080;&#1084;&#1080;&#1088;&#1086;&#1074;&#1085;&#1072;\31.%20&#1053;&#1040;&#1062;&#1048;&#1054;&#1053;&#1040;&#1051;&#1068;&#1053;&#1067;&#1049;%20&#1055;&#1056;&#1054;&#1045;&#1050;&#1058;\&#1054;&#1058;&#1063;&#1045;&#1058;&#1067;\2022\&#1075;&#1086;&#1076;&#1086;&#1074;&#1086;&#1081;\&#1073;&#1091;&#1082;&#1083;&#1077;&#1090;\1.&#1054;&#1057;&#1053;&#1054;&#1042;&#1040;%20&#1076;&#1083;&#1103;%20&#1086;&#1090;&#1095;&#1077;&#1090;&#1072;-&#1087;&#1088;&#1077;&#1079;&#1077;&#1085;&#1090;&#1072;&#1094;&#1080;&#1080;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0.0.2\fs\01_&#1054;&#1090;&#1076;&#1077;&#1083;&#1099;%20&#1080;%20&#1089;&#1083;&#1091;&#1078;&#1073;&#1099;\01_&#1056;&#1091;&#1082;&#1086;&#1074;&#1086;&#1076;&#1089;&#1090;&#1074;&#1086;\&#1044;&#1102;&#1073;&#1077;&#1085;&#1082;&#1086;&#1074;&#1072;%20&#1052;&#1072;&#1088;&#1080;&#1085;&#1072;%20&#1042;&#1083;&#1072;&#1076;&#1080;&#1084;&#1080;&#1088;&#1086;&#1074;&#1085;&#1072;\31.%20&#1053;&#1040;&#1062;&#1048;&#1054;&#1053;&#1040;&#1051;&#1068;&#1053;&#1067;&#1049;%20&#1055;&#1056;&#1054;&#1045;&#1050;&#1058;\&#1054;&#1058;&#1063;&#1045;&#1058;&#1067;\2021\&#1054;&#1058;&#1063;&#1045;&#1058;&#1067;%20&#1050;&#1042;&#1040;&#1056;&#1058;&#1040;&#1051;&#1068;&#1053;&#1067;&#1045;\&#1054;&#1058;&#1063;&#1045;&#1058;&#1067;%20&#1079;&#1072;%202%20&#1082;&#1074;%202021\&#1047;&#1072;&#1089;&#1077;&#1076;&#1072;&#1085;&#1080;&#1077;%20&#1087;&#1088;&#1086;&#1077;&#1082;&#1090;&#1085;&#1086;&#1075;&#1086;%20&#1082;&#1086;&#1084;&#1080;&#1090;&#1077;&#1090;&#1072;_05.07.2021\&#1041;&#1091;&#1082;&#1083;&#1077;&#1090;_&#1087;&#1088;&#1077;&#1079;&#1077;&#1085;&#1090;&#1072;&#1094;&#1080;&#1103;\&#1072;&#1088;&#1093;&#1080;&#1074;\1.&#1054;&#1057;&#1053;&#1054;&#1042;&#1040;%20&#1076;&#1083;&#1103;%20&#1086;&#1090;&#1095;&#1077;&#1090;&#1072;-&#1087;&#1088;&#1077;&#1079;&#1077;&#1085;&#1090;&#1072;&#1094;&#1080;&#1080;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ru-RU" sz="1200" b="0" i="0" u="none" strike="noStrike" kern="1200" cap="none" spc="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Arial"/>
              </a:defRPr>
            </a:pPr>
            <a:r>
              <a:rPr lang="ru-RU" sz="1200" b="0" i="0" u="none" strike="noStrike" cap="none" dirty="0" smtClean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Arial"/>
              </a:rPr>
              <a:t>Общий объем средств – </a:t>
            </a:r>
          </a:p>
          <a:p>
            <a:pPr>
              <a:defRPr lang="ru-RU" sz="1200" cap="none" dirty="0" smtClean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Arial"/>
              </a:defRPr>
            </a:pPr>
            <a:r>
              <a:rPr lang="ru-RU" sz="1200" b="0" i="0" u="none" strike="noStrike" cap="none" dirty="0" smtClean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Arial"/>
              </a:rPr>
              <a:t>436 468 ,2 </a:t>
            </a:r>
            <a:r>
              <a:rPr lang="ru-RU" sz="1200" b="0" i="0" u="none" strike="noStrike" cap="none" dirty="0" err="1" smtClean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Arial"/>
              </a:rPr>
              <a:t>тыс</a:t>
            </a:r>
            <a:r>
              <a:rPr lang="ru-RU" sz="1200" b="0" i="0" u="none" strike="noStrike" cap="none" dirty="0" smtClean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Arial"/>
              </a:rPr>
              <a:t> рублей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200" b="0" i="0" u="none" strike="noStrike" kern="1200" cap="none" spc="0" baseline="0" dirty="0" smtClean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Arial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5793319952652982E-2"/>
          <c:y val="0.38479641860243735"/>
          <c:w val="0.48594591117286812"/>
          <c:h val="0.4907511359850383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900" b="0" i="0" u="none" strike="noStrike" kern="1200" cap="none" baseline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Arial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50800">
      <a:solidFill>
        <a:srgbClr val="4479D4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Общий объем средств </a:t>
            </a:r>
            <a:r>
              <a:rPr lang="ru-RU" dirty="0" smtClean="0"/>
              <a:t>– </a:t>
            </a:r>
          </a:p>
          <a:p>
            <a:pPr algn="l">
              <a:defRPr/>
            </a:pPr>
            <a:r>
              <a:rPr lang="ru-RU" dirty="0" smtClean="0"/>
              <a:t>476 </a:t>
            </a:r>
            <a:r>
              <a:rPr lang="ru-RU" dirty="0"/>
              <a:t>858,2 тыс. руб.</a:t>
            </a:r>
          </a:p>
        </c:rich>
      </c:tx>
      <c:layout>
        <c:manualLayout>
          <c:xMode val="edge"/>
          <c:yMode val="edge"/>
          <c:x val="0.4514558571024378"/>
          <c:y val="1.64838869851467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1901614096163364E-2"/>
          <c:y val="0.25778126513372851"/>
          <c:w val="0.43704452793107085"/>
          <c:h val="0.56897240833941232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6110431914684755"/>
          <c:y val="0.38131785274230823"/>
          <c:w val="0.37629755547359023"/>
          <c:h val="0.246872392396037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1300" b="0" i="0" baseline="0" dirty="0">
                <a:effectLst/>
              </a:rPr>
              <a:t>Общий объем средств </a:t>
            </a:r>
            <a:r>
              <a:rPr lang="ru-RU" sz="1300" b="0" i="0" baseline="0" dirty="0" smtClean="0">
                <a:effectLst/>
              </a:rPr>
              <a:t>–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>
                <a:solidFill>
                  <a:sysClr val="windowText" lastClr="000000">
                    <a:lumMod val="65000"/>
                    <a:lumOff val="35000"/>
                  </a:sysClr>
                </a:solidFill>
              </a:defRPr>
            </a:pPr>
            <a:r>
              <a:rPr lang="ru-RU" sz="1300" b="0" i="0" baseline="0" dirty="0" smtClean="0">
                <a:effectLst/>
              </a:rPr>
              <a:t>313 </a:t>
            </a:r>
            <a:r>
              <a:rPr lang="ru-RU" sz="1300" b="0" i="0" baseline="0" dirty="0">
                <a:effectLst/>
              </a:rPr>
              <a:t>202,1 тыс. рублей </a:t>
            </a:r>
            <a:endParaRPr lang="ru-RU" sz="1300" dirty="0">
              <a:effectLst/>
            </a:endParaRPr>
          </a:p>
        </c:rich>
      </c:tx>
      <c:layout>
        <c:manualLayout>
          <c:xMode val="edge"/>
          <c:yMode val="edge"/>
          <c:x val="0.45855355465685171"/>
          <c:y val="7.8312003542819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3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9011378203286522E-4"/>
          <c:y val="0.3648464871712942"/>
          <c:w val="0.68913847015350282"/>
          <c:h val="0.56148529337571274"/>
        </c:manualLayout>
      </c:layout>
      <c:pie3DChart>
        <c:varyColors val="1"/>
        <c:ser>
          <c:idx val="0"/>
          <c:order val="0"/>
          <c:spPr>
            <a:solidFill>
              <a:srgbClr val="1729B0"/>
            </a:solidFill>
          </c:spPr>
          <c:dPt>
            <c:idx val="0"/>
            <c:bubble3D val="0"/>
            <c:spPr>
              <a:solidFill>
                <a:srgbClr val="1729B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5.4646143205934932E-3"/>
                  <c:y val="-0.28494021492356586"/>
                </c:manualLayout>
              </c:layout>
              <c:tx>
                <c:rich>
                  <a:bodyPr/>
                  <a:lstStyle/>
                  <a:p>
                    <a:fld id="{701B3E60-7CA4-4EEC-972D-0D8F9EFFAE14}" type="VALUE">
                      <a:rPr lang="en-US"/>
                      <a:pPr/>
                      <a:t>[ЗНАЧЕНИЕ]</a:t>
                    </a:fld>
                    <a:r>
                      <a:rPr lang="en-US" dirty="0" smtClean="0"/>
                      <a:t>/</a:t>
                    </a:r>
                  </a:p>
                  <a:p>
                    <a:r>
                      <a:rPr lang="en-US" dirty="0" smtClean="0"/>
                      <a:t>100</a:t>
                    </a:r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'[1.ОСНОВА для отчета-презентации.xlsx]Лист1'!$D$3</c:f>
              <c:strCache>
                <c:ptCount val="1"/>
                <c:pt idx="0">
                  <c:v>Кассовое исполнение </c:v>
                </c:pt>
              </c:strCache>
            </c:strRef>
          </c:cat>
          <c:val>
            <c:numRef>
              <c:f>'[1.ОСНОВА для отчета-презентации.xlsx]Лист1'!$D$38</c:f>
              <c:numCache>
                <c:formatCode>#\ ##0.0</c:formatCode>
                <c:ptCount val="1"/>
                <c:pt idx="0">
                  <c:v>313202.09999999998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8145664195173119"/>
          <c:y val="0.5462786382568432"/>
          <c:w val="0.39864116609084382"/>
          <c:h val="0.18438244510592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1300" b="0" i="0" baseline="0" dirty="0">
                <a:effectLst/>
              </a:rPr>
              <a:t>Общий объем средств </a:t>
            </a:r>
            <a:r>
              <a:rPr lang="ru-RU" sz="1300" b="0" i="0" baseline="0" dirty="0" smtClean="0">
                <a:effectLst/>
              </a:rPr>
              <a:t>–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>
                <a:solidFill>
                  <a:sysClr val="windowText" lastClr="000000">
                    <a:lumMod val="65000"/>
                    <a:lumOff val="35000"/>
                  </a:sysClr>
                </a:solidFill>
              </a:defRPr>
            </a:pPr>
            <a:r>
              <a:rPr lang="ru-RU" sz="1300" b="0" i="0" baseline="0" dirty="0" smtClean="0">
                <a:effectLst/>
              </a:rPr>
              <a:t>60 </a:t>
            </a:r>
            <a:r>
              <a:rPr lang="ru-RU" sz="1300" b="0" i="0" baseline="0" dirty="0">
                <a:effectLst/>
              </a:rPr>
              <a:t>211,4 тыс. рублей </a:t>
            </a:r>
            <a:endParaRPr lang="ru-RU" sz="1300" dirty="0">
              <a:effectLst/>
            </a:endParaRPr>
          </a:p>
        </c:rich>
      </c:tx>
      <c:layout>
        <c:manualLayout>
          <c:xMode val="edge"/>
          <c:yMode val="edge"/>
          <c:x val="0.48770565538061039"/>
          <c:y val="6.0412156607069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3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7086860039304434E-2"/>
          <c:y val="0.33429319725056789"/>
          <c:w val="0.65199425609611594"/>
          <c:h val="0.61353730881699653"/>
        </c:manualLayout>
      </c:layout>
      <c:pie3DChart>
        <c:varyColors val="1"/>
        <c:ser>
          <c:idx val="1"/>
          <c:order val="0"/>
          <c:dPt>
            <c:idx val="0"/>
            <c:bubble3D val="0"/>
            <c:spPr>
              <a:solidFill>
                <a:srgbClr val="00B64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5.0646880175214447E-3"/>
                  <c:y val="-0.31851735354544231"/>
                </c:manualLayout>
              </c:layout>
              <c:tx>
                <c:rich>
                  <a:bodyPr/>
                  <a:lstStyle/>
                  <a:p>
                    <a:fld id="{BB5E9449-AE69-45EB-87D5-1659A9E80454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/</a:t>
                    </a:r>
                  </a:p>
                  <a:p>
                    <a:r>
                      <a:rPr lang="en-US" dirty="0" smtClean="0"/>
                      <a:t>100</a:t>
                    </a:r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'[1.ОСНОВА для отчета-презентации.xlsx]Лист1'!$D$3</c:f>
              <c:strCache>
                <c:ptCount val="1"/>
                <c:pt idx="0">
                  <c:v>Кассовое исполнение </c:v>
                </c:pt>
              </c:strCache>
            </c:strRef>
          </c:cat>
          <c:val>
            <c:numRef>
              <c:f>'[1.ОСНОВА для отчета-презентации.xlsx]Лист1'!$D$54</c:f>
              <c:numCache>
                <c:formatCode>#\ ##0.0</c:formatCode>
                <c:ptCount val="1"/>
                <c:pt idx="0">
                  <c:v>60211.4</c:v>
                </c:pt>
              </c:numCache>
            </c:numRef>
          </c:val>
        </c:ser>
        <c:ser>
          <c:idx val="0"/>
          <c:order val="1"/>
          <c:dPt>
            <c:idx val="0"/>
            <c:bubble3D val="0"/>
            <c:explosion val="5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tx>
                <c:rich>
                  <a:bodyPr/>
                  <a:lstStyle/>
                  <a:p>
                    <a:fld id="{701B3E60-7CA4-4EEC-972D-0D8F9EFFAE14}" type="VALUE">
                      <a:rPr lang="en-US"/>
                      <a:pPr/>
                      <a:t>[ЗНАЧЕНИЕ]</a:t>
                    </a:fld>
                    <a:r>
                      <a:rPr lang="en-US"/>
                      <a:t>/100%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'[1.ОСНОВА для отчета-презентации.xlsx]Лист1'!$D$3</c:f>
              <c:strCache>
                <c:ptCount val="1"/>
                <c:pt idx="0">
                  <c:v>Кассовое исполнение </c:v>
                </c:pt>
              </c:strCache>
            </c:strRef>
          </c:cat>
          <c:val>
            <c:numRef>
              <c:f>'[1.ОСНОВА для отчета-презентации.xlsx]Лист1'!$D$38</c:f>
              <c:numCache>
                <c:formatCode>#\ ##0.0</c:formatCode>
                <c:ptCount val="1"/>
                <c:pt idx="0">
                  <c:v>313202.09999999998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300" b="0" i="0" baseline="0" dirty="0">
                <a:effectLst/>
              </a:rPr>
              <a:t>Общий объем средств </a:t>
            </a:r>
            <a:r>
              <a:rPr lang="ru-RU" sz="1300" b="0" i="0" baseline="0" dirty="0" smtClean="0">
                <a:effectLst/>
              </a:rPr>
              <a:t>– </a:t>
            </a:r>
          </a:p>
          <a:p>
            <a:pPr>
              <a:defRPr sz="1300"/>
            </a:pPr>
            <a:r>
              <a:rPr lang="ru-RU" sz="1300" b="0" i="0" baseline="0" dirty="0" smtClean="0">
                <a:effectLst/>
              </a:rPr>
              <a:t>20 </a:t>
            </a:r>
            <a:r>
              <a:rPr lang="ru-RU" sz="1300" b="0" i="0" baseline="0" dirty="0">
                <a:effectLst/>
              </a:rPr>
              <a:t>067,6 тыс. рублей </a:t>
            </a:r>
            <a:endParaRPr lang="ru-RU" sz="1300" dirty="0">
              <a:effectLst/>
            </a:endParaRPr>
          </a:p>
        </c:rich>
      </c:tx>
      <c:layout>
        <c:manualLayout>
          <c:xMode val="edge"/>
          <c:yMode val="edge"/>
          <c:x val="0.49535066352801049"/>
          <c:y val="4.50784613691784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5662995405393296E-3"/>
          <c:y val="0.31109107623939147"/>
          <c:w val="0.6301421186320938"/>
          <c:h val="0.64078618729686587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2D2D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1.981290990696891E-3"/>
                  <c:y val="-0.3486913639843207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59BA558-FF5F-464F-A417-3EA7C9E59FEB}" type="VALUE">
                      <a:rPr lang="en-US"/>
                      <a:pPr>
                        <a:defRPr/>
                      </a:pPr>
                      <a:t>[ЗНАЧЕНИЕ]</a:t>
                    </a:fld>
                    <a:r>
                      <a:rPr lang="en-US" dirty="0" smtClean="0"/>
                      <a:t>/</a:t>
                    </a:r>
                  </a:p>
                  <a:p>
                    <a:pPr>
                      <a:defRPr/>
                    </a:pPr>
                    <a:r>
                      <a:rPr lang="en-US" dirty="0" smtClean="0"/>
                      <a:t>100</a:t>
                    </a:r>
                    <a:r>
                      <a:rPr lang="en-US" dirty="0"/>
                      <a:t>%</a:t>
                    </a:r>
                  </a:p>
                </c:rich>
              </c:tx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'[1.ОСНОВА для отчета-презентации.xlsx]Лист1'!$D$3</c:f>
              <c:strCache>
                <c:ptCount val="1"/>
                <c:pt idx="0">
                  <c:v>Кассовое исполнение </c:v>
                </c:pt>
              </c:strCache>
            </c:strRef>
          </c:cat>
          <c:val>
            <c:numRef>
              <c:f>'[1.ОСНОВА для отчета-презентации.xlsx]Лист1'!$D$72</c:f>
              <c:numCache>
                <c:formatCode>#\ ##0.0</c:formatCode>
                <c:ptCount val="1"/>
                <c:pt idx="0">
                  <c:v>20067.599999999999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Общий объем средств</a:t>
            </a:r>
            <a:r>
              <a:rPr lang="ru-RU" baseline="0" dirty="0"/>
              <a:t> </a:t>
            </a:r>
            <a:r>
              <a:rPr lang="ru-RU" baseline="0" dirty="0" smtClean="0"/>
              <a:t>– </a:t>
            </a:r>
          </a:p>
          <a:p>
            <a:pPr algn="l">
              <a:defRPr/>
            </a:pPr>
            <a:r>
              <a:rPr lang="ru-RU" baseline="0" dirty="0" smtClean="0"/>
              <a:t>244 323,6 </a:t>
            </a:r>
            <a:r>
              <a:rPr lang="ru-RU" baseline="0" dirty="0"/>
              <a:t>тыс. руб.</a:t>
            </a:r>
            <a:endParaRPr lang="ru-RU" dirty="0"/>
          </a:p>
        </c:rich>
      </c:tx>
      <c:layout>
        <c:manualLayout>
          <c:xMode val="edge"/>
          <c:yMode val="edge"/>
          <c:x val="0.46880798416740205"/>
          <c:y val="5.50247609364970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25397242848981533"/>
          <c:w val="0.60994837319863315"/>
          <c:h val="0.55332647310951122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479152606541454"/>
          <c:y val="0.42995070170205324"/>
          <c:w val="0.34316037735849059"/>
          <c:h val="0.119176679004479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300" b="0" i="0" baseline="0" dirty="0">
                <a:effectLst/>
              </a:rPr>
              <a:t>Общий объем средств </a:t>
            </a:r>
            <a:r>
              <a:rPr lang="ru-RU" sz="1300" b="0" i="0" baseline="0" dirty="0" smtClean="0">
                <a:effectLst/>
              </a:rPr>
              <a:t>– </a:t>
            </a:r>
          </a:p>
          <a:p>
            <a:pPr algn="l">
              <a:defRPr/>
            </a:pPr>
            <a:r>
              <a:rPr lang="ru-RU" sz="1300" b="0" i="0" baseline="0" dirty="0" smtClean="0">
                <a:effectLst/>
              </a:rPr>
              <a:t>840 </a:t>
            </a:r>
            <a:r>
              <a:rPr lang="ru-RU" sz="1300" b="0" i="0" baseline="0" dirty="0">
                <a:effectLst/>
              </a:rPr>
              <a:t>665,8 тыс. рублей </a:t>
            </a:r>
            <a:endParaRPr lang="ru-RU" sz="1300" dirty="0">
              <a:effectLst/>
            </a:endParaRPr>
          </a:p>
        </c:rich>
      </c:tx>
      <c:layout>
        <c:manualLayout>
          <c:xMode val="edge"/>
          <c:yMode val="edge"/>
          <c:x val="1.9294557498156107E-2"/>
          <c:y val="5.64126339869462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810905591211731"/>
          <c:y val="0.22922907360571679"/>
          <c:w val="0.34285248139627383"/>
          <c:h val="0.731228779327212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300" b="0" i="0" baseline="0" dirty="0">
                <a:effectLst/>
              </a:rPr>
              <a:t>Общий объем средств </a:t>
            </a:r>
            <a:r>
              <a:rPr lang="ru-RU" sz="1300" b="0" i="0" baseline="0" dirty="0" smtClean="0">
                <a:effectLst/>
              </a:rPr>
              <a:t>– </a:t>
            </a:r>
          </a:p>
          <a:p>
            <a:pPr>
              <a:defRPr sz="1300"/>
            </a:pPr>
            <a:r>
              <a:rPr lang="ru-RU" sz="1300" b="0" i="0" baseline="0" dirty="0" smtClean="0">
                <a:effectLst/>
              </a:rPr>
              <a:t>763 140,9 </a:t>
            </a:r>
            <a:r>
              <a:rPr lang="ru-RU" sz="1300" b="0" i="0" baseline="0" dirty="0">
                <a:effectLst/>
              </a:rPr>
              <a:t>тыс. рублей </a:t>
            </a:r>
            <a:endParaRPr lang="ru-RU" sz="1300" dirty="0">
              <a:effectLst/>
            </a:endParaRPr>
          </a:p>
        </c:rich>
      </c:tx>
      <c:layout>
        <c:manualLayout>
          <c:xMode val="edge"/>
          <c:yMode val="edge"/>
          <c:x val="0.466432874311215"/>
          <c:y val="9.35013979903145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35356780606983218"/>
          <c:w val="0.56774169176681544"/>
          <c:h val="0.5510720946182045"/>
        </c:manualLayout>
      </c:layout>
      <c:pie3DChart>
        <c:varyColors val="1"/>
        <c:ser>
          <c:idx val="1"/>
          <c:order val="0"/>
          <c:dPt>
            <c:idx val="0"/>
            <c:bubble3D val="0"/>
            <c:spPr>
              <a:solidFill>
                <a:srgbClr val="1049A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4.3820326587353554E-3"/>
                  <c:y val="-0.3315369285215509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763</a:t>
                    </a:r>
                    <a:r>
                      <a:rPr lang="en-US" baseline="0" dirty="0" smtClean="0"/>
                      <a:t> 128,7</a:t>
                    </a:r>
                    <a:r>
                      <a:rPr lang="en-US" dirty="0" smtClean="0"/>
                      <a:t>/</a:t>
                    </a:r>
                  </a:p>
                  <a:p>
                    <a:r>
                      <a:rPr lang="en-US" dirty="0" smtClean="0"/>
                      <a:t>100</a:t>
                    </a:r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'[1.ОСНОВА для отчета-презентации.xlsx]Лист1'!$D$3</c:f>
              <c:strCache>
                <c:ptCount val="1"/>
                <c:pt idx="0">
                  <c:v>Кассовое исполнение </c:v>
                </c:pt>
              </c:strCache>
            </c:strRef>
          </c:cat>
          <c:val>
            <c:numRef>
              <c:f>'[1.ОСНОВА для отчета-презентации.xlsx]Лист1'!$D$4</c:f>
              <c:numCache>
                <c:formatCode>#\ ##0.0</c:formatCode>
                <c:ptCount val="1"/>
                <c:pt idx="0">
                  <c:v>762140.9</c:v>
                </c:pt>
              </c:numCache>
            </c:numRef>
          </c:val>
        </c:ser>
        <c:ser>
          <c:idx val="0"/>
          <c:order val="1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'[1.ОСНОВА для отчета-презентации.xlsx]Лист1'!$C$3:$E$3</c:f>
              <c:strCache>
                <c:ptCount val="1"/>
                <c:pt idx="0">
                  <c:v>Кассовое исполнение </c:v>
                </c:pt>
              </c:strCache>
            </c:strRef>
          </c:cat>
          <c:val>
            <c:numRef>
              <c:f>'[1.ОСНОВА для отчета-презентации.xlsx]Лист1'!$C$38:$E$38</c:f>
              <c:numCache>
                <c:formatCode>#\ ##0.0</c:formatCode>
                <c:ptCount val="1"/>
                <c:pt idx="0">
                  <c:v>313202.09999999998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7947259425238206E-2"/>
          <c:y val="0.25666681797423918"/>
          <c:w val="0.50983060081986808"/>
          <c:h val="0.6792200369740686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50800">
      <a:solidFill>
        <a:srgbClr val="FFAD73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Общий объем средств </a:t>
            </a:r>
            <a:r>
              <a:rPr lang="ru-RU" dirty="0" smtClean="0"/>
              <a:t>– </a:t>
            </a:r>
          </a:p>
          <a:p>
            <a:pPr algn="l">
              <a:defRPr/>
            </a:pPr>
            <a:r>
              <a:rPr lang="ru-RU" dirty="0" smtClean="0"/>
              <a:t>44 </a:t>
            </a:r>
            <a:r>
              <a:rPr lang="ru-RU" dirty="0"/>
              <a:t>523,2 тыс. руб.</a:t>
            </a:r>
          </a:p>
        </c:rich>
      </c:tx>
      <c:layout>
        <c:manualLayout>
          <c:xMode val="edge"/>
          <c:yMode val="edge"/>
          <c:x val="0.45824552534874169"/>
          <c:y val="2.22720653844801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9172364797521991E-2"/>
          <c:y val="0.27937655383210536"/>
          <c:w val="0.4171114863291433"/>
          <c:h val="0.5581022192790516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14235177454157"/>
          <c:y val="0.43394049139688873"/>
          <c:w val="0.34142380837002956"/>
          <c:h val="0.212198802338291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300" b="0" i="0" baseline="0" dirty="0">
                <a:effectLst/>
              </a:rPr>
              <a:t>Общий объем средств </a:t>
            </a:r>
            <a:r>
              <a:rPr lang="ru-RU" sz="1300" b="0" i="0" baseline="0" dirty="0" smtClean="0">
                <a:effectLst/>
              </a:rPr>
              <a:t>– </a:t>
            </a:r>
          </a:p>
          <a:p>
            <a:pPr algn="l">
              <a:defRPr/>
            </a:pPr>
            <a:r>
              <a:rPr lang="ru-RU" sz="1300" b="0" i="0" baseline="0" dirty="0" smtClean="0">
                <a:effectLst/>
              </a:rPr>
              <a:t>45 </a:t>
            </a:r>
            <a:r>
              <a:rPr lang="ru-RU" sz="1300" b="0" i="0" baseline="0" dirty="0">
                <a:effectLst/>
              </a:rPr>
              <a:t>271,6 тыс. рублей </a:t>
            </a:r>
            <a:endParaRPr lang="ru-RU" sz="1300" dirty="0">
              <a:effectLst/>
            </a:endParaRPr>
          </a:p>
        </c:rich>
      </c:tx>
      <c:layout>
        <c:manualLayout>
          <c:xMode val="edge"/>
          <c:yMode val="edge"/>
          <c:x val="1.3948558029224928E-2"/>
          <c:y val="2.36742277137593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4591999498787643E-2"/>
          <c:y val="0.48040911053875957"/>
          <c:w val="0.58929310363121279"/>
          <c:h val="0.5195908894612404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414402579626828"/>
          <c:y val="0.10977695894913769"/>
          <c:w val="0.33660578182812156"/>
          <c:h val="0.79543913828296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ru-RU" sz="13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ru-RU" sz="13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latin typeface="+mn-lt"/>
                <a:ea typeface="+mn-ea"/>
                <a:cs typeface="+mn-cs"/>
              </a:rPr>
              <a:t>Общий объем средств </a:t>
            </a:r>
            <a:r>
              <a:rPr lang="ru-RU" sz="1300" b="0" i="0" u="none" strike="noStrike" kern="1200" spc="0" baseline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latin typeface="+mn-lt"/>
                <a:ea typeface="+mn-ea"/>
                <a:cs typeface="+mn-cs"/>
              </a:rPr>
              <a:t>– </a:t>
            </a:r>
          </a:p>
          <a:p>
            <a:pPr algn="ctr" rtl="0">
              <a:defRPr lang="ru-RU" sz="1300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</a:defRPr>
            </a:pPr>
            <a:r>
              <a:rPr lang="ru-RU" sz="1300" b="0" i="0" u="none" strike="noStrike" kern="1200" spc="0" baseline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latin typeface="+mn-lt"/>
                <a:ea typeface="+mn-ea"/>
                <a:cs typeface="+mn-cs"/>
              </a:rPr>
              <a:t>45 </a:t>
            </a:r>
            <a:r>
              <a:rPr lang="ru-RU" sz="13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latin typeface="+mn-lt"/>
                <a:ea typeface="+mn-ea"/>
                <a:cs typeface="+mn-cs"/>
              </a:rPr>
              <a:t>235,8 тыс. рублей </a:t>
            </a:r>
          </a:p>
        </c:rich>
      </c:tx>
      <c:layout>
        <c:manualLayout>
          <c:xMode val="edge"/>
          <c:yMode val="edge"/>
          <c:x val="0.46947431467100587"/>
          <c:y val="5.32210084692644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ru-RU" sz="13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effectLst/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30935953395398569"/>
          <c:w val="0.67375324941289705"/>
          <c:h val="0.62381667068767643"/>
        </c:manualLayout>
      </c:layout>
      <c:pie3DChart>
        <c:varyColors val="1"/>
        <c:ser>
          <c:idx val="2"/>
          <c:order val="0"/>
          <c:dPt>
            <c:idx val="0"/>
            <c:bubble3D val="0"/>
            <c:explosion val="3"/>
            <c:spPr>
              <a:solidFill>
                <a:srgbClr val="FF6A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1.7230210445763167E-3"/>
                  <c:y val="-0.2990793184597875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72CCDD6-CCEB-4C9E-B135-3E3D42728264}" type="VALUE">
                      <a:rPr lang="en-US"/>
                      <a:pPr>
                        <a:defRPr/>
                      </a:pPr>
                      <a:t>[ЗНАЧЕНИЕ]</a:t>
                    </a:fld>
                    <a:r>
                      <a:rPr lang="en-US" dirty="0" smtClean="0"/>
                      <a:t>/</a:t>
                    </a:r>
                  </a:p>
                  <a:p>
                    <a:pPr>
                      <a:defRPr/>
                    </a:pPr>
                    <a:r>
                      <a:rPr lang="en-US" dirty="0" smtClean="0"/>
                      <a:t>100</a:t>
                    </a:r>
                    <a:r>
                      <a:rPr lang="en-US" dirty="0"/>
                      <a:t>%</a:t>
                    </a:r>
                  </a:p>
                </c:rich>
              </c:tx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'[1.ОСНОВА для отчета-презентации.xlsx]Лист1'!$D$3</c:f>
              <c:strCache>
                <c:ptCount val="1"/>
                <c:pt idx="0">
                  <c:v>Кассовое исполнение </c:v>
                </c:pt>
              </c:strCache>
            </c:strRef>
          </c:cat>
          <c:val>
            <c:numRef>
              <c:f>'[1.ОСНОВА для отчета-презентации.xlsx]Лист1'!$D$21</c:f>
              <c:numCache>
                <c:formatCode>#\ ##0.0</c:formatCode>
                <c:ptCount val="1"/>
                <c:pt idx="0">
                  <c:v>45235.8</c:v>
                </c:pt>
              </c:numCache>
            </c:numRef>
          </c:val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'[1.ОСНОВА для отчета-презентации.xlsx]Лист1'!$D$3</c:f>
              <c:strCache>
                <c:ptCount val="1"/>
                <c:pt idx="0">
                  <c:v>Кассовое исполнение </c:v>
                </c:pt>
              </c:strCache>
            </c:strRef>
          </c:cat>
          <c:val>
            <c:numRef>
              <c:f>'[1.ОСНОВА для отчета-презентации.xlsx]Лист1'!$D$4</c:f>
              <c:numCache>
                <c:formatCode>#\ ##0.0</c:formatCode>
                <c:ptCount val="1"/>
                <c:pt idx="0">
                  <c:v>762140.9</c:v>
                </c:pt>
              </c:numCache>
            </c:numRef>
          </c:val>
        </c:ser>
        <c:ser>
          <c:idx val="0"/>
          <c:order val="2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'[1.ОСНОВА для отчета-презентации.xlsx]Лист1'!$C$3:$E$3</c:f>
              <c:strCache>
                <c:ptCount val="1"/>
                <c:pt idx="0">
                  <c:v>Кассовое исполнение </c:v>
                </c:pt>
              </c:strCache>
            </c:strRef>
          </c:cat>
          <c:val>
            <c:numRef>
              <c:f>'[1.ОСНОВА для отчета-презентации.xlsx]Лист1'!$C$38:$E$38</c:f>
              <c:numCache>
                <c:formatCode>#\ ##0.0</c:formatCode>
                <c:ptCount val="1"/>
                <c:pt idx="0">
                  <c:v>313202.09999999998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0" i="0" u="none" strike="noStrike" kern="1200" cap="none" spc="0" baseline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Общий объем средств </a:t>
            </a:r>
            <a:r>
              <a:rPr lang="ru-RU" sz="1200" b="0" i="0" u="none" strike="noStrike" kern="1200" cap="none" spc="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– </a:t>
            </a:r>
          </a:p>
          <a:p>
            <a:pPr>
              <a:defRPr/>
            </a:pPr>
            <a:r>
              <a:rPr lang="ru-RU" sz="1200" b="0" i="0" u="none" strike="noStrike" kern="1200" cap="none" spc="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482 </a:t>
            </a:r>
            <a:r>
              <a:rPr lang="ru-RU" sz="1200" b="0" i="0" u="none" strike="noStrike" kern="1200" cap="none" spc="0" baseline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259,5 тыс. руб</a:t>
            </a:r>
            <a:r>
              <a:rPr lang="ru-RU" dirty="0"/>
              <a:t>.</a:t>
            </a:r>
          </a:p>
        </c:rich>
      </c:tx>
      <c:layout>
        <c:manualLayout>
          <c:xMode val="edge"/>
          <c:yMode val="edge"/>
          <c:x val="0.52590359557639843"/>
          <c:y val="2.42686524460279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7334940912970255E-2"/>
          <c:y val="0.31440010001836621"/>
          <c:w val="0.48325214670435451"/>
          <c:h val="0.62650774367859585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740916550400637"/>
          <c:y val="0.3237938646397524"/>
          <c:w val="0.37629755547359023"/>
          <c:h val="0.453773112266434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800" b="0" i="0" u="none" strike="noStrike" kern="1200" cap="none" baseline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50800">
      <a:solidFill>
        <a:srgbClr val="7683E0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6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91414" rIns="91414" bIns="91414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96477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7f34bbdf02_0_118:notes"/>
          <p:cNvSpPr txBox="1">
            <a:spLocks noGrp="1"/>
          </p:cNvSpPr>
          <p:nvPr>
            <p:ph type="body" idx="1"/>
          </p:nvPr>
        </p:nvSpPr>
        <p:spPr>
          <a:xfrm>
            <a:off x="685801" y="4787127"/>
            <a:ext cx="5486400" cy="3916902"/>
          </a:xfrm>
          <a:prstGeom prst="rect">
            <a:avLst/>
          </a:prstGeom>
        </p:spPr>
        <p:txBody>
          <a:bodyPr spcFirstLastPara="1" wrap="square" lIns="91855" tIns="91855" rIns="91855" bIns="9185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27" name="Google Shape;127;g7f34bbdf02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7675" y="1244600"/>
            <a:ext cx="5962650" cy="3354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2474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5938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5302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68568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4289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1754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27142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00141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35167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7f34bbdf02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7f34bbdf02_0_350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spcFirstLastPara="1" wrap="square" lIns="91414" tIns="91414" rIns="91414" bIns="9141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38788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7970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7f34bbdf02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7f34bbdf02_0_202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spcFirstLastPara="1" wrap="square" lIns="91414" tIns="91414" rIns="91414" bIns="9141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90554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40866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7f34bbdf02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7f34bbdf02_0_397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spcFirstLastPara="1" wrap="square" lIns="91414" tIns="91414" rIns="91414" bIns="9141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61987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64146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2396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36810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7f34bbdf02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7f34bbdf02_0_397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spcFirstLastPara="1" wrap="square" lIns="91414" tIns="91414" rIns="91414" bIns="9141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80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49827" y="9431415"/>
            <a:ext cx="2946245" cy="496811"/>
          </a:xfrm>
          <a:prstGeom prst="rect">
            <a:avLst/>
          </a:prstGeom>
        </p:spPr>
        <p:txBody>
          <a:bodyPr/>
          <a:lstStyle/>
          <a:p>
            <a:fld id="{1E693BB7-1193-4CE7-B772-D54BC92EA56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765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7f34bbdf02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7f34bbdf02_0_226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spcFirstLastPara="1" wrap="square" lIns="91414" tIns="91414" rIns="91414" bIns="9141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3383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7f34bbdf02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7f34bbdf02_0_226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spcFirstLastPara="1" wrap="square" lIns="91414" tIns="91414" rIns="91414" bIns="9141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9250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5268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5899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5097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5958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7f34bbdf02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7f34bbdf02_0_242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spcFirstLastPara="1" wrap="square" lIns="91414" tIns="91414" rIns="91414" bIns="9141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1676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dt" idx="10"/>
          </p:nvPr>
        </p:nvSpPr>
        <p:spPr>
          <a:xfrm>
            <a:off x="628652" y="476726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ftr" idx="11"/>
          </p:nvPr>
        </p:nvSpPr>
        <p:spPr>
          <a:xfrm>
            <a:off x="3028952" y="4767265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6457951" y="476726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B77A7-5F0F-47D7-9024-3A01144BC794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BEBA-BCC3-4CAB-8331-F585CA6CDD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350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 sz="13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628652" y="476726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3028952" y="4767265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6457951" y="476726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t" anchorCtr="0">
            <a:noAutofit/>
          </a:bodyPr>
          <a:lstStyle>
            <a:lvl1pPr marL="457200" lvl="0" indent="-3048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marL="91440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2pPr>
            <a:lvl3pPr marL="137160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182880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4pPr>
            <a:lvl5pPr marL="228600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marL="3200400" lvl="6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marL="4114800" lvl="8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2"/>
          </p:nvPr>
        </p:nvSpPr>
        <p:spPr>
          <a:xfrm>
            <a:off x="4629151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t" anchorCtr="0">
            <a:noAutofit/>
          </a:bodyPr>
          <a:lstStyle>
            <a:lvl1pPr marL="457200" lvl="0" indent="-3048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marL="91440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2pPr>
            <a:lvl3pPr marL="137160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182880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4pPr>
            <a:lvl5pPr marL="228600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marL="3200400" lvl="6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marL="4114800" lvl="8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628652" y="476726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3028952" y="4767265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6457951" y="476726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t" anchorCtr="0">
            <a:noAutofit/>
          </a:bodyPr>
          <a:lstStyle>
            <a:lvl1pPr marL="457200" lvl="0" indent="-3048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marL="91440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2pPr>
            <a:lvl3pPr marL="137160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182880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4pPr>
            <a:lvl5pPr marL="228600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marL="3200400" lvl="6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marL="4114800" lvl="8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t" anchorCtr="0">
            <a:noAutofit/>
          </a:bodyPr>
          <a:lstStyle>
            <a:lvl1pPr marL="457200" lvl="0" indent="-3048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marL="91440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2pPr>
            <a:lvl3pPr marL="137160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182880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4pPr>
            <a:lvl5pPr marL="228600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marL="3200400" lvl="6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marL="4114800" lvl="8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dt" idx="10"/>
          </p:nvPr>
        </p:nvSpPr>
        <p:spPr>
          <a:xfrm>
            <a:off x="628652" y="476726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ftr" idx="11"/>
          </p:nvPr>
        </p:nvSpPr>
        <p:spPr>
          <a:xfrm>
            <a:off x="3028952" y="4767265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6457951" y="476726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628652" y="476726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028952" y="4767265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6457951" y="476726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629842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887392" y="740572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t" anchorCtr="0">
            <a:no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629842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628652" y="476726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028952" y="4767265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457951" y="476726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629842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3887392" y="740572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629842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628652" y="476726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028952" y="4767265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457951" y="476726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t" anchorCtr="0">
            <a:noAutofit/>
          </a:bodyPr>
          <a:lstStyle>
            <a:lvl1pPr marL="457200" lvl="0" indent="-3048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marL="91440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2pPr>
            <a:lvl3pPr marL="137160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182880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4pPr>
            <a:lvl5pPr marL="228600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marL="3200400" lvl="6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marL="4114800" lvl="8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628652" y="476726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028952" y="4767265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457951" y="476726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350050" y="1467547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349476" y="-447053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t" anchorCtr="0">
            <a:noAutofit/>
          </a:bodyPr>
          <a:lstStyle>
            <a:lvl1pPr marL="457200" lvl="0" indent="-3048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marL="91440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2pPr>
            <a:lvl3pPr marL="137160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182880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4pPr>
            <a:lvl5pPr marL="228600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marL="3200400" lvl="6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marL="4114800" lvl="8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628652" y="476726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028952" y="4767265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457951" y="476726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2" y="476726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2" y="4767265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1" y="476726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jpg"/><Relationship Id="rId11" Type="http://schemas.openxmlformats.org/officeDocument/2006/relationships/image" Target="../media/image36.jpeg"/><Relationship Id="rId5" Type="http://schemas.openxmlformats.org/officeDocument/2006/relationships/image" Target="../media/image31.jpeg"/><Relationship Id="rId10" Type="http://schemas.openxmlformats.org/officeDocument/2006/relationships/image" Target="../media/image35.jpeg"/><Relationship Id="rId4" Type="http://schemas.openxmlformats.org/officeDocument/2006/relationships/image" Target="../media/image30.jpeg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10" Type="http://schemas.openxmlformats.org/officeDocument/2006/relationships/image" Target="../media/image43.jpg"/><Relationship Id="rId4" Type="http://schemas.openxmlformats.org/officeDocument/2006/relationships/image" Target="../media/image37.jpg"/><Relationship Id="rId9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image" Target="../media/image4.png"/><Relationship Id="rId7" Type="http://schemas.openxmlformats.org/officeDocument/2006/relationships/chart" Target="../charts/chart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3.png"/><Relationship Id="rId7" Type="http://schemas.openxmlformats.org/officeDocument/2006/relationships/image" Target="../media/image47.jf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jpg"/><Relationship Id="rId11" Type="http://schemas.openxmlformats.org/officeDocument/2006/relationships/image" Target="../media/image51.jpg"/><Relationship Id="rId5" Type="http://schemas.openxmlformats.org/officeDocument/2006/relationships/image" Target="../media/image45.jfif"/><Relationship Id="rId10" Type="http://schemas.openxmlformats.org/officeDocument/2006/relationships/image" Target="../media/image50.jpg"/><Relationship Id="rId4" Type="http://schemas.openxmlformats.org/officeDocument/2006/relationships/image" Target="../media/image44.JPG"/><Relationship Id="rId9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4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chart" Target="../charts/char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3.pn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3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3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3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10" Type="http://schemas.openxmlformats.org/officeDocument/2006/relationships/image" Target="../media/image28.jpeg"/><Relationship Id="rId4" Type="http://schemas.openxmlformats.org/officeDocument/2006/relationships/image" Target="../media/image23.jpeg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image" Target="../media/image4.png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5.xml"/><Relationship Id="rId5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chart" Target="../charts/char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/>
          <p:nvPr/>
        </p:nvSpPr>
        <p:spPr>
          <a:xfrm>
            <a:off x="4050627" y="4578871"/>
            <a:ext cx="1354800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г. Барнаул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1" i="0" u="none" strike="noStrike" cap="none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январь 2023</a:t>
            </a:r>
            <a:endParaRPr sz="1400" b="1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pic>
        <p:nvPicPr>
          <p:cNvPr id="132" name="Google Shape;132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3768" y="-190659"/>
            <a:ext cx="7831913" cy="1397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3203" y="3011476"/>
            <a:ext cx="7309648" cy="1655878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5"/>
          <p:cNvSpPr/>
          <p:nvPr/>
        </p:nvSpPr>
        <p:spPr>
          <a:xfrm>
            <a:off x="320914" y="1377976"/>
            <a:ext cx="8609400" cy="16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31100" rIns="62200" bIns="31100" anchor="t" anchorCtr="0">
            <a:noAutofit/>
          </a:bodyPr>
          <a:lstStyle/>
          <a:p>
            <a:pPr marL="0" marR="0" lvl="0" indent="0" algn="ctr" rtl="0">
              <a:lnSpc>
                <a:spcPct val="1022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 b="1" i="0" u="none" strike="noStrike" cap="none" dirty="0">
                <a:solidFill>
                  <a:srgbClr val="323F4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Отчет</a:t>
            </a:r>
            <a:endParaRPr sz="26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marR="0" lvl="0" indent="0" algn="ctr" rtl="0">
              <a:lnSpc>
                <a:spcPct val="1022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 b="1" i="0" u="none" strike="noStrike" cap="none" dirty="0">
                <a:solidFill>
                  <a:srgbClr val="323F4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о </a:t>
            </a:r>
            <a:r>
              <a:rPr lang="ru" sz="2600" b="1" i="0" u="none" strike="noStrike" cap="none" dirty="0" smtClean="0">
                <a:solidFill>
                  <a:srgbClr val="323F4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результатах </a:t>
            </a:r>
            <a:r>
              <a:rPr lang="ru" sz="2600" b="1" i="0" u="none" strike="noStrike" cap="none" dirty="0">
                <a:solidFill>
                  <a:srgbClr val="323F4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реализации </a:t>
            </a:r>
            <a:r>
              <a:rPr lang="ru" sz="2600" b="1" i="0" u="none" strike="noStrike" cap="none" dirty="0" smtClean="0">
                <a:solidFill>
                  <a:srgbClr val="323F4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региональных </a:t>
            </a:r>
            <a:r>
              <a:rPr lang="ru" sz="2600" b="1" dirty="0" smtClean="0">
                <a:solidFill>
                  <a:srgbClr val="323F4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проектов </a:t>
            </a:r>
            <a:r>
              <a:rPr lang="ru" sz="2600" b="1" i="0" u="none" strike="noStrike" cap="none" dirty="0">
                <a:solidFill>
                  <a:srgbClr val="323F4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национального проекта </a:t>
            </a:r>
            <a:r>
              <a:rPr lang="ru" sz="2600" b="1" i="0" u="none" strike="noStrike" cap="none" dirty="0" smtClean="0">
                <a:solidFill>
                  <a:srgbClr val="323F4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«Образование</a:t>
            </a:r>
            <a:r>
              <a:rPr lang="ru" sz="2600" b="1" i="0" u="none" strike="noStrike" cap="none" dirty="0">
                <a:solidFill>
                  <a:srgbClr val="323F4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» </a:t>
            </a:r>
            <a:endParaRPr lang="ru" sz="2600" b="1" i="0" u="none" strike="noStrike" cap="none" dirty="0" smtClean="0">
              <a:solidFill>
                <a:srgbClr val="323F4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marR="0" lvl="0" indent="0" algn="ctr" rtl="0">
              <a:lnSpc>
                <a:spcPct val="1022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b="1" dirty="0">
                <a:solidFill>
                  <a:srgbClr val="323F4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</a:t>
            </a:r>
            <a:r>
              <a:rPr lang="ru" sz="2600" b="1" dirty="0" smtClean="0">
                <a:solidFill>
                  <a:srgbClr val="323F4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Алтайском крае в</a:t>
            </a:r>
            <a:r>
              <a:rPr lang="ru" sz="2600" b="1" i="0" u="none" strike="noStrike" cap="none" dirty="0" smtClean="0">
                <a:solidFill>
                  <a:srgbClr val="323F4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20</a:t>
            </a:r>
            <a:r>
              <a:rPr lang="ru" sz="2600" b="1" dirty="0" smtClean="0">
                <a:solidFill>
                  <a:srgbClr val="323F4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22</a:t>
            </a:r>
            <a:r>
              <a:rPr lang="ru" sz="2600" b="1" i="0" u="none" strike="noStrike" cap="none" dirty="0" smtClean="0">
                <a:solidFill>
                  <a:srgbClr val="323F4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году</a:t>
            </a:r>
            <a:endParaRPr sz="26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pic>
        <p:nvPicPr>
          <p:cNvPr id="7" name="Picture 2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8147"/>
            <a:ext cx="978906" cy="64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75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77;p28"/>
          <p:cNvSpPr/>
          <p:nvPr/>
        </p:nvSpPr>
        <p:spPr>
          <a:xfrm>
            <a:off x="0" y="4849"/>
            <a:ext cx="9144000" cy="638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Прямоугольник 94"/>
          <p:cNvSpPr/>
          <p:nvPr/>
        </p:nvSpPr>
        <p:spPr>
          <a:xfrm>
            <a:off x="126646" y="746610"/>
            <a:ext cx="8941346" cy="4264571"/>
          </a:xfrm>
          <a:prstGeom prst="rect">
            <a:avLst/>
          </a:prstGeom>
          <a:solidFill>
            <a:srgbClr val="FFA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Google Shape;139;p26"/>
          <p:cNvSpPr/>
          <p:nvPr/>
        </p:nvSpPr>
        <p:spPr>
          <a:xfrm>
            <a:off x="643754" y="835579"/>
            <a:ext cx="5066164" cy="37393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1000" dirty="0" smtClean="0"/>
              <a:t>Наименование </a:t>
            </a:r>
            <a:r>
              <a:rPr lang="ru-RU" sz="1000" dirty="0"/>
              <a:t>показателя / результата</a:t>
            </a:r>
            <a:endParaRPr sz="1000" dirty="0"/>
          </a:p>
        </p:txBody>
      </p:sp>
      <p:sp>
        <p:nvSpPr>
          <p:cNvPr id="97" name="Google Shape;139;p26"/>
          <p:cNvSpPr/>
          <p:nvPr/>
        </p:nvSpPr>
        <p:spPr>
          <a:xfrm>
            <a:off x="118312" y="1508957"/>
            <a:ext cx="445724" cy="44736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dirty="0" smtClean="0"/>
              <a:t>1</a:t>
            </a:r>
            <a:endParaRPr sz="900" dirty="0"/>
          </a:p>
        </p:txBody>
      </p:sp>
      <p:sp>
        <p:nvSpPr>
          <p:cNvPr id="94" name="Google Shape;139;p26"/>
          <p:cNvSpPr/>
          <p:nvPr/>
        </p:nvSpPr>
        <p:spPr>
          <a:xfrm>
            <a:off x="131627" y="835578"/>
            <a:ext cx="474171" cy="37813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 smtClean="0"/>
              <a:t> </a:t>
            </a:r>
            <a:endParaRPr sz="1000" dirty="0"/>
          </a:p>
        </p:txBody>
      </p:sp>
      <p:sp>
        <p:nvSpPr>
          <p:cNvPr id="90" name="Google Shape;139;p26"/>
          <p:cNvSpPr/>
          <p:nvPr/>
        </p:nvSpPr>
        <p:spPr>
          <a:xfrm>
            <a:off x="5754374" y="832374"/>
            <a:ext cx="699377" cy="38178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 smtClean="0"/>
              <a:t>План на 2022 год</a:t>
            </a:r>
            <a:endParaRPr sz="1000" dirty="0"/>
          </a:p>
        </p:txBody>
      </p:sp>
      <p:sp>
        <p:nvSpPr>
          <p:cNvPr id="91" name="Google Shape;139;p26"/>
          <p:cNvSpPr/>
          <p:nvPr/>
        </p:nvSpPr>
        <p:spPr>
          <a:xfrm>
            <a:off x="6485896" y="835578"/>
            <a:ext cx="861301" cy="37689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</p:txBody>
      </p:sp>
      <p:sp>
        <p:nvSpPr>
          <p:cNvPr id="92" name="Google Shape;139;p26"/>
          <p:cNvSpPr/>
          <p:nvPr/>
        </p:nvSpPr>
        <p:spPr>
          <a:xfrm>
            <a:off x="7382181" y="831483"/>
            <a:ext cx="1690792" cy="3780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 smtClean="0">
                <a:latin typeface="+mn-lt"/>
                <a:ea typeface="Roboto" panose="020B0604020202020204" charset="0"/>
              </a:rPr>
              <a:t>Примечание</a:t>
            </a:r>
            <a:endParaRPr sz="1000" dirty="0">
              <a:latin typeface="+mn-lt"/>
              <a:ea typeface="Roboto" panose="020B060402020202020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025407" y="1228255"/>
            <a:ext cx="1090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Показатели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82" name="Google Shape;139;p26"/>
          <p:cNvSpPr/>
          <p:nvPr/>
        </p:nvSpPr>
        <p:spPr>
          <a:xfrm>
            <a:off x="5759096" y="1494622"/>
            <a:ext cx="669792" cy="45425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9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10,1</a:t>
            </a:r>
            <a:endParaRPr lang="ru-RU" sz="9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3" name="Google Shape;139;p26"/>
          <p:cNvSpPr/>
          <p:nvPr/>
        </p:nvSpPr>
        <p:spPr>
          <a:xfrm>
            <a:off x="6480892" y="1494622"/>
            <a:ext cx="834845" cy="45425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buFont typeface="Arial"/>
              <a:buNone/>
            </a:pPr>
            <a:r>
              <a:rPr lang="ru-RU" sz="9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13,09</a:t>
            </a:r>
            <a:endParaRPr sz="9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4" name="Google Shape;139;p26"/>
          <p:cNvSpPr/>
          <p:nvPr/>
        </p:nvSpPr>
        <p:spPr>
          <a:xfrm>
            <a:off x="7372406" y="1494622"/>
            <a:ext cx="1695585" cy="45425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ct val="107000"/>
              </a:lnSpc>
            </a:pPr>
            <a:endParaRPr lang="ru-RU" sz="900" dirty="0">
              <a:ea typeface="Roboto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85" name="Google Shape;139;p26"/>
          <p:cNvSpPr/>
          <p:nvPr/>
        </p:nvSpPr>
        <p:spPr>
          <a:xfrm>
            <a:off x="603250" y="1505254"/>
            <a:ext cx="5102069" cy="44361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ts val="1200"/>
              </a:lnSpc>
            </a:pPr>
            <a:endParaRPr lang="ru-RU" sz="8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97832" y="851052"/>
            <a:ext cx="357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/>
              <a:t>№ </a:t>
            </a:r>
          </a:p>
          <a:p>
            <a:r>
              <a:rPr lang="ru-RU" sz="1000" dirty="0" smtClean="0"/>
              <a:t>п/п</a:t>
            </a:r>
            <a:endParaRPr lang="ru-RU" sz="1000" dirty="0"/>
          </a:p>
        </p:txBody>
      </p:sp>
      <p:sp>
        <p:nvSpPr>
          <p:cNvPr id="67" name="Google Shape;139;p26"/>
          <p:cNvSpPr/>
          <p:nvPr/>
        </p:nvSpPr>
        <p:spPr>
          <a:xfrm>
            <a:off x="609956" y="2001228"/>
            <a:ext cx="5099962" cy="48808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ts val="1200"/>
              </a:lnSpc>
            </a:pPr>
            <a:endParaRPr lang="ru-RU" sz="8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577923" y="1997859"/>
            <a:ext cx="515187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ru-RU" sz="900" dirty="0"/>
              <a:t>Доля обучающихся по образовательным программам основного и среднего общего образования, охваченных мероприятиями, направленными на раннюю профессиональную ориентацию, в том числе в рамках программы "Билет в будущее", % </a:t>
            </a:r>
            <a:endParaRPr lang="ru-RU" sz="9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69" name="Google Shape;139;p26"/>
          <p:cNvSpPr/>
          <p:nvPr/>
        </p:nvSpPr>
        <p:spPr>
          <a:xfrm>
            <a:off x="120735" y="2003933"/>
            <a:ext cx="451850" cy="48537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dirty="0"/>
              <a:t>2</a:t>
            </a:r>
            <a:endParaRPr sz="900" dirty="0"/>
          </a:p>
        </p:txBody>
      </p:sp>
      <p:sp>
        <p:nvSpPr>
          <p:cNvPr id="70" name="Google Shape;139;p26"/>
          <p:cNvSpPr/>
          <p:nvPr/>
        </p:nvSpPr>
        <p:spPr>
          <a:xfrm>
            <a:off x="5754374" y="1988660"/>
            <a:ext cx="678055" cy="50864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71" name="Google Shape;139;p26"/>
          <p:cNvSpPr/>
          <p:nvPr/>
        </p:nvSpPr>
        <p:spPr>
          <a:xfrm>
            <a:off x="6476885" y="1987550"/>
            <a:ext cx="843012" cy="50975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9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Roboto"/>
              </a:rPr>
              <a:t>49,67</a:t>
            </a:r>
            <a:endParaRPr lang="ru-RU" sz="9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Roboto"/>
            </a:endParaRPr>
          </a:p>
        </p:txBody>
      </p:sp>
      <p:sp>
        <p:nvSpPr>
          <p:cNvPr id="72" name="Google Shape;139;p26"/>
          <p:cNvSpPr/>
          <p:nvPr/>
        </p:nvSpPr>
        <p:spPr>
          <a:xfrm>
            <a:off x="7372406" y="1990252"/>
            <a:ext cx="1703919" cy="50495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07000"/>
              </a:lnSpc>
            </a:pPr>
            <a:endParaRPr lang="ru-RU" sz="900" dirty="0">
              <a:ea typeface="Roboto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73" name="Google Shape;139;p26"/>
          <p:cNvSpPr/>
          <p:nvPr/>
        </p:nvSpPr>
        <p:spPr>
          <a:xfrm>
            <a:off x="609956" y="2550345"/>
            <a:ext cx="5102273" cy="39340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ts val="1200"/>
              </a:lnSpc>
            </a:pPr>
            <a:endParaRPr lang="ru-RU" sz="8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74" name="Google Shape;139;p26"/>
          <p:cNvSpPr/>
          <p:nvPr/>
        </p:nvSpPr>
        <p:spPr>
          <a:xfrm>
            <a:off x="126646" y="2551813"/>
            <a:ext cx="445939" cy="38777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dirty="0" smtClean="0"/>
              <a:t>3</a:t>
            </a:r>
            <a:endParaRPr sz="900" dirty="0"/>
          </a:p>
        </p:txBody>
      </p:sp>
      <p:sp>
        <p:nvSpPr>
          <p:cNvPr id="75" name="Google Shape;139;p26"/>
          <p:cNvSpPr/>
          <p:nvPr/>
        </p:nvSpPr>
        <p:spPr>
          <a:xfrm>
            <a:off x="5757135" y="2561244"/>
            <a:ext cx="664852" cy="38777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endParaRPr lang="ru-RU" sz="1300" b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" name="Google Shape;139;p26"/>
          <p:cNvSpPr/>
          <p:nvPr/>
        </p:nvSpPr>
        <p:spPr>
          <a:xfrm>
            <a:off x="6466893" y="2552796"/>
            <a:ext cx="862842" cy="38777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b="1" dirty="0" smtClean="0"/>
              <a:t>78,75</a:t>
            </a:r>
            <a:endParaRPr sz="900" b="1" dirty="0"/>
          </a:p>
        </p:txBody>
      </p:sp>
      <p:sp>
        <p:nvSpPr>
          <p:cNvPr id="77" name="Google Shape;139;p26"/>
          <p:cNvSpPr/>
          <p:nvPr/>
        </p:nvSpPr>
        <p:spPr>
          <a:xfrm>
            <a:off x="7372407" y="2558162"/>
            <a:ext cx="1703918" cy="39085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just">
              <a:lnSpc>
                <a:spcPct val="107000"/>
              </a:lnSpc>
            </a:pPr>
            <a:endParaRPr lang="ru-RU" sz="900" dirty="0">
              <a:ea typeface="Roboto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591791" y="2625081"/>
            <a:ext cx="512682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ru-RU" sz="900" dirty="0"/>
              <a:t>Доля детей в возрасте от 5 до 18 лет, охваченных дополнительным образованием, % </a:t>
            </a:r>
            <a:endParaRPr lang="ru-RU" sz="9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54" name="Google Shape;139;p26"/>
          <p:cNvSpPr/>
          <p:nvPr/>
        </p:nvSpPr>
        <p:spPr>
          <a:xfrm>
            <a:off x="126646" y="3002089"/>
            <a:ext cx="445939" cy="51352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dirty="0" smtClean="0"/>
              <a:t>4</a:t>
            </a:r>
            <a:endParaRPr sz="900" dirty="0"/>
          </a:p>
        </p:txBody>
      </p:sp>
      <p:sp>
        <p:nvSpPr>
          <p:cNvPr id="55" name="Google Shape;139;p26"/>
          <p:cNvSpPr/>
          <p:nvPr/>
        </p:nvSpPr>
        <p:spPr>
          <a:xfrm>
            <a:off x="611111" y="3007780"/>
            <a:ext cx="5099962" cy="5078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ts val="1200"/>
              </a:lnSpc>
            </a:pPr>
            <a:endParaRPr lang="ru-RU" sz="8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56" name="Google Shape;139;p26"/>
          <p:cNvSpPr/>
          <p:nvPr/>
        </p:nvSpPr>
        <p:spPr>
          <a:xfrm>
            <a:off x="5761410" y="3009013"/>
            <a:ext cx="656301" cy="50659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7" name="Google Shape;139;p26"/>
          <p:cNvSpPr/>
          <p:nvPr/>
        </p:nvSpPr>
        <p:spPr>
          <a:xfrm>
            <a:off x="6472749" y="3007781"/>
            <a:ext cx="856986" cy="5078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endParaRPr sz="9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8" name="Google Shape;139;p26"/>
          <p:cNvSpPr/>
          <p:nvPr/>
        </p:nvSpPr>
        <p:spPr>
          <a:xfrm>
            <a:off x="7372406" y="3002089"/>
            <a:ext cx="1695583" cy="51352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 fontAlgn="t"/>
            <a:r>
              <a:rPr lang="ru-RU" sz="800" dirty="0" smtClean="0"/>
              <a:t>С 2019 года в рамках  Целевой модели </a:t>
            </a:r>
            <a:r>
              <a:rPr lang="ru-RU" sz="800" dirty="0"/>
              <a:t>развития </a:t>
            </a:r>
            <a:r>
              <a:rPr lang="ru-RU" sz="800" dirty="0" err="1" smtClean="0"/>
              <a:t>региональ-ных</a:t>
            </a:r>
            <a:r>
              <a:rPr lang="ru-RU" sz="800" dirty="0" smtClean="0"/>
              <a:t> </a:t>
            </a:r>
            <a:r>
              <a:rPr lang="ru-RU" sz="800" dirty="0"/>
              <a:t>систем дополнительного образования детей</a:t>
            </a:r>
            <a:endParaRPr lang="ru-RU" sz="8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5885016" y="2631631"/>
            <a:ext cx="40908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Roboto"/>
              </a:rPr>
              <a:t>75,3</a:t>
            </a:r>
            <a:endParaRPr lang="ru-RU" sz="9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Roboto"/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577923" y="2982279"/>
            <a:ext cx="509875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ru-RU" sz="900" dirty="0"/>
              <a:t>Количество субъектов Российской Федерации, выдающих сертификаты дополнительного образования в рамках системы персонифицированного финансирования дополнительного образования детей, единиц </a:t>
            </a:r>
            <a:endParaRPr lang="ru-RU" sz="9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6412760" y="824084"/>
            <a:ext cx="10421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000" dirty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Факт </a:t>
            </a:r>
            <a:r>
              <a:rPr lang="ru-RU" sz="1000" dirty="0" smtClean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на 4 кв. 2022 </a:t>
            </a:r>
            <a:r>
              <a:rPr lang="ru-RU" sz="1000" dirty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года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3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0" y="13751"/>
            <a:ext cx="878634" cy="62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3250" y="1480829"/>
            <a:ext cx="506681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Охват детей деятельностью региональных центров выявления</a:t>
            </a:r>
            <a:r>
              <a:rPr lang="ru-RU" sz="900" dirty="0" smtClean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, поддержки </a:t>
            </a:r>
            <a:r>
              <a:rPr lang="ru-RU" sz="900" dirty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и развития способностей и талантов у детей и молодежи, технопарков "Кванториум" и центров "IT-куб", % 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4025407" y="3515612"/>
            <a:ext cx="1090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Результаты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03" name="Google Shape;139;p26"/>
          <p:cNvSpPr/>
          <p:nvPr/>
        </p:nvSpPr>
        <p:spPr>
          <a:xfrm>
            <a:off x="118312" y="4332484"/>
            <a:ext cx="444163" cy="4831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dirty="0"/>
              <a:t>2</a:t>
            </a:r>
            <a:endParaRPr sz="900" dirty="0"/>
          </a:p>
        </p:txBody>
      </p:sp>
      <p:sp>
        <p:nvSpPr>
          <p:cNvPr id="104" name="Google Shape;139;p26"/>
          <p:cNvSpPr/>
          <p:nvPr/>
        </p:nvSpPr>
        <p:spPr>
          <a:xfrm>
            <a:off x="5694129" y="4332484"/>
            <a:ext cx="685037" cy="48065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0,083</a:t>
            </a:r>
          </a:p>
        </p:txBody>
      </p:sp>
      <p:sp>
        <p:nvSpPr>
          <p:cNvPr id="105" name="Google Shape;139;p26"/>
          <p:cNvSpPr/>
          <p:nvPr/>
        </p:nvSpPr>
        <p:spPr>
          <a:xfrm>
            <a:off x="6426813" y="4328790"/>
            <a:ext cx="888924" cy="48434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9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0,092197</a:t>
            </a:r>
            <a:endParaRPr sz="9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Google Shape;139;p26"/>
          <p:cNvSpPr/>
          <p:nvPr/>
        </p:nvSpPr>
        <p:spPr>
          <a:xfrm>
            <a:off x="7382180" y="4324326"/>
            <a:ext cx="1685809" cy="48881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ct val="107000"/>
              </a:lnSpc>
            </a:pPr>
            <a:endParaRPr lang="ru-RU" sz="900" dirty="0">
              <a:ea typeface="Roboto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107" name="Google Shape;139;p26"/>
          <p:cNvSpPr/>
          <p:nvPr/>
        </p:nvSpPr>
        <p:spPr>
          <a:xfrm>
            <a:off x="609956" y="4324327"/>
            <a:ext cx="5045942" cy="49263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ts val="1200"/>
              </a:lnSpc>
            </a:pPr>
            <a:endParaRPr lang="ru-RU" sz="8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600705" y="4309130"/>
            <a:ext cx="502145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ru-RU" sz="900" dirty="0" smtClean="0"/>
              <a:t>Обеспечено </a:t>
            </a:r>
            <a:r>
              <a:rPr lang="ru-RU" sz="900" dirty="0"/>
              <a:t>проведение открытых онлайн-уроков, направленных на раннюю профориентацию и реализуемых с учетом опыта цикла открытых уроков "</a:t>
            </a:r>
            <a:r>
              <a:rPr lang="ru-RU" sz="900" dirty="0" err="1"/>
              <a:t>Проектория</a:t>
            </a:r>
            <a:r>
              <a:rPr lang="ru-RU" sz="900" dirty="0"/>
              <a:t>", в которых приняли участие дети, млн человек</a:t>
            </a:r>
            <a:endParaRPr lang="ru-RU" sz="9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53" name="Google Shape;139;p26"/>
          <p:cNvSpPr/>
          <p:nvPr/>
        </p:nvSpPr>
        <p:spPr>
          <a:xfrm>
            <a:off x="118312" y="3832321"/>
            <a:ext cx="444163" cy="41800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dirty="0" smtClean="0"/>
              <a:t>1</a:t>
            </a:r>
            <a:endParaRPr sz="900" dirty="0"/>
          </a:p>
        </p:txBody>
      </p:sp>
      <p:sp>
        <p:nvSpPr>
          <p:cNvPr id="59" name="Google Shape;139;p26"/>
          <p:cNvSpPr/>
          <p:nvPr/>
        </p:nvSpPr>
        <p:spPr>
          <a:xfrm>
            <a:off x="5701001" y="3839970"/>
            <a:ext cx="685037" cy="4335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9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0,922</a:t>
            </a:r>
            <a:endParaRPr lang="ru-RU" sz="9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0" name="Google Shape;139;p26"/>
          <p:cNvSpPr/>
          <p:nvPr/>
        </p:nvSpPr>
        <p:spPr>
          <a:xfrm>
            <a:off x="6426813" y="3837630"/>
            <a:ext cx="888924" cy="42250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0,922</a:t>
            </a:r>
          </a:p>
        </p:txBody>
      </p:sp>
      <p:sp>
        <p:nvSpPr>
          <p:cNvPr id="61" name="Google Shape;139;p26"/>
          <p:cNvSpPr/>
          <p:nvPr/>
        </p:nvSpPr>
        <p:spPr>
          <a:xfrm>
            <a:off x="7372406" y="3832321"/>
            <a:ext cx="1695584" cy="42110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07000"/>
              </a:lnSpc>
            </a:pPr>
            <a:endParaRPr lang="ru-RU" sz="900" dirty="0"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</p:txBody>
      </p:sp>
      <p:sp>
        <p:nvSpPr>
          <p:cNvPr id="62" name="Google Shape;139;p26"/>
          <p:cNvSpPr/>
          <p:nvPr/>
        </p:nvSpPr>
        <p:spPr>
          <a:xfrm>
            <a:off x="603250" y="3839970"/>
            <a:ext cx="5052648" cy="41345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ts val="1200"/>
              </a:lnSpc>
            </a:pPr>
            <a:r>
              <a:rPr lang="ru-RU" sz="900" dirty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Созданы новые места в образовательных организациях различных типов для реализации дополнительных общеразвивающих программ всех направленностей, тыс. единиц нарастающим итогом</a:t>
            </a:r>
          </a:p>
        </p:txBody>
      </p:sp>
      <p:sp>
        <p:nvSpPr>
          <p:cNvPr id="51" name="Google Shape;192;p28"/>
          <p:cNvSpPr txBox="1"/>
          <p:nvPr/>
        </p:nvSpPr>
        <p:spPr>
          <a:xfrm>
            <a:off x="1131159" y="58005"/>
            <a:ext cx="7355246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ru-RU" sz="2400" dirty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Региональный проект </a:t>
            </a:r>
            <a:r>
              <a:rPr lang="ru-RU" sz="24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«</a:t>
            </a:r>
            <a:r>
              <a:rPr lang="ru" sz="24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Успех </a:t>
            </a:r>
            <a:r>
              <a:rPr lang="ru" sz="2400" dirty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каждого </a:t>
            </a:r>
            <a:r>
              <a:rPr lang="ru" sz="24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ребенка»</a:t>
            </a:r>
            <a:endParaRPr sz="2400" dirty="0">
              <a:solidFill>
                <a:schemeClr val="dk2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982433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77;p28"/>
          <p:cNvSpPr/>
          <p:nvPr/>
        </p:nvSpPr>
        <p:spPr>
          <a:xfrm>
            <a:off x="0" y="4849"/>
            <a:ext cx="9144000" cy="638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Прямоугольник 96"/>
          <p:cNvSpPr/>
          <p:nvPr/>
        </p:nvSpPr>
        <p:spPr>
          <a:xfrm>
            <a:off x="101327" y="817136"/>
            <a:ext cx="8941346" cy="3548398"/>
          </a:xfrm>
          <a:prstGeom prst="rect">
            <a:avLst/>
          </a:prstGeom>
          <a:solidFill>
            <a:srgbClr val="FFA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Google Shape;139;p26"/>
          <p:cNvSpPr/>
          <p:nvPr/>
        </p:nvSpPr>
        <p:spPr>
          <a:xfrm>
            <a:off x="635738" y="890330"/>
            <a:ext cx="5047695" cy="37635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1000" dirty="0"/>
              <a:t>Наименование показателя / результата</a:t>
            </a:r>
          </a:p>
        </p:txBody>
      </p:sp>
      <p:sp>
        <p:nvSpPr>
          <p:cNvPr id="99" name="Google Shape;139;p26"/>
          <p:cNvSpPr/>
          <p:nvPr/>
        </p:nvSpPr>
        <p:spPr>
          <a:xfrm>
            <a:off x="100200" y="2213840"/>
            <a:ext cx="499285" cy="41800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dirty="0"/>
              <a:t>4</a:t>
            </a:r>
            <a:endParaRPr sz="900" dirty="0"/>
          </a:p>
        </p:txBody>
      </p:sp>
      <p:sp>
        <p:nvSpPr>
          <p:cNvPr id="96" name="Google Shape;139;p26"/>
          <p:cNvSpPr/>
          <p:nvPr/>
        </p:nvSpPr>
        <p:spPr>
          <a:xfrm>
            <a:off x="111085" y="883538"/>
            <a:ext cx="486698" cy="38314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 smtClean="0"/>
              <a:t> </a:t>
            </a:r>
            <a:endParaRPr sz="1000" dirty="0"/>
          </a:p>
        </p:txBody>
      </p:sp>
      <p:sp>
        <p:nvSpPr>
          <p:cNvPr id="92" name="Google Shape;139;p26"/>
          <p:cNvSpPr/>
          <p:nvPr/>
        </p:nvSpPr>
        <p:spPr>
          <a:xfrm>
            <a:off x="5734097" y="890330"/>
            <a:ext cx="698455" cy="37685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 smtClean="0"/>
              <a:t>План на 2022 год</a:t>
            </a:r>
            <a:endParaRPr sz="1000" dirty="0"/>
          </a:p>
        </p:txBody>
      </p:sp>
      <p:sp>
        <p:nvSpPr>
          <p:cNvPr id="93" name="Google Shape;139;p26"/>
          <p:cNvSpPr/>
          <p:nvPr/>
        </p:nvSpPr>
        <p:spPr>
          <a:xfrm>
            <a:off x="6468651" y="890330"/>
            <a:ext cx="869488" cy="38189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</p:txBody>
      </p:sp>
      <p:sp>
        <p:nvSpPr>
          <p:cNvPr id="94" name="Google Shape;139;p26"/>
          <p:cNvSpPr/>
          <p:nvPr/>
        </p:nvSpPr>
        <p:spPr>
          <a:xfrm>
            <a:off x="7381293" y="888999"/>
            <a:ext cx="1661380" cy="37768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 smtClean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Примечание</a:t>
            </a:r>
            <a:endParaRPr sz="1000" dirty="0"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026567" y="1288681"/>
            <a:ext cx="1090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Результаты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84" name="Google Shape;139;p26"/>
          <p:cNvSpPr/>
          <p:nvPr/>
        </p:nvSpPr>
        <p:spPr>
          <a:xfrm>
            <a:off x="5726588" y="2208555"/>
            <a:ext cx="705963" cy="41898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9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5" name="Google Shape;139;p26"/>
          <p:cNvSpPr/>
          <p:nvPr/>
        </p:nvSpPr>
        <p:spPr>
          <a:xfrm>
            <a:off x="6473953" y="2208555"/>
            <a:ext cx="864186" cy="42034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b="1" dirty="0"/>
              <a:t>1</a:t>
            </a:r>
            <a:endParaRPr sz="900" b="1" dirty="0"/>
          </a:p>
        </p:txBody>
      </p:sp>
      <p:sp>
        <p:nvSpPr>
          <p:cNvPr id="86" name="Google Shape;139;p26"/>
          <p:cNvSpPr/>
          <p:nvPr/>
        </p:nvSpPr>
        <p:spPr>
          <a:xfrm>
            <a:off x="7381293" y="2203871"/>
            <a:ext cx="1661380" cy="4182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07000"/>
              </a:lnSpc>
            </a:pPr>
            <a:r>
              <a:rPr lang="ru-RU" sz="900" dirty="0" smtClean="0">
                <a:latin typeface="Roboto" panose="020B0604020202020204" charset="0"/>
                <a:ea typeface="Roboto" panose="020B0604020202020204" charset="0"/>
                <a:cs typeface="Times New Roman" panose="02020603050405020304" pitchFamily="18" charset="0"/>
              </a:rPr>
              <a:t>Региональный </a:t>
            </a:r>
            <a:r>
              <a:rPr lang="ru-RU" sz="900" dirty="0">
                <a:latin typeface="Roboto" panose="020B0604020202020204" charset="0"/>
                <a:ea typeface="Roboto" panose="020B0604020202020204" charset="0"/>
                <a:cs typeface="Times New Roman" panose="02020603050405020304" pitchFamily="18" charset="0"/>
              </a:rPr>
              <a:t>центр «</a:t>
            </a:r>
            <a:r>
              <a:rPr lang="ru-RU" sz="900" dirty="0" smtClean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Талант22</a:t>
            </a:r>
            <a:r>
              <a:rPr lang="ru-RU" sz="900" dirty="0" smtClean="0">
                <a:latin typeface="Roboto" panose="020B0604020202020204" charset="0"/>
                <a:ea typeface="Roboto" panose="020B0604020202020204" charset="0"/>
                <a:cs typeface="Times New Roman" panose="02020603050405020304" pitchFamily="18" charset="0"/>
              </a:rPr>
              <a:t>» функционирует </a:t>
            </a:r>
          </a:p>
          <a:p>
            <a:pPr>
              <a:lnSpc>
                <a:spcPct val="107000"/>
              </a:lnSpc>
            </a:pPr>
            <a:r>
              <a:rPr lang="ru-RU" sz="900" dirty="0" smtClean="0">
                <a:latin typeface="Roboto" panose="020B0604020202020204" charset="0"/>
                <a:ea typeface="Roboto" panose="020B0604020202020204" charset="0"/>
                <a:cs typeface="Times New Roman" panose="02020603050405020304" pitchFamily="18" charset="0"/>
              </a:rPr>
              <a:t>с 2020 года</a:t>
            </a:r>
            <a:endParaRPr lang="ru-RU" sz="900" dirty="0">
              <a:latin typeface="Roboto" panose="020B0604020202020204" charset="0"/>
              <a:ea typeface="Roboto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87" name="Google Shape;139;p26"/>
          <p:cNvSpPr/>
          <p:nvPr/>
        </p:nvSpPr>
        <p:spPr>
          <a:xfrm>
            <a:off x="630636" y="2214650"/>
            <a:ext cx="5052797" cy="41425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ts val="1200"/>
              </a:lnSpc>
            </a:pPr>
            <a:endParaRPr lang="ru-RU" sz="8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630636" y="2222982"/>
            <a:ext cx="50527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ru-RU" sz="900" dirty="0"/>
              <a:t>Созданы и функционируют региональные центры выявления, поддержки и развития способностей и талантов у детей и молодежи, единиц </a:t>
            </a:r>
            <a:endParaRPr lang="ru-RU" sz="9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13336" y="905080"/>
            <a:ext cx="357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/>
              <a:t>№ </a:t>
            </a:r>
          </a:p>
          <a:p>
            <a:r>
              <a:rPr lang="ru-RU" sz="1000" dirty="0" smtClean="0"/>
              <a:t>п/п</a:t>
            </a:r>
            <a:endParaRPr lang="ru-RU" sz="1000" dirty="0"/>
          </a:p>
        </p:txBody>
      </p:sp>
      <p:sp>
        <p:nvSpPr>
          <p:cNvPr id="69" name="Google Shape;139;p26"/>
          <p:cNvSpPr/>
          <p:nvPr/>
        </p:nvSpPr>
        <p:spPr>
          <a:xfrm>
            <a:off x="642967" y="2742864"/>
            <a:ext cx="5040466" cy="43809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ts val="1200"/>
              </a:lnSpc>
            </a:pPr>
            <a:endParaRPr lang="ru-RU" sz="8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663188" y="2970112"/>
            <a:ext cx="515187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endParaRPr lang="ru-RU" sz="7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71" name="Google Shape;139;p26"/>
          <p:cNvSpPr/>
          <p:nvPr/>
        </p:nvSpPr>
        <p:spPr>
          <a:xfrm>
            <a:off x="104279" y="2742717"/>
            <a:ext cx="497244" cy="44533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dirty="0" smtClean="0"/>
              <a:t>5</a:t>
            </a:r>
            <a:endParaRPr sz="900" dirty="0"/>
          </a:p>
        </p:txBody>
      </p:sp>
      <p:sp>
        <p:nvSpPr>
          <p:cNvPr id="72" name="Google Shape;139;p26"/>
          <p:cNvSpPr/>
          <p:nvPr/>
        </p:nvSpPr>
        <p:spPr>
          <a:xfrm>
            <a:off x="5724877" y="2744923"/>
            <a:ext cx="703810" cy="43603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en-US" sz="9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endParaRPr lang="ru-RU" sz="9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3" name="Google Shape;139;p26"/>
          <p:cNvSpPr/>
          <p:nvPr/>
        </p:nvSpPr>
        <p:spPr>
          <a:xfrm>
            <a:off x="6477713" y="2744923"/>
            <a:ext cx="848122" cy="43603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b="1" dirty="0"/>
              <a:t>1</a:t>
            </a:r>
            <a:endParaRPr sz="900" b="1" dirty="0"/>
          </a:p>
        </p:txBody>
      </p:sp>
      <p:sp>
        <p:nvSpPr>
          <p:cNvPr id="74" name="Google Shape;139;p26"/>
          <p:cNvSpPr/>
          <p:nvPr/>
        </p:nvSpPr>
        <p:spPr>
          <a:xfrm>
            <a:off x="7374165" y="2742883"/>
            <a:ext cx="1668508" cy="43884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</a:pPr>
            <a:r>
              <a:rPr lang="ru-RU" sz="900" dirty="0" smtClean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Внедрена и функционирует </a:t>
            </a:r>
          </a:p>
          <a:p>
            <a:pPr>
              <a:lnSpc>
                <a:spcPct val="107000"/>
              </a:lnSpc>
            </a:pPr>
            <a:r>
              <a:rPr lang="ru-RU" sz="900" dirty="0" smtClean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с 2019 года</a:t>
            </a:r>
            <a:endParaRPr lang="ru-RU" sz="900" dirty="0"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</p:txBody>
      </p:sp>
      <p:sp>
        <p:nvSpPr>
          <p:cNvPr id="75" name="Google Shape;139;p26"/>
          <p:cNvSpPr/>
          <p:nvPr/>
        </p:nvSpPr>
        <p:spPr>
          <a:xfrm>
            <a:off x="639362" y="3281773"/>
            <a:ext cx="5044071" cy="47107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ts val="1200"/>
              </a:lnSpc>
            </a:pPr>
            <a:endParaRPr lang="ru-RU" sz="8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76" name="Google Shape;139;p26"/>
          <p:cNvSpPr/>
          <p:nvPr/>
        </p:nvSpPr>
        <p:spPr>
          <a:xfrm>
            <a:off x="100200" y="3289863"/>
            <a:ext cx="497579" cy="46298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dirty="0"/>
              <a:t>6</a:t>
            </a:r>
            <a:endParaRPr sz="900" dirty="0"/>
          </a:p>
        </p:txBody>
      </p:sp>
      <p:sp>
        <p:nvSpPr>
          <p:cNvPr id="77" name="Google Shape;139;p26"/>
          <p:cNvSpPr/>
          <p:nvPr/>
        </p:nvSpPr>
        <p:spPr>
          <a:xfrm>
            <a:off x="5724877" y="3268728"/>
            <a:ext cx="699563" cy="48412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900" b="1" dirty="0" smtClean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11,941</a:t>
            </a:r>
            <a:endParaRPr lang="ru-RU" sz="900" b="1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78" name="Google Shape;139;p26"/>
          <p:cNvSpPr/>
          <p:nvPr/>
        </p:nvSpPr>
        <p:spPr>
          <a:xfrm>
            <a:off x="6477053" y="3268728"/>
            <a:ext cx="844498" cy="48412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b="1" dirty="0" smtClean="0">
                <a:solidFill>
                  <a:schemeClr val="tx1"/>
                </a:solidFill>
              </a:rPr>
              <a:t>24,031</a:t>
            </a:r>
            <a:endParaRPr sz="900" b="1" dirty="0">
              <a:solidFill>
                <a:schemeClr val="tx1"/>
              </a:solidFill>
            </a:endParaRPr>
          </a:p>
        </p:txBody>
      </p:sp>
      <p:sp>
        <p:nvSpPr>
          <p:cNvPr id="79" name="Google Shape;139;p26"/>
          <p:cNvSpPr/>
          <p:nvPr/>
        </p:nvSpPr>
        <p:spPr>
          <a:xfrm>
            <a:off x="7374165" y="3273361"/>
            <a:ext cx="1676092" cy="47949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</a:pPr>
            <a:endParaRPr lang="ru-RU" sz="1050" dirty="0"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653604" y="3840619"/>
            <a:ext cx="515187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endParaRPr lang="ru-RU" sz="7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5821563" y="3886645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ru-RU" b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649853" y="2735039"/>
            <a:ext cx="50335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ru-RU" sz="900" dirty="0"/>
              <a:t>Внедрена и функционирует Целевая модель развития региональных систем дополнительного образования детей, единиц </a:t>
            </a:r>
            <a:endParaRPr lang="ru-RU" sz="9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636348" y="3270981"/>
            <a:ext cx="50605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ru-RU" sz="900" dirty="0"/>
              <a:t>Дети приняли участие в мероприятиях по профессиональной ориентации в рамках реализации проекта "Билет в будущее", тысяч человек</a:t>
            </a:r>
            <a:endParaRPr lang="ru-RU" sz="9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6424440" y="900912"/>
            <a:ext cx="10151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000" dirty="0">
                <a:latin typeface="Roboto" panose="020B0604020202020204" charset="0"/>
                <a:ea typeface="Roboto" panose="020B0604020202020204" charset="0"/>
              </a:rPr>
              <a:t>Факт </a:t>
            </a:r>
            <a:r>
              <a:rPr lang="ru-RU" sz="1000" dirty="0" smtClean="0">
                <a:latin typeface="Roboto" panose="020B0604020202020204" charset="0"/>
                <a:ea typeface="Roboto" panose="020B0604020202020204" charset="0"/>
              </a:rPr>
              <a:t>на 4 кв. 2022 </a:t>
            </a:r>
            <a:r>
              <a:rPr lang="ru-RU" sz="1000" dirty="0">
                <a:latin typeface="Roboto" panose="020B0604020202020204" charset="0"/>
                <a:ea typeface="Roboto" panose="020B0604020202020204" charset="0"/>
              </a:rPr>
              <a:t>года</a:t>
            </a:r>
            <a:r>
              <a:rPr lang="ru-RU" sz="1000" dirty="0"/>
              <a:t> </a:t>
            </a:r>
          </a:p>
        </p:txBody>
      </p:sp>
      <p:pic>
        <p:nvPicPr>
          <p:cNvPr id="49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0" y="13751"/>
            <a:ext cx="878634" cy="62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Google Shape;139;p26"/>
          <p:cNvSpPr/>
          <p:nvPr/>
        </p:nvSpPr>
        <p:spPr>
          <a:xfrm>
            <a:off x="632330" y="1551436"/>
            <a:ext cx="5051103" cy="53326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ts val="1200"/>
              </a:lnSpc>
            </a:pPr>
            <a:endParaRPr lang="ru-RU" sz="8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39066" y="1547933"/>
            <a:ext cx="515187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endParaRPr lang="ru-RU" sz="7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38" name="Google Shape;139;p26"/>
          <p:cNvSpPr/>
          <p:nvPr/>
        </p:nvSpPr>
        <p:spPr>
          <a:xfrm>
            <a:off x="109760" y="1548615"/>
            <a:ext cx="488019" cy="53608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dirty="0"/>
              <a:t>3</a:t>
            </a:r>
            <a:endParaRPr sz="900" dirty="0"/>
          </a:p>
        </p:txBody>
      </p:sp>
      <p:sp>
        <p:nvSpPr>
          <p:cNvPr id="39" name="Google Shape;139;p26"/>
          <p:cNvSpPr/>
          <p:nvPr/>
        </p:nvSpPr>
        <p:spPr>
          <a:xfrm>
            <a:off x="5734097" y="1545265"/>
            <a:ext cx="701433" cy="55098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9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74</a:t>
            </a:r>
            <a:endParaRPr lang="ru-RU" sz="9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Google Shape;139;p26"/>
          <p:cNvSpPr/>
          <p:nvPr/>
        </p:nvSpPr>
        <p:spPr>
          <a:xfrm>
            <a:off x="6477052" y="1545265"/>
            <a:ext cx="861087" cy="55098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74</a:t>
            </a:r>
            <a:endParaRPr sz="9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Google Shape;139;p26"/>
          <p:cNvSpPr/>
          <p:nvPr/>
        </p:nvSpPr>
        <p:spPr>
          <a:xfrm>
            <a:off x="7381292" y="1544739"/>
            <a:ext cx="1667457" cy="54383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ct val="107000"/>
              </a:lnSpc>
            </a:pPr>
            <a:r>
              <a:rPr lang="ru-RU" sz="850" dirty="0" smtClean="0">
                <a:latin typeface="+mn-lt"/>
                <a:ea typeface="Roboto" panose="020B0604020202020204" charset="0"/>
                <a:cs typeface="Times New Roman" panose="02020603050405020304" pitchFamily="18" charset="0"/>
              </a:rPr>
              <a:t>2019 – 19</a:t>
            </a:r>
          </a:p>
          <a:p>
            <a:pPr>
              <a:lnSpc>
                <a:spcPct val="107000"/>
              </a:lnSpc>
            </a:pPr>
            <a:r>
              <a:rPr lang="ru-RU" sz="850" dirty="0" smtClean="0">
                <a:latin typeface="+mn-lt"/>
                <a:ea typeface="Roboto" panose="020B0604020202020204" charset="0"/>
                <a:cs typeface="Times New Roman" panose="02020603050405020304" pitchFamily="18" charset="0"/>
              </a:rPr>
              <a:t>2020 – 18</a:t>
            </a:r>
          </a:p>
          <a:p>
            <a:pPr>
              <a:lnSpc>
                <a:spcPct val="107000"/>
              </a:lnSpc>
            </a:pPr>
            <a:r>
              <a:rPr lang="ru-RU" sz="850" dirty="0" smtClean="0">
                <a:latin typeface="+mn-lt"/>
                <a:ea typeface="Roboto" panose="020B0604020202020204" charset="0"/>
                <a:cs typeface="Times New Roman" panose="02020603050405020304" pitchFamily="18" charset="0"/>
              </a:rPr>
              <a:t>2021 – 19</a:t>
            </a:r>
          </a:p>
          <a:p>
            <a:pPr>
              <a:lnSpc>
                <a:spcPct val="107000"/>
              </a:lnSpc>
            </a:pPr>
            <a:r>
              <a:rPr lang="ru-RU" sz="850" dirty="0" smtClean="0">
                <a:latin typeface="+mn-lt"/>
                <a:ea typeface="Roboto" panose="020B0604020202020204" charset="0"/>
                <a:cs typeface="Times New Roman" panose="02020603050405020304" pitchFamily="18" charset="0"/>
              </a:rPr>
              <a:t>2022 – 18</a:t>
            </a:r>
            <a:endParaRPr lang="ru-RU" sz="850" dirty="0">
              <a:latin typeface="+mn-lt"/>
              <a:ea typeface="Roboto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32330" y="1552029"/>
            <a:ext cx="508365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ru-RU" sz="900" dirty="0"/>
              <a:t>В общеобразовательных организациях, расположенных в сельской местности и малых городах, обновлена материально-техническая база для занятий физической культурой и спортом, единиц нарастающим итогом </a:t>
            </a:r>
            <a:endParaRPr lang="ru-RU" sz="9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3" name="Google Shape;192;p28"/>
          <p:cNvSpPr txBox="1"/>
          <p:nvPr/>
        </p:nvSpPr>
        <p:spPr>
          <a:xfrm>
            <a:off x="1131159" y="58005"/>
            <a:ext cx="7355246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ru-RU" sz="2400" dirty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Региональный проект </a:t>
            </a:r>
            <a:r>
              <a:rPr lang="ru-RU" sz="24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«</a:t>
            </a:r>
            <a:r>
              <a:rPr lang="ru" sz="24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Успех </a:t>
            </a:r>
            <a:r>
              <a:rPr lang="ru" sz="2400" dirty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каждого </a:t>
            </a:r>
            <a:r>
              <a:rPr lang="ru" sz="24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ребенка»</a:t>
            </a:r>
            <a:endParaRPr sz="2400" dirty="0">
              <a:solidFill>
                <a:schemeClr val="dk2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05299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359" y="2175353"/>
            <a:ext cx="1647954" cy="2927175"/>
          </a:xfrm>
          <a:prstGeom prst="round2DiagRect">
            <a:avLst>
              <a:gd name="adj1" fmla="val 0"/>
              <a:gd name="adj2" fmla="val 173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208" y="3143261"/>
            <a:ext cx="2399187" cy="1650873"/>
          </a:xfrm>
          <a:prstGeom prst="round2DiagRect">
            <a:avLst>
              <a:gd name="adj1" fmla="val 0"/>
              <a:gd name="adj2" fmla="val 173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250" y="1329454"/>
            <a:ext cx="2221524" cy="1725348"/>
          </a:xfrm>
          <a:prstGeom prst="round2DiagRect">
            <a:avLst>
              <a:gd name="adj1" fmla="val 0"/>
              <a:gd name="adj2" fmla="val 173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005" y="1407394"/>
            <a:ext cx="2619851" cy="1725751"/>
          </a:xfrm>
          <a:prstGeom prst="round2DiagRect">
            <a:avLst>
              <a:gd name="adj1" fmla="val 0"/>
              <a:gd name="adj2" fmla="val 173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1430" y="756349"/>
            <a:ext cx="9122570" cy="508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1425" dirty="0" smtClean="0">
                <a:solidFill>
                  <a:schemeClr val="accent1">
                    <a:lumMod val="50000"/>
                  </a:schemeClr>
                </a:solidFill>
              </a:rPr>
              <a:t>Создание новых 922 мест </a:t>
            </a:r>
            <a:r>
              <a:rPr lang="ru-RU" sz="1425" dirty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1425" dirty="0" smtClean="0">
                <a:solidFill>
                  <a:schemeClr val="accent1">
                    <a:lumMod val="50000"/>
                  </a:schemeClr>
                </a:solidFill>
              </a:rPr>
              <a:t>18 образовательных </a:t>
            </a:r>
            <a:r>
              <a:rPr lang="ru-RU" sz="1425" dirty="0">
                <a:solidFill>
                  <a:schemeClr val="accent1">
                    <a:lumMod val="50000"/>
                  </a:schemeClr>
                </a:solidFill>
              </a:rPr>
              <a:t>организациях различных типов для реализации дополнительных общеразвивающих программ всех направленностей</a:t>
            </a:r>
          </a:p>
        </p:txBody>
      </p:sp>
      <p:pic>
        <p:nvPicPr>
          <p:cNvPr id="14" name="Picture 2" descr="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1431" y="163356"/>
            <a:ext cx="733562" cy="52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114300" y="423306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24" name="Google Shape;154;p26"/>
          <p:cNvSpPr txBox="1"/>
          <p:nvPr/>
        </p:nvSpPr>
        <p:spPr>
          <a:xfrm>
            <a:off x="914401" y="115211"/>
            <a:ext cx="7871155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24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Региональный </a:t>
            </a:r>
            <a:r>
              <a:rPr lang="ru-RU" sz="2400" dirty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проект </a:t>
            </a:r>
            <a:r>
              <a:rPr lang="ru-RU" sz="24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«Успех каждого ребенка»</a:t>
            </a:r>
            <a:endParaRPr lang="ru-RU" sz="2400" dirty="0">
              <a:solidFill>
                <a:schemeClr val="dk2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" y="2834816"/>
            <a:ext cx="1700784" cy="2267712"/>
          </a:xfrm>
          <a:prstGeom prst="round2DiagRect">
            <a:avLst>
              <a:gd name="adj1" fmla="val 0"/>
              <a:gd name="adj2" fmla="val 173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17" y="3143261"/>
            <a:ext cx="2221523" cy="1650823"/>
          </a:xfrm>
          <a:prstGeom prst="round2DiagRect">
            <a:avLst>
              <a:gd name="adj1" fmla="val 0"/>
              <a:gd name="adj2" fmla="val 173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61" y="1329454"/>
            <a:ext cx="2221524" cy="1671697"/>
          </a:xfrm>
          <a:prstGeom prst="round2DiagRect">
            <a:avLst>
              <a:gd name="adj1" fmla="val 0"/>
              <a:gd name="adj2" fmla="val 173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634" y="2757518"/>
            <a:ext cx="1615281" cy="2345010"/>
          </a:xfrm>
          <a:prstGeom prst="round2DiagRect">
            <a:avLst>
              <a:gd name="adj1" fmla="val 0"/>
              <a:gd name="adj2" fmla="val 173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112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430" y="655648"/>
            <a:ext cx="9122570" cy="508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1425" dirty="0" smtClean="0">
                <a:solidFill>
                  <a:schemeClr val="accent1">
                    <a:lumMod val="50000"/>
                  </a:schemeClr>
                </a:solidFill>
              </a:rPr>
              <a:t>Обновление материально-технической базы </a:t>
            </a:r>
            <a:r>
              <a:rPr lang="ru-RU" sz="1425" dirty="0">
                <a:solidFill>
                  <a:schemeClr val="accent1">
                    <a:lumMod val="50000"/>
                  </a:schemeClr>
                </a:solidFill>
              </a:rPr>
              <a:t>для занятий </a:t>
            </a:r>
            <a:r>
              <a:rPr lang="ru-RU" sz="1425" dirty="0" smtClean="0">
                <a:solidFill>
                  <a:schemeClr val="accent1">
                    <a:lumMod val="50000"/>
                  </a:schemeClr>
                </a:solidFill>
              </a:rPr>
              <a:t>детей физической </a:t>
            </a:r>
            <a:r>
              <a:rPr lang="ru-RU" sz="1425" dirty="0">
                <a:solidFill>
                  <a:schemeClr val="accent1">
                    <a:lumMod val="50000"/>
                  </a:schemeClr>
                </a:solidFill>
              </a:rPr>
              <a:t>культурой и спортом</a:t>
            </a:r>
          </a:p>
          <a:p>
            <a:pPr algn="ctr">
              <a:lnSpc>
                <a:spcPct val="95000"/>
              </a:lnSpc>
            </a:pPr>
            <a:r>
              <a:rPr lang="ru-RU" sz="1425" dirty="0" smtClean="0">
                <a:solidFill>
                  <a:schemeClr val="accent1">
                    <a:lumMod val="50000"/>
                  </a:schemeClr>
                </a:solidFill>
              </a:rPr>
              <a:t>в 18 общеобразовательных </a:t>
            </a:r>
            <a:r>
              <a:rPr lang="ru-RU" sz="1425" dirty="0">
                <a:solidFill>
                  <a:schemeClr val="accent1">
                    <a:lumMod val="50000"/>
                  </a:schemeClr>
                </a:solidFill>
              </a:rPr>
              <a:t>организациях, расположенных в сельской местности и малых </a:t>
            </a:r>
            <a:r>
              <a:rPr lang="ru-RU" sz="1425" dirty="0" smtClean="0">
                <a:solidFill>
                  <a:schemeClr val="accent1">
                    <a:lumMod val="50000"/>
                  </a:schemeClr>
                </a:solidFill>
              </a:rPr>
              <a:t>городах </a:t>
            </a:r>
            <a:endParaRPr lang="ru-RU" sz="1425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1431" y="163356"/>
            <a:ext cx="733562" cy="52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2949751" y="5029626"/>
            <a:ext cx="3313847" cy="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146584" y="4573854"/>
            <a:ext cx="69201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Ремонт спортзалов – 8 школ</a:t>
            </a:r>
          </a:p>
          <a:p>
            <a:pPr algn="ctr"/>
            <a:r>
              <a:rPr lang="ru-RU" sz="1200" dirty="0" smtClean="0"/>
              <a:t>Оснащение спортклубов – 10 школ </a:t>
            </a:r>
            <a:endParaRPr lang="ru-RU" sz="1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-114300" y="423306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24" name="Google Shape;154;p26"/>
          <p:cNvSpPr txBox="1"/>
          <p:nvPr/>
        </p:nvSpPr>
        <p:spPr>
          <a:xfrm>
            <a:off x="914401" y="115211"/>
            <a:ext cx="7871155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24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Региональный </a:t>
            </a:r>
            <a:r>
              <a:rPr lang="ru-RU" sz="2400" dirty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проект </a:t>
            </a:r>
            <a:r>
              <a:rPr lang="ru-RU" sz="24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«Успех каждого ребенка»</a:t>
            </a:r>
            <a:endParaRPr lang="ru-RU" sz="2400" dirty="0">
              <a:solidFill>
                <a:schemeClr val="dk2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815" y="1337529"/>
            <a:ext cx="2569741" cy="3632027"/>
          </a:xfrm>
          <a:prstGeom prst="round2DiagRect">
            <a:avLst>
              <a:gd name="adj1" fmla="val 0"/>
              <a:gd name="adj2" fmla="val 173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31" y="1337529"/>
            <a:ext cx="2479851" cy="1699412"/>
          </a:xfrm>
          <a:prstGeom prst="round2DiagRect">
            <a:avLst>
              <a:gd name="adj1" fmla="val 0"/>
              <a:gd name="adj2" fmla="val 173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397" y="1302048"/>
            <a:ext cx="2819400" cy="1956966"/>
          </a:xfrm>
          <a:prstGeom prst="round2DiagRect">
            <a:avLst>
              <a:gd name="adj1" fmla="val 0"/>
              <a:gd name="adj2" fmla="val 173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31" y="3196209"/>
            <a:ext cx="2479852" cy="1773347"/>
          </a:xfrm>
          <a:prstGeom prst="round2DiagRect">
            <a:avLst>
              <a:gd name="adj1" fmla="val 0"/>
              <a:gd name="adj2" fmla="val 173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643" y="1236415"/>
            <a:ext cx="1867179" cy="2505854"/>
          </a:xfrm>
          <a:prstGeom prst="round2DiagRect">
            <a:avLst>
              <a:gd name="adj1" fmla="val 0"/>
              <a:gd name="adj2" fmla="val 173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113" y="2671784"/>
            <a:ext cx="2447822" cy="1919568"/>
          </a:xfrm>
          <a:prstGeom prst="round2DiagRect">
            <a:avLst>
              <a:gd name="adj1" fmla="val 0"/>
              <a:gd name="adj2" fmla="val 173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465" y="1792155"/>
            <a:ext cx="1867178" cy="2489571"/>
          </a:xfrm>
          <a:prstGeom prst="round2DiagRect">
            <a:avLst>
              <a:gd name="adj1" fmla="val 0"/>
              <a:gd name="adj2" fmla="val 173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1053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142;p26"/>
          <p:cNvSpPr/>
          <p:nvPr/>
        </p:nvSpPr>
        <p:spPr>
          <a:xfrm>
            <a:off x="168100" y="745892"/>
            <a:ext cx="4669146" cy="274615"/>
          </a:xfrm>
          <a:prstGeom prst="rect">
            <a:avLst/>
          </a:prstGeom>
          <a:solidFill>
            <a:srgbClr val="1729B0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b="1" dirty="0" smtClean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Финансирование:</a:t>
            </a:r>
            <a:endParaRPr sz="1400" b="1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9" name="Google Shape;143;p26"/>
          <p:cNvSpPr/>
          <p:nvPr/>
        </p:nvSpPr>
        <p:spPr>
          <a:xfrm>
            <a:off x="168100" y="2672880"/>
            <a:ext cx="2739128" cy="302583"/>
          </a:xfrm>
          <a:prstGeom prst="rect">
            <a:avLst/>
          </a:prstGeom>
          <a:solidFill>
            <a:srgbClr val="1729B0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b="1" dirty="0" smtClean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Контрольные точки:</a:t>
            </a:r>
            <a:endParaRPr sz="1400" b="1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50" name="Google Shape;144;p26"/>
          <p:cNvSpPr/>
          <p:nvPr/>
        </p:nvSpPr>
        <p:spPr>
          <a:xfrm>
            <a:off x="169747" y="1073436"/>
            <a:ext cx="4667499" cy="1503749"/>
          </a:xfrm>
          <a:prstGeom prst="rect">
            <a:avLst/>
          </a:prstGeom>
          <a:solidFill>
            <a:srgbClr val="7683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Google Shape;148;p26"/>
          <p:cNvSpPr/>
          <p:nvPr/>
        </p:nvSpPr>
        <p:spPr>
          <a:xfrm>
            <a:off x="218402" y="1122902"/>
            <a:ext cx="4556022" cy="138873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Группа 51"/>
          <p:cNvGrpSpPr/>
          <p:nvPr/>
        </p:nvGrpSpPr>
        <p:grpSpPr>
          <a:xfrm>
            <a:off x="1832810" y="1142479"/>
            <a:ext cx="2873006" cy="1184180"/>
            <a:chOff x="1062747" y="1364996"/>
            <a:chExt cx="2795131" cy="1184180"/>
          </a:xfrm>
        </p:grpSpPr>
        <p:sp>
          <p:nvSpPr>
            <p:cNvPr id="53" name="Google Shape;150;p26"/>
            <p:cNvSpPr txBox="1"/>
            <p:nvPr/>
          </p:nvSpPr>
          <p:spPr>
            <a:xfrm>
              <a:off x="1062747" y="1364996"/>
              <a:ext cx="2795131" cy="38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федеральный </a:t>
              </a:r>
              <a:r>
                <a:rPr lang="ru" dirty="0" smtClean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бюджет:</a:t>
              </a:r>
              <a:endParaRPr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54" name="Google Shape;151;p26"/>
            <p:cNvSpPr txBox="1"/>
            <p:nvPr/>
          </p:nvSpPr>
          <p:spPr>
            <a:xfrm>
              <a:off x="1071713" y="1970514"/>
              <a:ext cx="1726500" cy="47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краевой бюджет:</a:t>
              </a:r>
              <a:endParaRPr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55" name="Google Shape;152;p26"/>
            <p:cNvSpPr txBox="1"/>
            <p:nvPr/>
          </p:nvSpPr>
          <p:spPr>
            <a:xfrm>
              <a:off x="1655582" y="1661030"/>
              <a:ext cx="2121924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dirty="0" smtClean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310,1 </a:t>
              </a:r>
              <a:r>
                <a:rPr lang="ru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млн</a:t>
              </a:r>
              <a:r>
                <a:rPr lang="ru" dirty="0" smtClean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. рублей</a:t>
              </a:r>
              <a:endParaRPr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56" name="Google Shape;153;p26"/>
            <p:cNvSpPr txBox="1"/>
            <p:nvPr/>
          </p:nvSpPr>
          <p:spPr>
            <a:xfrm>
              <a:off x="1655583" y="2226076"/>
              <a:ext cx="1903636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ru" dirty="0" smtClean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3,1 млн</a:t>
              </a:r>
              <a:r>
                <a:rPr lang="ru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. рублей</a:t>
              </a:r>
              <a:endParaRPr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</p:grpSp>
      <p:pic>
        <p:nvPicPr>
          <p:cNvPr id="57" name="Google Shape;15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688" y="1284067"/>
            <a:ext cx="951000" cy="951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" name="Группа 57"/>
          <p:cNvGrpSpPr/>
          <p:nvPr/>
        </p:nvGrpSpPr>
        <p:grpSpPr>
          <a:xfrm>
            <a:off x="168100" y="3071158"/>
            <a:ext cx="2739128" cy="1992423"/>
            <a:chOff x="96125" y="3720525"/>
            <a:chExt cx="2208035" cy="1152220"/>
          </a:xfrm>
        </p:grpSpPr>
        <p:sp>
          <p:nvSpPr>
            <p:cNvPr id="59" name="Google Shape;145;p26"/>
            <p:cNvSpPr/>
            <p:nvPr/>
          </p:nvSpPr>
          <p:spPr>
            <a:xfrm>
              <a:off x="96125" y="3720525"/>
              <a:ext cx="2208035" cy="1152220"/>
            </a:xfrm>
            <a:prstGeom prst="rect">
              <a:avLst/>
            </a:prstGeom>
            <a:solidFill>
              <a:srgbClr val="7683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Google Shape;149;p26"/>
            <p:cNvSpPr/>
            <p:nvPr/>
          </p:nvSpPr>
          <p:spPr>
            <a:xfrm>
              <a:off x="154403" y="3784019"/>
              <a:ext cx="2081906" cy="10641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114300" dist="47625" dir="7380000" algn="bl" rotWithShape="0">
                <a:srgbClr val="434343">
                  <a:alpha val="3725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1" name="Google Shape;158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06010" y="3806954"/>
              <a:ext cx="820035" cy="89405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7" name="Группа 76"/>
          <p:cNvGrpSpPr/>
          <p:nvPr/>
        </p:nvGrpSpPr>
        <p:grpSpPr>
          <a:xfrm>
            <a:off x="3067000" y="2684068"/>
            <a:ext cx="5899101" cy="2379513"/>
            <a:chOff x="2993331" y="2672880"/>
            <a:chExt cx="6048405" cy="2379513"/>
          </a:xfrm>
        </p:grpSpPr>
        <p:grpSp>
          <p:nvGrpSpPr>
            <p:cNvPr id="78" name="Группа 77"/>
            <p:cNvGrpSpPr/>
            <p:nvPr/>
          </p:nvGrpSpPr>
          <p:grpSpPr>
            <a:xfrm>
              <a:off x="2993331" y="2672880"/>
              <a:ext cx="6048405" cy="2379513"/>
              <a:chOff x="1665080" y="1394561"/>
              <a:chExt cx="4512355" cy="2379513"/>
            </a:xfrm>
          </p:grpSpPr>
          <p:grpSp>
            <p:nvGrpSpPr>
              <p:cNvPr id="81" name="Группа 80"/>
              <p:cNvGrpSpPr/>
              <p:nvPr/>
            </p:nvGrpSpPr>
            <p:grpSpPr>
              <a:xfrm>
                <a:off x="1665080" y="1394561"/>
                <a:ext cx="4512355" cy="2379513"/>
                <a:chOff x="1575570" y="1542612"/>
                <a:chExt cx="6025815" cy="2572540"/>
              </a:xfrm>
            </p:grpSpPr>
            <p:sp>
              <p:nvSpPr>
                <p:cNvPr id="84" name="Прямоугольник 83"/>
                <p:cNvSpPr/>
                <p:nvPr/>
              </p:nvSpPr>
              <p:spPr>
                <a:xfrm>
                  <a:off x="1575570" y="1542612"/>
                  <a:ext cx="6025815" cy="2572540"/>
                </a:xfrm>
                <a:prstGeom prst="rect">
                  <a:avLst/>
                </a:prstGeom>
                <a:solidFill>
                  <a:srgbClr val="7683E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" name="Google Shape;139;p26"/>
                <p:cNvSpPr/>
                <p:nvPr/>
              </p:nvSpPr>
              <p:spPr>
                <a:xfrm>
                  <a:off x="1633377" y="1961103"/>
                  <a:ext cx="5916903" cy="210808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114300" dist="47625" dir="7380000" algn="bl" rotWithShape="0">
                    <a:srgbClr val="434343">
                      <a:alpha val="3725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2" name="Прямоугольник 81"/>
              <p:cNvSpPr/>
              <p:nvPr/>
            </p:nvSpPr>
            <p:spPr>
              <a:xfrm>
                <a:off x="1665080" y="1911845"/>
                <a:ext cx="2311681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indent="-108000" algn="just">
                  <a:buFont typeface="Arial" panose="020B0604020202020204" pitchFamily="34" charset="0"/>
                  <a:buChar char="•"/>
                </a:pPr>
                <a:endParaRPr lang="ru-RU" sz="800" dirty="0">
                  <a:latin typeface="Arial" panose="020B0604020202020204" pitchFamily="34" charset="0"/>
                  <a:ea typeface="Roboto" panose="020B0604020202020204" charset="0"/>
                  <a:cs typeface="Arial" panose="020B0604020202020204" pitchFamily="34" charset="0"/>
                  <a:sym typeface="Roboto"/>
                </a:endParaRPr>
              </a:p>
            </p:txBody>
          </p:sp>
          <p:sp>
            <p:nvSpPr>
              <p:cNvPr id="83" name="Прямоугольник 82"/>
              <p:cNvSpPr/>
              <p:nvPr/>
            </p:nvSpPr>
            <p:spPr>
              <a:xfrm>
                <a:off x="3946961" y="1901641"/>
                <a:ext cx="2149102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indent="108000" algn="just">
                  <a:buFont typeface="Arial" panose="020B0604020202020204" pitchFamily="34" charset="0"/>
                  <a:buChar char="•"/>
                </a:pPr>
                <a:endParaRPr lang="ru-RU" sz="800" dirty="0">
                  <a:latin typeface="Arial" panose="020B0604020202020204" pitchFamily="34" charset="0"/>
                  <a:ea typeface="Roboto" panose="020B0604020202020204" charset="0"/>
                  <a:cs typeface="Arial" panose="020B0604020202020204" pitchFamily="34" charset="0"/>
                  <a:sym typeface="Roboto"/>
                </a:endParaRPr>
              </a:p>
            </p:txBody>
          </p:sp>
        </p:grpSp>
        <p:sp>
          <p:nvSpPr>
            <p:cNvPr id="80" name="Google Shape;139;p26"/>
            <p:cNvSpPr/>
            <p:nvPr/>
          </p:nvSpPr>
          <p:spPr>
            <a:xfrm>
              <a:off x="3047991" y="2730455"/>
              <a:ext cx="5939082" cy="2580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114300" dist="47625" dir="7380000" algn="bl" rotWithShape="0">
                <a:srgbClr val="434343">
                  <a:alpha val="3725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ru-RU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квартал 2022 года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9" name="Google Shape;233;p30"/>
          <p:cNvSpPr txBox="1"/>
          <p:nvPr/>
        </p:nvSpPr>
        <p:spPr>
          <a:xfrm>
            <a:off x="1206061" y="3711197"/>
            <a:ext cx="1545021" cy="3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в </a:t>
            </a:r>
            <a:r>
              <a:rPr lang="ru" sz="18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2022 </a:t>
            </a:r>
            <a:r>
              <a:rPr lang="ru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году</a:t>
            </a:r>
            <a:r>
              <a:rPr lang="ru" sz="18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 smtClean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26</a:t>
            </a:r>
            <a:endParaRPr sz="1800" dirty="0">
              <a:solidFill>
                <a:schemeClr val="tx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2" name="Google Shape;139;p26"/>
          <p:cNvSpPr/>
          <p:nvPr/>
        </p:nvSpPr>
        <p:spPr>
          <a:xfrm>
            <a:off x="0" y="4849"/>
            <a:ext cx="9144000" cy="638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54;p26"/>
          <p:cNvSpPr txBox="1"/>
          <p:nvPr/>
        </p:nvSpPr>
        <p:spPr>
          <a:xfrm>
            <a:off x="774236" y="56297"/>
            <a:ext cx="8369764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ru-RU" sz="22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Региональный проект «Цифровая </a:t>
            </a:r>
            <a:r>
              <a:rPr lang="ru-RU" sz="2200" dirty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образовательная </a:t>
            </a:r>
            <a:r>
              <a:rPr lang="ru-RU" sz="22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среда»</a:t>
            </a:r>
            <a:endParaRPr lang="ru-RU" sz="2200" dirty="0">
              <a:solidFill>
                <a:schemeClr val="dk2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3181402" y="3166180"/>
            <a:ext cx="567029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indent="63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sym typeface="Roboto"/>
              </a:rPr>
              <a:t> </a:t>
            </a:r>
            <a:r>
              <a:rPr lang="ru-RU" dirty="0" smtClean="0">
                <a:solidFill>
                  <a:schemeClr val="tx1"/>
                </a:solidFill>
                <a:sym typeface="Roboto"/>
              </a:rPr>
              <a:t>приобретение </a:t>
            </a:r>
            <a:r>
              <a:rPr lang="ru-RU" dirty="0" smtClean="0"/>
              <a:t>компьютерного, мультимедийного, презентационного оборудования </a:t>
            </a:r>
            <a:r>
              <a:rPr lang="ru-RU" dirty="0"/>
              <a:t>и </a:t>
            </a:r>
            <a:r>
              <a:rPr lang="ru-RU" dirty="0" smtClean="0"/>
              <a:t>программного обеспечения </a:t>
            </a:r>
            <a:r>
              <a:rPr lang="ru-RU" dirty="0"/>
              <a:t>в рамках эксперимента по модернизации начального общего, основного общего и среднего общего образования</a:t>
            </a:r>
            <a:endParaRPr lang="ru-RU" dirty="0">
              <a:solidFill>
                <a:schemeClr val="tx1"/>
              </a:solidFill>
              <a:sym typeface="Roboto"/>
            </a:endParaRPr>
          </a:p>
          <a:p>
            <a:pPr marL="87313" indent="6350" algn="just"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chemeClr val="tx1"/>
                </a:solidFill>
              </a:rPr>
              <a:t> реализация мероприятий </a:t>
            </a:r>
            <a:r>
              <a:rPr lang="ru-RU" dirty="0">
                <a:solidFill>
                  <a:schemeClr val="tx1"/>
                </a:solidFill>
              </a:rPr>
              <a:t>по внедрению цифровой образовательной среды </a:t>
            </a:r>
            <a:endParaRPr lang="ru-RU" dirty="0" smtClean="0">
              <a:solidFill>
                <a:schemeClr val="tx1"/>
              </a:solidFill>
            </a:endParaRPr>
          </a:p>
          <a:p>
            <a:pPr marL="87313" indent="6350" algn="just"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chemeClr val="tx1"/>
                </a:solidFill>
              </a:rPr>
              <a:t> функционирование </a:t>
            </a:r>
            <a:r>
              <a:rPr lang="ru-RU" dirty="0">
                <a:solidFill>
                  <a:schemeClr val="tx1"/>
                </a:solidFill>
              </a:rPr>
              <a:t>центра цифрового образования «IT-куб»</a:t>
            </a:r>
            <a:r>
              <a:rPr lang="en-US" dirty="0">
                <a:solidFill>
                  <a:schemeClr val="tx1"/>
                </a:solidFill>
                <a:sym typeface="Roboto"/>
              </a:rPr>
              <a:t> </a:t>
            </a:r>
            <a:endParaRPr lang="ru-RU" dirty="0" smtClean="0">
              <a:solidFill>
                <a:schemeClr val="tx1"/>
              </a:solidFill>
              <a:sym typeface="Roboto"/>
            </a:endParaRPr>
          </a:p>
        </p:txBody>
      </p:sp>
      <p:pic>
        <p:nvPicPr>
          <p:cNvPr id="91" name="Picture 2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0" y="13751"/>
            <a:ext cx="878634" cy="62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0" name="Диаграмма 3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4257525"/>
              </p:ext>
            </p:extLst>
          </p:nvPr>
        </p:nvGraphicFramePr>
        <p:xfrm>
          <a:off x="5052725" y="813029"/>
          <a:ext cx="3892394" cy="1764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3" name="Диаграмма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4477909"/>
              </p:ext>
            </p:extLst>
          </p:nvPr>
        </p:nvGraphicFramePr>
        <p:xfrm>
          <a:off x="5106010" y="826618"/>
          <a:ext cx="3810058" cy="1631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5340944"/>
              </p:ext>
            </p:extLst>
          </p:nvPr>
        </p:nvGraphicFramePr>
        <p:xfrm>
          <a:off x="5084064" y="793295"/>
          <a:ext cx="3828724" cy="1783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11581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7;p33"/>
          <p:cNvSpPr/>
          <p:nvPr/>
        </p:nvSpPr>
        <p:spPr>
          <a:xfrm>
            <a:off x="0" y="4849"/>
            <a:ext cx="9144000" cy="638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Прямоугольник 8"/>
          <p:cNvSpPr/>
          <p:nvPr/>
        </p:nvSpPr>
        <p:spPr>
          <a:xfrm>
            <a:off x="139774" y="783735"/>
            <a:ext cx="8941346" cy="4059878"/>
          </a:xfrm>
          <a:prstGeom prst="rect">
            <a:avLst/>
          </a:prstGeom>
          <a:solidFill>
            <a:srgbClr val="7683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Google Shape;139;p26"/>
          <p:cNvSpPr/>
          <p:nvPr/>
        </p:nvSpPr>
        <p:spPr>
          <a:xfrm>
            <a:off x="656882" y="1002659"/>
            <a:ext cx="5099962" cy="43212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1000" dirty="0"/>
              <a:t>Наименование показателя / результата</a:t>
            </a:r>
          </a:p>
        </p:txBody>
      </p:sp>
      <p:sp>
        <p:nvSpPr>
          <p:cNvPr id="11" name="Google Shape;139;p26"/>
          <p:cNvSpPr/>
          <p:nvPr/>
        </p:nvSpPr>
        <p:spPr>
          <a:xfrm>
            <a:off x="132218" y="1777065"/>
            <a:ext cx="474171" cy="93106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Google Shape;139;p26"/>
          <p:cNvSpPr/>
          <p:nvPr/>
        </p:nvSpPr>
        <p:spPr>
          <a:xfrm>
            <a:off x="144755" y="1002658"/>
            <a:ext cx="474171" cy="43212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 smtClean="0"/>
              <a:t> </a:t>
            </a:r>
            <a:endParaRPr sz="1000" dirty="0"/>
          </a:p>
        </p:txBody>
      </p:sp>
      <p:sp>
        <p:nvSpPr>
          <p:cNvPr id="13" name="Google Shape;139;p26"/>
          <p:cNvSpPr/>
          <p:nvPr/>
        </p:nvSpPr>
        <p:spPr>
          <a:xfrm>
            <a:off x="5781412" y="992781"/>
            <a:ext cx="678055" cy="43532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14" name="Google Shape;139;p26"/>
          <p:cNvSpPr/>
          <p:nvPr/>
        </p:nvSpPr>
        <p:spPr>
          <a:xfrm>
            <a:off x="6499024" y="992781"/>
            <a:ext cx="861301" cy="442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</p:txBody>
      </p:sp>
      <p:sp>
        <p:nvSpPr>
          <p:cNvPr id="15" name="Google Shape;139;p26"/>
          <p:cNvSpPr/>
          <p:nvPr/>
        </p:nvSpPr>
        <p:spPr>
          <a:xfrm>
            <a:off x="7395309" y="998564"/>
            <a:ext cx="1690792" cy="43621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 smtClean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Примечание</a:t>
            </a:r>
            <a:endParaRPr sz="1000" dirty="0"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65014" y="1481889"/>
            <a:ext cx="1090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Показатели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7" name="Google Shape;139;p26"/>
          <p:cNvSpPr/>
          <p:nvPr/>
        </p:nvSpPr>
        <p:spPr>
          <a:xfrm>
            <a:off x="5783314" y="1777064"/>
            <a:ext cx="671028" cy="93267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endParaRPr lang="ru-RU" sz="1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Google Shape;139;p26"/>
          <p:cNvSpPr/>
          <p:nvPr/>
        </p:nvSpPr>
        <p:spPr>
          <a:xfrm>
            <a:off x="6499024" y="1777064"/>
            <a:ext cx="856502" cy="93106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17,93</a:t>
            </a:r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Google Shape;139;p26"/>
          <p:cNvSpPr/>
          <p:nvPr/>
        </p:nvSpPr>
        <p:spPr>
          <a:xfrm>
            <a:off x="7395309" y="1777065"/>
            <a:ext cx="1685051" cy="93106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07000"/>
              </a:lnSpc>
            </a:pPr>
            <a:endParaRPr lang="ru-RU" sz="1200" dirty="0">
              <a:ea typeface="Roboto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20" name="Google Shape;139;p26"/>
          <p:cNvSpPr/>
          <p:nvPr/>
        </p:nvSpPr>
        <p:spPr>
          <a:xfrm>
            <a:off x="644345" y="1777064"/>
            <a:ext cx="5094287" cy="93267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Доля обучающихся, для которых созданы равные условия получения качественного образования вне зависимости от места их нахождения посредством предоставления доступа к федеральной информационно-сервисной платформе цифровой образовательной среды,  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8144" y="1035279"/>
            <a:ext cx="357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/>
              <a:t>№ </a:t>
            </a:r>
          </a:p>
          <a:p>
            <a:r>
              <a:rPr lang="ru-RU" sz="1000" dirty="0" smtClean="0"/>
              <a:t>п/п</a:t>
            </a:r>
            <a:endParaRPr lang="ru-RU" sz="10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6408542" y="1021322"/>
            <a:ext cx="10451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000" dirty="0">
                <a:latin typeface="Roboto" panose="020B0604020202020204" charset="0"/>
                <a:ea typeface="Roboto" panose="020B0604020202020204" charset="0"/>
              </a:rPr>
              <a:t>Факт </a:t>
            </a:r>
            <a:r>
              <a:rPr lang="ru-RU" sz="1000" dirty="0" smtClean="0">
                <a:latin typeface="Roboto" panose="020B0604020202020204" charset="0"/>
                <a:ea typeface="Roboto" panose="020B0604020202020204" charset="0"/>
              </a:rPr>
              <a:t>на 4 кв. </a:t>
            </a:r>
            <a:r>
              <a:rPr lang="ru-RU" sz="1000" dirty="0" smtClean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2022</a:t>
            </a:r>
            <a:r>
              <a:rPr lang="ru-RU" sz="1000" dirty="0" smtClean="0">
                <a:latin typeface="Roboto" panose="020B0604020202020204" charset="0"/>
                <a:ea typeface="Roboto" panose="020B0604020202020204" charset="0"/>
              </a:rPr>
              <a:t> </a:t>
            </a:r>
            <a:r>
              <a:rPr lang="ru-RU" sz="1000" dirty="0">
                <a:latin typeface="Roboto" panose="020B0604020202020204" charset="0"/>
                <a:ea typeface="Roboto" panose="020B0604020202020204" charset="0"/>
              </a:rPr>
              <a:t>года</a:t>
            </a:r>
            <a:r>
              <a:rPr lang="ru-RU" sz="1000" dirty="0"/>
              <a:t> </a:t>
            </a:r>
          </a:p>
        </p:txBody>
      </p:sp>
      <p:sp>
        <p:nvSpPr>
          <p:cNvPr id="58" name="Google Shape;139;p26"/>
          <p:cNvSpPr/>
          <p:nvPr/>
        </p:nvSpPr>
        <p:spPr>
          <a:xfrm>
            <a:off x="652083" y="3584935"/>
            <a:ext cx="5099962" cy="83522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ts val="1200"/>
              </a:lnSpc>
            </a:pPr>
            <a:endParaRPr lang="ru-RU" sz="1200" dirty="0"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</p:txBody>
      </p:sp>
      <p:sp>
        <p:nvSpPr>
          <p:cNvPr id="59" name="Google Shape;139;p26"/>
          <p:cNvSpPr/>
          <p:nvPr/>
        </p:nvSpPr>
        <p:spPr>
          <a:xfrm>
            <a:off x="139954" y="3590346"/>
            <a:ext cx="474171" cy="82437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Google Shape;139;p26"/>
          <p:cNvSpPr/>
          <p:nvPr/>
        </p:nvSpPr>
        <p:spPr>
          <a:xfrm>
            <a:off x="5790003" y="3586994"/>
            <a:ext cx="664339" cy="83109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endParaRPr lang="ru-RU" sz="1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Google Shape;139;p26"/>
          <p:cNvSpPr/>
          <p:nvPr/>
        </p:nvSpPr>
        <p:spPr>
          <a:xfrm>
            <a:off x="6499024" y="3586995"/>
            <a:ext cx="856503" cy="83109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13,13</a:t>
            </a:r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Google Shape;139;p26"/>
          <p:cNvSpPr/>
          <p:nvPr/>
        </p:nvSpPr>
        <p:spPr>
          <a:xfrm>
            <a:off x="7399629" y="3591425"/>
            <a:ext cx="1680731" cy="82220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07000"/>
              </a:lnSpc>
            </a:pPr>
            <a:endParaRPr lang="ru-RU" sz="1200" dirty="0">
              <a:ea typeface="Roboto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64" name="Google Shape;139;p26"/>
          <p:cNvSpPr/>
          <p:nvPr/>
        </p:nvSpPr>
        <p:spPr>
          <a:xfrm>
            <a:off x="654082" y="2843350"/>
            <a:ext cx="5099962" cy="64328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ts val="1200"/>
              </a:lnSpc>
            </a:pPr>
            <a:endParaRPr lang="ru-RU" sz="1200" dirty="0"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</p:txBody>
      </p:sp>
      <p:sp>
        <p:nvSpPr>
          <p:cNvPr id="65" name="Google Shape;139;p26"/>
          <p:cNvSpPr/>
          <p:nvPr/>
        </p:nvSpPr>
        <p:spPr>
          <a:xfrm>
            <a:off x="141953" y="2845838"/>
            <a:ext cx="474171" cy="63896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Google Shape;139;p26"/>
          <p:cNvSpPr/>
          <p:nvPr/>
        </p:nvSpPr>
        <p:spPr>
          <a:xfrm>
            <a:off x="5792003" y="2836724"/>
            <a:ext cx="662339" cy="64921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endParaRPr lang="ru-RU" sz="1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7" name="Google Shape;139;p26"/>
          <p:cNvSpPr/>
          <p:nvPr/>
        </p:nvSpPr>
        <p:spPr>
          <a:xfrm>
            <a:off x="6504423" y="2845838"/>
            <a:ext cx="851104" cy="64009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40,30</a:t>
            </a:r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Google Shape;139;p26"/>
          <p:cNvSpPr/>
          <p:nvPr/>
        </p:nvSpPr>
        <p:spPr>
          <a:xfrm>
            <a:off x="7399629" y="2851188"/>
            <a:ext cx="1680732" cy="63361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</a:pPr>
            <a:endParaRPr lang="ru-RU" sz="1200" dirty="0"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602166" y="2813674"/>
            <a:ext cx="51972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Доля педагогических работников, использующих </a:t>
            </a:r>
            <a:r>
              <a:rPr lang="ru-RU" sz="1200" smtClean="0">
                <a:latin typeface="Arial" panose="020B0604020202020204" pitchFamily="34" charset="0"/>
                <a:cs typeface="Arial" panose="020B0604020202020204" pitchFamily="34" charset="0"/>
              </a:rPr>
              <a:t>сервисы федеральной-информационно-сервисной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платформы цифровой образовательной среды, %</a:t>
            </a:r>
            <a:endParaRPr lang="ru-RU" sz="1200" dirty="0"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Roboto"/>
            </a:endParaRPr>
          </a:p>
        </p:txBody>
      </p:sp>
      <p:pic>
        <p:nvPicPr>
          <p:cNvPr id="40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0" y="13751"/>
            <a:ext cx="878634" cy="62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7718" y="3584936"/>
            <a:ext cx="50931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Доля образовательных организаций, использующих сервисы федеральной информационно-сервисной платформы цифровой образовательной среды при реализации программ основного общего образования, %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5694607" y="1014367"/>
            <a:ext cx="8728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000" dirty="0" smtClean="0">
                <a:latin typeface="Roboto" panose="020B0604020202020204" charset="0"/>
                <a:ea typeface="Roboto" panose="020B0604020202020204" charset="0"/>
              </a:rPr>
              <a:t>План на</a:t>
            </a:r>
          </a:p>
          <a:p>
            <a:pPr lvl="0" algn="ctr"/>
            <a:r>
              <a:rPr lang="ru-RU" sz="1000" dirty="0" smtClean="0">
                <a:latin typeface="Roboto" panose="020B0604020202020204" charset="0"/>
                <a:ea typeface="Roboto" panose="020B0604020202020204" charset="0"/>
              </a:rPr>
              <a:t> </a:t>
            </a:r>
            <a:r>
              <a:rPr lang="ru-RU" sz="1000" dirty="0" smtClean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2022</a:t>
            </a:r>
            <a:r>
              <a:rPr lang="ru-RU" sz="1000" dirty="0" smtClean="0">
                <a:latin typeface="Roboto" panose="020B0604020202020204" charset="0"/>
                <a:ea typeface="Roboto" panose="020B0604020202020204" charset="0"/>
              </a:rPr>
              <a:t> год</a:t>
            </a:r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32" name="Google Shape;154;p26"/>
          <p:cNvSpPr txBox="1"/>
          <p:nvPr/>
        </p:nvSpPr>
        <p:spPr>
          <a:xfrm>
            <a:off x="774236" y="56297"/>
            <a:ext cx="8369764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ru-RU" sz="22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Региональный проект «Цифровая </a:t>
            </a:r>
            <a:r>
              <a:rPr lang="ru-RU" sz="2200" dirty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образовательная </a:t>
            </a:r>
            <a:r>
              <a:rPr lang="ru-RU" sz="22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среда»</a:t>
            </a:r>
            <a:endParaRPr lang="ru-RU" sz="2200" dirty="0">
              <a:solidFill>
                <a:schemeClr val="dk2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2238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7;p33"/>
          <p:cNvSpPr/>
          <p:nvPr/>
        </p:nvSpPr>
        <p:spPr>
          <a:xfrm>
            <a:off x="0" y="4849"/>
            <a:ext cx="9144000" cy="638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Прямоугольник 8"/>
          <p:cNvSpPr/>
          <p:nvPr/>
        </p:nvSpPr>
        <p:spPr>
          <a:xfrm>
            <a:off x="139774" y="783735"/>
            <a:ext cx="8941346" cy="4059878"/>
          </a:xfrm>
          <a:prstGeom prst="rect">
            <a:avLst/>
          </a:prstGeom>
          <a:solidFill>
            <a:srgbClr val="7683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Google Shape;139;p26"/>
          <p:cNvSpPr/>
          <p:nvPr/>
        </p:nvSpPr>
        <p:spPr>
          <a:xfrm>
            <a:off x="645105" y="1850301"/>
            <a:ext cx="5099962" cy="98746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ts val="1200"/>
              </a:lnSpc>
            </a:pPr>
            <a:endParaRPr lang="ru-RU" sz="1200" dirty="0"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86392" y="1855029"/>
            <a:ext cx="51518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endParaRPr lang="ru-RU" sz="1200" dirty="0"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</p:txBody>
      </p:sp>
      <p:sp>
        <p:nvSpPr>
          <p:cNvPr id="24" name="Google Shape;139;p26"/>
          <p:cNvSpPr/>
          <p:nvPr/>
        </p:nvSpPr>
        <p:spPr>
          <a:xfrm>
            <a:off x="132976" y="1855711"/>
            <a:ext cx="474171" cy="97462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Google Shape;139;p26"/>
          <p:cNvSpPr/>
          <p:nvPr/>
        </p:nvSpPr>
        <p:spPr>
          <a:xfrm>
            <a:off x="5783025" y="1852360"/>
            <a:ext cx="678055" cy="98257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37</a:t>
            </a:r>
            <a:endParaRPr lang="ru-RU" sz="1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Google Shape;139;p26"/>
          <p:cNvSpPr/>
          <p:nvPr/>
        </p:nvSpPr>
        <p:spPr>
          <a:xfrm>
            <a:off x="6495445" y="1852361"/>
            <a:ext cx="853103" cy="98257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40,12</a:t>
            </a:r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Google Shape;139;p26"/>
          <p:cNvSpPr/>
          <p:nvPr/>
        </p:nvSpPr>
        <p:spPr>
          <a:xfrm>
            <a:off x="7390651" y="1856791"/>
            <a:ext cx="1690469" cy="97206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07000"/>
              </a:lnSpc>
            </a:pPr>
            <a:r>
              <a:rPr lang="ru-RU" sz="1150" dirty="0" smtClean="0">
                <a:latin typeface="Arial" panose="020B0604020202020204" pitchFamily="34" charset="0"/>
                <a:cs typeface="Arial" panose="020B0604020202020204" pitchFamily="34" charset="0"/>
              </a:rPr>
              <a:t>2021 год – 170 школ</a:t>
            </a:r>
          </a:p>
          <a:p>
            <a:pPr algn="just">
              <a:lnSpc>
                <a:spcPct val="107000"/>
              </a:lnSpc>
            </a:pPr>
            <a:r>
              <a:rPr lang="ru-RU" sz="1150" dirty="0" smtClean="0">
                <a:latin typeface="Arial" panose="020B0604020202020204" pitchFamily="34" charset="0"/>
                <a:cs typeface="Arial" panose="020B0604020202020204" pitchFamily="34" charset="0"/>
              </a:rPr>
              <a:t>2022 год – 102 школы</a:t>
            </a:r>
          </a:p>
          <a:p>
            <a:pPr algn="just">
              <a:lnSpc>
                <a:spcPct val="107000"/>
              </a:lnSpc>
            </a:pPr>
            <a:endParaRPr lang="ru-RU" sz="11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593190" y="1846839"/>
            <a:ext cx="51450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Образовательные организации оснащены (обновили)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образования, % </a:t>
            </a:r>
            <a:endParaRPr lang="ru-RU" sz="1200" dirty="0"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</p:txBody>
      </p:sp>
      <p:sp>
        <p:nvSpPr>
          <p:cNvPr id="58" name="Google Shape;139;p26"/>
          <p:cNvSpPr/>
          <p:nvPr/>
        </p:nvSpPr>
        <p:spPr>
          <a:xfrm>
            <a:off x="645105" y="3028215"/>
            <a:ext cx="5099962" cy="72430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ts val="1200"/>
              </a:lnSpc>
            </a:pPr>
            <a:endParaRPr lang="ru-RU" sz="1200" dirty="0"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</p:txBody>
      </p:sp>
      <p:sp>
        <p:nvSpPr>
          <p:cNvPr id="59" name="Google Shape;139;p26"/>
          <p:cNvSpPr/>
          <p:nvPr/>
        </p:nvSpPr>
        <p:spPr>
          <a:xfrm>
            <a:off x="132976" y="3028215"/>
            <a:ext cx="474171" cy="7203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Google Shape;139;p26"/>
          <p:cNvSpPr/>
          <p:nvPr/>
        </p:nvSpPr>
        <p:spPr>
          <a:xfrm>
            <a:off x="5783025" y="3030273"/>
            <a:ext cx="678055" cy="72072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101</a:t>
            </a:r>
            <a:endParaRPr lang="ru-RU" sz="1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Google Shape;139;p26"/>
          <p:cNvSpPr/>
          <p:nvPr/>
        </p:nvSpPr>
        <p:spPr>
          <a:xfrm>
            <a:off x="6495445" y="3030274"/>
            <a:ext cx="853103" cy="72072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101</a:t>
            </a:r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Google Shape;139;p26"/>
          <p:cNvSpPr/>
          <p:nvPr/>
        </p:nvSpPr>
        <p:spPr>
          <a:xfrm>
            <a:off x="7382913" y="3028215"/>
            <a:ext cx="1700127" cy="71950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2021 – 101 образовательная организация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Google Shape;139;p26"/>
          <p:cNvSpPr/>
          <p:nvPr/>
        </p:nvSpPr>
        <p:spPr>
          <a:xfrm>
            <a:off x="656882" y="3934478"/>
            <a:ext cx="5099962" cy="71858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ts val="1200"/>
              </a:lnSpc>
            </a:pPr>
            <a:endParaRPr lang="ru-RU" sz="1200" dirty="0"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</p:txBody>
      </p:sp>
      <p:sp>
        <p:nvSpPr>
          <p:cNvPr id="65" name="Google Shape;139;p26"/>
          <p:cNvSpPr/>
          <p:nvPr/>
        </p:nvSpPr>
        <p:spPr>
          <a:xfrm>
            <a:off x="127997" y="3934478"/>
            <a:ext cx="490927" cy="71578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Google Shape;139;p26"/>
          <p:cNvSpPr/>
          <p:nvPr/>
        </p:nvSpPr>
        <p:spPr>
          <a:xfrm>
            <a:off x="5794802" y="3936965"/>
            <a:ext cx="678055" cy="71503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7" name="Google Shape;139;p26"/>
          <p:cNvSpPr/>
          <p:nvPr/>
        </p:nvSpPr>
        <p:spPr>
          <a:xfrm>
            <a:off x="6507222" y="3936966"/>
            <a:ext cx="853103" cy="71503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Google Shape;139;p26"/>
          <p:cNvSpPr/>
          <p:nvPr/>
        </p:nvSpPr>
        <p:spPr>
          <a:xfrm>
            <a:off x="7402428" y="3942316"/>
            <a:ext cx="1690469" cy="70738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</a:pPr>
            <a:r>
              <a:rPr lang="ru-RU" sz="1200" dirty="0" smtClean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Центр «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IT-куб» функционирует с 2020 года</a:t>
            </a:r>
            <a:endParaRPr lang="ru-RU" sz="1200" dirty="0"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604966" y="4017468"/>
            <a:ext cx="51972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Созданы центры цифрового образования детей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«IT-куб»,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единиц </a:t>
            </a:r>
            <a:endParaRPr lang="ru-RU" sz="1200" dirty="0"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Roboto"/>
            </a:endParaRPr>
          </a:p>
        </p:txBody>
      </p:sp>
      <p:pic>
        <p:nvPicPr>
          <p:cNvPr id="40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0" y="13751"/>
            <a:ext cx="878634" cy="62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4065014" y="1507578"/>
            <a:ext cx="1090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Результаты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45104" y="3034705"/>
            <a:ext cx="50931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Образовательные организации обеспечены материально-технической базой для внедрения цифровой образовательной среды, единиц </a:t>
            </a:r>
          </a:p>
        </p:txBody>
      </p:sp>
      <p:sp>
        <p:nvSpPr>
          <p:cNvPr id="41" name="Google Shape;139;p26"/>
          <p:cNvSpPr/>
          <p:nvPr/>
        </p:nvSpPr>
        <p:spPr>
          <a:xfrm>
            <a:off x="656882" y="1002659"/>
            <a:ext cx="5099962" cy="43212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1000" dirty="0"/>
              <a:t>Наименование показателя / результата</a:t>
            </a:r>
          </a:p>
        </p:txBody>
      </p:sp>
      <p:sp>
        <p:nvSpPr>
          <p:cNvPr id="43" name="Google Shape;139;p26"/>
          <p:cNvSpPr/>
          <p:nvPr/>
        </p:nvSpPr>
        <p:spPr>
          <a:xfrm>
            <a:off x="144755" y="1002658"/>
            <a:ext cx="474171" cy="43212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 smtClean="0"/>
              <a:t> </a:t>
            </a:r>
            <a:endParaRPr sz="1000" dirty="0"/>
          </a:p>
        </p:txBody>
      </p:sp>
      <p:sp>
        <p:nvSpPr>
          <p:cNvPr id="44" name="Google Shape;139;p26"/>
          <p:cNvSpPr/>
          <p:nvPr/>
        </p:nvSpPr>
        <p:spPr>
          <a:xfrm>
            <a:off x="5781412" y="998563"/>
            <a:ext cx="678055" cy="42954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6" name="Google Shape;139;p26"/>
          <p:cNvSpPr/>
          <p:nvPr/>
        </p:nvSpPr>
        <p:spPr>
          <a:xfrm>
            <a:off x="6499024" y="1002659"/>
            <a:ext cx="861301" cy="43212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</p:txBody>
      </p:sp>
      <p:sp>
        <p:nvSpPr>
          <p:cNvPr id="47" name="Google Shape;139;p26"/>
          <p:cNvSpPr/>
          <p:nvPr/>
        </p:nvSpPr>
        <p:spPr>
          <a:xfrm>
            <a:off x="7395309" y="998564"/>
            <a:ext cx="1690792" cy="43621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 smtClean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Примечание</a:t>
            </a:r>
            <a:endParaRPr sz="1000" dirty="0"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02945" y="1036848"/>
            <a:ext cx="357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/>
              <a:t>№ </a:t>
            </a:r>
          </a:p>
          <a:p>
            <a:r>
              <a:rPr lang="ru-RU" sz="1000" dirty="0" smtClean="0"/>
              <a:t>п/п</a:t>
            </a:r>
            <a:endParaRPr lang="ru-RU" sz="1000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6408542" y="1021322"/>
            <a:ext cx="10451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000" dirty="0">
                <a:latin typeface="Roboto" panose="020B0604020202020204" charset="0"/>
                <a:ea typeface="Roboto" panose="020B0604020202020204" charset="0"/>
              </a:rPr>
              <a:t>Факт </a:t>
            </a:r>
            <a:r>
              <a:rPr lang="ru-RU" sz="1000" dirty="0" smtClean="0">
                <a:latin typeface="Roboto" panose="020B0604020202020204" charset="0"/>
                <a:ea typeface="Roboto" panose="020B0604020202020204" charset="0"/>
              </a:rPr>
              <a:t>на 4 кв. </a:t>
            </a:r>
            <a:r>
              <a:rPr lang="ru-RU" sz="1000" dirty="0" smtClean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2022</a:t>
            </a:r>
            <a:r>
              <a:rPr lang="ru-RU" sz="1000" dirty="0" smtClean="0">
                <a:latin typeface="Roboto" panose="020B0604020202020204" charset="0"/>
                <a:ea typeface="Roboto" panose="020B0604020202020204" charset="0"/>
              </a:rPr>
              <a:t> </a:t>
            </a:r>
            <a:r>
              <a:rPr lang="ru-RU" sz="1000" dirty="0">
                <a:latin typeface="Roboto" panose="020B0604020202020204" charset="0"/>
                <a:ea typeface="Roboto" panose="020B0604020202020204" charset="0"/>
              </a:rPr>
              <a:t>года</a:t>
            </a:r>
            <a:r>
              <a:rPr lang="ru-RU" sz="1000" dirty="0"/>
              <a:t> 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5694607" y="1014367"/>
            <a:ext cx="8728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000" dirty="0" smtClean="0">
                <a:latin typeface="Roboto" panose="020B0604020202020204" charset="0"/>
                <a:ea typeface="Roboto" panose="020B0604020202020204" charset="0"/>
              </a:rPr>
              <a:t>План на</a:t>
            </a:r>
          </a:p>
          <a:p>
            <a:pPr lvl="0" algn="ctr"/>
            <a:r>
              <a:rPr lang="ru-RU" sz="1000" dirty="0" smtClean="0">
                <a:latin typeface="Roboto" panose="020B0604020202020204" charset="0"/>
                <a:ea typeface="Roboto" panose="020B0604020202020204" charset="0"/>
              </a:rPr>
              <a:t> </a:t>
            </a:r>
            <a:r>
              <a:rPr lang="ru-RU" sz="1000" dirty="0" smtClean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2022</a:t>
            </a:r>
            <a:r>
              <a:rPr lang="ru-RU" sz="1000" dirty="0" smtClean="0">
                <a:latin typeface="Roboto" panose="020B0604020202020204" charset="0"/>
                <a:ea typeface="Roboto" panose="020B0604020202020204" charset="0"/>
              </a:rPr>
              <a:t> год</a:t>
            </a:r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34" name="Google Shape;154;p26"/>
          <p:cNvSpPr txBox="1"/>
          <p:nvPr/>
        </p:nvSpPr>
        <p:spPr>
          <a:xfrm>
            <a:off x="774236" y="56297"/>
            <a:ext cx="8369764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ru-RU" sz="22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Региональный проект «Цифровая </a:t>
            </a:r>
            <a:r>
              <a:rPr lang="ru-RU" sz="2200" dirty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образовательная </a:t>
            </a:r>
            <a:r>
              <a:rPr lang="ru-RU" sz="22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среда»</a:t>
            </a:r>
            <a:endParaRPr lang="ru-RU" sz="2200" dirty="0">
              <a:solidFill>
                <a:schemeClr val="dk2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55985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1431" y="163356"/>
            <a:ext cx="733562" cy="52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04749" y="554302"/>
            <a:ext cx="8639251" cy="717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1425" dirty="0">
                <a:solidFill>
                  <a:schemeClr val="accent1">
                    <a:lumMod val="50000"/>
                  </a:schemeClr>
                </a:solidFill>
              </a:rPr>
              <a:t>О</a:t>
            </a:r>
            <a:r>
              <a:rPr lang="ru-RU" sz="1425" dirty="0" smtClean="0">
                <a:solidFill>
                  <a:schemeClr val="accent1">
                    <a:lumMod val="50000"/>
                  </a:schemeClr>
                </a:solidFill>
              </a:rPr>
              <a:t>снащение </a:t>
            </a:r>
            <a:r>
              <a:rPr lang="ru-RU" sz="1425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ru-RU" sz="1425" dirty="0" smtClean="0">
                <a:solidFill>
                  <a:schemeClr val="accent1">
                    <a:lumMod val="50000"/>
                  </a:schemeClr>
                </a:solidFill>
              </a:rPr>
              <a:t>обновление) компьютерным</a:t>
            </a:r>
            <a:r>
              <a:rPr lang="ru-RU" sz="1425" dirty="0">
                <a:solidFill>
                  <a:schemeClr val="accent1">
                    <a:lumMod val="50000"/>
                  </a:schemeClr>
                </a:solidFill>
              </a:rPr>
              <a:t>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</a:t>
            </a:r>
            <a:r>
              <a:rPr lang="ru-RU" sz="1425" dirty="0" smtClean="0">
                <a:solidFill>
                  <a:schemeClr val="accent1">
                    <a:lumMod val="50000"/>
                  </a:schemeClr>
                </a:solidFill>
              </a:rPr>
              <a:t>образования 102 общеобразовательных организаций </a:t>
            </a:r>
            <a:endParaRPr lang="ru-RU" sz="1425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998145" y="4998445"/>
            <a:ext cx="3313847" cy="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-114300" y="423306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24" name="Google Shape;154;p26"/>
          <p:cNvSpPr txBox="1"/>
          <p:nvPr/>
        </p:nvSpPr>
        <p:spPr>
          <a:xfrm>
            <a:off x="621793" y="91161"/>
            <a:ext cx="8690458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23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Региональный </a:t>
            </a:r>
            <a:r>
              <a:rPr lang="ru-RU" sz="2300" dirty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проект </a:t>
            </a:r>
            <a:r>
              <a:rPr lang="ru-RU" sz="23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«Цифровая образовательная среда»</a:t>
            </a:r>
            <a:endParaRPr lang="ru-RU" sz="2300" dirty="0">
              <a:solidFill>
                <a:schemeClr val="dk2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83" y="1295877"/>
            <a:ext cx="2558492" cy="1801394"/>
          </a:xfrm>
          <a:prstGeom prst="round2DiagRect">
            <a:avLst>
              <a:gd name="adj1" fmla="val 0"/>
              <a:gd name="adj2" fmla="val 173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92" y="1295877"/>
            <a:ext cx="2575619" cy="1804957"/>
          </a:xfrm>
          <a:prstGeom prst="round2DiagRect">
            <a:avLst>
              <a:gd name="adj1" fmla="val 0"/>
              <a:gd name="adj2" fmla="val 173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84" y="3277211"/>
            <a:ext cx="2558491" cy="1706494"/>
          </a:xfrm>
          <a:prstGeom prst="round2DiagRect">
            <a:avLst>
              <a:gd name="adj1" fmla="val 0"/>
              <a:gd name="adj2" fmla="val 173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12" y="3278460"/>
            <a:ext cx="2545599" cy="1705245"/>
          </a:xfrm>
          <a:prstGeom prst="round2DiagRect">
            <a:avLst>
              <a:gd name="adj1" fmla="val 0"/>
              <a:gd name="adj2" fmla="val 173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931" y="2240901"/>
            <a:ext cx="2610840" cy="1783349"/>
          </a:xfrm>
          <a:prstGeom prst="round2DiagRect">
            <a:avLst>
              <a:gd name="adj1" fmla="val 0"/>
              <a:gd name="adj2" fmla="val 173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10" y="2240901"/>
            <a:ext cx="2624330" cy="1812219"/>
          </a:xfrm>
          <a:prstGeom prst="round2DiagRect">
            <a:avLst>
              <a:gd name="adj1" fmla="val 0"/>
              <a:gd name="adj2" fmla="val 173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770" y="1271614"/>
            <a:ext cx="2550227" cy="1699487"/>
          </a:xfrm>
          <a:prstGeom prst="round2DiagRect">
            <a:avLst>
              <a:gd name="adj1" fmla="val 0"/>
              <a:gd name="adj2" fmla="val 173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98" y="3093126"/>
            <a:ext cx="2675985" cy="1783293"/>
          </a:xfrm>
          <a:prstGeom prst="round2DiagRect">
            <a:avLst>
              <a:gd name="adj1" fmla="val 0"/>
              <a:gd name="adj2" fmla="val 173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1606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6"/>
          <p:cNvSpPr/>
          <p:nvPr/>
        </p:nvSpPr>
        <p:spPr>
          <a:xfrm>
            <a:off x="0" y="4849"/>
            <a:ext cx="9144000" cy="638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36"/>
          <p:cNvSpPr txBox="1"/>
          <p:nvPr/>
        </p:nvSpPr>
        <p:spPr>
          <a:xfrm>
            <a:off x="1001168" y="13500"/>
            <a:ext cx="7950575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Региональный проект «Молодые профессионалы»</a:t>
            </a:r>
            <a:endParaRPr sz="2400" dirty="0">
              <a:solidFill>
                <a:schemeClr val="dk2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63" name="Google Shape;142;p26"/>
          <p:cNvSpPr/>
          <p:nvPr/>
        </p:nvSpPr>
        <p:spPr>
          <a:xfrm>
            <a:off x="171331" y="745064"/>
            <a:ext cx="4669146" cy="274615"/>
          </a:xfrm>
          <a:prstGeom prst="rect">
            <a:avLst/>
          </a:prstGeom>
          <a:solidFill>
            <a:srgbClr val="00B64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b="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Финансирование:</a:t>
            </a:r>
            <a:endParaRPr sz="1400" b="1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64" name="Google Shape;143;p26"/>
          <p:cNvSpPr/>
          <p:nvPr/>
        </p:nvSpPr>
        <p:spPr>
          <a:xfrm>
            <a:off x="168100" y="2672880"/>
            <a:ext cx="2739128" cy="302583"/>
          </a:xfrm>
          <a:prstGeom prst="rect">
            <a:avLst/>
          </a:prstGeom>
          <a:solidFill>
            <a:srgbClr val="00B64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b="1" dirty="0" smtClean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Контрольные точки:</a:t>
            </a:r>
            <a:endParaRPr sz="1400" b="1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65" name="Google Shape;144;p26"/>
          <p:cNvSpPr/>
          <p:nvPr/>
        </p:nvSpPr>
        <p:spPr>
          <a:xfrm>
            <a:off x="168100" y="1073436"/>
            <a:ext cx="4672377" cy="1503749"/>
          </a:xfrm>
          <a:prstGeom prst="rect">
            <a:avLst/>
          </a:prstGeom>
          <a:solidFill>
            <a:srgbClr val="37DA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Google Shape;148;p26"/>
          <p:cNvSpPr/>
          <p:nvPr/>
        </p:nvSpPr>
        <p:spPr>
          <a:xfrm>
            <a:off x="240396" y="1135158"/>
            <a:ext cx="4543746" cy="138873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7" name="Группа 66"/>
          <p:cNvGrpSpPr/>
          <p:nvPr/>
        </p:nvGrpSpPr>
        <p:grpSpPr>
          <a:xfrm>
            <a:off x="1888445" y="1136937"/>
            <a:ext cx="2573359" cy="1254878"/>
            <a:chOff x="1140847" y="1386559"/>
            <a:chExt cx="2503606" cy="1254878"/>
          </a:xfrm>
        </p:grpSpPr>
        <p:sp>
          <p:nvSpPr>
            <p:cNvPr id="68" name="Google Shape;150;p26"/>
            <p:cNvSpPr txBox="1"/>
            <p:nvPr/>
          </p:nvSpPr>
          <p:spPr>
            <a:xfrm>
              <a:off x="1140847" y="1386559"/>
              <a:ext cx="2187000" cy="38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федеральный бюджет:</a:t>
              </a:r>
              <a:endParaRPr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69" name="Google Shape;151;p26"/>
            <p:cNvSpPr txBox="1"/>
            <p:nvPr/>
          </p:nvSpPr>
          <p:spPr>
            <a:xfrm>
              <a:off x="1196219" y="1994183"/>
              <a:ext cx="1726500" cy="47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краевой бюджет:</a:t>
              </a:r>
              <a:endParaRPr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70" name="Google Shape;152;p26"/>
            <p:cNvSpPr txBox="1"/>
            <p:nvPr/>
          </p:nvSpPr>
          <p:spPr>
            <a:xfrm>
              <a:off x="1712552" y="1681628"/>
              <a:ext cx="1931901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dirty="0" smtClean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59,6 </a:t>
              </a:r>
              <a:r>
                <a:rPr lang="ru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млн. рублей</a:t>
              </a:r>
              <a:endParaRPr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71" name="Google Shape;153;p26"/>
            <p:cNvSpPr txBox="1"/>
            <p:nvPr/>
          </p:nvSpPr>
          <p:spPr>
            <a:xfrm>
              <a:off x="1712552" y="2318337"/>
              <a:ext cx="1903636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ru" dirty="0" smtClean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0,6 млн</a:t>
              </a:r>
              <a:r>
                <a:rPr lang="ru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. рублей</a:t>
              </a:r>
              <a:endParaRPr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</p:grpSp>
      <p:pic>
        <p:nvPicPr>
          <p:cNvPr id="72" name="Google Shape;15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665" y="1334403"/>
            <a:ext cx="951000" cy="951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" name="Группа 72"/>
          <p:cNvGrpSpPr/>
          <p:nvPr/>
        </p:nvGrpSpPr>
        <p:grpSpPr>
          <a:xfrm>
            <a:off x="168100" y="3071158"/>
            <a:ext cx="2739128" cy="1990182"/>
            <a:chOff x="96125" y="3720525"/>
            <a:chExt cx="2208035" cy="1315800"/>
          </a:xfrm>
        </p:grpSpPr>
        <p:sp>
          <p:nvSpPr>
            <p:cNvPr id="74" name="Google Shape;145;p26"/>
            <p:cNvSpPr/>
            <p:nvPr/>
          </p:nvSpPr>
          <p:spPr>
            <a:xfrm>
              <a:off x="96125" y="3720525"/>
              <a:ext cx="2208035" cy="1315800"/>
            </a:xfrm>
            <a:prstGeom prst="rect">
              <a:avLst/>
            </a:prstGeom>
            <a:solidFill>
              <a:srgbClr val="37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Google Shape;149;p26"/>
            <p:cNvSpPr/>
            <p:nvPr/>
          </p:nvSpPr>
          <p:spPr>
            <a:xfrm>
              <a:off x="154403" y="3784045"/>
              <a:ext cx="2081906" cy="1192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114300" dist="47625" dir="7380000" algn="bl" rotWithShape="0">
                <a:srgbClr val="434343">
                  <a:alpha val="3725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Google Shape;157;p26"/>
            <p:cNvSpPr txBox="1"/>
            <p:nvPr/>
          </p:nvSpPr>
          <p:spPr>
            <a:xfrm>
              <a:off x="1034979" y="4074149"/>
              <a:ext cx="1191744" cy="38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 dirty="0"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в </a:t>
              </a:r>
              <a:r>
                <a:rPr lang="ru" sz="1800" dirty="0" smtClean="0"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2022 </a:t>
              </a:r>
              <a:r>
                <a:rPr lang="ru" sz="1800" dirty="0"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году: </a:t>
              </a:r>
              <a:endParaRPr lang="ru" sz="18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 dirty="0" smtClean="0">
                  <a:solidFill>
                    <a:schemeClr val="tx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27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77" name="Google Shape;158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72550" y="3805122"/>
              <a:ext cx="820035" cy="9802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3" name="Группа 92"/>
          <p:cNvGrpSpPr/>
          <p:nvPr/>
        </p:nvGrpSpPr>
        <p:grpSpPr>
          <a:xfrm>
            <a:off x="3012410" y="2681827"/>
            <a:ext cx="6048405" cy="2379513"/>
            <a:chOff x="2993331" y="2672880"/>
            <a:chExt cx="6048405" cy="2379513"/>
          </a:xfrm>
        </p:grpSpPr>
        <p:grpSp>
          <p:nvGrpSpPr>
            <p:cNvPr id="94" name="Группа 93"/>
            <p:cNvGrpSpPr/>
            <p:nvPr/>
          </p:nvGrpSpPr>
          <p:grpSpPr>
            <a:xfrm>
              <a:off x="2993331" y="2672880"/>
              <a:ext cx="6048405" cy="2379513"/>
              <a:chOff x="1665080" y="1394561"/>
              <a:chExt cx="4512355" cy="2379513"/>
            </a:xfrm>
          </p:grpSpPr>
          <p:grpSp>
            <p:nvGrpSpPr>
              <p:cNvPr id="97" name="Группа 96"/>
              <p:cNvGrpSpPr/>
              <p:nvPr/>
            </p:nvGrpSpPr>
            <p:grpSpPr>
              <a:xfrm>
                <a:off x="1682216" y="1394561"/>
                <a:ext cx="4495219" cy="2379513"/>
                <a:chOff x="1598454" y="1542612"/>
                <a:chExt cx="6002931" cy="2572540"/>
              </a:xfrm>
            </p:grpSpPr>
            <p:sp>
              <p:nvSpPr>
                <p:cNvPr id="100" name="Прямоугольник 99"/>
                <p:cNvSpPr/>
                <p:nvPr/>
              </p:nvSpPr>
              <p:spPr>
                <a:xfrm>
                  <a:off x="1598454" y="1542612"/>
                  <a:ext cx="6002931" cy="2572540"/>
                </a:xfrm>
                <a:prstGeom prst="rect">
                  <a:avLst/>
                </a:prstGeom>
                <a:solidFill>
                  <a:srgbClr val="37DA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4" name="Google Shape;139;p26"/>
                <p:cNvSpPr/>
                <p:nvPr/>
              </p:nvSpPr>
              <p:spPr>
                <a:xfrm>
                  <a:off x="1657185" y="1996153"/>
                  <a:ext cx="5893094" cy="207303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114300" dist="47625" dir="7380000" algn="bl" rotWithShape="0">
                    <a:srgbClr val="434343">
                      <a:alpha val="3725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8" name="Прямоугольник 97"/>
              <p:cNvSpPr/>
              <p:nvPr/>
            </p:nvSpPr>
            <p:spPr>
              <a:xfrm>
                <a:off x="1665080" y="1911845"/>
                <a:ext cx="2311681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indent="-108000" algn="just">
                  <a:buFont typeface="Arial" panose="020B0604020202020204" pitchFamily="34" charset="0"/>
                  <a:buChar char="•"/>
                </a:pPr>
                <a:endParaRPr lang="ru-RU" sz="800" dirty="0">
                  <a:latin typeface="Arial" panose="020B0604020202020204" pitchFamily="34" charset="0"/>
                  <a:ea typeface="Roboto" panose="020B0604020202020204" charset="0"/>
                  <a:cs typeface="Arial" panose="020B0604020202020204" pitchFamily="34" charset="0"/>
                  <a:sym typeface="Roboto"/>
                </a:endParaRPr>
              </a:p>
            </p:txBody>
          </p:sp>
          <p:sp>
            <p:nvSpPr>
              <p:cNvPr id="99" name="Прямоугольник 98"/>
              <p:cNvSpPr/>
              <p:nvPr/>
            </p:nvSpPr>
            <p:spPr>
              <a:xfrm>
                <a:off x="3946961" y="1901641"/>
                <a:ext cx="2149102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indent="108000" algn="just">
                  <a:buFont typeface="Arial" panose="020B0604020202020204" pitchFamily="34" charset="0"/>
                  <a:buChar char="•"/>
                </a:pPr>
                <a:endParaRPr lang="ru-RU" sz="800" dirty="0">
                  <a:latin typeface="Arial" panose="020B0604020202020204" pitchFamily="34" charset="0"/>
                  <a:ea typeface="Roboto" panose="020B0604020202020204" charset="0"/>
                  <a:cs typeface="Arial" panose="020B0604020202020204" pitchFamily="34" charset="0"/>
                  <a:sym typeface="Roboto"/>
                </a:endParaRPr>
              </a:p>
            </p:txBody>
          </p:sp>
        </p:grpSp>
        <p:sp>
          <p:nvSpPr>
            <p:cNvPr id="96" name="Google Shape;139;p26"/>
            <p:cNvSpPr/>
            <p:nvPr/>
          </p:nvSpPr>
          <p:spPr>
            <a:xfrm>
              <a:off x="3071425" y="2745179"/>
              <a:ext cx="5915186" cy="2723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114300" dist="47625" dir="7380000" algn="bl" rotWithShape="0">
                <a:srgbClr val="434343">
                  <a:alpha val="3725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ru-RU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квартал 2022 года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3090504" y="3131083"/>
            <a:ext cx="59151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 typeface="Arial" pitchFamily="34" charset="0"/>
              <a:buChar char="•"/>
              <a:tabLst>
                <a:tab pos="180975" algn="l"/>
                <a:tab pos="1166813" algn="l"/>
              </a:tabLst>
            </a:pP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 </a:t>
            </a:r>
            <a:r>
              <a:rPr lang="ru-RU" sz="1350" dirty="0" smtClean="0"/>
              <a:t>обновление материально-технической базы </a:t>
            </a:r>
            <a:r>
              <a:rPr lang="ru-RU" sz="1350" dirty="0"/>
              <a:t>образовательных организаций, реализующих программы среднего профессионального </a:t>
            </a:r>
            <a:r>
              <a:rPr lang="ru-RU" sz="1350" dirty="0" smtClean="0"/>
              <a:t>образования (</a:t>
            </a:r>
            <a:r>
              <a:rPr lang="ru-RU" sz="1350" dirty="0" smtClean="0">
                <a:solidFill>
                  <a:schemeClr val="tx1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Roboto"/>
              </a:rPr>
              <a:t>создание </a:t>
            </a:r>
            <a:r>
              <a:rPr lang="ru-RU" sz="1350" dirty="0">
                <a:solidFill>
                  <a:schemeClr val="tx1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Roboto"/>
              </a:rPr>
              <a:t>мастерских, оснащенных современной материально-технической </a:t>
            </a:r>
            <a:r>
              <a:rPr lang="ru-RU" sz="1350" dirty="0" smtClean="0">
                <a:solidFill>
                  <a:schemeClr val="tx1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Roboto"/>
              </a:rPr>
              <a:t>базой)</a:t>
            </a:r>
            <a:endParaRPr lang="ru-RU" sz="1350" dirty="0" smtClean="0"/>
          </a:p>
          <a:p>
            <a:pPr lvl="0" algn="just">
              <a:buFont typeface="Arial" pitchFamily="34" charset="0"/>
              <a:buChar char="•"/>
              <a:tabLst>
                <a:tab pos="180975" algn="l"/>
                <a:tab pos="1166813" algn="l"/>
              </a:tabLst>
            </a:pPr>
            <a:r>
              <a:rPr lang="ru-RU" sz="1350" dirty="0" smtClean="0">
                <a:solidFill>
                  <a:schemeClr val="tx1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Roboto"/>
              </a:rPr>
              <a:t> функционирование </a:t>
            </a:r>
            <a:r>
              <a:rPr lang="ru-RU" sz="1350" dirty="0">
                <a:solidFill>
                  <a:schemeClr val="tx1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Roboto"/>
              </a:rPr>
              <a:t>центра опережающей профессиональной подготовки</a:t>
            </a:r>
          </a:p>
          <a:p>
            <a:pPr algn="just">
              <a:buFont typeface="Arial" pitchFamily="34" charset="0"/>
              <a:buChar char="•"/>
              <a:tabLst>
                <a:tab pos="180975" algn="l"/>
                <a:tab pos="1166813" algn="l"/>
              </a:tabLst>
            </a:pPr>
            <a:r>
              <a:rPr lang="ru-RU" sz="1350" dirty="0" smtClean="0">
                <a:solidFill>
                  <a:schemeClr val="tx1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Roboto"/>
              </a:rPr>
              <a:t> подготовка и проведение </a:t>
            </a:r>
            <a:r>
              <a:rPr lang="ru-RU" sz="1350" dirty="0" smtClean="0">
                <a:solidFill>
                  <a:schemeClr val="tx1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аттестации </a:t>
            </a:r>
            <a:r>
              <a:rPr lang="ru-RU" sz="1350" dirty="0">
                <a:solidFill>
                  <a:schemeClr val="tx1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в виде демонстрационного экзамена</a:t>
            </a:r>
            <a:endParaRPr lang="ru-RU" sz="1350" dirty="0">
              <a:solidFill>
                <a:schemeClr val="tx1"/>
              </a:solidFill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Roboto"/>
            </a:endParaRPr>
          </a:p>
        </p:txBody>
      </p:sp>
      <p:pic>
        <p:nvPicPr>
          <p:cNvPr id="51" name="Picture 2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0" y="13751"/>
            <a:ext cx="878634" cy="62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44;p26"/>
          <p:cNvSpPr/>
          <p:nvPr/>
        </p:nvSpPr>
        <p:spPr>
          <a:xfrm>
            <a:off x="5047257" y="747592"/>
            <a:ext cx="4013558" cy="1829594"/>
          </a:xfrm>
          <a:prstGeom prst="rect">
            <a:avLst/>
          </a:prstGeom>
          <a:solidFill>
            <a:srgbClr val="37DA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Google Shape;148;p26"/>
          <p:cNvSpPr/>
          <p:nvPr/>
        </p:nvSpPr>
        <p:spPr>
          <a:xfrm>
            <a:off x="5098244" y="815619"/>
            <a:ext cx="3907446" cy="170406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99954"/>
              </p:ext>
            </p:extLst>
          </p:nvPr>
        </p:nvGraphicFramePr>
        <p:xfrm>
          <a:off x="5098243" y="815618"/>
          <a:ext cx="3907447" cy="1704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2021" y="731518"/>
            <a:ext cx="8941346" cy="4352249"/>
          </a:xfrm>
          <a:prstGeom prst="rect">
            <a:avLst/>
          </a:prstGeom>
          <a:solidFill>
            <a:srgbClr val="37D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Google Shape;139;p26"/>
          <p:cNvSpPr/>
          <p:nvPr/>
        </p:nvSpPr>
        <p:spPr>
          <a:xfrm>
            <a:off x="69450" y="1396947"/>
            <a:ext cx="489291" cy="31917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/>
              <a:t>1</a:t>
            </a:r>
            <a:endParaRPr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3995845" y="1138635"/>
            <a:ext cx="1573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Показатели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3" name="Google Shape;139;p26"/>
          <p:cNvSpPr/>
          <p:nvPr/>
        </p:nvSpPr>
        <p:spPr>
          <a:xfrm>
            <a:off x="5730499" y="1392837"/>
            <a:ext cx="666469" cy="33178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11107</a:t>
            </a:r>
            <a:endParaRPr lang="ru-RU" sz="1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Google Shape;139;p26"/>
          <p:cNvSpPr/>
          <p:nvPr/>
        </p:nvSpPr>
        <p:spPr>
          <a:xfrm>
            <a:off x="6426712" y="1392837"/>
            <a:ext cx="867437" cy="33112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 dirty="0" smtClean="0">
                <a:solidFill>
                  <a:schemeClr val="tx1"/>
                </a:solidFill>
              </a:rPr>
              <a:t>26535</a:t>
            </a:r>
            <a:endParaRPr sz="1000" b="1" dirty="0">
              <a:solidFill>
                <a:schemeClr val="tx1"/>
              </a:solidFill>
            </a:endParaRPr>
          </a:p>
        </p:txBody>
      </p:sp>
      <p:sp>
        <p:nvSpPr>
          <p:cNvPr id="15" name="Google Shape;139;p26"/>
          <p:cNvSpPr/>
          <p:nvPr/>
        </p:nvSpPr>
        <p:spPr>
          <a:xfrm>
            <a:off x="7339008" y="1392837"/>
            <a:ext cx="1683978" cy="33223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ct val="107000"/>
              </a:lnSpc>
            </a:pPr>
            <a:endParaRPr lang="ru-RU" sz="1000" dirty="0">
              <a:latin typeface="Roboto" panose="020B0604020202020204" charset="0"/>
              <a:ea typeface="Roboto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16" name="Google Shape;139;p26"/>
          <p:cNvSpPr/>
          <p:nvPr/>
        </p:nvSpPr>
        <p:spPr>
          <a:xfrm>
            <a:off x="610797" y="1392837"/>
            <a:ext cx="5076136" cy="32619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ts val="1200"/>
              </a:lnSpc>
            </a:pPr>
            <a:endParaRPr lang="ru-RU" sz="10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18" name="Google Shape;139;p26"/>
          <p:cNvSpPr/>
          <p:nvPr/>
        </p:nvSpPr>
        <p:spPr>
          <a:xfrm>
            <a:off x="610796" y="1767932"/>
            <a:ext cx="5076137" cy="51656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ts val="1200"/>
              </a:lnSpc>
            </a:pPr>
            <a:endParaRPr lang="ru-RU" sz="10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51047" y="1773231"/>
            <a:ext cx="515187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endParaRPr lang="ru-RU" sz="10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20" name="Google Shape;139;p26"/>
          <p:cNvSpPr/>
          <p:nvPr/>
        </p:nvSpPr>
        <p:spPr>
          <a:xfrm>
            <a:off x="69451" y="1761166"/>
            <a:ext cx="502352" cy="52158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/>
              <a:t>2</a:t>
            </a:r>
            <a:endParaRPr sz="1000" dirty="0"/>
          </a:p>
        </p:txBody>
      </p:sp>
      <p:sp>
        <p:nvSpPr>
          <p:cNvPr id="21" name="Google Shape;139;p26"/>
          <p:cNvSpPr/>
          <p:nvPr/>
        </p:nvSpPr>
        <p:spPr>
          <a:xfrm>
            <a:off x="5717789" y="1770561"/>
            <a:ext cx="678054" cy="51400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62,5</a:t>
            </a:r>
            <a:endParaRPr lang="ru-RU" sz="1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Google Shape;139;p26"/>
          <p:cNvSpPr/>
          <p:nvPr/>
        </p:nvSpPr>
        <p:spPr>
          <a:xfrm>
            <a:off x="6419604" y="1770563"/>
            <a:ext cx="873990" cy="51400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 dirty="0" smtClean="0">
                <a:solidFill>
                  <a:schemeClr val="tx1"/>
                </a:solidFill>
              </a:rPr>
              <a:t>68,2</a:t>
            </a:r>
            <a:endParaRPr sz="1000" b="1" dirty="0">
              <a:solidFill>
                <a:schemeClr val="tx1"/>
              </a:solidFill>
            </a:endParaRPr>
          </a:p>
        </p:txBody>
      </p:sp>
      <p:sp>
        <p:nvSpPr>
          <p:cNvPr id="23" name="Google Shape;139;p26"/>
          <p:cNvSpPr/>
          <p:nvPr/>
        </p:nvSpPr>
        <p:spPr>
          <a:xfrm>
            <a:off x="7335836" y="1774992"/>
            <a:ext cx="1672534" cy="50850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ct val="107000"/>
              </a:lnSpc>
            </a:pPr>
            <a:endParaRPr lang="ru-RU" sz="1000" dirty="0">
              <a:latin typeface="Roboto" panose="020B0604020202020204" charset="0"/>
              <a:ea typeface="Roboto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15396" y="1758177"/>
            <a:ext cx="49629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ru-RU" sz="1000" dirty="0"/>
              <a:t>Доля выпускников образовательных организаций, реализующих </a:t>
            </a:r>
            <a:r>
              <a:rPr lang="ru-RU" sz="1000" dirty="0" smtClean="0"/>
              <a:t>программы </a:t>
            </a:r>
            <a:r>
              <a:rPr lang="ru-RU" sz="1000" dirty="0"/>
              <a:t>среднего профессионального образования, занятых по виду деятельности и полученным компетенциям, % </a:t>
            </a:r>
            <a:endParaRPr lang="ru-RU" sz="10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27" name="Google Shape;139;p26"/>
          <p:cNvSpPr/>
          <p:nvPr/>
        </p:nvSpPr>
        <p:spPr>
          <a:xfrm>
            <a:off x="610796" y="2327229"/>
            <a:ext cx="5069034" cy="64562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ts val="1200"/>
              </a:lnSpc>
            </a:pPr>
            <a:endParaRPr lang="ru-RU" sz="10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28" name="Google Shape;139;p26"/>
          <p:cNvSpPr/>
          <p:nvPr/>
        </p:nvSpPr>
        <p:spPr>
          <a:xfrm>
            <a:off x="72966" y="2327228"/>
            <a:ext cx="500327" cy="63844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 smtClean="0"/>
              <a:t>3</a:t>
            </a:r>
            <a:endParaRPr sz="1000" dirty="0"/>
          </a:p>
        </p:txBody>
      </p:sp>
      <p:sp>
        <p:nvSpPr>
          <p:cNvPr id="29" name="Google Shape;139;p26"/>
          <p:cNvSpPr/>
          <p:nvPr/>
        </p:nvSpPr>
        <p:spPr>
          <a:xfrm>
            <a:off x="5717788" y="2329288"/>
            <a:ext cx="678055" cy="63885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4,5</a:t>
            </a:r>
            <a:endParaRPr lang="ru-RU" sz="1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Google Shape;139;p26"/>
          <p:cNvSpPr/>
          <p:nvPr/>
        </p:nvSpPr>
        <p:spPr>
          <a:xfrm>
            <a:off x="6430208" y="2329289"/>
            <a:ext cx="864969" cy="64357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 dirty="0" smtClean="0">
                <a:solidFill>
                  <a:schemeClr val="tx1"/>
                </a:solidFill>
              </a:rPr>
              <a:t>5,08</a:t>
            </a:r>
            <a:endParaRPr sz="1000" b="1" dirty="0">
              <a:solidFill>
                <a:schemeClr val="tx1"/>
              </a:solidFill>
            </a:endParaRPr>
          </a:p>
        </p:txBody>
      </p:sp>
      <p:sp>
        <p:nvSpPr>
          <p:cNvPr id="31" name="Google Shape;139;p26"/>
          <p:cNvSpPr/>
          <p:nvPr/>
        </p:nvSpPr>
        <p:spPr>
          <a:xfrm>
            <a:off x="7335835" y="2333720"/>
            <a:ext cx="1680048" cy="63195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07000"/>
              </a:lnSpc>
            </a:pPr>
            <a:endParaRPr lang="ru-RU" sz="1000" dirty="0">
              <a:ea typeface="Roboto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33" name="Google Shape;139;p26"/>
          <p:cNvSpPr/>
          <p:nvPr/>
        </p:nvSpPr>
        <p:spPr>
          <a:xfrm>
            <a:off x="605475" y="3195286"/>
            <a:ext cx="5097450" cy="51223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ts val="1200"/>
              </a:lnSpc>
            </a:pPr>
            <a:endParaRPr lang="ru-RU" sz="10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34" name="Google Shape;139;p26"/>
          <p:cNvSpPr/>
          <p:nvPr/>
        </p:nvSpPr>
        <p:spPr>
          <a:xfrm>
            <a:off x="62888" y="3195285"/>
            <a:ext cx="491874" cy="50806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/>
              <a:t>1</a:t>
            </a:r>
            <a:endParaRPr sz="1000" dirty="0"/>
          </a:p>
        </p:txBody>
      </p:sp>
      <p:sp>
        <p:nvSpPr>
          <p:cNvPr id="35" name="Google Shape;139;p26"/>
          <p:cNvSpPr/>
          <p:nvPr/>
        </p:nvSpPr>
        <p:spPr>
          <a:xfrm>
            <a:off x="5746797" y="3195285"/>
            <a:ext cx="678278" cy="50775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</a:t>
            </a:r>
            <a:endParaRPr lang="ru-RU" sz="1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6" name="Google Shape;139;p26"/>
          <p:cNvSpPr/>
          <p:nvPr/>
        </p:nvSpPr>
        <p:spPr>
          <a:xfrm>
            <a:off x="6460100" y="3195285"/>
            <a:ext cx="831856" cy="51223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 dirty="0" smtClean="0">
                <a:solidFill>
                  <a:schemeClr val="tx1"/>
                </a:solidFill>
              </a:rPr>
              <a:t>15,87</a:t>
            </a:r>
            <a:endParaRPr sz="1000" b="1" dirty="0">
              <a:solidFill>
                <a:schemeClr val="tx1"/>
              </a:solidFill>
            </a:endParaRPr>
          </a:p>
        </p:txBody>
      </p:sp>
      <p:sp>
        <p:nvSpPr>
          <p:cNvPr id="37" name="Google Shape;139;p26"/>
          <p:cNvSpPr/>
          <p:nvPr/>
        </p:nvSpPr>
        <p:spPr>
          <a:xfrm>
            <a:off x="7334198" y="3195285"/>
            <a:ext cx="1690469" cy="50625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defRPr/>
            </a:pPr>
            <a:endParaRPr lang="ru-RU" sz="10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570167" y="3211648"/>
            <a:ext cx="50153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ru-RU" sz="1000" dirty="0"/>
              <a:t>Обучающиеся по программам среднего профессионального образования прошли процедуру аттестации в виде демонстрационного экзамена по всем укрупненным группам профессий и специальностей, % </a:t>
            </a:r>
            <a:endParaRPr lang="ru-RU" sz="10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39" name="Google Shape;139;p26"/>
          <p:cNvSpPr/>
          <p:nvPr/>
        </p:nvSpPr>
        <p:spPr>
          <a:xfrm>
            <a:off x="589237" y="3749564"/>
            <a:ext cx="5098381" cy="32784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ts val="1200"/>
              </a:lnSpc>
            </a:pPr>
            <a:endParaRPr lang="ru-RU" sz="10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0" name="Google Shape;139;p26"/>
          <p:cNvSpPr/>
          <p:nvPr/>
        </p:nvSpPr>
        <p:spPr>
          <a:xfrm>
            <a:off x="53884" y="3749564"/>
            <a:ext cx="502353" cy="33494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/>
              <a:t>2</a:t>
            </a:r>
            <a:endParaRPr sz="1000" dirty="0"/>
          </a:p>
        </p:txBody>
      </p:sp>
      <p:sp>
        <p:nvSpPr>
          <p:cNvPr id="41" name="Google Shape;139;p26"/>
          <p:cNvSpPr/>
          <p:nvPr/>
        </p:nvSpPr>
        <p:spPr>
          <a:xfrm>
            <a:off x="5723657" y="3749563"/>
            <a:ext cx="683791" cy="33494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2" name="Google Shape;139;p26"/>
          <p:cNvSpPr/>
          <p:nvPr/>
        </p:nvSpPr>
        <p:spPr>
          <a:xfrm>
            <a:off x="6440036" y="3749563"/>
            <a:ext cx="847271" cy="33494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endParaRPr sz="1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Google Shape;139;p26"/>
          <p:cNvSpPr/>
          <p:nvPr/>
        </p:nvSpPr>
        <p:spPr>
          <a:xfrm>
            <a:off x="7334198" y="3749564"/>
            <a:ext cx="1674172" cy="32542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defRPr/>
            </a:pPr>
            <a:r>
              <a:rPr lang="ru-RU" sz="1000" dirty="0" smtClean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ЦОПП создан и функционирует с 2020 г.</a:t>
            </a:r>
            <a:endParaRPr lang="ru-RU" sz="1000" dirty="0"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525723" y="3703792"/>
            <a:ext cx="51111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ru-RU" sz="1000" dirty="0"/>
              <a:t>Созданы и функционируют Центры опережающей профессиональной подготовки, единиц </a:t>
            </a:r>
            <a:endParaRPr lang="ru-RU" sz="10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997261" y="2933324"/>
            <a:ext cx="1090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Результаты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46" name="Google Shape;139;p26"/>
          <p:cNvSpPr/>
          <p:nvPr/>
        </p:nvSpPr>
        <p:spPr>
          <a:xfrm>
            <a:off x="603291" y="4117902"/>
            <a:ext cx="5090850" cy="43964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ts val="1200"/>
              </a:lnSpc>
            </a:pPr>
            <a:endParaRPr lang="ru-RU" sz="10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7" name="Google Shape;139;p26"/>
          <p:cNvSpPr/>
          <p:nvPr/>
        </p:nvSpPr>
        <p:spPr>
          <a:xfrm>
            <a:off x="67602" y="4123189"/>
            <a:ext cx="504202" cy="43281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/>
              <a:t>3</a:t>
            </a:r>
            <a:endParaRPr sz="1000" dirty="0"/>
          </a:p>
        </p:txBody>
      </p:sp>
      <p:sp>
        <p:nvSpPr>
          <p:cNvPr id="48" name="Google Shape;139;p26"/>
          <p:cNvSpPr/>
          <p:nvPr/>
        </p:nvSpPr>
        <p:spPr>
          <a:xfrm>
            <a:off x="5739932" y="4119143"/>
            <a:ext cx="676359" cy="4380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37</a:t>
            </a:r>
            <a:endParaRPr lang="ru-RU" sz="1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9" name="Google Shape;139;p26"/>
          <p:cNvSpPr/>
          <p:nvPr/>
        </p:nvSpPr>
        <p:spPr>
          <a:xfrm>
            <a:off x="6447549" y="4119145"/>
            <a:ext cx="847628" cy="43803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 dirty="0" smtClean="0"/>
              <a:t>37</a:t>
            </a:r>
            <a:endParaRPr sz="1000" b="1" dirty="0"/>
          </a:p>
        </p:txBody>
      </p:sp>
      <p:sp>
        <p:nvSpPr>
          <p:cNvPr id="50" name="Google Shape;139;p26"/>
          <p:cNvSpPr/>
          <p:nvPr/>
        </p:nvSpPr>
        <p:spPr>
          <a:xfrm>
            <a:off x="7334198" y="4110109"/>
            <a:ext cx="1681685" cy="44551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defRPr/>
            </a:pPr>
            <a:r>
              <a:rPr lang="ru-RU" sz="1000" dirty="0" smtClean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2020 – 25 мастерских </a:t>
            </a:r>
          </a:p>
          <a:p>
            <a:pPr lvl="0">
              <a:defRPr/>
            </a:pPr>
            <a:r>
              <a:rPr lang="ru-RU" sz="1000" dirty="0" smtClean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2022 – 12 </a:t>
            </a:r>
            <a:r>
              <a:rPr lang="ru-RU" sz="1000" dirty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мастерских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529097" y="4062596"/>
            <a:ext cx="515059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ru-RU" sz="1000" dirty="0"/>
              <a:t>Создана (обновлена) материально-техническая база образовательных организаций, реализующих программы среднего профессионального образования, единиц </a:t>
            </a:r>
            <a:endParaRPr lang="ru-RU" sz="10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64" name="Google Shape;329;p36"/>
          <p:cNvSpPr/>
          <p:nvPr/>
        </p:nvSpPr>
        <p:spPr>
          <a:xfrm>
            <a:off x="0" y="4849"/>
            <a:ext cx="9144000" cy="638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0" y="13751"/>
            <a:ext cx="878634" cy="62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Прямоугольник 51"/>
          <p:cNvSpPr/>
          <p:nvPr/>
        </p:nvSpPr>
        <p:spPr>
          <a:xfrm>
            <a:off x="584148" y="1347417"/>
            <a:ext cx="5045758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/>
            <a:r>
              <a:rPr lang="ru-RU" sz="1000" dirty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Численность граждан, охваченных деятельностью Центров опережающей профессиональной подготовки, единиц 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613906" y="2269130"/>
            <a:ext cx="50776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/>
              <a:t>Доля обучающихся образовательных организаций, реализующих </a:t>
            </a:r>
            <a:r>
              <a:rPr lang="ru-RU" sz="1000" dirty="0" smtClean="0"/>
              <a:t>программы </a:t>
            </a:r>
            <a:r>
              <a:rPr lang="ru-RU" sz="1000" dirty="0"/>
              <a:t>среднего профессионального образования, </a:t>
            </a:r>
            <a:r>
              <a:rPr lang="ru-RU" sz="1000" dirty="0" smtClean="0"/>
              <a:t>продемонстрировавших </a:t>
            </a:r>
            <a:r>
              <a:rPr lang="ru-RU" sz="1000" dirty="0"/>
              <a:t>по итогам демонстрационного экзамена уровень, соответствующий национальным или международным стандартам, % </a:t>
            </a:r>
          </a:p>
        </p:txBody>
      </p:sp>
      <p:sp>
        <p:nvSpPr>
          <p:cNvPr id="61" name="Google Shape;139;p26"/>
          <p:cNvSpPr/>
          <p:nvPr/>
        </p:nvSpPr>
        <p:spPr>
          <a:xfrm>
            <a:off x="584148" y="806742"/>
            <a:ext cx="5099962" cy="37393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1000" dirty="0" smtClean="0"/>
              <a:t>Наименование </a:t>
            </a:r>
            <a:r>
              <a:rPr lang="ru-RU" sz="1000" dirty="0"/>
              <a:t>показателя / результата</a:t>
            </a:r>
            <a:endParaRPr sz="1000" dirty="0"/>
          </a:p>
        </p:txBody>
      </p:sp>
      <p:sp>
        <p:nvSpPr>
          <p:cNvPr id="62" name="Google Shape;139;p26"/>
          <p:cNvSpPr/>
          <p:nvPr/>
        </p:nvSpPr>
        <p:spPr>
          <a:xfrm>
            <a:off x="72021" y="806741"/>
            <a:ext cx="474171" cy="37228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 smtClean="0"/>
              <a:t> </a:t>
            </a:r>
            <a:endParaRPr sz="1000" dirty="0"/>
          </a:p>
        </p:txBody>
      </p:sp>
      <p:sp>
        <p:nvSpPr>
          <p:cNvPr id="63" name="Google Shape;139;p26"/>
          <p:cNvSpPr/>
          <p:nvPr/>
        </p:nvSpPr>
        <p:spPr>
          <a:xfrm>
            <a:off x="5716090" y="803537"/>
            <a:ext cx="688648" cy="38178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 smtClean="0"/>
              <a:t>План на 2022 год</a:t>
            </a:r>
            <a:endParaRPr sz="1000" dirty="0"/>
          </a:p>
        </p:txBody>
      </p:sp>
      <p:sp>
        <p:nvSpPr>
          <p:cNvPr id="65" name="Google Shape;139;p26"/>
          <p:cNvSpPr/>
          <p:nvPr/>
        </p:nvSpPr>
        <p:spPr>
          <a:xfrm>
            <a:off x="6451968" y="806741"/>
            <a:ext cx="835623" cy="37689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</p:txBody>
      </p:sp>
      <p:sp>
        <p:nvSpPr>
          <p:cNvPr id="66" name="Google Shape;139;p26"/>
          <p:cNvSpPr/>
          <p:nvPr/>
        </p:nvSpPr>
        <p:spPr>
          <a:xfrm>
            <a:off x="7322575" y="802646"/>
            <a:ext cx="1690792" cy="3780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 smtClean="0">
                <a:latin typeface="+mn-lt"/>
                <a:ea typeface="Roboto" panose="020B0604020202020204" charset="0"/>
              </a:rPr>
              <a:t>Примечание</a:t>
            </a:r>
            <a:endParaRPr sz="1000" dirty="0">
              <a:latin typeface="+mn-lt"/>
              <a:ea typeface="Roboto" panose="020B060402020202020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26113" y="821237"/>
            <a:ext cx="357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/>
              <a:t>№ </a:t>
            </a:r>
          </a:p>
          <a:p>
            <a:r>
              <a:rPr lang="ru-RU" sz="1000" dirty="0" smtClean="0"/>
              <a:t>п/п</a:t>
            </a:r>
            <a:endParaRPr lang="ru-RU" sz="1000" dirty="0"/>
          </a:p>
        </p:txBody>
      </p:sp>
      <p:sp>
        <p:nvSpPr>
          <p:cNvPr id="70" name="Прямоугольник 69"/>
          <p:cNvSpPr/>
          <p:nvPr/>
        </p:nvSpPr>
        <p:spPr>
          <a:xfrm>
            <a:off x="6334964" y="795247"/>
            <a:ext cx="10603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000" dirty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Факт </a:t>
            </a:r>
            <a:r>
              <a:rPr lang="ru-RU" sz="1000" dirty="0" smtClean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на 4 кв. 2022 </a:t>
            </a:r>
            <a:r>
              <a:rPr lang="ru-RU" sz="1000" dirty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года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4" name="Google Shape;139;p26"/>
          <p:cNvSpPr/>
          <p:nvPr/>
        </p:nvSpPr>
        <p:spPr>
          <a:xfrm>
            <a:off x="603291" y="4596046"/>
            <a:ext cx="5090850" cy="43964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ts val="1200"/>
              </a:lnSpc>
            </a:pPr>
            <a:r>
              <a:rPr lang="ru-RU" sz="1000" dirty="0"/>
              <a:t>Во всех субъектах Р</a:t>
            </a:r>
            <a:r>
              <a:rPr lang="ru-RU" sz="1000" dirty="0" smtClean="0"/>
              <a:t>оссийской Федерации </a:t>
            </a:r>
            <a:r>
              <a:rPr lang="ru-RU" sz="1000" dirty="0"/>
              <a:t>внедрены программы профессионального обучения по наиболее востребованным и перспективным профессиям</a:t>
            </a:r>
          </a:p>
        </p:txBody>
      </p:sp>
      <p:sp>
        <p:nvSpPr>
          <p:cNvPr id="55" name="Google Shape;139;p26"/>
          <p:cNvSpPr/>
          <p:nvPr/>
        </p:nvSpPr>
        <p:spPr>
          <a:xfrm>
            <a:off x="67602" y="4601333"/>
            <a:ext cx="504202" cy="43281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/>
              <a:t>4</a:t>
            </a:r>
            <a:endParaRPr sz="1000" dirty="0"/>
          </a:p>
        </p:txBody>
      </p:sp>
      <p:sp>
        <p:nvSpPr>
          <p:cNvPr id="56" name="Google Shape;139;p26"/>
          <p:cNvSpPr/>
          <p:nvPr/>
        </p:nvSpPr>
        <p:spPr>
          <a:xfrm>
            <a:off x="5739932" y="4597287"/>
            <a:ext cx="676359" cy="4380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endParaRPr lang="ru-RU" sz="1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7" name="Google Shape;139;p26"/>
          <p:cNvSpPr/>
          <p:nvPr/>
        </p:nvSpPr>
        <p:spPr>
          <a:xfrm>
            <a:off x="6447549" y="4597289"/>
            <a:ext cx="847628" cy="43803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 dirty="0" smtClean="0"/>
              <a:t>1</a:t>
            </a:r>
            <a:endParaRPr sz="1000" b="1" dirty="0"/>
          </a:p>
        </p:txBody>
      </p:sp>
      <p:sp>
        <p:nvSpPr>
          <p:cNvPr id="58" name="Google Shape;139;p26"/>
          <p:cNvSpPr/>
          <p:nvPr/>
        </p:nvSpPr>
        <p:spPr>
          <a:xfrm>
            <a:off x="7334198" y="4588253"/>
            <a:ext cx="1681685" cy="44551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defRPr/>
            </a:pPr>
            <a:endParaRPr lang="ru-RU" sz="1000" dirty="0"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</p:txBody>
      </p:sp>
      <p:sp>
        <p:nvSpPr>
          <p:cNvPr id="59" name="Google Shape;344;p36"/>
          <p:cNvSpPr txBox="1"/>
          <p:nvPr/>
        </p:nvSpPr>
        <p:spPr>
          <a:xfrm>
            <a:off x="946296" y="47968"/>
            <a:ext cx="7950575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Региональный проект «Молодые профессионалы»</a:t>
            </a:r>
            <a:endParaRPr sz="2400" dirty="0">
              <a:solidFill>
                <a:schemeClr val="dk2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705170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/>
          <p:nvPr/>
        </p:nvSpPr>
        <p:spPr>
          <a:xfrm>
            <a:off x="0" y="4849"/>
            <a:ext cx="9144000" cy="638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6"/>
          <p:cNvSpPr/>
          <p:nvPr/>
        </p:nvSpPr>
        <p:spPr>
          <a:xfrm>
            <a:off x="168100" y="745892"/>
            <a:ext cx="4669146" cy="274615"/>
          </a:xfrm>
          <a:prstGeom prst="rect">
            <a:avLst/>
          </a:prstGeom>
          <a:solidFill>
            <a:srgbClr val="1049A9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b="1" dirty="0" smtClean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Финансирование:</a:t>
            </a:r>
            <a:endParaRPr sz="1400" b="1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43" name="Google Shape;143;p26"/>
          <p:cNvSpPr/>
          <p:nvPr/>
        </p:nvSpPr>
        <p:spPr>
          <a:xfrm>
            <a:off x="168100" y="2672880"/>
            <a:ext cx="2739128" cy="302583"/>
          </a:xfrm>
          <a:prstGeom prst="rect">
            <a:avLst/>
          </a:prstGeom>
          <a:solidFill>
            <a:srgbClr val="1049A9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b="1" dirty="0" smtClean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Контрольные точки:</a:t>
            </a:r>
            <a:endParaRPr sz="1400" b="1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44" name="Google Shape;144;p26"/>
          <p:cNvSpPr/>
          <p:nvPr/>
        </p:nvSpPr>
        <p:spPr>
          <a:xfrm>
            <a:off x="169747" y="1073436"/>
            <a:ext cx="4667499" cy="1503749"/>
          </a:xfrm>
          <a:prstGeom prst="rect">
            <a:avLst/>
          </a:prstGeom>
          <a:solidFill>
            <a:srgbClr val="4479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6"/>
          <p:cNvSpPr/>
          <p:nvPr/>
        </p:nvSpPr>
        <p:spPr>
          <a:xfrm>
            <a:off x="218402" y="1122902"/>
            <a:ext cx="4556022" cy="138873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2244773" y="1142480"/>
            <a:ext cx="2564009" cy="1040272"/>
            <a:chOff x="1463544" y="1364996"/>
            <a:chExt cx="2494510" cy="1354457"/>
          </a:xfrm>
        </p:grpSpPr>
        <p:sp>
          <p:nvSpPr>
            <p:cNvPr id="150" name="Google Shape;150;p26"/>
            <p:cNvSpPr txBox="1"/>
            <p:nvPr/>
          </p:nvSpPr>
          <p:spPr>
            <a:xfrm>
              <a:off x="1463547" y="1364996"/>
              <a:ext cx="2187000" cy="38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федеральный бюджет:</a:t>
              </a:r>
              <a:endParaRPr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151" name="Google Shape;151;p26"/>
            <p:cNvSpPr txBox="1"/>
            <p:nvPr/>
          </p:nvSpPr>
          <p:spPr>
            <a:xfrm>
              <a:off x="1463544" y="2037574"/>
              <a:ext cx="1726500" cy="47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краевой бюджет:</a:t>
              </a:r>
              <a:endParaRPr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152" name="Google Shape;152;p26"/>
            <p:cNvSpPr txBox="1"/>
            <p:nvPr/>
          </p:nvSpPr>
          <p:spPr>
            <a:xfrm>
              <a:off x="2026153" y="1700276"/>
              <a:ext cx="1931901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dirty="0" smtClean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754,5 </a:t>
              </a:r>
              <a:r>
                <a:rPr lang="ru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млн. рублей</a:t>
              </a:r>
              <a:endParaRPr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153" name="Google Shape;153;p26"/>
            <p:cNvSpPr txBox="1"/>
            <p:nvPr/>
          </p:nvSpPr>
          <p:spPr>
            <a:xfrm>
              <a:off x="2048762" y="2396353"/>
              <a:ext cx="1903636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ru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8</a:t>
              </a:r>
              <a:r>
                <a:rPr lang="ru" dirty="0" smtClean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,6 </a:t>
              </a:r>
              <a:r>
                <a:rPr lang="ru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млн. рублей</a:t>
              </a:r>
              <a:endParaRPr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</p:grpSp>
      <p:sp>
        <p:nvSpPr>
          <p:cNvPr id="154" name="Google Shape;154;p26"/>
          <p:cNvSpPr txBox="1"/>
          <p:nvPr/>
        </p:nvSpPr>
        <p:spPr>
          <a:xfrm>
            <a:off x="980237" y="63563"/>
            <a:ext cx="7871155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24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Региональный </a:t>
            </a:r>
            <a:r>
              <a:rPr lang="ru-RU" sz="2400" dirty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проект </a:t>
            </a:r>
            <a:r>
              <a:rPr lang="ru-RU" sz="24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«Современная </a:t>
            </a:r>
            <a:r>
              <a:rPr lang="ru-RU" sz="2400" dirty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школа</a:t>
            </a:r>
            <a:r>
              <a:rPr lang="ru-RU" sz="24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»</a:t>
            </a:r>
            <a:endParaRPr lang="ru-RU" sz="2400" dirty="0">
              <a:solidFill>
                <a:schemeClr val="dk2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</p:txBody>
      </p:sp>
      <p:pic>
        <p:nvPicPr>
          <p:cNvPr id="155" name="Google Shape;15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688" y="1284067"/>
            <a:ext cx="951000" cy="951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Группа 2"/>
          <p:cNvGrpSpPr/>
          <p:nvPr/>
        </p:nvGrpSpPr>
        <p:grpSpPr>
          <a:xfrm>
            <a:off x="168100" y="3071158"/>
            <a:ext cx="2739128" cy="1988880"/>
            <a:chOff x="96125" y="3720525"/>
            <a:chExt cx="2208035" cy="1315800"/>
          </a:xfrm>
        </p:grpSpPr>
        <p:sp>
          <p:nvSpPr>
            <p:cNvPr id="145" name="Google Shape;145;p26"/>
            <p:cNvSpPr/>
            <p:nvPr/>
          </p:nvSpPr>
          <p:spPr>
            <a:xfrm>
              <a:off x="96125" y="3720525"/>
              <a:ext cx="2208035" cy="1315800"/>
            </a:xfrm>
            <a:prstGeom prst="rect">
              <a:avLst/>
            </a:prstGeom>
            <a:solidFill>
              <a:srgbClr val="44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6"/>
            <p:cNvSpPr/>
            <p:nvPr/>
          </p:nvSpPr>
          <p:spPr>
            <a:xfrm>
              <a:off x="154403" y="3784045"/>
              <a:ext cx="2081906" cy="11859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114300" dist="47625" dir="7380000" algn="bl" rotWithShape="0">
                <a:srgbClr val="434343">
                  <a:alpha val="3725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6"/>
            <p:cNvSpPr txBox="1"/>
            <p:nvPr/>
          </p:nvSpPr>
          <p:spPr>
            <a:xfrm>
              <a:off x="1027676" y="4131388"/>
              <a:ext cx="1191744" cy="5065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 dirty="0"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в </a:t>
              </a:r>
              <a:r>
                <a:rPr lang="ru" sz="1800" dirty="0" smtClean="0"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2022 </a:t>
              </a:r>
              <a:r>
                <a:rPr lang="ru" sz="1800" dirty="0"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году: </a:t>
              </a:r>
              <a:endParaRPr lang="ru" sz="18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 dirty="0" smtClean="0">
                  <a:solidFill>
                    <a:schemeClr val="tx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117</a:t>
              </a:r>
              <a:endParaRPr sz="18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158" name="Google Shape;158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38926" y="3915103"/>
              <a:ext cx="820035" cy="92664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Группа 4"/>
          <p:cNvGrpSpPr/>
          <p:nvPr/>
        </p:nvGrpSpPr>
        <p:grpSpPr>
          <a:xfrm>
            <a:off x="3021143" y="2680525"/>
            <a:ext cx="6076567" cy="2379513"/>
            <a:chOff x="2993331" y="2672880"/>
            <a:chExt cx="6076567" cy="2379513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2993331" y="2672880"/>
              <a:ext cx="6076567" cy="2379513"/>
              <a:chOff x="1665080" y="1394561"/>
              <a:chExt cx="4533366" cy="2379513"/>
            </a:xfrm>
          </p:grpSpPr>
          <p:grpSp>
            <p:nvGrpSpPr>
              <p:cNvPr id="22" name="Группа 21"/>
              <p:cNvGrpSpPr/>
              <p:nvPr/>
            </p:nvGrpSpPr>
            <p:grpSpPr>
              <a:xfrm>
                <a:off x="1676802" y="1394561"/>
                <a:ext cx="4495219" cy="2379513"/>
                <a:chOff x="1591224" y="1542612"/>
                <a:chExt cx="6002931" cy="2572540"/>
              </a:xfrm>
            </p:grpSpPr>
            <p:sp>
              <p:nvSpPr>
                <p:cNvPr id="26" name="Прямоугольник 25"/>
                <p:cNvSpPr/>
                <p:nvPr/>
              </p:nvSpPr>
              <p:spPr>
                <a:xfrm>
                  <a:off x="1591224" y="1542612"/>
                  <a:ext cx="6002931" cy="2572540"/>
                </a:xfrm>
                <a:prstGeom prst="rect">
                  <a:avLst/>
                </a:prstGeom>
                <a:solidFill>
                  <a:srgbClr val="4479D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1" name="Google Shape;139;p26"/>
                <p:cNvSpPr/>
                <p:nvPr/>
              </p:nvSpPr>
              <p:spPr>
                <a:xfrm>
                  <a:off x="1657360" y="1939662"/>
                  <a:ext cx="5911033" cy="212952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114300" dist="47625" dir="7380000" algn="bl" rotWithShape="0">
                    <a:srgbClr val="434343">
                      <a:alpha val="37250"/>
                    </a:srgbClr>
                  </a:outerShdw>
                </a:effectLst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lvl="0" indent="254000" algn="just">
                    <a:buFont typeface="Arial" panose="020B0604020202020204" pitchFamily="34" charset="0"/>
                    <a:buChar char="•"/>
                    <a:tabLst>
                      <a:tab pos="182563" algn="l"/>
                      <a:tab pos="358775" algn="l"/>
                    </a:tabLst>
                  </a:pPr>
                  <a:r>
                    <a:rPr lang="ru-RU" sz="1200" dirty="0">
                      <a:solidFill>
                        <a:schemeClr val="tx1"/>
                      </a:solidFill>
                    </a:rPr>
                    <a:t>с</a:t>
                  </a:r>
                  <a:r>
                    <a:rPr lang="ru-RU" sz="1200" dirty="0" smtClean="0">
                      <a:solidFill>
                        <a:schemeClr val="tx1"/>
                      </a:solidFill>
                    </a:rPr>
                    <a:t>оздание новых мест в школах края (продолжение строительства школ)</a:t>
                  </a:r>
                </a:p>
                <a:p>
                  <a:pPr lvl="0" indent="254000" algn="just">
                    <a:buFont typeface="Arial" panose="020B0604020202020204" pitchFamily="34" charset="0"/>
                    <a:buChar char="•"/>
                    <a:tabLst>
                      <a:tab pos="182563" algn="l"/>
                      <a:tab pos="358775" algn="l"/>
                    </a:tabLst>
                  </a:pPr>
                  <a:r>
                    <a:rPr lang="ru-RU" sz="1200" dirty="0">
                      <a:solidFill>
                        <a:schemeClr val="tx1"/>
                      </a:solidFill>
                    </a:rPr>
                    <a:t>п</a:t>
                  </a:r>
                  <a:r>
                    <a:rPr lang="ru-RU" sz="1200" dirty="0" smtClean="0">
                      <a:solidFill>
                        <a:schemeClr val="tx1"/>
                      </a:solidFill>
                    </a:rPr>
                    <a:t>оддержка образования детей с ОВЗ</a:t>
                  </a:r>
                </a:p>
                <a:p>
                  <a:pPr lvl="0" indent="254000" algn="just">
                    <a:buFont typeface="Arial" panose="020B0604020202020204" pitchFamily="34" charset="0"/>
                    <a:buChar char="•"/>
                    <a:tabLst>
                      <a:tab pos="182563" algn="l"/>
                      <a:tab pos="358775" algn="l"/>
                    </a:tabLst>
                  </a:pPr>
                  <a:r>
                    <a:rPr lang="ru-RU" sz="1200" dirty="0">
                      <a:solidFill>
                        <a:schemeClr val="tx1"/>
                      </a:solidFill>
                    </a:rPr>
                    <a:t>с</a:t>
                  </a:r>
                  <a:r>
                    <a:rPr lang="ru-RU" sz="1200" dirty="0" smtClean="0">
                      <a:solidFill>
                        <a:schemeClr val="tx1"/>
                      </a:solidFill>
                    </a:rPr>
                    <a:t>оздание и функционирование </a:t>
                  </a:r>
                  <a:r>
                    <a:rPr lang="ru-RU" sz="1200" dirty="0">
                      <a:solidFill>
                        <a:schemeClr val="tx1"/>
                      </a:solidFill>
                    </a:rPr>
                    <a:t>центров «Точка роста</a:t>
                  </a:r>
                  <a:r>
                    <a:rPr lang="ru-RU" sz="1200" dirty="0" smtClean="0">
                      <a:solidFill>
                        <a:schemeClr val="tx1"/>
                      </a:solidFill>
                    </a:rPr>
                    <a:t>» в общеобразовательных организациях, расположенных в сельской местности и малых городах</a:t>
                  </a:r>
                  <a:endParaRPr lang="ru-RU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Roboto" panose="020B0604020202020204" charset="0"/>
                    <a:cs typeface="Arial" panose="020B0604020202020204" pitchFamily="34" charset="0"/>
                  </a:endParaRPr>
                </a:p>
                <a:p>
                  <a:pPr lvl="0" indent="254000" algn="just">
                    <a:buFont typeface="Arial" panose="020B0604020202020204" pitchFamily="34" charset="0"/>
                    <a:buChar char="•"/>
                    <a:tabLst>
                      <a:tab pos="182563" algn="l"/>
                      <a:tab pos="358775" algn="l"/>
                    </a:tabLst>
                  </a:pPr>
                  <a:r>
                    <a:rPr lang="ru-RU" sz="1200" dirty="0">
                      <a:solidFill>
                        <a:schemeClr val="tx1"/>
                      </a:solidFill>
                    </a:rPr>
                    <a:t>с</a:t>
                  </a:r>
                  <a:r>
                    <a:rPr lang="ru-RU" sz="1200" dirty="0" smtClean="0">
                      <a:solidFill>
                        <a:schemeClr val="tx1"/>
                      </a:solidFill>
                    </a:rPr>
                    <a:t>оздание детского технопарка «Кванториум»</a:t>
                  </a:r>
                </a:p>
                <a:p>
                  <a:pPr lvl="0" indent="254000" algn="just">
                    <a:buFont typeface="Arial" panose="020B0604020202020204" pitchFamily="34" charset="0"/>
                    <a:buChar char="•"/>
                    <a:tabLst>
                      <a:tab pos="182563" algn="l"/>
                      <a:tab pos="358775" algn="l"/>
                    </a:tabLst>
                  </a:pPr>
                  <a:r>
                    <a:rPr lang="ru-RU" sz="1200" dirty="0">
                      <a:solidFill>
                        <a:schemeClr val="tx1"/>
                      </a:solidFill>
                    </a:rPr>
                    <a:t>в</a:t>
                  </a:r>
                  <a:r>
                    <a:rPr lang="ru-RU" sz="1200" dirty="0" smtClean="0">
                      <a:solidFill>
                        <a:schemeClr val="tx1"/>
                      </a:solidFill>
                    </a:rPr>
                    <a:t>ыплаты учителям, прибывшим (переехавшим) на работу в школы сельской местности и малых городов</a:t>
                  </a:r>
                </a:p>
                <a:p>
                  <a:pPr lvl="0" indent="254000" algn="just">
                    <a:buFont typeface="Arial" panose="020B0604020202020204" pitchFamily="34" charset="0"/>
                    <a:buChar char="•"/>
                    <a:tabLst>
                      <a:tab pos="182563" algn="l"/>
                      <a:tab pos="358775" algn="l"/>
                    </a:tabLst>
                  </a:pPr>
                  <a:r>
                    <a:rPr lang="ru-RU" sz="1200" dirty="0" smtClean="0">
                      <a:solidFill>
                        <a:schemeClr val="tx1"/>
                      </a:solidFill>
                    </a:rPr>
                    <a:t>функционирование единой федеральной системы </a:t>
                  </a:r>
                  <a:r>
                    <a:rPr lang="ru-RU" sz="1200" dirty="0">
                      <a:solidFill>
                        <a:schemeClr val="tx1"/>
                      </a:solidFill>
                    </a:rPr>
                    <a:t>научно-методического сопровождения педагогических работников и управленческих кадров</a:t>
                  </a:r>
                </a:p>
              </p:txBody>
            </p:sp>
          </p:grpSp>
          <p:sp>
            <p:nvSpPr>
              <p:cNvPr id="24" name="Прямоугольник 23"/>
              <p:cNvSpPr/>
              <p:nvPr/>
            </p:nvSpPr>
            <p:spPr>
              <a:xfrm>
                <a:off x="1665080" y="1911845"/>
                <a:ext cx="2311681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indent="-108000" algn="just">
                  <a:buFont typeface="Arial" panose="020B0604020202020204" pitchFamily="34" charset="0"/>
                  <a:buChar char="•"/>
                </a:pPr>
                <a:endParaRPr lang="ru-RU" sz="800" dirty="0">
                  <a:solidFill>
                    <a:schemeClr val="tx1"/>
                  </a:solidFill>
                  <a:latin typeface="Arial" panose="020B0604020202020204" pitchFamily="34" charset="0"/>
                  <a:ea typeface="Roboto" panose="020B0604020202020204" charset="0"/>
                  <a:cs typeface="Arial" panose="020B0604020202020204" pitchFamily="34" charset="0"/>
                  <a:sym typeface="Roboto"/>
                </a:endParaRPr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>
                <a:off x="3926131" y="1901641"/>
                <a:ext cx="2272315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indent="-108000" algn="just">
                  <a:buFont typeface="Arial" panose="020B0604020202020204" pitchFamily="34" charset="0"/>
                  <a:buChar char="•"/>
                </a:pPr>
                <a:endParaRPr lang="ru-RU" sz="800" dirty="0">
                  <a:solidFill>
                    <a:schemeClr val="tx1"/>
                  </a:solidFill>
                  <a:latin typeface="Arial" panose="020B0604020202020204" pitchFamily="34" charset="0"/>
                  <a:ea typeface="Roboto" panose="020B0604020202020204" charset="0"/>
                  <a:cs typeface="Arial" panose="020B0604020202020204" pitchFamily="34" charset="0"/>
                  <a:sym typeface="Roboto"/>
                </a:endParaRPr>
              </a:p>
            </p:txBody>
          </p:sp>
        </p:grpSp>
        <p:sp>
          <p:nvSpPr>
            <p:cNvPr id="64" name="Google Shape;139;p26"/>
            <p:cNvSpPr/>
            <p:nvPr/>
          </p:nvSpPr>
          <p:spPr>
            <a:xfrm>
              <a:off x="3075427" y="2694202"/>
              <a:ext cx="5915010" cy="2580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114300" dist="47625" dir="7380000" algn="bl" rotWithShape="0">
                <a:srgbClr val="434343">
                  <a:alpha val="3725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dirty="0"/>
                <a:t>4</a:t>
              </a:r>
              <a:r>
                <a:rPr lang="ru-RU" dirty="0" smtClean="0"/>
                <a:t> квартал 2022 года</a:t>
              </a:r>
              <a:endParaRPr dirty="0"/>
            </a:p>
          </p:txBody>
        </p:sp>
      </p:grpSp>
      <p:pic>
        <p:nvPicPr>
          <p:cNvPr id="49" name="Picture 2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0" y="13751"/>
            <a:ext cx="878634" cy="62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3" name="Диаграмма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5658349"/>
              </p:ext>
            </p:extLst>
          </p:nvPr>
        </p:nvGraphicFramePr>
        <p:xfrm>
          <a:off x="5037082" y="745892"/>
          <a:ext cx="3981167" cy="1782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4" name="Диаграмма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8603883"/>
              </p:ext>
            </p:extLst>
          </p:nvPr>
        </p:nvGraphicFramePr>
        <p:xfrm>
          <a:off x="5069434" y="809217"/>
          <a:ext cx="3948815" cy="1699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53599"/>
              </p:ext>
            </p:extLst>
          </p:nvPr>
        </p:nvGraphicFramePr>
        <p:xfrm>
          <a:off x="5015825" y="705836"/>
          <a:ext cx="4002424" cy="1801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5" name="Диаграмма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1882971"/>
              </p:ext>
            </p:extLst>
          </p:nvPr>
        </p:nvGraphicFramePr>
        <p:xfrm>
          <a:off x="5047488" y="745891"/>
          <a:ext cx="3970760" cy="1765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23803" y="684154"/>
            <a:ext cx="8903154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25" dirty="0" smtClean="0">
                <a:solidFill>
                  <a:schemeClr val="accent1">
                    <a:lumMod val="50000"/>
                  </a:schemeClr>
                </a:solidFill>
              </a:rPr>
              <a:t>Создание </a:t>
            </a:r>
            <a:r>
              <a:rPr lang="ru-RU" sz="1425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ru-RU" sz="1425" dirty="0" smtClean="0">
                <a:solidFill>
                  <a:schemeClr val="accent1">
                    <a:lumMod val="50000"/>
                  </a:schemeClr>
                </a:solidFill>
              </a:rPr>
              <a:t>обновление) материально-технической базы 6 образовательных </a:t>
            </a:r>
            <a:r>
              <a:rPr lang="ru-RU" sz="1425" dirty="0">
                <a:solidFill>
                  <a:schemeClr val="accent1">
                    <a:lumMod val="50000"/>
                  </a:schemeClr>
                </a:solidFill>
              </a:rPr>
              <a:t>организаций, реализующих программы среднего профессионального </a:t>
            </a:r>
            <a:r>
              <a:rPr lang="ru-RU" sz="1425" dirty="0" smtClean="0">
                <a:solidFill>
                  <a:schemeClr val="accent1">
                    <a:lumMod val="50000"/>
                  </a:schemeClr>
                </a:solidFill>
              </a:rPr>
              <a:t>образования</a:t>
            </a:r>
            <a:endParaRPr lang="ru-RU" sz="1425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1431" y="163356"/>
            <a:ext cx="733562" cy="52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3028165" y="5011022"/>
            <a:ext cx="3313847" cy="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-153344" y="413961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24" name="Google Shape;154;p26"/>
          <p:cNvSpPr txBox="1"/>
          <p:nvPr/>
        </p:nvSpPr>
        <p:spPr>
          <a:xfrm>
            <a:off x="914401" y="115211"/>
            <a:ext cx="7871155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24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Региональный </a:t>
            </a:r>
            <a:r>
              <a:rPr lang="ru-RU" sz="2400" dirty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проект </a:t>
            </a:r>
            <a:r>
              <a:rPr lang="ru-RU" sz="24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«Молодые профессионалы»</a:t>
            </a:r>
            <a:endParaRPr lang="ru-RU" sz="2400" dirty="0">
              <a:solidFill>
                <a:schemeClr val="dk2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08319" y="4509912"/>
            <a:ext cx="6530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200" dirty="0" smtClean="0"/>
          </a:p>
          <a:p>
            <a:pPr algn="ctr"/>
            <a:r>
              <a:rPr lang="ru-RU" sz="1200" dirty="0" smtClean="0"/>
              <a:t>Оснащение современным оборудованием 12 мастерских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992" y="1359459"/>
            <a:ext cx="2428645" cy="3172573"/>
          </a:xfrm>
          <a:prstGeom prst="round2DiagRect">
            <a:avLst>
              <a:gd name="adj1" fmla="val 0"/>
              <a:gd name="adj2" fmla="val 173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88" y="2831741"/>
            <a:ext cx="2583877" cy="1781497"/>
          </a:xfrm>
          <a:prstGeom prst="round2DiagRect">
            <a:avLst>
              <a:gd name="adj1" fmla="val 0"/>
              <a:gd name="adj2" fmla="val 173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09" y="1359459"/>
            <a:ext cx="2636908" cy="1726844"/>
          </a:xfrm>
          <a:prstGeom prst="round2DiagRect">
            <a:avLst>
              <a:gd name="adj1" fmla="val 0"/>
              <a:gd name="adj2" fmla="val 173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66" y="2827524"/>
            <a:ext cx="2544860" cy="1784784"/>
          </a:xfrm>
          <a:prstGeom prst="round2DiagRect">
            <a:avLst>
              <a:gd name="adj1" fmla="val 0"/>
              <a:gd name="adj2" fmla="val 173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13" y="1359459"/>
            <a:ext cx="2549548" cy="1775476"/>
          </a:xfrm>
          <a:prstGeom prst="round2DiagRect">
            <a:avLst>
              <a:gd name="adj1" fmla="val 0"/>
              <a:gd name="adj2" fmla="val 173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46410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8"/>
          <p:cNvSpPr/>
          <p:nvPr/>
        </p:nvSpPr>
        <p:spPr>
          <a:xfrm>
            <a:off x="0" y="4849"/>
            <a:ext cx="9144000" cy="638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38"/>
          <p:cNvSpPr txBox="1"/>
          <p:nvPr/>
        </p:nvSpPr>
        <p:spPr>
          <a:xfrm>
            <a:off x="817579" y="-98095"/>
            <a:ext cx="8205952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Региональный проект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«Патриотическое воспитание граждан Российской Федерации»</a:t>
            </a:r>
            <a:endParaRPr sz="2000" dirty="0">
              <a:solidFill>
                <a:schemeClr val="dk2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1" name="Google Shape;142;p26"/>
          <p:cNvSpPr/>
          <p:nvPr/>
        </p:nvSpPr>
        <p:spPr>
          <a:xfrm>
            <a:off x="168100" y="745892"/>
            <a:ext cx="4608727" cy="274615"/>
          </a:xfrm>
          <a:prstGeom prst="rect">
            <a:avLst/>
          </a:prstGeom>
          <a:solidFill>
            <a:srgbClr val="FF2D2D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b="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Финансирование:</a:t>
            </a:r>
            <a:endParaRPr sz="1400" b="1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2" name="Google Shape;143;p26"/>
          <p:cNvSpPr/>
          <p:nvPr/>
        </p:nvSpPr>
        <p:spPr>
          <a:xfrm>
            <a:off x="168100" y="2672880"/>
            <a:ext cx="2739128" cy="302583"/>
          </a:xfrm>
          <a:prstGeom prst="rect">
            <a:avLst/>
          </a:prstGeom>
          <a:solidFill>
            <a:srgbClr val="FF2D2D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b="1" dirty="0" smtClean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Контрольные точки:</a:t>
            </a:r>
            <a:endParaRPr sz="1400" b="1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3" name="Google Shape;144;p26"/>
          <p:cNvSpPr/>
          <p:nvPr/>
        </p:nvSpPr>
        <p:spPr>
          <a:xfrm>
            <a:off x="169749" y="1073436"/>
            <a:ext cx="4607078" cy="1503749"/>
          </a:xfrm>
          <a:prstGeom prst="rect">
            <a:avLst/>
          </a:pr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Google Shape;148;p26"/>
          <p:cNvSpPr/>
          <p:nvPr/>
        </p:nvSpPr>
        <p:spPr>
          <a:xfrm>
            <a:off x="218402" y="1122902"/>
            <a:ext cx="4499902" cy="138873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2100303" y="1103447"/>
            <a:ext cx="2564006" cy="1354457"/>
            <a:chOff x="1463547" y="1364996"/>
            <a:chExt cx="2494507" cy="1354457"/>
          </a:xfrm>
        </p:grpSpPr>
        <p:sp>
          <p:nvSpPr>
            <p:cNvPr id="26" name="Google Shape;150;p26"/>
            <p:cNvSpPr txBox="1"/>
            <p:nvPr/>
          </p:nvSpPr>
          <p:spPr>
            <a:xfrm>
              <a:off x="1463547" y="1364996"/>
              <a:ext cx="2187000" cy="38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федеральный бюджет:</a:t>
              </a:r>
              <a:endParaRPr sz="12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27" name="Google Shape;151;p26"/>
            <p:cNvSpPr txBox="1"/>
            <p:nvPr/>
          </p:nvSpPr>
          <p:spPr>
            <a:xfrm>
              <a:off x="1463547" y="2074001"/>
              <a:ext cx="1726500" cy="47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краевой бюджет:</a:t>
              </a:r>
              <a:endParaRPr sz="12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28" name="Google Shape;152;p26"/>
            <p:cNvSpPr txBox="1"/>
            <p:nvPr/>
          </p:nvSpPr>
          <p:spPr>
            <a:xfrm>
              <a:off x="2026153" y="1700276"/>
              <a:ext cx="1931901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 dirty="0" smtClean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19,9 </a:t>
              </a:r>
              <a:r>
                <a:rPr lang="ru" sz="12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млн. рублей</a:t>
              </a:r>
              <a:endParaRPr sz="12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29" name="Google Shape;153;p26"/>
            <p:cNvSpPr txBox="1"/>
            <p:nvPr/>
          </p:nvSpPr>
          <p:spPr>
            <a:xfrm>
              <a:off x="2048762" y="2396353"/>
              <a:ext cx="1903636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ru" sz="1200" dirty="0" smtClean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0,2 млн</a:t>
              </a:r>
              <a:r>
                <a:rPr lang="ru" sz="12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. рублей</a:t>
              </a:r>
              <a:endParaRPr sz="12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</p:grpSp>
      <p:pic>
        <p:nvPicPr>
          <p:cNvPr id="30" name="Google Shape;15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859" y="1337266"/>
            <a:ext cx="951000" cy="951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Группа 30"/>
          <p:cNvGrpSpPr/>
          <p:nvPr/>
        </p:nvGrpSpPr>
        <p:grpSpPr>
          <a:xfrm>
            <a:off x="168100" y="3071159"/>
            <a:ext cx="2739128" cy="1981234"/>
            <a:chOff x="96125" y="3720525"/>
            <a:chExt cx="2208035" cy="1315800"/>
          </a:xfrm>
        </p:grpSpPr>
        <p:sp>
          <p:nvSpPr>
            <p:cNvPr id="32" name="Google Shape;145;p26"/>
            <p:cNvSpPr/>
            <p:nvPr/>
          </p:nvSpPr>
          <p:spPr>
            <a:xfrm>
              <a:off x="96125" y="3720525"/>
              <a:ext cx="2208035" cy="1315800"/>
            </a:xfrm>
            <a:prstGeom prst="rect">
              <a:avLst/>
            </a:pr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Google Shape;149;p26"/>
            <p:cNvSpPr/>
            <p:nvPr/>
          </p:nvSpPr>
          <p:spPr>
            <a:xfrm>
              <a:off x="154403" y="3784045"/>
              <a:ext cx="2081906" cy="1192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114300" dist="47625" dir="7380000" algn="bl" rotWithShape="0">
                <a:srgbClr val="434343">
                  <a:alpha val="3725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Google Shape;157;p26"/>
            <p:cNvSpPr txBox="1"/>
            <p:nvPr/>
          </p:nvSpPr>
          <p:spPr>
            <a:xfrm>
              <a:off x="1007536" y="4045893"/>
              <a:ext cx="1191744" cy="38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 dirty="0"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в </a:t>
              </a:r>
              <a:r>
                <a:rPr lang="ru" sz="1800" dirty="0" smtClean="0"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2022 </a:t>
              </a:r>
              <a:r>
                <a:rPr lang="ru" sz="1800" dirty="0"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году: </a:t>
              </a:r>
              <a:endParaRPr lang="ru" sz="18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dirty="0" smtClean="0">
                  <a:solidFill>
                    <a:schemeClr val="tx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19</a:t>
              </a:r>
              <a:endParaRPr sz="18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35" name="Google Shape;158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54403" y="3827719"/>
              <a:ext cx="820035" cy="92664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9" name="Picture 2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0" y="13751"/>
            <a:ext cx="878634" cy="62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Группа 60"/>
          <p:cNvGrpSpPr/>
          <p:nvPr/>
        </p:nvGrpSpPr>
        <p:grpSpPr>
          <a:xfrm>
            <a:off x="3012411" y="2672880"/>
            <a:ext cx="6048405" cy="2379513"/>
            <a:chOff x="2993331" y="2672880"/>
            <a:chExt cx="6048405" cy="2379513"/>
          </a:xfrm>
        </p:grpSpPr>
        <p:grpSp>
          <p:nvGrpSpPr>
            <p:cNvPr id="62" name="Группа 61"/>
            <p:cNvGrpSpPr/>
            <p:nvPr/>
          </p:nvGrpSpPr>
          <p:grpSpPr>
            <a:xfrm>
              <a:off x="2993331" y="2672880"/>
              <a:ext cx="6048405" cy="2379513"/>
              <a:chOff x="1665080" y="1394561"/>
              <a:chExt cx="4512355" cy="2379513"/>
            </a:xfrm>
          </p:grpSpPr>
          <p:grpSp>
            <p:nvGrpSpPr>
              <p:cNvPr id="65" name="Группа 64"/>
              <p:cNvGrpSpPr/>
              <p:nvPr/>
            </p:nvGrpSpPr>
            <p:grpSpPr>
              <a:xfrm>
                <a:off x="1682216" y="1394561"/>
                <a:ext cx="4495219" cy="2379513"/>
                <a:chOff x="1598454" y="1542612"/>
                <a:chExt cx="6002931" cy="2572540"/>
              </a:xfrm>
            </p:grpSpPr>
            <p:sp>
              <p:nvSpPr>
                <p:cNvPr id="68" name="Прямоугольник 67"/>
                <p:cNvSpPr/>
                <p:nvPr/>
              </p:nvSpPr>
              <p:spPr>
                <a:xfrm>
                  <a:off x="1598454" y="1542612"/>
                  <a:ext cx="6002931" cy="2572540"/>
                </a:xfrm>
                <a:prstGeom prst="rect">
                  <a:avLst/>
                </a:prstGeom>
                <a:solidFill>
                  <a:srgbClr val="FF97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2" name="Google Shape;139;p26"/>
                <p:cNvSpPr/>
                <p:nvPr/>
              </p:nvSpPr>
              <p:spPr>
                <a:xfrm>
                  <a:off x="1657184" y="1918928"/>
                  <a:ext cx="5887852" cy="212860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114300" dist="47625" dir="7380000" algn="bl" rotWithShape="0">
                    <a:srgbClr val="434343">
                      <a:alpha val="37250"/>
                    </a:srgbClr>
                  </a:outerShdw>
                </a:effectLst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lvl="0" indent="-108000" algn="just">
                    <a:buFont typeface="Arial" panose="020B0604020202020204" pitchFamily="34" charset="0"/>
                    <a:buChar char="•"/>
                  </a:pPr>
                  <a:r>
                    <a:rPr lang="ru-RU" sz="105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ea typeface="Roboto" panose="020B0604020202020204" charset="0"/>
                      <a:cs typeface="Arial" panose="020B0604020202020204" pitchFamily="34" charset="0"/>
                      <a:sym typeface="Roboto"/>
                    </a:rPr>
                    <a:t>внедрение и реализация рабочих программ воспитания обучающихся в общеобразовательных организациях и профессиональных образовательных организациях</a:t>
                  </a:r>
                </a:p>
                <a:p>
                  <a:pPr lvl="0" indent="-108000" algn="just">
                    <a:buFont typeface="Arial" panose="020B0604020202020204" pitchFamily="34" charset="0"/>
                    <a:buChar char="•"/>
                  </a:pPr>
                  <a:r>
                    <a:rPr lang="ru-RU" sz="105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ea typeface="Roboto" panose="020B0604020202020204" charset="0"/>
                      <a:cs typeface="Arial" panose="020B0604020202020204" pitchFamily="34" charset="0"/>
                      <a:sym typeface="Roboto"/>
                    </a:rPr>
                    <a:t>вовлечение детей </a:t>
                  </a:r>
                  <a:r>
                    <a:rPr lang="ru-RU" sz="105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Roboto" panose="020B0604020202020204" charset="0"/>
                      <a:cs typeface="Arial" panose="020B0604020202020204" pitchFamily="34" charset="0"/>
                      <a:sym typeface="Roboto"/>
                    </a:rPr>
                    <a:t>и </a:t>
                  </a:r>
                  <a:r>
                    <a:rPr lang="ru-RU" sz="105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ea typeface="Roboto" panose="020B0604020202020204" charset="0"/>
                      <a:cs typeface="Arial" panose="020B0604020202020204" pitchFamily="34" charset="0"/>
                      <a:sym typeface="Roboto"/>
                    </a:rPr>
                    <a:t>молодежи в </a:t>
                  </a:r>
                  <a:r>
                    <a:rPr lang="ru-RU" sz="105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Roboto" panose="020B0604020202020204" charset="0"/>
                      <a:cs typeface="Arial" panose="020B0604020202020204" pitchFamily="34" charset="0"/>
                      <a:sym typeface="Roboto"/>
                    </a:rPr>
                    <a:t>социально активную деятельность через увеличение охвата патриотическими проектами</a:t>
                  </a:r>
                </a:p>
                <a:p>
                  <a:pPr lvl="0" indent="-108000" algn="just">
                    <a:buFont typeface="Arial" panose="020B0604020202020204" pitchFamily="34" charset="0"/>
                    <a:buChar char="•"/>
                  </a:pPr>
                  <a:r>
                    <a:rPr lang="ru-RU" sz="105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ea typeface="Roboto" panose="020B0604020202020204" charset="0"/>
                      <a:cs typeface="Arial" panose="020B0604020202020204" pitchFamily="34" charset="0"/>
                      <a:sym typeface="Roboto"/>
                    </a:rPr>
                    <a:t>организация участия </a:t>
                  </a:r>
                  <a:r>
                    <a:rPr lang="ru-RU" sz="105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Roboto" panose="020B0604020202020204" charset="0"/>
                      <a:cs typeface="Arial" panose="020B0604020202020204" pitchFamily="34" charset="0"/>
                      <a:sym typeface="Roboto"/>
                    </a:rPr>
                    <a:t>в детских этапах популярных конкурсов, премий и проектов патриотической </a:t>
                  </a:r>
                  <a:r>
                    <a:rPr lang="ru-RU" sz="105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ea typeface="Roboto" panose="020B0604020202020204" charset="0"/>
                      <a:cs typeface="Arial" panose="020B0604020202020204" pitchFamily="34" charset="0"/>
                      <a:sym typeface="Roboto"/>
                    </a:rPr>
                    <a:t>направленности</a:t>
                  </a:r>
                </a:p>
                <a:p>
                  <a:pPr lvl="0" indent="-108000" algn="just">
                    <a:buFont typeface="Arial" panose="020B0604020202020204" pitchFamily="34" charset="0"/>
                    <a:buChar char="•"/>
                  </a:pPr>
                  <a:r>
                    <a:rPr lang="ru-RU" sz="105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ea typeface="Roboto" panose="020B0604020202020204" charset="0"/>
                      <a:cs typeface="Arial" panose="020B0604020202020204" pitchFamily="34" charset="0"/>
                      <a:sym typeface="Roboto"/>
                    </a:rPr>
                    <a:t>развитие </a:t>
                  </a:r>
                  <a:r>
                    <a:rPr lang="ru-RU" sz="105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Roboto" panose="020B0604020202020204" charset="0"/>
                      <a:cs typeface="Arial" panose="020B0604020202020204" pitchFamily="34" charset="0"/>
                      <a:sym typeface="Roboto"/>
                    </a:rPr>
                    <a:t>системы </a:t>
                  </a:r>
                  <a:r>
                    <a:rPr lang="ru-RU" sz="1050" dirty="0" err="1">
                      <a:solidFill>
                        <a:schemeClr val="tx1"/>
                      </a:solidFill>
                      <a:latin typeface="Arial" panose="020B0604020202020204" pitchFamily="34" charset="0"/>
                      <a:ea typeface="Roboto" panose="020B0604020202020204" charset="0"/>
                      <a:cs typeface="Arial" panose="020B0604020202020204" pitchFamily="34" charset="0"/>
                      <a:sym typeface="Roboto"/>
                    </a:rPr>
                    <a:t>межпоколенческого</a:t>
                  </a:r>
                  <a:r>
                    <a:rPr lang="ru-RU" sz="105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Roboto" panose="020B0604020202020204" charset="0"/>
                      <a:cs typeface="Arial" panose="020B0604020202020204" pitchFamily="34" charset="0"/>
                      <a:sym typeface="Roboto"/>
                    </a:rPr>
                    <a:t> взаимодействия и </a:t>
                  </a:r>
                  <a:r>
                    <a:rPr lang="ru-RU" sz="105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ea typeface="Roboto" panose="020B0604020202020204" charset="0"/>
                      <a:cs typeface="Arial" panose="020B0604020202020204" pitchFamily="34" charset="0"/>
                      <a:sym typeface="Roboto"/>
                    </a:rPr>
                    <a:t>обеспечение </a:t>
                  </a:r>
                  <a:r>
                    <a:rPr lang="ru-RU" sz="105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Roboto" panose="020B0604020202020204" charset="0"/>
                      <a:cs typeface="Arial" panose="020B0604020202020204" pitchFamily="34" charset="0"/>
                      <a:sym typeface="Roboto"/>
                    </a:rPr>
                    <a:t>преемственности поколений, поддержки общественных инициатив и проектов, направленных на гражданское и патриотическое воспитание детей и </a:t>
                  </a:r>
                  <a:r>
                    <a:rPr lang="ru-RU" sz="105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ea typeface="Roboto" panose="020B0604020202020204" charset="0"/>
                      <a:cs typeface="Arial" panose="020B0604020202020204" pitchFamily="34" charset="0"/>
                      <a:sym typeface="Roboto"/>
                    </a:rPr>
                    <a:t>молодежи</a:t>
                  </a:r>
                </a:p>
                <a:p>
                  <a:pPr lvl="0" indent="-108000" algn="just">
                    <a:buFont typeface="Arial" panose="020B0604020202020204" pitchFamily="34" charset="0"/>
                    <a:buChar char="•"/>
                  </a:pPr>
                  <a:r>
                    <a:rPr lang="ru-RU" sz="105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Roboto" panose="020B0604020202020204" charset="0"/>
                      <a:cs typeface="Arial" panose="020B0604020202020204" pitchFamily="34" charset="0"/>
                      <a:sym typeface="Roboto"/>
                    </a:rPr>
                    <a:t>о</a:t>
                  </a:r>
                  <a:r>
                    <a:rPr lang="ru-RU" sz="105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ea typeface="Roboto" panose="020B0604020202020204" charset="0"/>
                      <a:cs typeface="Arial" panose="020B0604020202020204" pitchFamily="34" charset="0"/>
                      <a:sym typeface="Roboto"/>
                    </a:rPr>
                    <a:t>беспечение деятельности советников директора по воспитанию и взаимодействию с детскими общественными объединениями</a:t>
                  </a:r>
                </a:p>
              </p:txBody>
            </p:sp>
          </p:grpSp>
          <p:sp>
            <p:nvSpPr>
              <p:cNvPr id="66" name="Прямоугольник 65"/>
              <p:cNvSpPr/>
              <p:nvPr/>
            </p:nvSpPr>
            <p:spPr>
              <a:xfrm>
                <a:off x="1665080" y="1911845"/>
                <a:ext cx="2311681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indent="-108000" algn="just">
                  <a:buFont typeface="Arial" panose="020B0604020202020204" pitchFamily="34" charset="0"/>
                  <a:buChar char="•"/>
                </a:pPr>
                <a:endParaRPr lang="ru-RU" sz="800" dirty="0">
                  <a:latin typeface="Roboto" panose="020B0604020202020204" charset="0"/>
                  <a:ea typeface="Roboto" panose="020B0604020202020204" charset="0"/>
                  <a:sym typeface="Roboto"/>
                </a:endParaRP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3946961" y="1901641"/>
                <a:ext cx="2149102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indent="108000" algn="just">
                  <a:buFont typeface="Arial" panose="020B0604020202020204" pitchFamily="34" charset="0"/>
                  <a:buChar char="•"/>
                </a:pPr>
                <a:endParaRPr lang="ru-RU" sz="800" dirty="0">
                  <a:latin typeface="Roboto" panose="020B0604020202020204" charset="0"/>
                  <a:ea typeface="Roboto" panose="020B0604020202020204" charset="0"/>
                  <a:sym typeface="Roboto"/>
                </a:endParaRPr>
              </a:p>
            </p:txBody>
          </p:sp>
        </p:grpSp>
        <p:sp>
          <p:nvSpPr>
            <p:cNvPr id="64" name="Google Shape;139;p26"/>
            <p:cNvSpPr/>
            <p:nvPr/>
          </p:nvSpPr>
          <p:spPr>
            <a:xfrm>
              <a:off x="3075250" y="2718940"/>
              <a:ext cx="5915187" cy="2559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114300" dist="47625" dir="7380000" algn="bl" rotWithShape="0">
                <a:srgbClr val="434343">
                  <a:alpha val="3725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dirty="0"/>
                <a:t>4</a:t>
              </a:r>
              <a:r>
                <a:rPr lang="ru-RU" dirty="0" smtClean="0"/>
                <a:t> квартал 2022 года</a:t>
              </a:r>
              <a:endParaRPr dirty="0"/>
            </a:p>
          </p:txBody>
        </p:sp>
      </p:grpSp>
      <p:sp>
        <p:nvSpPr>
          <p:cNvPr id="36" name="Google Shape;144;p26"/>
          <p:cNvSpPr/>
          <p:nvPr/>
        </p:nvSpPr>
        <p:spPr>
          <a:xfrm>
            <a:off x="4848691" y="745893"/>
            <a:ext cx="4212125" cy="1830012"/>
          </a:xfrm>
          <a:prstGeom prst="rect">
            <a:avLst/>
          </a:pr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Google Shape;148;p26"/>
          <p:cNvSpPr/>
          <p:nvPr/>
        </p:nvSpPr>
        <p:spPr>
          <a:xfrm>
            <a:off x="4920555" y="812153"/>
            <a:ext cx="4083701" cy="169038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8" name="Диаграмма 3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3117238"/>
              </p:ext>
            </p:extLst>
          </p:nvPr>
        </p:nvGraphicFramePr>
        <p:xfrm>
          <a:off x="4920554" y="812153"/>
          <a:ext cx="4083701" cy="1690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Прямоугольник 56"/>
          <p:cNvSpPr/>
          <p:nvPr/>
        </p:nvSpPr>
        <p:spPr>
          <a:xfrm>
            <a:off x="101326" y="749704"/>
            <a:ext cx="8941346" cy="4311026"/>
          </a:xfrm>
          <a:prstGeom prst="rect">
            <a:avLst/>
          </a:prstGeom>
          <a:solidFill>
            <a:srgbClr val="FF2D2D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SzPts val="1400"/>
            </a:pPr>
            <a:endParaRPr lang="ru-RU" b="1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</p:txBody>
      </p:sp>
      <p:sp>
        <p:nvSpPr>
          <p:cNvPr id="59" name="Google Shape;139;p26"/>
          <p:cNvSpPr/>
          <p:nvPr/>
        </p:nvSpPr>
        <p:spPr>
          <a:xfrm>
            <a:off x="95179" y="1462075"/>
            <a:ext cx="466439" cy="45543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 dirty="0"/>
              <a:t>-</a:t>
            </a:r>
            <a:endParaRPr sz="1100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4026566" y="1221763"/>
            <a:ext cx="1090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</a:rPr>
              <a:t>Показатели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65" name="Google Shape;139;p26"/>
          <p:cNvSpPr/>
          <p:nvPr/>
        </p:nvSpPr>
        <p:spPr>
          <a:xfrm>
            <a:off x="5731516" y="1462076"/>
            <a:ext cx="695809" cy="45215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1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endParaRPr lang="ru-RU" sz="1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6" name="Google Shape;139;p26"/>
          <p:cNvSpPr/>
          <p:nvPr/>
        </p:nvSpPr>
        <p:spPr>
          <a:xfrm>
            <a:off x="6464233" y="1462075"/>
            <a:ext cx="853102" cy="45167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 dirty="0" smtClean="0"/>
              <a:t>-</a:t>
            </a:r>
            <a:endParaRPr sz="1100" b="1" dirty="0"/>
          </a:p>
        </p:txBody>
      </p:sp>
      <p:sp>
        <p:nvSpPr>
          <p:cNvPr id="67" name="Google Shape;139;p26"/>
          <p:cNvSpPr/>
          <p:nvPr/>
        </p:nvSpPr>
        <p:spPr>
          <a:xfrm>
            <a:off x="7364354" y="1462075"/>
            <a:ext cx="1678315" cy="45173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1100" b="1" dirty="0" smtClean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Roboto"/>
              </a:rPr>
              <a:t>-</a:t>
            </a:r>
            <a:endParaRPr lang="ru-RU" sz="1100" b="1" dirty="0"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Roboto"/>
            </a:endParaRPr>
          </a:p>
        </p:txBody>
      </p:sp>
      <p:sp>
        <p:nvSpPr>
          <p:cNvPr id="68" name="Google Shape;139;p26"/>
          <p:cNvSpPr/>
          <p:nvPr/>
        </p:nvSpPr>
        <p:spPr>
          <a:xfrm>
            <a:off x="599574" y="1462076"/>
            <a:ext cx="5099962" cy="45262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ts val="1200"/>
              </a:lnSpc>
            </a:pPr>
            <a:endParaRPr lang="ru-RU" sz="1100" dirty="0"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</p:txBody>
      </p:sp>
      <p:sp>
        <p:nvSpPr>
          <p:cNvPr id="70" name="Google Shape;139;p26"/>
          <p:cNvSpPr/>
          <p:nvPr/>
        </p:nvSpPr>
        <p:spPr>
          <a:xfrm>
            <a:off x="629022" y="2128215"/>
            <a:ext cx="5099962" cy="61501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/>
            <a:r>
              <a:rPr lang="ru-RU" sz="1100" dirty="0"/>
              <a:t>Внедрены рабочие программы воспитания обучающихся в общеобразовательных организациях и профессиональных образовательных организациях,  % </a:t>
            </a:r>
            <a:endParaRPr lang="ru-RU" sz="1100" dirty="0">
              <a:latin typeface="Roboto" panose="020B0604020202020204" charset="0"/>
              <a:ea typeface="Roboto" panose="020B0604020202020204" charset="0"/>
              <a:cs typeface="Roboto"/>
              <a:sym typeface="Roboto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563512" y="2358272"/>
            <a:ext cx="515187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endParaRPr lang="ru-RU" sz="11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72" name="Google Shape;139;p26"/>
          <p:cNvSpPr/>
          <p:nvPr/>
        </p:nvSpPr>
        <p:spPr>
          <a:xfrm>
            <a:off x="95182" y="2128214"/>
            <a:ext cx="489086" cy="61501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 smtClean="0"/>
              <a:t>1</a:t>
            </a:r>
            <a:endParaRPr sz="1100" dirty="0"/>
          </a:p>
        </p:txBody>
      </p:sp>
      <p:sp>
        <p:nvSpPr>
          <p:cNvPr id="73" name="Google Shape;139;p26"/>
          <p:cNvSpPr/>
          <p:nvPr/>
        </p:nvSpPr>
        <p:spPr>
          <a:xfrm>
            <a:off x="5773739" y="2128214"/>
            <a:ext cx="654026" cy="61501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1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100</a:t>
            </a:r>
            <a:endParaRPr lang="ru-RU" sz="11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4" name="Google Shape;139;p26"/>
          <p:cNvSpPr/>
          <p:nvPr/>
        </p:nvSpPr>
        <p:spPr>
          <a:xfrm>
            <a:off x="6475108" y="2128214"/>
            <a:ext cx="853103" cy="61501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07000"/>
              </a:lnSpc>
              <a:buFont typeface="Arial"/>
              <a:buNone/>
            </a:pPr>
            <a:r>
              <a:rPr lang="ru-RU" sz="11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100</a:t>
            </a:r>
            <a:endParaRPr lang="ru-RU" sz="11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5" name="Google Shape;139;p26"/>
          <p:cNvSpPr/>
          <p:nvPr/>
        </p:nvSpPr>
        <p:spPr>
          <a:xfrm>
            <a:off x="7375229" y="2128214"/>
            <a:ext cx="1667441" cy="61501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36000" rIns="91425" bIns="91425" anchor="ctr" anchorCtr="0">
            <a:noAutofit/>
          </a:bodyPr>
          <a:lstStyle/>
          <a:p>
            <a:pPr>
              <a:defRPr/>
            </a:pPr>
            <a:endParaRPr lang="ru-RU" sz="1100" dirty="0">
              <a:solidFill>
                <a:schemeClr val="tx1"/>
              </a:solidFill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608678" y="1561927"/>
            <a:ext cx="5099961" cy="2616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fontAlgn="t"/>
            <a:r>
              <a:rPr lang="ru-RU" sz="1100" b="1" dirty="0" smtClean="0">
                <a:latin typeface="+mn-lt"/>
                <a:ea typeface="Roboto" panose="020B0604020202020204" charset="0"/>
              </a:rPr>
              <a:t>-</a:t>
            </a:r>
            <a:endParaRPr lang="ru-RU" sz="1100" b="1" dirty="0">
              <a:latin typeface="+mn-lt"/>
              <a:ea typeface="Roboto" panose="020B060402020202020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4026566" y="1893613"/>
            <a:ext cx="1090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</a:rPr>
              <a:t>Результаты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111" name="Google Shape;367;p38"/>
          <p:cNvSpPr/>
          <p:nvPr/>
        </p:nvSpPr>
        <p:spPr>
          <a:xfrm>
            <a:off x="0" y="4849"/>
            <a:ext cx="9144000" cy="638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0" y="13751"/>
            <a:ext cx="878634" cy="62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Google Shape;139;p26"/>
          <p:cNvSpPr/>
          <p:nvPr/>
        </p:nvSpPr>
        <p:spPr>
          <a:xfrm>
            <a:off x="626884" y="2797376"/>
            <a:ext cx="5106289" cy="58696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ru-RU" sz="1100" dirty="0"/>
              <a:t>Обеспечено увеличение численности детей и молодежи в возрасте до 35 лет, вовлеченных в социально активную деятельность через  увеличение охвата патриотическими проектами, тысяч человек</a:t>
            </a:r>
            <a:endParaRPr lang="ru-RU" sz="1100" dirty="0">
              <a:latin typeface="Roboto" panose="020B0604020202020204" charset="0"/>
              <a:ea typeface="Roboto" panose="020B0604020202020204" charset="0"/>
              <a:cs typeface="Roboto"/>
              <a:sym typeface="Roboto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76828" y="2800426"/>
            <a:ext cx="515187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endParaRPr lang="ru-RU" sz="11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29" name="Google Shape;139;p26"/>
          <p:cNvSpPr/>
          <p:nvPr/>
        </p:nvSpPr>
        <p:spPr>
          <a:xfrm>
            <a:off x="95179" y="2790723"/>
            <a:ext cx="484645" cy="59362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/>
              <a:t>2</a:t>
            </a:r>
            <a:endParaRPr sz="1100" dirty="0"/>
          </a:p>
        </p:txBody>
      </p:sp>
      <p:sp>
        <p:nvSpPr>
          <p:cNvPr id="30" name="Google Shape;139;p26"/>
          <p:cNvSpPr/>
          <p:nvPr/>
        </p:nvSpPr>
        <p:spPr>
          <a:xfrm>
            <a:off x="5775902" y="2779125"/>
            <a:ext cx="651860" cy="60521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1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149</a:t>
            </a:r>
            <a:endParaRPr lang="ru-RU" sz="1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Google Shape;139;p26"/>
          <p:cNvSpPr/>
          <p:nvPr/>
        </p:nvSpPr>
        <p:spPr>
          <a:xfrm>
            <a:off x="6477014" y="2779125"/>
            <a:ext cx="853103" cy="60521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1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149,314</a:t>
            </a:r>
            <a:endParaRPr lang="ru-RU" sz="11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Google Shape;139;p26"/>
          <p:cNvSpPr/>
          <p:nvPr/>
        </p:nvSpPr>
        <p:spPr>
          <a:xfrm>
            <a:off x="7370808" y="2779125"/>
            <a:ext cx="1678006" cy="60521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07000"/>
              </a:lnSpc>
            </a:pPr>
            <a:endParaRPr lang="ru-RU" sz="1100" dirty="0">
              <a:ea typeface="Roboto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34" name="Google Shape;139;p26"/>
          <p:cNvSpPr/>
          <p:nvPr/>
        </p:nvSpPr>
        <p:spPr>
          <a:xfrm>
            <a:off x="626885" y="3443828"/>
            <a:ext cx="5099962" cy="80901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/>
            <a:r>
              <a:rPr lang="ru-RU" sz="1100" dirty="0" smtClean="0"/>
              <a:t>Созданы условия </a:t>
            </a:r>
            <a:r>
              <a:rPr lang="ru-RU" sz="1100" dirty="0"/>
              <a:t>для развития системы </a:t>
            </a:r>
            <a:r>
              <a:rPr lang="ru-RU" sz="1100" dirty="0" err="1"/>
              <a:t>межпоколенческого</a:t>
            </a:r>
            <a:r>
              <a:rPr lang="ru-RU" sz="1100" dirty="0"/>
              <a:t> взаимодействия и обеспечения преемственности поколений, поддержки общественных инициатив и проектов, направленных на гражданское и патриотическое </a:t>
            </a:r>
            <a:r>
              <a:rPr lang="ru-RU" sz="1100" dirty="0" smtClean="0"/>
              <a:t>воспитание </a:t>
            </a:r>
            <a:r>
              <a:rPr lang="ru-RU" sz="1100" dirty="0"/>
              <a:t>детей и молодежи, тысяч </a:t>
            </a:r>
            <a:r>
              <a:rPr lang="ru-RU" sz="1100" dirty="0" smtClean="0"/>
              <a:t>человек</a:t>
            </a:r>
            <a:endParaRPr lang="ru-RU" sz="1100" dirty="0">
              <a:latin typeface="Roboto" panose="020B0604020202020204" charset="0"/>
              <a:ea typeface="Roboto" panose="020B0604020202020204" charset="0"/>
              <a:cs typeface="Roboto"/>
              <a:sym typeface="Roboto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70502" y="3454762"/>
            <a:ext cx="515187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endParaRPr lang="ru-RU" sz="11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36" name="Google Shape;139;p26"/>
          <p:cNvSpPr/>
          <p:nvPr/>
        </p:nvSpPr>
        <p:spPr>
          <a:xfrm>
            <a:off x="95179" y="3433744"/>
            <a:ext cx="470855" cy="82275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 smtClean="0"/>
              <a:t>3</a:t>
            </a:r>
            <a:endParaRPr sz="1100" dirty="0"/>
          </a:p>
        </p:txBody>
      </p:sp>
      <p:sp>
        <p:nvSpPr>
          <p:cNvPr id="37" name="Google Shape;139;p26"/>
          <p:cNvSpPr/>
          <p:nvPr/>
        </p:nvSpPr>
        <p:spPr>
          <a:xfrm>
            <a:off x="5758008" y="3443828"/>
            <a:ext cx="665514" cy="80901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1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9,073</a:t>
            </a:r>
            <a:endParaRPr lang="ru-RU" sz="1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Google Shape;139;p26"/>
          <p:cNvSpPr/>
          <p:nvPr/>
        </p:nvSpPr>
        <p:spPr>
          <a:xfrm>
            <a:off x="6470689" y="3443828"/>
            <a:ext cx="857521" cy="80901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07000"/>
              </a:lnSpc>
            </a:pPr>
            <a:r>
              <a:rPr lang="ru-RU" sz="11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9,22</a:t>
            </a:r>
            <a:endParaRPr lang="ru-RU" sz="11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Google Shape;139;p26"/>
          <p:cNvSpPr/>
          <p:nvPr/>
        </p:nvSpPr>
        <p:spPr>
          <a:xfrm>
            <a:off x="7370809" y="3433744"/>
            <a:ext cx="1671861" cy="81767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07000"/>
              </a:lnSpc>
            </a:pPr>
            <a:endParaRPr lang="ru-RU" sz="1100" dirty="0">
              <a:ea typeface="Roboto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41" name="Google Shape;139;p26"/>
          <p:cNvSpPr/>
          <p:nvPr/>
        </p:nvSpPr>
        <p:spPr>
          <a:xfrm>
            <a:off x="613453" y="849475"/>
            <a:ext cx="5099962" cy="37393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1000" dirty="0" smtClean="0"/>
              <a:t>Наименование </a:t>
            </a:r>
            <a:r>
              <a:rPr lang="ru-RU" sz="1000" dirty="0"/>
              <a:t>показателя / результата</a:t>
            </a:r>
            <a:endParaRPr sz="1000" dirty="0"/>
          </a:p>
        </p:txBody>
      </p:sp>
      <p:sp>
        <p:nvSpPr>
          <p:cNvPr id="42" name="Google Shape;139;p26"/>
          <p:cNvSpPr/>
          <p:nvPr/>
        </p:nvSpPr>
        <p:spPr>
          <a:xfrm>
            <a:off x="101326" y="849474"/>
            <a:ext cx="474171" cy="37228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 smtClean="0"/>
              <a:t> </a:t>
            </a:r>
            <a:endParaRPr sz="1000" dirty="0"/>
          </a:p>
        </p:txBody>
      </p:sp>
      <p:sp>
        <p:nvSpPr>
          <p:cNvPr id="43" name="Google Shape;139;p26"/>
          <p:cNvSpPr/>
          <p:nvPr/>
        </p:nvSpPr>
        <p:spPr>
          <a:xfrm>
            <a:off x="5745395" y="846270"/>
            <a:ext cx="710199" cy="38178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 smtClean="0"/>
              <a:t>План на 2022 год</a:t>
            </a:r>
            <a:endParaRPr sz="1000" dirty="0"/>
          </a:p>
        </p:txBody>
      </p:sp>
      <p:sp>
        <p:nvSpPr>
          <p:cNvPr id="44" name="Google Shape;139;p26"/>
          <p:cNvSpPr/>
          <p:nvPr/>
        </p:nvSpPr>
        <p:spPr>
          <a:xfrm>
            <a:off x="6484543" y="849474"/>
            <a:ext cx="832353" cy="37689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</p:txBody>
      </p:sp>
      <p:sp>
        <p:nvSpPr>
          <p:cNvPr id="45" name="Google Shape;139;p26"/>
          <p:cNvSpPr/>
          <p:nvPr/>
        </p:nvSpPr>
        <p:spPr>
          <a:xfrm>
            <a:off x="7351880" y="845379"/>
            <a:ext cx="1690792" cy="3780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 smtClean="0">
                <a:latin typeface="+mn-lt"/>
                <a:ea typeface="Roboto" panose="020B0604020202020204" charset="0"/>
              </a:rPr>
              <a:t>Примечание</a:t>
            </a:r>
            <a:endParaRPr sz="1000" dirty="0">
              <a:latin typeface="+mn-lt"/>
              <a:ea typeface="Roboto" panose="020B060402020202020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82664" y="851259"/>
            <a:ext cx="357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/>
              <a:t>№ </a:t>
            </a:r>
          </a:p>
          <a:p>
            <a:r>
              <a:rPr lang="ru-RU" sz="1000" dirty="0" smtClean="0"/>
              <a:t>п/п</a:t>
            </a:r>
            <a:endParaRPr lang="ru-RU" sz="1000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6437200" y="837980"/>
            <a:ext cx="9873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000" dirty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Факт </a:t>
            </a:r>
            <a:r>
              <a:rPr lang="ru-RU" sz="1000" dirty="0" smtClean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на 4 кв. 2022 </a:t>
            </a:r>
            <a:r>
              <a:rPr lang="ru-RU" sz="1000" dirty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года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8" name="Google Shape;139;p26"/>
          <p:cNvSpPr/>
          <p:nvPr/>
        </p:nvSpPr>
        <p:spPr>
          <a:xfrm>
            <a:off x="622106" y="4319047"/>
            <a:ext cx="5099962" cy="68679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/>
            <a:r>
              <a:rPr lang="ru-RU" sz="1100" dirty="0" smtClean="0"/>
              <a:t>В общеобразовательных организациях введены ставки советников директора по воспитанию и взаимодействию с детскими общественными объединениями и обеспечена их деятельность, ставок</a:t>
            </a:r>
            <a:endParaRPr lang="ru-RU" sz="1100" dirty="0">
              <a:latin typeface="Roboto" panose="020B0604020202020204" charset="0"/>
              <a:ea typeface="Roboto" panose="020B0604020202020204" charset="0"/>
              <a:cs typeface="Roboto"/>
              <a:sym typeface="Roboto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570190" y="4347217"/>
            <a:ext cx="515187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endParaRPr lang="ru-RU" sz="11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50" name="Google Shape;139;p26"/>
          <p:cNvSpPr/>
          <p:nvPr/>
        </p:nvSpPr>
        <p:spPr>
          <a:xfrm>
            <a:off x="95179" y="4326199"/>
            <a:ext cx="470543" cy="68222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/>
              <a:t>4</a:t>
            </a:r>
            <a:endParaRPr sz="1100" dirty="0"/>
          </a:p>
        </p:txBody>
      </p:sp>
      <p:sp>
        <p:nvSpPr>
          <p:cNvPr id="51" name="Google Shape;139;p26"/>
          <p:cNvSpPr/>
          <p:nvPr/>
        </p:nvSpPr>
        <p:spPr>
          <a:xfrm>
            <a:off x="5757696" y="4319047"/>
            <a:ext cx="665514" cy="68679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1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140</a:t>
            </a:r>
            <a:endParaRPr lang="ru-RU" sz="1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2" name="Google Shape;139;p26"/>
          <p:cNvSpPr/>
          <p:nvPr/>
        </p:nvSpPr>
        <p:spPr>
          <a:xfrm>
            <a:off x="6470377" y="4319047"/>
            <a:ext cx="857834" cy="68679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07000"/>
              </a:lnSpc>
            </a:pPr>
            <a:r>
              <a:rPr lang="ru-RU" sz="11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140</a:t>
            </a:r>
            <a:endParaRPr lang="ru-RU" sz="11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" name="Google Shape;139;p26"/>
          <p:cNvSpPr/>
          <p:nvPr/>
        </p:nvSpPr>
        <p:spPr>
          <a:xfrm>
            <a:off x="7364354" y="4326199"/>
            <a:ext cx="1678317" cy="68017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07000"/>
              </a:lnSpc>
            </a:pPr>
            <a:endParaRPr lang="ru-RU" sz="1100" dirty="0">
              <a:ea typeface="Roboto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54" name="Google Shape;382;p38"/>
          <p:cNvSpPr txBox="1"/>
          <p:nvPr/>
        </p:nvSpPr>
        <p:spPr>
          <a:xfrm>
            <a:off x="817579" y="-98095"/>
            <a:ext cx="8205952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Региональный проект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«Патриотическое воспитание граждан Российской Федерации»</a:t>
            </a:r>
            <a:endParaRPr sz="2000" dirty="0">
              <a:solidFill>
                <a:schemeClr val="dk2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17575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CustomShape 1"/>
          <p:cNvSpPr/>
          <p:nvPr/>
        </p:nvSpPr>
        <p:spPr>
          <a:xfrm>
            <a:off x="0" y="4680"/>
            <a:ext cx="9143280" cy="63756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132" dir="7370424" algn="bl" rotWithShape="0">
              <a:srgbClr val="434343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8" name="CustomShape 3"/>
          <p:cNvSpPr/>
          <p:nvPr/>
        </p:nvSpPr>
        <p:spPr>
          <a:xfrm>
            <a:off x="168120" y="745920"/>
            <a:ext cx="8822260" cy="273960"/>
          </a:xfrm>
          <a:prstGeom prst="rect">
            <a:avLst/>
          </a:prstGeom>
          <a:solidFill>
            <a:srgbClr val="FFA400"/>
          </a:solidFill>
          <a:ln>
            <a:noFill/>
          </a:ln>
          <a:effectLst>
            <a:outerShdw blurRad="114300" dist="47132" dir="7370424" algn="bl" rotWithShape="0">
              <a:srgbClr val="434343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Финансирование:</a:t>
            </a:r>
            <a:endParaRPr lang="ru-RU" sz="14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9" name="CustomShape 4"/>
          <p:cNvSpPr/>
          <p:nvPr/>
        </p:nvSpPr>
        <p:spPr>
          <a:xfrm>
            <a:off x="168120" y="2673000"/>
            <a:ext cx="2738520" cy="302040"/>
          </a:xfrm>
          <a:prstGeom prst="rect">
            <a:avLst/>
          </a:prstGeom>
          <a:solidFill>
            <a:srgbClr val="FFA400"/>
          </a:solidFill>
          <a:ln>
            <a:noFill/>
          </a:ln>
          <a:effectLst>
            <a:outerShdw blurRad="114300" dist="47132" dir="7370424" algn="bl" rotWithShape="0">
              <a:srgbClr val="434343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 algn="ctr"/>
            <a:r>
              <a:rPr lang="ru-RU" b="1" spc="-1" dirty="0" smtClean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Контрольные точки:</a:t>
            </a:r>
            <a:endParaRPr lang="ru-RU" b="1" spc="-1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</p:txBody>
      </p:sp>
      <p:sp>
        <p:nvSpPr>
          <p:cNvPr id="880" name="CustomShape 5"/>
          <p:cNvSpPr/>
          <p:nvPr/>
        </p:nvSpPr>
        <p:spPr>
          <a:xfrm>
            <a:off x="169919" y="1073520"/>
            <a:ext cx="8820461" cy="1503000"/>
          </a:xfrm>
          <a:prstGeom prst="rect">
            <a:avLst/>
          </a:prstGeom>
          <a:solidFill>
            <a:srgbClr val="FFBB4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1" name="CustomShape 6"/>
          <p:cNvSpPr/>
          <p:nvPr/>
        </p:nvSpPr>
        <p:spPr>
          <a:xfrm>
            <a:off x="218520" y="1122840"/>
            <a:ext cx="8700252" cy="138816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132" dir="7370424" algn="bl" rotWithShape="0">
              <a:srgbClr val="434343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82" name="Group 7"/>
          <p:cNvGrpSpPr/>
          <p:nvPr/>
        </p:nvGrpSpPr>
        <p:grpSpPr>
          <a:xfrm>
            <a:off x="3730839" y="1095682"/>
            <a:ext cx="2115259" cy="1316160"/>
            <a:chOff x="2244600" y="1142640"/>
            <a:chExt cx="2563560" cy="1316160"/>
          </a:xfrm>
        </p:grpSpPr>
        <p:sp>
          <p:nvSpPr>
            <p:cNvPr id="883" name="CustomShape 8"/>
            <p:cNvSpPr/>
            <p:nvPr/>
          </p:nvSpPr>
          <p:spPr>
            <a:xfrm>
              <a:off x="2244600" y="1142640"/>
              <a:ext cx="2247120" cy="3855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91440" rIns="90000" bIns="9144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ru-RU" sz="1200" b="0" strike="noStrike" spc="-1" dirty="0">
                  <a:solidFill>
                    <a:srgbClr val="000000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</a:rPr>
                <a:t>федеральный бюджет:</a:t>
              </a:r>
              <a:endParaRPr lang="ru-RU" sz="1200" b="0" strike="noStrike" spc="-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4" name="CustomShape 9"/>
            <p:cNvSpPr/>
            <p:nvPr/>
          </p:nvSpPr>
          <p:spPr>
            <a:xfrm>
              <a:off x="2244600" y="1815120"/>
              <a:ext cx="1773720" cy="4748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91440" rIns="90000" bIns="9144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ru-RU" sz="1200" b="0" strike="noStrike" spc="-1" dirty="0">
                  <a:solidFill>
                    <a:srgbClr val="000000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</a:rPr>
                <a:t>краевой бюджет:</a:t>
              </a:r>
              <a:endParaRPr lang="ru-RU" sz="1200" b="0" strike="noStrike" spc="-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5" name="CustomShape 10"/>
            <p:cNvSpPr/>
            <p:nvPr/>
          </p:nvSpPr>
          <p:spPr>
            <a:xfrm>
              <a:off x="2823120" y="1477800"/>
              <a:ext cx="1985040" cy="3225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91440" rIns="90000" bIns="9144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ru-RU" sz="1200" spc="-1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</a:rPr>
                <a:t>0</a:t>
              </a:r>
              <a:r>
                <a:rPr lang="ru-RU" sz="1200" b="0" strike="noStrike" spc="-1" dirty="0" smtClean="0">
                  <a:solidFill>
                    <a:srgbClr val="000000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</a:rPr>
                <a:t> </a:t>
              </a:r>
              <a:r>
                <a:rPr lang="ru-RU" sz="1200" b="0" strike="noStrike" spc="-1" dirty="0">
                  <a:solidFill>
                    <a:srgbClr val="000000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</a:rPr>
                <a:t>млн. рублей</a:t>
              </a:r>
              <a:endParaRPr lang="ru-RU" sz="1200" b="0" strike="noStrike" spc="-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6" name="CustomShape 11"/>
            <p:cNvSpPr/>
            <p:nvPr/>
          </p:nvSpPr>
          <p:spPr>
            <a:xfrm>
              <a:off x="2823120" y="2136240"/>
              <a:ext cx="1955880" cy="3225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91440" rIns="90000" bIns="9144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ru-RU" sz="1200" b="0" strike="noStrike" spc="-1" dirty="0" smtClean="0">
                  <a:solidFill>
                    <a:srgbClr val="000000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</a:rPr>
                <a:t>0 </a:t>
              </a:r>
              <a:r>
                <a:rPr lang="ru-RU" sz="1200" b="0" strike="noStrike" spc="-1" dirty="0">
                  <a:solidFill>
                    <a:srgbClr val="000000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</a:rPr>
                <a:t>млн. рублей</a:t>
              </a:r>
              <a:endParaRPr lang="ru-RU" sz="1200" b="0" strike="noStrike" spc="-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87" name="Google Shape;155;p26"/>
          <p:cNvPicPr/>
          <p:nvPr/>
        </p:nvPicPr>
        <p:blipFill>
          <a:blip r:embed="rId3"/>
          <a:stretch/>
        </p:blipFill>
        <p:spPr>
          <a:xfrm>
            <a:off x="721800" y="1284120"/>
            <a:ext cx="950400" cy="950400"/>
          </a:xfrm>
          <a:prstGeom prst="rect">
            <a:avLst/>
          </a:prstGeom>
          <a:ln>
            <a:noFill/>
          </a:ln>
        </p:spPr>
      </p:pic>
      <p:grpSp>
        <p:nvGrpSpPr>
          <p:cNvPr id="888" name="Group 12"/>
          <p:cNvGrpSpPr/>
          <p:nvPr/>
        </p:nvGrpSpPr>
        <p:grpSpPr>
          <a:xfrm>
            <a:off x="168120" y="3163679"/>
            <a:ext cx="2738520" cy="1841549"/>
            <a:chOff x="168120" y="3190320"/>
            <a:chExt cx="2738520" cy="1639440"/>
          </a:xfrm>
        </p:grpSpPr>
        <p:sp>
          <p:nvSpPr>
            <p:cNvPr id="889" name="CustomShape 13"/>
            <p:cNvSpPr/>
            <p:nvPr/>
          </p:nvSpPr>
          <p:spPr>
            <a:xfrm>
              <a:off x="168120" y="3190320"/>
              <a:ext cx="2738520" cy="1639440"/>
            </a:xfrm>
            <a:prstGeom prst="rect">
              <a:avLst/>
            </a:prstGeom>
            <a:solidFill>
              <a:srgbClr val="FFBB4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90" name="CustomShape 14"/>
            <p:cNvSpPr/>
            <p:nvPr/>
          </p:nvSpPr>
          <p:spPr>
            <a:xfrm>
              <a:off x="240480" y="3269520"/>
              <a:ext cx="2581920" cy="14853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114300" dist="47132" dir="7370424" algn="bl" rotWithShape="0">
                <a:srgbClr val="434343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91" name="CustomShape 15"/>
            <p:cNvSpPr/>
            <p:nvPr/>
          </p:nvSpPr>
          <p:spPr>
            <a:xfrm>
              <a:off x="1283299" y="3643882"/>
              <a:ext cx="1477800" cy="4806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91440" rIns="90000" bIns="91440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1800" b="0" strike="noStrike" spc="-1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в </a:t>
              </a:r>
              <a:r>
                <a:rPr lang="ru-RU" sz="1800" b="0" strike="noStrike" spc="-1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2022 </a:t>
              </a:r>
              <a:r>
                <a:rPr lang="ru-RU" sz="1800" b="0" strike="noStrike" spc="-1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году: </a:t>
              </a:r>
              <a:endParaRPr lang="ru-RU" sz="1800" b="0" strike="noStrike" spc="-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1800" b="0" strike="noStrike" spc="-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  <a:endParaRPr lang="ru-RU" sz="1800" b="0" strike="noStrike" spc="-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8" name="Group 31"/>
          <p:cNvGrpSpPr/>
          <p:nvPr/>
        </p:nvGrpSpPr>
        <p:grpSpPr>
          <a:xfrm>
            <a:off x="2965913" y="2640808"/>
            <a:ext cx="6024467" cy="2332229"/>
            <a:chOff x="3102840" y="2665440"/>
            <a:chExt cx="6040440" cy="2378880"/>
          </a:xfrm>
        </p:grpSpPr>
        <p:grpSp>
          <p:nvGrpSpPr>
            <p:cNvPr id="909" name="Group 32"/>
            <p:cNvGrpSpPr/>
            <p:nvPr/>
          </p:nvGrpSpPr>
          <p:grpSpPr>
            <a:xfrm>
              <a:off x="3102840" y="2665440"/>
              <a:ext cx="6040440" cy="2378880"/>
              <a:chOff x="3102840" y="2665440"/>
              <a:chExt cx="6040440" cy="2378880"/>
            </a:xfrm>
          </p:grpSpPr>
          <p:grpSp>
            <p:nvGrpSpPr>
              <p:cNvPr id="910" name="Group 33"/>
              <p:cNvGrpSpPr/>
              <p:nvPr/>
            </p:nvGrpSpPr>
            <p:grpSpPr>
              <a:xfrm>
                <a:off x="3118680" y="2665440"/>
                <a:ext cx="6024600" cy="2378880"/>
                <a:chOff x="3118680" y="2665440"/>
                <a:chExt cx="6024600" cy="2378880"/>
              </a:xfrm>
            </p:grpSpPr>
            <p:sp>
              <p:nvSpPr>
                <p:cNvPr id="911" name="CustomShape 34"/>
                <p:cNvSpPr/>
                <p:nvPr/>
              </p:nvSpPr>
              <p:spPr>
                <a:xfrm>
                  <a:off x="3118680" y="2665440"/>
                  <a:ext cx="6024600" cy="2378880"/>
                </a:xfrm>
                <a:prstGeom prst="rect">
                  <a:avLst/>
                </a:prstGeom>
                <a:solidFill>
                  <a:srgbClr val="FFBB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915" name="CustomShape 38"/>
                <p:cNvSpPr/>
                <p:nvPr/>
              </p:nvSpPr>
              <p:spPr>
                <a:xfrm>
                  <a:off x="3197598" y="3042490"/>
                  <a:ext cx="5894063" cy="191603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114300" dist="47132" dir="7370424" algn="bl" rotWithShape="0">
                    <a:srgbClr val="434343">
                      <a:alpha val="38000"/>
                    </a:srgbClr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  <p:sp>
            <p:nvSpPr>
              <p:cNvPr id="916" name="CustomShape 39"/>
              <p:cNvSpPr/>
              <p:nvPr/>
            </p:nvSpPr>
            <p:spPr>
              <a:xfrm>
                <a:off x="3102840" y="3182760"/>
                <a:ext cx="3097800" cy="2145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7" name="CustomShape 40"/>
              <p:cNvSpPr/>
              <p:nvPr/>
            </p:nvSpPr>
            <p:spPr>
              <a:xfrm>
                <a:off x="6161400" y="3172680"/>
                <a:ext cx="2880000" cy="2145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919" name="CustomShape 42"/>
            <p:cNvSpPr/>
            <p:nvPr/>
          </p:nvSpPr>
          <p:spPr>
            <a:xfrm>
              <a:off x="3189898" y="2719532"/>
              <a:ext cx="5901763" cy="257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114300" dist="47132" dir="7370424" algn="bl" rotWithShape="0">
                <a:srgbClr val="434343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91440" rIns="90000" bIns="9144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pc="-1" dirty="0">
                  <a:latin typeface="Arial"/>
                  <a:ea typeface="Arial"/>
                </a:rPr>
                <a:t>4</a:t>
              </a:r>
              <a:r>
                <a:rPr lang="ru-RU" b="0" strike="noStrike" spc="-1" dirty="0" smtClean="0">
                  <a:solidFill>
                    <a:srgbClr val="000000"/>
                  </a:solidFill>
                  <a:latin typeface="Arial"/>
                  <a:ea typeface="Arial"/>
                </a:rPr>
                <a:t> </a:t>
              </a:r>
              <a:r>
                <a:rPr lang="ru-RU" b="0" strike="noStrike" spc="-1" dirty="0">
                  <a:solidFill>
                    <a:srgbClr val="000000"/>
                  </a:solidFill>
                  <a:latin typeface="Arial"/>
                  <a:ea typeface="Arial"/>
                </a:rPr>
                <a:t>квартал </a:t>
              </a:r>
              <a:r>
                <a:rPr lang="ru-RU" b="0" strike="noStrike" spc="-1" dirty="0" smtClean="0">
                  <a:solidFill>
                    <a:srgbClr val="000000"/>
                  </a:solidFill>
                  <a:latin typeface="Arial"/>
                  <a:ea typeface="Arial"/>
                </a:rPr>
                <a:t>2022 </a:t>
              </a:r>
              <a:r>
                <a:rPr lang="ru-RU" b="0" strike="noStrike" spc="-1" dirty="0">
                  <a:solidFill>
                    <a:srgbClr val="000000"/>
                  </a:solidFill>
                  <a:latin typeface="Arial"/>
                  <a:ea typeface="Arial"/>
                </a:rPr>
                <a:t>года</a:t>
              </a:r>
              <a:endParaRPr lang="ru-RU" b="0" strike="noStrike" spc="-1" dirty="0">
                <a:latin typeface="Arial"/>
              </a:endParaRPr>
            </a:p>
          </p:txBody>
        </p:sp>
      </p:grpSp>
      <p:pic>
        <p:nvPicPr>
          <p:cNvPr id="49" name="Picture 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0" y="13751"/>
            <a:ext cx="878634" cy="62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Google Shape;15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6387" y="3348453"/>
            <a:ext cx="1017276" cy="139527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Прямоугольник 28"/>
          <p:cNvSpPr/>
          <p:nvPr/>
        </p:nvSpPr>
        <p:spPr>
          <a:xfrm>
            <a:off x="3062807" y="3074863"/>
            <a:ext cx="575907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1100" spc="-1" dirty="0" smtClean="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</a:t>
            </a:r>
            <a:r>
              <a:rPr lang="ru-RU" sz="1200" spc="-1" dirty="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 формирование отчета о прохождении координаторами добровольцев (волонтеров)   курсов дистанционного обучения в сфере добровольчества (</a:t>
            </a:r>
            <a:r>
              <a:rPr lang="ru-RU" sz="1200" spc="-1" dirty="0" err="1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волонтерства</a:t>
            </a:r>
            <a:r>
              <a:rPr lang="ru-RU" sz="1200" spc="-1" dirty="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)</a:t>
            </a:r>
          </a:p>
          <a:p>
            <a:pPr algn="just">
              <a:buFont typeface="Arial" pitchFamily="34" charset="0"/>
              <a:buChar char="•"/>
            </a:pPr>
            <a:endParaRPr lang="ru-RU" sz="1200" spc="-1" dirty="0">
              <a:solidFill>
                <a:schemeClr val="tx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200" spc="-1" dirty="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формирование отчета о реализации информационной и рекламной кампании</a:t>
            </a:r>
            <a:endParaRPr lang="ru-RU" sz="800" spc="-1" dirty="0">
              <a:solidFill>
                <a:schemeClr val="tx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</p:txBody>
      </p:sp>
      <p:sp>
        <p:nvSpPr>
          <p:cNvPr id="30" name="CustomShape 2"/>
          <p:cNvSpPr/>
          <p:nvPr/>
        </p:nvSpPr>
        <p:spPr>
          <a:xfrm>
            <a:off x="607374" y="13680"/>
            <a:ext cx="8536625" cy="474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 dirty="0" smtClean="0">
                <a:solidFill>
                  <a:srgbClr val="44546A"/>
                </a:solidFill>
                <a:latin typeface="Roboto"/>
                <a:ea typeface="Roboto"/>
              </a:rPr>
              <a:t>Региональный проект «Социальная активность»</a:t>
            </a:r>
            <a:endParaRPr lang="ru-RU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265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CustomShape 1"/>
          <p:cNvSpPr/>
          <p:nvPr/>
        </p:nvSpPr>
        <p:spPr>
          <a:xfrm>
            <a:off x="182997" y="848445"/>
            <a:ext cx="8940600" cy="4285527"/>
          </a:xfrm>
          <a:prstGeom prst="rect">
            <a:avLst/>
          </a:prstGeom>
          <a:solidFill>
            <a:srgbClr val="FFBB4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3" name="CustomShape 3"/>
          <p:cNvSpPr/>
          <p:nvPr/>
        </p:nvSpPr>
        <p:spPr>
          <a:xfrm>
            <a:off x="164476" y="1595552"/>
            <a:ext cx="473492" cy="75761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132" dir="7370424" algn="bl" rotWithShape="0">
              <a:srgbClr val="434343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1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928" name="CustomShape 8"/>
          <p:cNvSpPr/>
          <p:nvPr/>
        </p:nvSpPr>
        <p:spPr>
          <a:xfrm>
            <a:off x="5807710" y="1595552"/>
            <a:ext cx="661706" cy="7511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132" dir="7370424" algn="bl" rotWithShape="0">
              <a:srgbClr val="434343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000" b="1" strike="noStrike" spc="-1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0,1486</a:t>
            </a:r>
            <a:endParaRPr lang="ru-RU" sz="10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9" name="CustomShape 9"/>
          <p:cNvSpPr/>
          <p:nvPr/>
        </p:nvSpPr>
        <p:spPr>
          <a:xfrm>
            <a:off x="6513225" y="1595552"/>
            <a:ext cx="856493" cy="7511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132" dir="7370424" algn="bl" rotWithShape="0">
              <a:srgbClr val="434343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 algn="ctr"/>
            <a:r>
              <a:rPr lang="ru-RU" sz="1000" b="1" spc="-1" dirty="0">
                <a:solidFill>
                  <a:schemeClr val="tx1"/>
                </a:solidFill>
              </a:rPr>
              <a:t>0,1777</a:t>
            </a:r>
          </a:p>
        </p:txBody>
      </p:sp>
      <p:sp>
        <p:nvSpPr>
          <p:cNvPr id="930" name="CustomShape 10"/>
          <p:cNvSpPr/>
          <p:nvPr/>
        </p:nvSpPr>
        <p:spPr>
          <a:xfrm>
            <a:off x="7413527" y="1595552"/>
            <a:ext cx="1696081" cy="75113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132" dir="7370424" algn="bl" rotWithShape="0">
              <a:srgbClr val="434343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 algn="just">
              <a:lnSpc>
                <a:spcPct val="107000"/>
              </a:lnSpc>
            </a:pPr>
            <a:endParaRPr lang="ru-RU" sz="1000" dirty="0">
              <a:ea typeface="Roboto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931" name="CustomShape 11"/>
          <p:cNvSpPr/>
          <p:nvPr/>
        </p:nvSpPr>
        <p:spPr>
          <a:xfrm>
            <a:off x="681584" y="1602719"/>
            <a:ext cx="5086744" cy="74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132" dir="7370424" algn="bl" rotWithShape="0">
              <a:srgbClr val="434343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3" name="CustomShape 13"/>
          <p:cNvSpPr/>
          <p:nvPr/>
        </p:nvSpPr>
        <p:spPr>
          <a:xfrm>
            <a:off x="685654" y="3806317"/>
            <a:ext cx="5074191" cy="89426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132" dir="7370424" algn="bl" rotWithShape="0">
              <a:srgbClr val="434343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spcAft>
                <a:spcPts val="601"/>
              </a:spcAft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В целях популяризации добровольчества (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волонтерства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) проведена информационная и рекламная кампания, в том числе размещены рекламные ролики на ТВ и в информационно-телекоммуникационной сети "Интернет" </a:t>
            </a:r>
            <a:endParaRPr lang="ru-RU" sz="10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4" name="CustomShape 14"/>
          <p:cNvSpPr/>
          <p:nvPr/>
        </p:nvSpPr>
        <p:spPr>
          <a:xfrm>
            <a:off x="626614" y="3880991"/>
            <a:ext cx="5151240" cy="354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5" name="CustomShape 15"/>
          <p:cNvSpPr/>
          <p:nvPr/>
        </p:nvSpPr>
        <p:spPr>
          <a:xfrm>
            <a:off x="173734" y="3804668"/>
            <a:ext cx="473400" cy="89697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132" dir="7370424" algn="bl" rotWithShape="0">
              <a:srgbClr val="434343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000" spc="-1" dirty="0">
                <a:latin typeface="Arial"/>
              </a:rPr>
              <a:t>2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936" name="CustomShape 16"/>
          <p:cNvSpPr/>
          <p:nvPr/>
        </p:nvSpPr>
        <p:spPr>
          <a:xfrm>
            <a:off x="5803624" y="3804669"/>
            <a:ext cx="654826" cy="89696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132" dir="7370424" algn="bl" rotWithShape="0">
              <a:srgbClr val="434343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000" b="1" spc="-1" dirty="0">
                <a:latin typeface="Arial" panose="020B0604020202020204" pitchFamily="34" charset="0"/>
                <a:cs typeface="Arial" panose="020B0604020202020204" pitchFamily="34" charset="0"/>
              </a:rPr>
              <a:t>0,0794</a:t>
            </a:r>
            <a:endParaRPr lang="ru-RU" sz="10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7" name="CustomShape 17"/>
          <p:cNvSpPr/>
          <p:nvPr/>
        </p:nvSpPr>
        <p:spPr>
          <a:xfrm>
            <a:off x="6510572" y="3804667"/>
            <a:ext cx="835815" cy="89697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132" dir="7370424" algn="bl" rotWithShape="0">
              <a:srgbClr val="434343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 algn="ctr"/>
            <a:r>
              <a:rPr lang="ru-RU" sz="1000" b="1" spc="-1">
                <a:solidFill>
                  <a:schemeClr val="tx1"/>
                </a:solidFill>
              </a:rPr>
              <a:t>0,3815</a:t>
            </a:r>
            <a:endParaRPr lang="ru-RU" sz="1000" b="1" strike="noStrike" spc="-1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938" name="CustomShape 18"/>
          <p:cNvSpPr/>
          <p:nvPr/>
        </p:nvSpPr>
        <p:spPr>
          <a:xfrm>
            <a:off x="7392824" y="3804667"/>
            <a:ext cx="1724226" cy="89697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132" dir="7370424" algn="bl" rotWithShape="0">
              <a:srgbClr val="434343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 algn="just">
              <a:lnSpc>
                <a:spcPct val="107000"/>
              </a:lnSpc>
            </a:pPr>
            <a:endParaRPr lang="ru-RU" sz="1000" dirty="0">
              <a:ea typeface="Roboto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939" name="CustomShape 19"/>
          <p:cNvSpPr/>
          <p:nvPr/>
        </p:nvSpPr>
        <p:spPr>
          <a:xfrm>
            <a:off x="631128" y="1655919"/>
            <a:ext cx="5099400" cy="2193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5" name="CustomShape 23"/>
          <p:cNvSpPr/>
          <p:nvPr/>
        </p:nvSpPr>
        <p:spPr>
          <a:xfrm>
            <a:off x="0" y="4680"/>
            <a:ext cx="9143280" cy="63756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132" dir="7370424" algn="bl" rotWithShape="0">
              <a:srgbClr val="434343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9" name="CustomShape 25"/>
          <p:cNvSpPr/>
          <p:nvPr/>
        </p:nvSpPr>
        <p:spPr>
          <a:xfrm>
            <a:off x="661728" y="1582593"/>
            <a:ext cx="5084742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/>
            <a:r>
              <a:rPr lang="ru-RU" sz="1000" dirty="0"/>
              <a:t>Общая численность граждан, вовлеченных центрами (сообществами, объединениями) поддержки добровольчества (</a:t>
            </a:r>
            <a:r>
              <a:rPr lang="ru-RU" sz="1000" dirty="0" err="1"/>
              <a:t>волонтерства</a:t>
            </a:r>
            <a:r>
              <a:rPr lang="ru-RU" sz="1000" dirty="0"/>
              <a:t>) на базе образовательных организаций, некоммерческих организаций,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государственных</a:t>
            </a:r>
            <a:r>
              <a:rPr lang="ru-RU" sz="1000" dirty="0"/>
              <a:t> и муниципальных учреждений в добровольческую деятельность 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950" name="CustomShape 26"/>
          <p:cNvSpPr/>
          <p:nvPr/>
        </p:nvSpPr>
        <p:spPr>
          <a:xfrm>
            <a:off x="659172" y="2770382"/>
            <a:ext cx="5091415" cy="90807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132" dir="7370424" algn="bl" rotWithShape="0">
              <a:srgbClr val="434343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 algn="just"/>
            <a:r>
              <a:rPr lang="ru-RU" sz="1000" dirty="0"/>
              <a:t>Осуществлены мероприятия с целью </a:t>
            </a:r>
            <a:r>
              <a:rPr lang="ru-RU" sz="1000" dirty="0" smtClean="0"/>
              <a:t>прохождения координаторами </a:t>
            </a:r>
            <a:r>
              <a:rPr lang="ru-RU" sz="1000" dirty="0"/>
              <a:t>добровольцев (волонтеров) </a:t>
            </a:r>
            <a:r>
              <a:rPr lang="ru-RU" sz="1000" dirty="0" smtClean="0"/>
              <a:t>курсов (</a:t>
            </a:r>
            <a:r>
              <a:rPr lang="ru-RU" sz="1000" dirty="0"/>
              <a:t>лекций, программ) по работе в сфере </a:t>
            </a:r>
            <a:r>
              <a:rPr lang="ru-RU" sz="1000" dirty="0" smtClean="0"/>
              <a:t>добровольчества (</a:t>
            </a:r>
            <a:r>
              <a:rPr lang="ru-RU" sz="1000" dirty="0" err="1"/>
              <a:t>волонтерства</a:t>
            </a:r>
            <a:r>
              <a:rPr lang="ru-RU" sz="1000" dirty="0"/>
              <a:t>) и технологиям работы с </a:t>
            </a:r>
            <a:r>
              <a:rPr lang="ru-RU" sz="1000" dirty="0" smtClean="0"/>
              <a:t>добровольцами (</a:t>
            </a:r>
            <a:r>
              <a:rPr lang="ru-RU" sz="1000" dirty="0"/>
              <a:t>волонтерами) на базе центров поддержки добровольчества (</a:t>
            </a:r>
            <a:r>
              <a:rPr lang="ru-RU" sz="1000" dirty="0" err="1"/>
              <a:t>волонтерства</a:t>
            </a:r>
            <a:r>
              <a:rPr lang="ru-RU" sz="1000" dirty="0"/>
              <a:t>), НКО, </a:t>
            </a:r>
            <a:r>
              <a:rPr lang="ru-RU" sz="1000" dirty="0" smtClean="0"/>
              <a:t>образовательных организаций </a:t>
            </a:r>
            <a:r>
              <a:rPr lang="ru-RU" sz="1000" dirty="0"/>
              <a:t>и иных учреждений, </a:t>
            </a:r>
            <a:r>
              <a:rPr lang="ru-RU" sz="1000" dirty="0" smtClean="0"/>
              <a:t>осуществляющих деятельность </a:t>
            </a:r>
            <a:r>
              <a:rPr lang="ru-RU" sz="1000" dirty="0"/>
              <a:t>в сфере добровольчества (</a:t>
            </a:r>
            <a:r>
              <a:rPr lang="ru-RU" sz="1000" dirty="0" err="1"/>
              <a:t>волонтерства</a:t>
            </a:r>
            <a:r>
              <a:rPr lang="ru-RU" sz="1000" dirty="0" smtClean="0"/>
              <a:t>)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951" name="CustomShape 27"/>
          <p:cNvSpPr/>
          <p:nvPr/>
        </p:nvSpPr>
        <p:spPr>
          <a:xfrm>
            <a:off x="600312" y="2819556"/>
            <a:ext cx="5151240" cy="220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2" name="CustomShape 28"/>
          <p:cNvSpPr/>
          <p:nvPr/>
        </p:nvSpPr>
        <p:spPr>
          <a:xfrm>
            <a:off x="164476" y="2770382"/>
            <a:ext cx="444240" cy="90807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132" dir="7370424" algn="bl" rotWithShape="0">
              <a:srgbClr val="434343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000" spc="-1" dirty="0">
                <a:latin typeface="Arial"/>
              </a:rPr>
              <a:t>1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953" name="CustomShape 29"/>
          <p:cNvSpPr/>
          <p:nvPr/>
        </p:nvSpPr>
        <p:spPr>
          <a:xfrm>
            <a:off x="5798948" y="2770382"/>
            <a:ext cx="652663" cy="90807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132" dir="7370424" algn="bl" rotWithShape="0">
              <a:srgbClr val="434343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000" b="1" spc="-1" dirty="0" smtClean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0,264</a:t>
            </a:r>
            <a:endParaRPr lang="ru-RU" sz="1000" b="0" strike="noStrike" spc="-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4" name="CustomShape 30"/>
          <p:cNvSpPr/>
          <p:nvPr/>
        </p:nvSpPr>
        <p:spPr>
          <a:xfrm>
            <a:off x="6506935" y="2770382"/>
            <a:ext cx="839452" cy="90807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132" dir="7370424" algn="bl" rotWithShape="0">
              <a:srgbClr val="434343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 algn="ctr"/>
            <a:r>
              <a:rPr lang="ru-RU" sz="1000" b="1" spc="-1" dirty="0">
                <a:solidFill>
                  <a:schemeClr val="tx1"/>
                </a:solidFill>
              </a:rPr>
              <a:t>0,354</a:t>
            </a:r>
            <a:endParaRPr lang="ru-RU" sz="1000" b="1" strike="noStrike" spc="-1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955" name="CustomShape 31"/>
          <p:cNvSpPr/>
          <p:nvPr/>
        </p:nvSpPr>
        <p:spPr>
          <a:xfrm>
            <a:off x="7391116" y="2768175"/>
            <a:ext cx="1723156" cy="91078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132" dir="7370424" algn="bl" rotWithShape="0">
              <a:srgbClr val="434343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 algn="just"/>
            <a:r>
              <a:rPr lang="ru-RU" sz="1000" spc="-1" dirty="0"/>
              <a:t>Н</a:t>
            </a:r>
            <a:r>
              <a:rPr lang="ru-RU" sz="1000" spc="-1" dirty="0" smtClean="0"/>
              <a:t>акопительным </a:t>
            </a:r>
            <a:r>
              <a:rPr lang="ru-RU" sz="1000" spc="-1" dirty="0"/>
              <a:t>итогом, за 2019</a:t>
            </a:r>
            <a:r>
              <a:rPr lang="ru-RU" sz="1000" spc="-1" dirty="0" smtClean="0"/>
              <a:t>, 2020</a:t>
            </a:r>
            <a:r>
              <a:rPr lang="ru-RU" sz="1000" spc="-1" dirty="0"/>
              <a:t>, </a:t>
            </a:r>
            <a:r>
              <a:rPr lang="ru-RU" sz="1000" spc="-1" dirty="0" smtClean="0"/>
              <a:t>2021, 2022 </a:t>
            </a:r>
            <a:r>
              <a:rPr lang="ru-RU" sz="1000" spc="-1" dirty="0"/>
              <a:t>годы 354 </a:t>
            </a:r>
            <a:r>
              <a:rPr lang="ru-RU" sz="1000" spc="-1" dirty="0" smtClean="0"/>
              <a:t>уникальных пользователя </a:t>
            </a:r>
            <a:r>
              <a:rPr lang="ru-RU" sz="1000" spc="-1" dirty="0"/>
              <a:t>прошли обучение </a:t>
            </a:r>
          </a:p>
        </p:txBody>
      </p:sp>
      <p:sp>
        <p:nvSpPr>
          <p:cNvPr id="957" name="CustomShape 33"/>
          <p:cNvSpPr/>
          <p:nvPr/>
        </p:nvSpPr>
        <p:spPr>
          <a:xfrm>
            <a:off x="635872" y="4382290"/>
            <a:ext cx="5151240" cy="2697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3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0" y="13751"/>
            <a:ext cx="878634" cy="62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4080793" y="1301997"/>
            <a:ext cx="9326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Показатели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39" name="CustomShape 2"/>
          <p:cNvSpPr/>
          <p:nvPr/>
        </p:nvSpPr>
        <p:spPr>
          <a:xfrm>
            <a:off x="659172" y="13680"/>
            <a:ext cx="8484828" cy="474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 dirty="0" smtClean="0">
                <a:solidFill>
                  <a:srgbClr val="44546A"/>
                </a:solidFill>
                <a:latin typeface="Roboto"/>
                <a:ea typeface="Roboto"/>
              </a:rPr>
              <a:t>Региональный проект «Социальная активность»</a:t>
            </a:r>
            <a:endParaRPr lang="ru-RU" sz="2400" b="0" strike="noStrike" spc="-1" dirty="0">
              <a:latin typeface="Arial"/>
            </a:endParaRPr>
          </a:p>
        </p:txBody>
      </p:sp>
      <p:sp>
        <p:nvSpPr>
          <p:cNvPr id="53" name="CustomShape 19"/>
          <p:cNvSpPr/>
          <p:nvPr/>
        </p:nvSpPr>
        <p:spPr>
          <a:xfrm>
            <a:off x="686612" y="4416174"/>
            <a:ext cx="5099400" cy="4278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CustomShape 27"/>
          <p:cNvSpPr/>
          <p:nvPr/>
        </p:nvSpPr>
        <p:spPr>
          <a:xfrm>
            <a:off x="600841" y="4141670"/>
            <a:ext cx="5082451" cy="3053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" name="TextBox 66"/>
          <p:cNvSpPr txBox="1"/>
          <p:nvPr/>
        </p:nvSpPr>
        <p:spPr>
          <a:xfrm>
            <a:off x="4064823" y="2455601"/>
            <a:ext cx="10908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Результаты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61" name="Google Shape;139;p26"/>
          <p:cNvSpPr/>
          <p:nvPr/>
        </p:nvSpPr>
        <p:spPr>
          <a:xfrm>
            <a:off x="720508" y="859940"/>
            <a:ext cx="5099962" cy="37393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900" dirty="0" smtClean="0"/>
              <a:t>Наименование </a:t>
            </a:r>
            <a:r>
              <a:rPr lang="ru-RU" sz="900" dirty="0"/>
              <a:t>показателя / результата</a:t>
            </a:r>
            <a:endParaRPr sz="900" dirty="0"/>
          </a:p>
        </p:txBody>
      </p:sp>
      <p:sp>
        <p:nvSpPr>
          <p:cNvPr id="62" name="Google Shape;139;p26"/>
          <p:cNvSpPr/>
          <p:nvPr/>
        </p:nvSpPr>
        <p:spPr>
          <a:xfrm>
            <a:off x="208381" y="859939"/>
            <a:ext cx="474171" cy="37228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 smtClean="0"/>
              <a:t> </a:t>
            </a:r>
            <a:endParaRPr sz="1000" dirty="0"/>
          </a:p>
        </p:txBody>
      </p:sp>
      <p:sp>
        <p:nvSpPr>
          <p:cNvPr id="63" name="Google Shape;139;p26"/>
          <p:cNvSpPr/>
          <p:nvPr/>
        </p:nvSpPr>
        <p:spPr>
          <a:xfrm>
            <a:off x="5852450" y="856735"/>
            <a:ext cx="678055" cy="38178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dirty="0" smtClean="0"/>
              <a:t>План на 2022 год</a:t>
            </a:r>
            <a:endParaRPr sz="900" dirty="0"/>
          </a:p>
        </p:txBody>
      </p:sp>
      <p:sp>
        <p:nvSpPr>
          <p:cNvPr id="64" name="Google Shape;139;p26"/>
          <p:cNvSpPr/>
          <p:nvPr/>
        </p:nvSpPr>
        <p:spPr>
          <a:xfrm>
            <a:off x="6562650" y="859939"/>
            <a:ext cx="861301" cy="37689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</p:txBody>
      </p:sp>
      <p:sp>
        <p:nvSpPr>
          <p:cNvPr id="65" name="Google Shape;139;p26"/>
          <p:cNvSpPr/>
          <p:nvPr/>
        </p:nvSpPr>
        <p:spPr>
          <a:xfrm>
            <a:off x="7458934" y="855844"/>
            <a:ext cx="1699695" cy="3780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dirty="0" smtClean="0">
                <a:latin typeface="+mn-lt"/>
                <a:ea typeface="Roboto" panose="020B0604020202020204" charset="0"/>
              </a:rPr>
              <a:t>Примечание</a:t>
            </a:r>
            <a:endParaRPr sz="900" dirty="0">
              <a:latin typeface="+mn-lt"/>
              <a:ea typeface="Roboto" panose="020B060402020202020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03400" y="895462"/>
            <a:ext cx="4972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/>
              <a:t>№ п/п</a:t>
            </a:r>
            <a:endParaRPr lang="ru-RU" sz="900" dirty="0"/>
          </a:p>
        </p:txBody>
      </p:sp>
      <p:sp>
        <p:nvSpPr>
          <p:cNvPr id="68" name="Прямоугольник 67"/>
          <p:cNvSpPr/>
          <p:nvPr/>
        </p:nvSpPr>
        <p:spPr>
          <a:xfrm>
            <a:off x="6489514" y="848445"/>
            <a:ext cx="10421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900" dirty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Факт </a:t>
            </a:r>
            <a:r>
              <a:rPr lang="ru-RU" sz="900" dirty="0" smtClean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на 4 кв. 2022 </a:t>
            </a:r>
            <a:r>
              <a:rPr lang="ru-RU" sz="900" dirty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года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83499" y="3728034"/>
            <a:ext cx="17193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В рамках рекламной кампании размещены </a:t>
            </a:r>
            <a:r>
              <a:rPr lang="ru-RU" sz="1000" dirty="0" err="1"/>
              <a:t>билборды</a:t>
            </a:r>
            <a:r>
              <a:rPr lang="ru-RU" sz="1000" dirty="0"/>
              <a:t>, а также опубликованы рекламные ролики в </a:t>
            </a:r>
            <a:r>
              <a:rPr lang="ru-RU" sz="1000" dirty="0" smtClean="0"/>
              <a:t> </a:t>
            </a:r>
            <a:r>
              <a:rPr lang="ru-RU" sz="1000" dirty="0"/>
              <a:t>сети "Интернет".</a:t>
            </a:r>
          </a:p>
        </p:txBody>
      </p:sp>
    </p:spTree>
    <p:extLst>
      <p:ext uri="{BB962C8B-B14F-4D97-AF65-F5344CB8AC3E}">
        <p14:creationId xmlns:p14="http://schemas.microsoft.com/office/powerpoint/2010/main" val="28275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8"/>
          <p:cNvSpPr/>
          <p:nvPr/>
        </p:nvSpPr>
        <p:spPr>
          <a:xfrm>
            <a:off x="0" y="4849"/>
            <a:ext cx="9144000" cy="638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38"/>
          <p:cNvSpPr txBox="1"/>
          <p:nvPr/>
        </p:nvSpPr>
        <p:spPr>
          <a:xfrm>
            <a:off x="774236" y="-118967"/>
            <a:ext cx="8369764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Региональный проект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«Развитие системы поддержки молодежи («Молодежь России»)»</a:t>
            </a:r>
            <a:endParaRPr sz="2000" dirty="0">
              <a:solidFill>
                <a:schemeClr val="dk2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1" name="Google Shape;142;p26"/>
          <p:cNvSpPr/>
          <p:nvPr/>
        </p:nvSpPr>
        <p:spPr>
          <a:xfrm>
            <a:off x="168100" y="745892"/>
            <a:ext cx="8892716" cy="274615"/>
          </a:xfrm>
          <a:prstGeom prst="rect">
            <a:avLst/>
          </a:prstGeom>
          <a:solidFill>
            <a:srgbClr val="8D42C6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b="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Финансирование:</a:t>
            </a:r>
            <a:endParaRPr sz="1400" b="1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2" name="Google Shape;143;p26"/>
          <p:cNvSpPr/>
          <p:nvPr/>
        </p:nvSpPr>
        <p:spPr>
          <a:xfrm>
            <a:off x="170164" y="2241410"/>
            <a:ext cx="3107046" cy="311595"/>
          </a:xfrm>
          <a:prstGeom prst="rect">
            <a:avLst/>
          </a:prstGeom>
          <a:solidFill>
            <a:srgbClr val="8D42C6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SzPts val="1400"/>
            </a:pPr>
            <a:r>
              <a:rPr lang="ru" b="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Контрольные точки:</a:t>
            </a:r>
            <a:endParaRPr b="1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3" name="Google Shape;144;p26"/>
          <p:cNvSpPr/>
          <p:nvPr/>
        </p:nvSpPr>
        <p:spPr>
          <a:xfrm>
            <a:off x="169747" y="1073437"/>
            <a:ext cx="8891069" cy="1100144"/>
          </a:xfrm>
          <a:prstGeom prst="rect">
            <a:avLst/>
          </a:prstGeom>
          <a:solidFill>
            <a:srgbClr val="D2B2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Google Shape;148;p26"/>
          <p:cNvSpPr/>
          <p:nvPr/>
        </p:nvSpPr>
        <p:spPr>
          <a:xfrm>
            <a:off x="221531" y="1109165"/>
            <a:ext cx="8785854" cy="100146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3759019" y="1063707"/>
            <a:ext cx="2564009" cy="946776"/>
            <a:chOff x="1463544" y="1364996"/>
            <a:chExt cx="2494510" cy="1354457"/>
          </a:xfrm>
        </p:grpSpPr>
        <p:sp>
          <p:nvSpPr>
            <p:cNvPr id="26" name="Google Shape;150;p26"/>
            <p:cNvSpPr txBox="1"/>
            <p:nvPr/>
          </p:nvSpPr>
          <p:spPr>
            <a:xfrm>
              <a:off x="1463547" y="1364996"/>
              <a:ext cx="2187000" cy="38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федеральный бюджет:</a:t>
              </a:r>
              <a:endParaRPr sz="12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27" name="Google Shape;151;p26"/>
            <p:cNvSpPr txBox="1"/>
            <p:nvPr/>
          </p:nvSpPr>
          <p:spPr>
            <a:xfrm>
              <a:off x="1463544" y="2037574"/>
              <a:ext cx="1726500" cy="47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краевой бюджет:</a:t>
              </a:r>
              <a:endParaRPr sz="12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28" name="Google Shape;152;p26"/>
            <p:cNvSpPr txBox="1"/>
            <p:nvPr/>
          </p:nvSpPr>
          <p:spPr>
            <a:xfrm>
              <a:off x="2026153" y="1700276"/>
              <a:ext cx="1931901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 dirty="0" smtClean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0,0 </a:t>
              </a:r>
              <a:r>
                <a:rPr lang="ru" sz="12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млн. рублей</a:t>
              </a:r>
              <a:endParaRPr sz="12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29" name="Google Shape;153;p26"/>
            <p:cNvSpPr txBox="1"/>
            <p:nvPr/>
          </p:nvSpPr>
          <p:spPr>
            <a:xfrm>
              <a:off x="2048762" y="2396353"/>
              <a:ext cx="1903636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ru" sz="1200" dirty="0" smtClean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0,0 млн</a:t>
              </a:r>
              <a:r>
                <a:rPr lang="ru" sz="12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. рублей</a:t>
              </a:r>
              <a:endParaRPr sz="12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</p:grpSp>
      <p:pic>
        <p:nvPicPr>
          <p:cNvPr id="30" name="Google Shape;15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7786" y="1172516"/>
            <a:ext cx="951000" cy="8887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Группа 30"/>
          <p:cNvGrpSpPr/>
          <p:nvPr/>
        </p:nvGrpSpPr>
        <p:grpSpPr>
          <a:xfrm>
            <a:off x="168100" y="2611526"/>
            <a:ext cx="3109110" cy="860916"/>
            <a:chOff x="96125" y="3720525"/>
            <a:chExt cx="2208035" cy="1315800"/>
          </a:xfrm>
        </p:grpSpPr>
        <p:sp>
          <p:nvSpPr>
            <p:cNvPr id="32" name="Google Shape;145;p26"/>
            <p:cNvSpPr/>
            <p:nvPr/>
          </p:nvSpPr>
          <p:spPr>
            <a:xfrm>
              <a:off x="96125" y="3720525"/>
              <a:ext cx="2208035" cy="1315800"/>
            </a:xfrm>
            <a:prstGeom prst="rect">
              <a:avLst/>
            </a:prstGeom>
            <a:solidFill>
              <a:srgbClr val="D2B2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Google Shape;149;p26"/>
            <p:cNvSpPr/>
            <p:nvPr/>
          </p:nvSpPr>
          <p:spPr>
            <a:xfrm>
              <a:off x="159189" y="3774308"/>
              <a:ext cx="2081906" cy="1192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114300" dist="47625" dir="7380000" algn="bl" rotWithShape="0">
                <a:srgbClr val="434343">
                  <a:alpha val="3725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Google Shape;157;p26"/>
            <p:cNvSpPr txBox="1"/>
            <p:nvPr/>
          </p:nvSpPr>
          <p:spPr>
            <a:xfrm>
              <a:off x="1017776" y="3784045"/>
              <a:ext cx="1191744" cy="3860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 dirty="0"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в </a:t>
              </a:r>
              <a:r>
                <a:rPr lang="ru" sz="1800" dirty="0" smtClean="0"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2022 </a:t>
              </a:r>
              <a:r>
                <a:rPr lang="ru" sz="1800" dirty="0"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году: </a:t>
              </a:r>
              <a:endParaRPr lang="ru" sz="18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dirty="0">
                  <a:solidFill>
                    <a:schemeClr val="tx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6</a:t>
              </a:r>
              <a:endParaRPr sz="18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35" name="Google Shape;158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6885" y="3745249"/>
              <a:ext cx="498409" cy="123099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9" name="Picture 2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0" y="13751"/>
            <a:ext cx="878634" cy="62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Группа 60"/>
          <p:cNvGrpSpPr/>
          <p:nvPr/>
        </p:nvGrpSpPr>
        <p:grpSpPr>
          <a:xfrm>
            <a:off x="3438621" y="2237933"/>
            <a:ext cx="5629028" cy="1246493"/>
            <a:chOff x="2993331" y="2672880"/>
            <a:chExt cx="6048405" cy="977771"/>
          </a:xfrm>
        </p:grpSpPr>
        <p:grpSp>
          <p:nvGrpSpPr>
            <p:cNvPr id="62" name="Группа 61"/>
            <p:cNvGrpSpPr/>
            <p:nvPr/>
          </p:nvGrpSpPr>
          <p:grpSpPr>
            <a:xfrm>
              <a:off x="2993331" y="2672880"/>
              <a:ext cx="6048405" cy="977771"/>
              <a:chOff x="1665080" y="1394561"/>
              <a:chExt cx="4512355" cy="977771"/>
            </a:xfrm>
          </p:grpSpPr>
          <p:grpSp>
            <p:nvGrpSpPr>
              <p:cNvPr id="65" name="Группа 64"/>
              <p:cNvGrpSpPr/>
              <p:nvPr/>
            </p:nvGrpSpPr>
            <p:grpSpPr>
              <a:xfrm>
                <a:off x="1682216" y="1394561"/>
                <a:ext cx="4495219" cy="977771"/>
                <a:chOff x="1598454" y="1542612"/>
                <a:chExt cx="6002931" cy="1057088"/>
              </a:xfrm>
            </p:grpSpPr>
            <p:sp>
              <p:nvSpPr>
                <p:cNvPr id="68" name="Прямоугольник 67"/>
                <p:cNvSpPr/>
                <p:nvPr/>
              </p:nvSpPr>
              <p:spPr>
                <a:xfrm>
                  <a:off x="1598454" y="1542612"/>
                  <a:ext cx="6002931" cy="1057088"/>
                </a:xfrm>
                <a:prstGeom prst="rect">
                  <a:avLst/>
                </a:prstGeom>
                <a:solidFill>
                  <a:srgbClr val="D2B2E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2" name="Google Shape;139;p26"/>
                <p:cNvSpPr/>
                <p:nvPr/>
              </p:nvSpPr>
              <p:spPr>
                <a:xfrm>
                  <a:off x="1657182" y="1946403"/>
                  <a:ext cx="5879690" cy="57602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114300" dist="47625" dir="7380000" algn="bl" rotWithShape="0">
                    <a:srgbClr val="434343">
                      <a:alpha val="3725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just">
                    <a:buFont typeface="Arial" pitchFamily="34" charset="0"/>
                    <a:buChar char="•"/>
                  </a:pPr>
                  <a:r>
                    <a:rPr lang="ru-RU" sz="1200" spc="-1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ea typeface="Roboto"/>
                      <a:cs typeface="Arial" panose="020B0604020202020204" pitchFamily="34" charset="0"/>
                    </a:rPr>
                    <a:t> </a:t>
                  </a:r>
                  <a:r>
                    <a:rPr lang="ru-RU" sz="1200" spc="-1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Roboto"/>
                      <a:cs typeface="Arial" panose="020B0604020202020204" pitchFamily="34" charset="0"/>
                    </a:rPr>
                    <a:t>формирование отчета об участии молодежи Алтайского края в форуме молодых деятелей культуры и искусств «Таврида</a:t>
                  </a:r>
                  <a:r>
                    <a:rPr lang="ru-RU" sz="1200" spc="-1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ea typeface="Roboto"/>
                      <a:cs typeface="Arial" panose="020B0604020202020204" pitchFamily="34" charset="0"/>
                    </a:rPr>
                    <a:t>» в составе арт-кластера «Таврида»</a:t>
                  </a:r>
                  <a:endParaRPr lang="ru-RU" sz="1200" spc="-1" dirty="0">
                    <a:solidFill>
                      <a:schemeClr val="tx1"/>
                    </a:solidFill>
                    <a:latin typeface="Arial" panose="020B0604020202020204" pitchFamily="34" charset="0"/>
                    <a:ea typeface="Roboto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6" name="Прямоугольник 65"/>
              <p:cNvSpPr/>
              <p:nvPr/>
            </p:nvSpPr>
            <p:spPr>
              <a:xfrm>
                <a:off x="1665080" y="1911845"/>
                <a:ext cx="2311681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indent="-108000" algn="just">
                  <a:buFont typeface="Arial" panose="020B0604020202020204" pitchFamily="34" charset="0"/>
                  <a:buChar char="•"/>
                </a:pPr>
                <a:endParaRPr lang="ru-RU" sz="800" dirty="0">
                  <a:latin typeface="Roboto" panose="020B0604020202020204" charset="0"/>
                  <a:ea typeface="Roboto" panose="020B0604020202020204" charset="0"/>
                  <a:sym typeface="Roboto"/>
                </a:endParaRP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3946961" y="1901641"/>
                <a:ext cx="2149102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indent="108000" algn="just">
                  <a:buFont typeface="Arial" panose="020B0604020202020204" pitchFamily="34" charset="0"/>
                  <a:buChar char="•"/>
                </a:pPr>
                <a:endParaRPr lang="ru-RU" sz="800" dirty="0">
                  <a:latin typeface="Roboto" panose="020B0604020202020204" charset="0"/>
                  <a:ea typeface="Roboto" panose="020B0604020202020204" charset="0"/>
                  <a:sym typeface="Roboto"/>
                </a:endParaRPr>
              </a:p>
            </p:txBody>
          </p:sp>
        </p:grpSp>
        <p:sp>
          <p:nvSpPr>
            <p:cNvPr id="64" name="Google Shape;139;p26"/>
            <p:cNvSpPr/>
            <p:nvPr/>
          </p:nvSpPr>
          <p:spPr>
            <a:xfrm>
              <a:off x="3075250" y="2718940"/>
              <a:ext cx="5915187" cy="2559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114300" dist="47625" dir="7380000" algn="bl" rotWithShape="0">
                <a:srgbClr val="434343">
                  <a:alpha val="3725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mtClean="0"/>
                <a:t>4 </a:t>
              </a:r>
              <a:r>
                <a:rPr lang="ru-RU" dirty="0" smtClean="0"/>
                <a:t>квартал 2022 года</a:t>
              </a:r>
              <a:endParaRPr dirty="0"/>
            </a:p>
          </p:txBody>
        </p:sp>
      </p:grpSp>
      <p:sp>
        <p:nvSpPr>
          <p:cNvPr id="36" name="Прямоугольник 35"/>
          <p:cNvSpPr/>
          <p:nvPr/>
        </p:nvSpPr>
        <p:spPr>
          <a:xfrm>
            <a:off x="168100" y="3547378"/>
            <a:ext cx="8892716" cy="1558772"/>
          </a:xfrm>
          <a:prstGeom prst="rect">
            <a:avLst/>
          </a:prstGeom>
          <a:solidFill>
            <a:srgbClr val="D2B2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ru-RU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37" name="Google Shape;139;p26"/>
          <p:cNvSpPr/>
          <p:nvPr/>
        </p:nvSpPr>
        <p:spPr>
          <a:xfrm>
            <a:off x="174930" y="4141514"/>
            <a:ext cx="428491" cy="26420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 dirty="0"/>
              <a:t>-</a:t>
            </a:r>
            <a:endParaRPr sz="10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3818530" y="3908053"/>
            <a:ext cx="10861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Показатели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39" name="Google Shape;139;p26"/>
          <p:cNvSpPr/>
          <p:nvPr/>
        </p:nvSpPr>
        <p:spPr>
          <a:xfrm>
            <a:off x="5765628" y="4131613"/>
            <a:ext cx="692828" cy="27410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endParaRPr lang="ru-RU" sz="1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Google Shape;139;p26"/>
          <p:cNvSpPr/>
          <p:nvPr/>
        </p:nvSpPr>
        <p:spPr>
          <a:xfrm>
            <a:off x="6499018" y="4131614"/>
            <a:ext cx="849448" cy="27410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 dirty="0" smtClean="0"/>
              <a:t>-</a:t>
            </a:r>
            <a:endParaRPr sz="1000" b="1" dirty="0"/>
          </a:p>
        </p:txBody>
      </p:sp>
      <p:sp>
        <p:nvSpPr>
          <p:cNvPr id="41" name="Google Shape;139;p26"/>
          <p:cNvSpPr/>
          <p:nvPr/>
        </p:nvSpPr>
        <p:spPr>
          <a:xfrm>
            <a:off x="7402649" y="4131613"/>
            <a:ext cx="1665000" cy="27410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1000" b="1" dirty="0" smtClean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Roboto"/>
              </a:rPr>
              <a:t>-</a:t>
            </a:r>
            <a:endParaRPr lang="ru-RU" sz="1000" b="1" dirty="0"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Roboto"/>
            </a:endParaRPr>
          </a:p>
        </p:txBody>
      </p:sp>
      <p:sp>
        <p:nvSpPr>
          <p:cNvPr id="42" name="Google Shape;139;p26"/>
          <p:cNvSpPr/>
          <p:nvPr/>
        </p:nvSpPr>
        <p:spPr>
          <a:xfrm>
            <a:off x="637512" y="4141514"/>
            <a:ext cx="5078117" cy="26840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ts val="1200"/>
              </a:lnSpc>
            </a:pPr>
            <a:endParaRPr lang="ru-RU" sz="1000" dirty="0"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</p:txBody>
      </p:sp>
      <p:sp>
        <p:nvSpPr>
          <p:cNvPr id="43" name="Google Shape;139;p26"/>
          <p:cNvSpPr/>
          <p:nvPr/>
        </p:nvSpPr>
        <p:spPr>
          <a:xfrm>
            <a:off x="637151" y="4645741"/>
            <a:ext cx="5065817" cy="42970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/>
            <a:r>
              <a:rPr lang="ru-RU" sz="900" dirty="0" smtClean="0">
                <a:solidFill>
                  <a:schemeClr val="tx1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Roboto"/>
              </a:rPr>
              <a:t>Ежегодно </a:t>
            </a:r>
            <a:r>
              <a:rPr lang="ru-RU" sz="900" dirty="0">
                <a:solidFill>
                  <a:schemeClr val="tx1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Roboto"/>
              </a:rPr>
              <a:t>молодежь Алтайского края принимает участие в форуме молодых деятелей культуры и искусств «Таврида</a:t>
            </a:r>
            <a:r>
              <a:rPr lang="ru-RU" sz="900" dirty="0" smtClean="0">
                <a:solidFill>
                  <a:schemeClr val="tx1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Roboto"/>
              </a:rPr>
              <a:t>» в составе арт-кластера «Таврида»</a:t>
            </a:r>
            <a:r>
              <a:rPr lang="ru-RU" sz="900" dirty="0" smtClean="0"/>
              <a:t>,  человек</a:t>
            </a:r>
            <a:endParaRPr lang="ru-RU" sz="900" dirty="0">
              <a:latin typeface="Roboto" panose="020B0604020202020204" charset="0"/>
              <a:ea typeface="Roboto" panose="020B0604020202020204" charset="0"/>
              <a:cs typeface="Roboto"/>
              <a:sym typeface="Roboto"/>
            </a:endParaRPr>
          </a:p>
        </p:txBody>
      </p:sp>
      <p:sp>
        <p:nvSpPr>
          <p:cNvPr id="45" name="Google Shape;139;p26"/>
          <p:cNvSpPr/>
          <p:nvPr/>
        </p:nvSpPr>
        <p:spPr>
          <a:xfrm>
            <a:off x="168097" y="4646456"/>
            <a:ext cx="428491" cy="42898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dirty="0" smtClean="0"/>
              <a:t>1</a:t>
            </a:r>
            <a:endParaRPr sz="900" dirty="0"/>
          </a:p>
        </p:txBody>
      </p:sp>
      <p:sp>
        <p:nvSpPr>
          <p:cNvPr id="46" name="Google Shape;139;p26"/>
          <p:cNvSpPr/>
          <p:nvPr/>
        </p:nvSpPr>
        <p:spPr>
          <a:xfrm>
            <a:off x="5758855" y="4643173"/>
            <a:ext cx="706924" cy="43623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</a:t>
            </a:r>
            <a:endParaRPr lang="ru-RU" sz="9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7" name="Google Shape;139;p26"/>
          <p:cNvSpPr/>
          <p:nvPr/>
        </p:nvSpPr>
        <p:spPr>
          <a:xfrm>
            <a:off x="6506343" y="4639857"/>
            <a:ext cx="830804" cy="43955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07000"/>
              </a:lnSpc>
              <a:buFont typeface="Arial"/>
              <a:buNone/>
            </a:pP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</a:t>
            </a:r>
            <a:endParaRPr lang="ru-RU" sz="9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8" name="Google Shape;139;p26"/>
          <p:cNvSpPr/>
          <p:nvPr/>
        </p:nvSpPr>
        <p:spPr>
          <a:xfrm>
            <a:off x="7395815" y="4636858"/>
            <a:ext cx="1682512" cy="43858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36000" rIns="91425" bIns="91425" anchor="ctr" anchorCtr="0">
            <a:noAutofit/>
          </a:bodyPr>
          <a:lstStyle/>
          <a:p>
            <a:pPr algn="just">
              <a:lnSpc>
                <a:spcPct val="107000"/>
              </a:lnSpc>
            </a:pPr>
            <a:endParaRPr lang="ru-RU" sz="900" dirty="0">
              <a:ea typeface="Roboto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637512" y="4146844"/>
            <a:ext cx="507811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fontAlgn="t"/>
            <a:r>
              <a:rPr lang="ru-RU" sz="1000" b="1" dirty="0" smtClean="0">
                <a:latin typeface="+mn-lt"/>
                <a:ea typeface="Roboto" panose="020B0604020202020204" charset="0"/>
              </a:rPr>
              <a:t>-</a:t>
            </a:r>
            <a:endParaRPr lang="ru-RU" sz="1000" b="1" dirty="0">
              <a:latin typeface="+mn-lt"/>
              <a:ea typeface="Roboto" panose="020B060402020202020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818530" y="4418407"/>
            <a:ext cx="10861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Результаты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51" name="Google Shape;139;p26"/>
          <p:cNvSpPr/>
          <p:nvPr/>
        </p:nvSpPr>
        <p:spPr>
          <a:xfrm>
            <a:off x="630679" y="3595905"/>
            <a:ext cx="5054906" cy="32397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900" dirty="0" smtClean="0"/>
              <a:t>Наименование </a:t>
            </a:r>
            <a:r>
              <a:rPr lang="ru-RU" sz="900" dirty="0"/>
              <a:t>показателя / результата</a:t>
            </a:r>
            <a:endParaRPr sz="900" dirty="0"/>
          </a:p>
        </p:txBody>
      </p:sp>
      <p:sp>
        <p:nvSpPr>
          <p:cNvPr id="52" name="Google Shape;139;p26"/>
          <p:cNvSpPr/>
          <p:nvPr/>
        </p:nvSpPr>
        <p:spPr>
          <a:xfrm>
            <a:off x="168098" y="3595905"/>
            <a:ext cx="428491" cy="32254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 smtClean="0"/>
              <a:t> </a:t>
            </a:r>
            <a:endParaRPr sz="1000" dirty="0"/>
          </a:p>
        </p:txBody>
      </p:sp>
      <p:sp>
        <p:nvSpPr>
          <p:cNvPr id="53" name="Google Shape;139;p26"/>
          <p:cNvSpPr/>
          <p:nvPr/>
        </p:nvSpPr>
        <p:spPr>
          <a:xfrm>
            <a:off x="5745425" y="3592701"/>
            <a:ext cx="675151" cy="33077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dirty="0" smtClean="0"/>
              <a:t>План на 2022 год</a:t>
            </a:r>
            <a:endParaRPr sz="900" dirty="0"/>
          </a:p>
        </p:txBody>
      </p:sp>
      <p:sp>
        <p:nvSpPr>
          <p:cNvPr id="54" name="Google Shape;139;p26"/>
          <p:cNvSpPr/>
          <p:nvPr/>
        </p:nvSpPr>
        <p:spPr>
          <a:xfrm>
            <a:off x="6456409" y="3595906"/>
            <a:ext cx="882853" cy="32653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</p:txBody>
      </p:sp>
      <p:sp>
        <p:nvSpPr>
          <p:cNvPr id="55" name="Google Shape;139;p26"/>
          <p:cNvSpPr/>
          <p:nvPr/>
        </p:nvSpPr>
        <p:spPr>
          <a:xfrm>
            <a:off x="7395816" y="3591811"/>
            <a:ext cx="1664999" cy="32752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dirty="0" smtClean="0">
                <a:latin typeface="+mn-lt"/>
                <a:ea typeface="Roboto" panose="020B0604020202020204" charset="0"/>
              </a:rPr>
              <a:t>Примечание</a:t>
            </a:r>
            <a:endParaRPr sz="900" dirty="0">
              <a:latin typeface="+mn-lt"/>
              <a:ea typeface="Roboto" panose="020B060402020202020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9051" y="3579934"/>
            <a:ext cx="582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 smtClean="0"/>
              <a:t>№ </a:t>
            </a:r>
          </a:p>
          <a:p>
            <a:pPr algn="ctr"/>
            <a:r>
              <a:rPr lang="ru-RU" sz="900" dirty="0" smtClean="0"/>
              <a:t>п/п</a:t>
            </a:r>
            <a:endParaRPr lang="ru-RU" sz="900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6384049" y="3591811"/>
            <a:ext cx="10117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900" dirty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Факт </a:t>
            </a:r>
            <a:r>
              <a:rPr lang="ru-RU" sz="900" dirty="0" smtClean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на 4 кв. 2022 </a:t>
            </a:r>
            <a:r>
              <a:rPr lang="ru-RU" sz="900" dirty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года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496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 влево 3"/>
          <p:cNvSpPr/>
          <p:nvPr/>
        </p:nvSpPr>
        <p:spPr>
          <a:xfrm>
            <a:off x="2657514" y="1146098"/>
            <a:ext cx="774146" cy="724989"/>
          </a:xfrm>
          <a:prstGeom prst="leftArrow">
            <a:avLst>
              <a:gd name="adj1" fmla="val 50000"/>
              <a:gd name="adj2" fmla="val 39047"/>
            </a:avLst>
          </a:prstGeom>
          <a:gradFill flip="none" rotWithShape="1">
            <a:gsLst>
              <a:gs pos="0">
                <a:srgbClr val="4BA2B4"/>
              </a:gs>
              <a:gs pos="89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34362" y="999484"/>
            <a:ext cx="2079129" cy="1159304"/>
          </a:xfrm>
          <a:prstGeom prst="rect">
            <a:avLst/>
          </a:prstGeom>
          <a:noFill/>
          <a:ln>
            <a:solidFill>
              <a:srgbClr val="4BA2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" y="517357"/>
            <a:ext cx="9143999" cy="16846"/>
          </a:xfrm>
          <a:prstGeom prst="line">
            <a:avLst/>
          </a:prstGeom>
          <a:ln w="6350">
            <a:solidFill>
              <a:srgbClr val="00808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-9210" y="544795"/>
            <a:ext cx="9153210" cy="26470"/>
          </a:xfrm>
          <a:prstGeom prst="line">
            <a:avLst/>
          </a:prstGeom>
          <a:ln w="6350">
            <a:solidFill>
              <a:srgbClr val="00808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3596672" y="1015936"/>
            <a:ext cx="2507001" cy="1142852"/>
          </a:xfrm>
          <a:prstGeom prst="rect">
            <a:avLst/>
          </a:prstGeom>
          <a:noFill/>
          <a:ln>
            <a:solidFill>
              <a:srgbClr val="4BA2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43" name="TextBox 42"/>
          <p:cNvSpPr txBox="1"/>
          <p:nvPr/>
        </p:nvSpPr>
        <p:spPr>
          <a:xfrm>
            <a:off x="498868" y="1071457"/>
            <a:ext cx="1950116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4BA2B4"/>
                </a:solidFill>
                <a:ea typeface="MS PMincho" panose="02020600040205080304" pitchFamily="18" charset="-128"/>
              </a:rPr>
              <a:t>2 </a:t>
            </a:r>
            <a:r>
              <a:rPr lang="ru-RU" sz="2400" dirty="0" smtClean="0">
                <a:solidFill>
                  <a:srgbClr val="4BA2B4"/>
                </a:solidFill>
                <a:ea typeface="MS PMincho" panose="02020600040205080304" pitchFamily="18" charset="-128"/>
              </a:rPr>
              <a:t>334,8</a:t>
            </a:r>
            <a:endParaRPr lang="ru-RU" sz="2400" dirty="0">
              <a:solidFill>
                <a:srgbClr val="4BA2B4"/>
              </a:solidFill>
              <a:ea typeface="MS PMincho" panose="02020600040205080304" pitchFamily="18" charset="-128"/>
              <a:cs typeface="Arial" panose="020B0604020202020204" pitchFamily="34" charset="0"/>
            </a:endParaRPr>
          </a:p>
          <a:p>
            <a:pPr algn="ctr"/>
            <a:r>
              <a:rPr lang="ru-RU" sz="1050" dirty="0">
                <a:solidFill>
                  <a:srgbClr val="4BA2B4"/>
                </a:solidFill>
                <a:ea typeface="MS PMincho" panose="02020600040205080304" pitchFamily="18" charset="-128"/>
                <a:cs typeface="Arial" panose="020B0604020202020204" pitchFamily="34" charset="0"/>
              </a:rPr>
              <a:t>млн рублей – </a:t>
            </a:r>
          </a:p>
          <a:p>
            <a:pPr algn="ctr"/>
            <a:r>
              <a:rPr lang="ru-RU" sz="1050" dirty="0">
                <a:solidFill>
                  <a:srgbClr val="646464"/>
                </a:solidFill>
                <a:ea typeface="MS PMincho" panose="02020600040205080304" pitchFamily="18" charset="-128"/>
                <a:cs typeface="Arial" panose="020B0604020202020204" pitchFamily="34" charset="0"/>
              </a:rPr>
              <a:t>бюджет региональных проектов в 2023 году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521643" y="1113838"/>
            <a:ext cx="2657058" cy="90024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050" dirty="0">
                <a:solidFill>
                  <a:srgbClr val="646464"/>
                </a:solidFill>
              </a:rPr>
              <a:t>Источники:</a:t>
            </a:r>
          </a:p>
          <a:p>
            <a:pPr algn="ctr"/>
            <a:r>
              <a:rPr lang="ru-RU" sz="1050" b="1" dirty="0">
                <a:solidFill>
                  <a:srgbClr val="4BA2B4"/>
                </a:solidFill>
              </a:rPr>
              <a:t>2 </a:t>
            </a:r>
            <a:r>
              <a:rPr lang="ru-RU" sz="1050" b="1" dirty="0" smtClean="0">
                <a:solidFill>
                  <a:srgbClr val="4BA2B4"/>
                </a:solidFill>
              </a:rPr>
              <a:t>310,5 </a:t>
            </a:r>
            <a:r>
              <a:rPr lang="ru-RU" sz="1050" b="1" dirty="0">
                <a:solidFill>
                  <a:srgbClr val="4BA2B4"/>
                </a:solidFill>
              </a:rPr>
              <a:t>млн рублей -</a:t>
            </a:r>
          </a:p>
          <a:p>
            <a:pPr algn="ctr"/>
            <a:r>
              <a:rPr lang="ru-RU" sz="1050" dirty="0">
                <a:solidFill>
                  <a:srgbClr val="646464"/>
                </a:solidFill>
              </a:rPr>
              <a:t>федеральный бюджет</a:t>
            </a:r>
          </a:p>
          <a:p>
            <a:pPr algn="ctr"/>
            <a:r>
              <a:rPr lang="ru-RU" sz="1050" b="1" dirty="0" smtClean="0">
                <a:solidFill>
                  <a:srgbClr val="4BA2B4"/>
                </a:solidFill>
              </a:rPr>
              <a:t>24,3 </a:t>
            </a:r>
            <a:r>
              <a:rPr lang="ru-RU" sz="1050" b="1" dirty="0">
                <a:solidFill>
                  <a:srgbClr val="4BA2B4"/>
                </a:solidFill>
              </a:rPr>
              <a:t>млн рублей - </a:t>
            </a:r>
          </a:p>
          <a:p>
            <a:pPr algn="ctr"/>
            <a:r>
              <a:rPr lang="ru-RU" sz="1050" dirty="0">
                <a:solidFill>
                  <a:srgbClr val="646464"/>
                </a:solidFill>
              </a:rPr>
              <a:t>краевой </a:t>
            </a:r>
            <a:r>
              <a:rPr lang="ru-RU" sz="1050" dirty="0" smtClean="0">
                <a:solidFill>
                  <a:srgbClr val="646464"/>
                </a:solidFill>
              </a:rPr>
              <a:t>бюджет</a:t>
            </a:r>
            <a:endParaRPr lang="ru-RU" sz="1050" dirty="0">
              <a:solidFill>
                <a:srgbClr val="646464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389898" y="2498635"/>
            <a:ext cx="246437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chemeClr val="bg1"/>
                </a:solidFill>
              </a:rPr>
              <a:t>3 273,4 млн рублей–дополнительно </a:t>
            </a:r>
          </a:p>
          <a:p>
            <a:pPr algn="ctr"/>
            <a:r>
              <a:rPr lang="ru-RU" sz="1050" b="1" dirty="0">
                <a:solidFill>
                  <a:schemeClr val="bg1"/>
                </a:solidFill>
              </a:rPr>
              <a:t>из средств краевого бюджета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315936" y="2919816"/>
            <a:ext cx="21306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chemeClr val="bg1"/>
                </a:solidFill>
              </a:rPr>
              <a:t>дополнительно за счет средств краевого бюджета: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315936" y="3254698"/>
            <a:ext cx="28630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chemeClr val="bg1"/>
                </a:solidFill>
              </a:rPr>
              <a:t>     создание </a:t>
            </a:r>
            <a:r>
              <a:rPr lang="ru-RU" sz="1050" b="1" dirty="0">
                <a:solidFill>
                  <a:schemeClr val="bg1"/>
                </a:solidFill>
              </a:rPr>
              <a:t>3000</a:t>
            </a:r>
            <a:r>
              <a:rPr lang="ru-RU" sz="1050" dirty="0">
                <a:solidFill>
                  <a:schemeClr val="bg1"/>
                </a:solidFill>
              </a:rPr>
              <a:t> новых мест в общеобразовательных учреждениях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036568" y="3490615"/>
            <a:ext cx="23739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chemeClr val="bg1"/>
                </a:solidFill>
              </a:rPr>
              <a:t>     приобретение транспортных средств, оборудования для предметных кабинетов, ученической мебели, компьютерного оборудования и программного обеспечения</a:t>
            </a:r>
          </a:p>
          <a:p>
            <a:r>
              <a:rPr lang="ru-RU" sz="1050" dirty="0">
                <a:solidFill>
                  <a:schemeClr val="bg1"/>
                </a:solidFill>
              </a:rPr>
              <a:t>    средств противопожарной защиты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6389898" y="3648690"/>
            <a:ext cx="91672" cy="75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52" name="Прямоугольник 51"/>
          <p:cNvSpPr/>
          <p:nvPr/>
        </p:nvSpPr>
        <p:spPr>
          <a:xfrm>
            <a:off x="6389898" y="3335386"/>
            <a:ext cx="91672" cy="75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53" name="Прямоугольник 52"/>
          <p:cNvSpPr/>
          <p:nvPr/>
        </p:nvSpPr>
        <p:spPr>
          <a:xfrm>
            <a:off x="6397321" y="2516503"/>
            <a:ext cx="97565" cy="290810"/>
          </a:xfrm>
          <a:custGeom>
            <a:avLst/>
            <a:gdLst>
              <a:gd name="connsiteX0" fmla="*/ 0 w 130086"/>
              <a:gd name="connsiteY0" fmla="*/ 0 h 369991"/>
              <a:gd name="connsiteX1" fmla="*/ 130086 w 130086"/>
              <a:gd name="connsiteY1" fmla="*/ 0 h 369991"/>
              <a:gd name="connsiteX2" fmla="*/ 130086 w 130086"/>
              <a:gd name="connsiteY2" fmla="*/ 369991 h 369991"/>
              <a:gd name="connsiteX3" fmla="*/ 0 w 130086"/>
              <a:gd name="connsiteY3" fmla="*/ 369991 h 369991"/>
              <a:gd name="connsiteX4" fmla="*/ 0 w 130086"/>
              <a:gd name="connsiteY4" fmla="*/ 0 h 369991"/>
              <a:gd name="connsiteX0" fmla="*/ 0 w 130086"/>
              <a:gd name="connsiteY0" fmla="*/ 0 h 369991"/>
              <a:gd name="connsiteX1" fmla="*/ 130086 w 130086"/>
              <a:gd name="connsiteY1" fmla="*/ 0 h 369991"/>
              <a:gd name="connsiteX2" fmla="*/ 130086 w 130086"/>
              <a:gd name="connsiteY2" fmla="*/ 369991 h 369991"/>
              <a:gd name="connsiteX3" fmla="*/ 44388 w 130086"/>
              <a:gd name="connsiteY3" fmla="*/ 369991 h 369991"/>
              <a:gd name="connsiteX4" fmla="*/ 0 w 130086"/>
              <a:gd name="connsiteY4" fmla="*/ 0 h 369991"/>
              <a:gd name="connsiteX0" fmla="*/ 0 w 130086"/>
              <a:gd name="connsiteY0" fmla="*/ 0 h 378869"/>
              <a:gd name="connsiteX1" fmla="*/ 130086 w 130086"/>
              <a:gd name="connsiteY1" fmla="*/ 0 h 378869"/>
              <a:gd name="connsiteX2" fmla="*/ 103453 w 130086"/>
              <a:gd name="connsiteY2" fmla="*/ 378869 h 378869"/>
              <a:gd name="connsiteX3" fmla="*/ 44388 w 130086"/>
              <a:gd name="connsiteY3" fmla="*/ 369991 h 378869"/>
              <a:gd name="connsiteX4" fmla="*/ 0 w 130086"/>
              <a:gd name="connsiteY4" fmla="*/ 0 h 378869"/>
              <a:gd name="connsiteX0" fmla="*/ 0 w 130086"/>
              <a:gd name="connsiteY0" fmla="*/ 0 h 378869"/>
              <a:gd name="connsiteX1" fmla="*/ 130086 w 130086"/>
              <a:gd name="connsiteY1" fmla="*/ 0 h 378869"/>
              <a:gd name="connsiteX2" fmla="*/ 112330 w 130086"/>
              <a:gd name="connsiteY2" fmla="*/ 378869 h 378869"/>
              <a:gd name="connsiteX3" fmla="*/ 44388 w 130086"/>
              <a:gd name="connsiteY3" fmla="*/ 369991 h 378869"/>
              <a:gd name="connsiteX4" fmla="*/ 0 w 130086"/>
              <a:gd name="connsiteY4" fmla="*/ 0 h 378869"/>
              <a:gd name="connsiteX0" fmla="*/ 0 w 130086"/>
              <a:gd name="connsiteY0" fmla="*/ 0 h 387746"/>
              <a:gd name="connsiteX1" fmla="*/ 130086 w 130086"/>
              <a:gd name="connsiteY1" fmla="*/ 0 h 387746"/>
              <a:gd name="connsiteX2" fmla="*/ 112330 w 130086"/>
              <a:gd name="connsiteY2" fmla="*/ 378869 h 387746"/>
              <a:gd name="connsiteX3" fmla="*/ 26633 w 130086"/>
              <a:gd name="connsiteY3" fmla="*/ 387746 h 387746"/>
              <a:gd name="connsiteX4" fmla="*/ 0 w 130086"/>
              <a:gd name="connsiteY4" fmla="*/ 0 h 387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086" h="387746">
                <a:moveTo>
                  <a:pt x="0" y="0"/>
                </a:moveTo>
                <a:lnTo>
                  <a:pt x="130086" y="0"/>
                </a:lnTo>
                <a:lnTo>
                  <a:pt x="112330" y="378869"/>
                </a:lnTo>
                <a:lnTo>
                  <a:pt x="26633" y="38774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54" name="Овал 53"/>
          <p:cNvSpPr/>
          <p:nvPr/>
        </p:nvSpPr>
        <p:spPr>
          <a:xfrm>
            <a:off x="6415269" y="2852588"/>
            <a:ext cx="79617" cy="7961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67" name="Прямоугольник 66"/>
          <p:cNvSpPr/>
          <p:nvPr/>
        </p:nvSpPr>
        <p:spPr>
          <a:xfrm>
            <a:off x="6363406" y="4438738"/>
            <a:ext cx="91672" cy="75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5" name="Равнобедренный треугольник 4"/>
          <p:cNvSpPr/>
          <p:nvPr/>
        </p:nvSpPr>
        <p:spPr>
          <a:xfrm flipV="1">
            <a:off x="358906" y="2428835"/>
            <a:ext cx="2051708" cy="341188"/>
          </a:xfrm>
          <a:prstGeom prst="triangle">
            <a:avLst/>
          </a:prstGeom>
          <a:solidFill>
            <a:srgbClr val="4BA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grpSp>
        <p:nvGrpSpPr>
          <p:cNvPr id="14" name="Группа 13"/>
          <p:cNvGrpSpPr/>
          <p:nvPr/>
        </p:nvGrpSpPr>
        <p:grpSpPr>
          <a:xfrm>
            <a:off x="2714141" y="2222743"/>
            <a:ext cx="6367888" cy="2480876"/>
            <a:chOff x="3461503" y="3095939"/>
            <a:chExt cx="8490517" cy="3307834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3461503" y="3095939"/>
              <a:ext cx="8490517" cy="3307834"/>
              <a:chOff x="3461503" y="3095939"/>
              <a:chExt cx="8490517" cy="3307834"/>
            </a:xfrm>
          </p:grpSpPr>
          <p:sp>
            <p:nvSpPr>
              <p:cNvPr id="92" name="TextBox 91"/>
              <p:cNvSpPr txBox="1"/>
              <p:nvPr/>
            </p:nvSpPr>
            <p:spPr>
              <a:xfrm>
                <a:off x="3679626" y="3438143"/>
                <a:ext cx="77553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>
                    <a:solidFill>
                      <a:srgbClr val="646464"/>
                    </a:solidFill>
                  </a:rPr>
                  <a:t>оснащение</a:t>
                </a:r>
                <a:r>
                  <a:rPr lang="ru-RU" sz="1200" b="1" dirty="0">
                    <a:solidFill>
                      <a:srgbClr val="4BA2B4"/>
                    </a:solidFill>
                  </a:rPr>
                  <a:t> 4</a:t>
                </a:r>
                <a:r>
                  <a:rPr lang="ru-RU" sz="1200" dirty="0">
                    <a:solidFill>
                      <a:srgbClr val="646464"/>
                    </a:solidFill>
                  </a:rPr>
                  <a:t> коррекционных школ новым оборудованием</a:t>
                </a:r>
              </a:p>
            </p:txBody>
          </p:sp>
          <p:grpSp>
            <p:nvGrpSpPr>
              <p:cNvPr id="11" name="Группа 10"/>
              <p:cNvGrpSpPr/>
              <p:nvPr/>
            </p:nvGrpSpPr>
            <p:grpSpPr>
              <a:xfrm>
                <a:off x="3461503" y="3095939"/>
                <a:ext cx="8490517" cy="3307834"/>
                <a:chOff x="3463698" y="3095939"/>
                <a:chExt cx="7654897" cy="3307834"/>
              </a:xfrm>
            </p:grpSpPr>
            <p:sp>
              <p:nvSpPr>
                <p:cNvPr id="93" name="TextBox 92"/>
                <p:cNvSpPr txBox="1"/>
                <p:nvPr/>
              </p:nvSpPr>
              <p:spPr>
                <a:xfrm>
                  <a:off x="3659433" y="4129951"/>
                  <a:ext cx="7333971" cy="4992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1125"/>
                    </a:lnSpc>
                  </a:pPr>
                  <a:r>
                    <a:rPr lang="ru-RU" sz="1200" dirty="0">
                      <a:solidFill>
                        <a:srgbClr val="646464"/>
                      </a:solidFill>
                    </a:rPr>
                    <a:t>приобретение инвентаря и оборудования для </a:t>
                  </a:r>
                  <a:r>
                    <a:rPr lang="ru-RU" sz="1200" b="1" dirty="0">
                      <a:solidFill>
                        <a:srgbClr val="4BA2B4"/>
                      </a:solidFill>
                    </a:rPr>
                    <a:t>10</a:t>
                  </a:r>
                  <a:r>
                    <a:rPr lang="ru-RU" sz="1200" dirty="0">
                      <a:solidFill>
                        <a:srgbClr val="646464"/>
                      </a:solidFill>
                    </a:rPr>
                    <a:t> школьных спортивных клубов, ремонт </a:t>
                  </a:r>
                  <a:r>
                    <a:rPr lang="ru-RU" sz="1200" b="1" dirty="0">
                      <a:solidFill>
                        <a:srgbClr val="4BA2B4"/>
                      </a:solidFill>
                    </a:rPr>
                    <a:t>8</a:t>
                  </a:r>
                  <a:r>
                    <a:rPr lang="ru-RU" sz="1200" dirty="0">
                      <a:solidFill>
                        <a:srgbClr val="646464"/>
                      </a:solidFill>
                    </a:rPr>
                    <a:t> спортзалов </a:t>
                  </a:r>
                </a:p>
              </p:txBody>
            </p:sp>
            <p:sp>
              <p:nvSpPr>
                <p:cNvPr id="94" name="TextBox 93"/>
                <p:cNvSpPr txBox="1"/>
                <p:nvPr/>
              </p:nvSpPr>
              <p:spPr>
                <a:xfrm>
                  <a:off x="3660353" y="4594308"/>
                  <a:ext cx="581287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200" dirty="0">
                      <a:solidFill>
                        <a:srgbClr val="646464"/>
                      </a:solidFill>
                    </a:rPr>
                    <a:t>открытие</a:t>
                  </a:r>
                  <a:r>
                    <a:rPr lang="ru-RU" sz="1200" b="1" dirty="0">
                      <a:solidFill>
                        <a:srgbClr val="4BA2B4"/>
                      </a:solidFill>
                    </a:rPr>
                    <a:t> 1</a:t>
                  </a:r>
                  <a:r>
                    <a:rPr lang="ru-RU" sz="1200" dirty="0">
                      <a:solidFill>
                        <a:srgbClr val="646464"/>
                      </a:solidFill>
                    </a:rPr>
                    <a:t> школьного технопарка «Кванториум» в Рубцовске</a:t>
                  </a:r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3660353" y="5545478"/>
                  <a:ext cx="689601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200" dirty="0">
                      <a:solidFill>
                        <a:srgbClr val="646464"/>
                      </a:solidFill>
                    </a:rPr>
                    <a:t>обеспечение </a:t>
                  </a:r>
                  <a:r>
                    <a:rPr lang="ru-RU" sz="1200" b="1" dirty="0">
                      <a:solidFill>
                        <a:srgbClr val="4BA2B4"/>
                      </a:solidFill>
                    </a:rPr>
                    <a:t>274 </a:t>
                  </a:r>
                  <a:r>
                    <a:rPr lang="ru-RU" sz="1200" dirty="0">
                      <a:solidFill>
                        <a:srgbClr val="646464"/>
                      </a:solidFill>
                    </a:rPr>
                    <a:t>школ государственными символами Российской Федерации</a:t>
                  </a:r>
                </a:p>
              </p:txBody>
            </p:sp>
            <p:sp>
              <p:nvSpPr>
                <p:cNvPr id="89" name="TextBox 88"/>
                <p:cNvSpPr txBox="1"/>
                <p:nvPr/>
              </p:nvSpPr>
              <p:spPr>
                <a:xfrm>
                  <a:off x="3656377" y="3095939"/>
                  <a:ext cx="710439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200" dirty="0">
                      <a:solidFill>
                        <a:srgbClr val="646464"/>
                      </a:solidFill>
                    </a:rPr>
                    <a:t>продолжение </a:t>
                  </a:r>
                  <a:r>
                    <a:rPr lang="ru-RU" sz="1200">
                      <a:solidFill>
                        <a:srgbClr val="646464"/>
                      </a:solidFill>
                    </a:rPr>
                    <a:t>строительства </a:t>
                  </a:r>
                  <a:r>
                    <a:rPr lang="ru-RU" sz="1200" b="1">
                      <a:solidFill>
                        <a:srgbClr val="4BA2B4"/>
                      </a:solidFill>
                    </a:rPr>
                    <a:t> </a:t>
                  </a:r>
                  <a:r>
                    <a:rPr lang="ru-RU" sz="1200" smtClean="0">
                      <a:solidFill>
                        <a:srgbClr val="646464"/>
                      </a:solidFill>
                    </a:rPr>
                    <a:t>новых  </a:t>
                  </a:r>
                  <a:r>
                    <a:rPr lang="ru-RU" sz="1200" dirty="0">
                      <a:solidFill>
                        <a:srgbClr val="646464"/>
                      </a:solidFill>
                    </a:rPr>
                    <a:t>школ</a:t>
                  </a:r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3659433" y="3749885"/>
                  <a:ext cx="745916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200" dirty="0">
                      <a:solidFill>
                        <a:srgbClr val="646464"/>
                      </a:solidFill>
                    </a:rPr>
                    <a:t>создание</a:t>
                  </a:r>
                  <a:r>
                    <a:rPr lang="ru-RU" sz="1200" b="1" dirty="0">
                      <a:solidFill>
                        <a:srgbClr val="4BA2B4"/>
                      </a:solidFill>
                    </a:rPr>
                    <a:t> 67</a:t>
                  </a:r>
                  <a:r>
                    <a:rPr lang="ru-RU" sz="1200" dirty="0">
                      <a:solidFill>
                        <a:srgbClr val="646464"/>
                      </a:solidFill>
                    </a:rPr>
                    <a:t> центров гуманитарного и технологического образования «Точка роста»</a:t>
                  </a:r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3659433" y="5219622"/>
                  <a:ext cx="52225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1200" dirty="0">
                      <a:solidFill>
                        <a:srgbClr val="646464"/>
                      </a:solidFill>
                    </a:rPr>
                    <a:t>создание </a:t>
                  </a:r>
                  <a:r>
                    <a:rPr lang="ru-RU" sz="1200" b="1" dirty="0">
                      <a:solidFill>
                        <a:srgbClr val="4BA2B4"/>
                      </a:solidFill>
                    </a:rPr>
                    <a:t>922</a:t>
                  </a:r>
                  <a:r>
                    <a:rPr lang="ru-RU" sz="1200" dirty="0">
                      <a:solidFill>
                        <a:srgbClr val="646464"/>
                      </a:solidFill>
                    </a:rPr>
                    <a:t> новых мест дополнительного образования  </a:t>
                  </a:r>
                </a:p>
              </p:txBody>
            </p:sp>
            <p:sp>
              <p:nvSpPr>
                <p:cNvPr id="82" name="TextBox 81"/>
                <p:cNvSpPr txBox="1"/>
                <p:nvPr/>
              </p:nvSpPr>
              <p:spPr>
                <a:xfrm>
                  <a:off x="3660353" y="4897935"/>
                  <a:ext cx="742313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1200" dirty="0">
                      <a:solidFill>
                        <a:srgbClr val="646464"/>
                      </a:solidFill>
                    </a:rPr>
                    <a:t>открытие </a:t>
                  </a:r>
                  <a:r>
                    <a:rPr lang="ru-RU" sz="1200" b="1" dirty="0">
                      <a:solidFill>
                        <a:srgbClr val="4BA2B4"/>
                      </a:solidFill>
                    </a:rPr>
                    <a:t>2</a:t>
                  </a:r>
                  <a:r>
                    <a:rPr lang="ru-RU" sz="1200" dirty="0">
                      <a:solidFill>
                        <a:srgbClr val="646464"/>
                      </a:solidFill>
                    </a:rPr>
                    <a:t> центров цифрового образования детей «</a:t>
                  </a:r>
                  <a:r>
                    <a:rPr lang="en-US" sz="1200" dirty="0">
                      <a:solidFill>
                        <a:srgbClr val="646464"/>
                      </a:solidFill>
                    </a:rPr>
                    <a:t>IT-</a:t>
                  </a:r>
                  <a:r>
                    <a:rPr lang="ru-RU" sz="1200" dirty="0">
                      <a:solidFill>
                        <a:srgbClr val="646464"/>
                      </a:solidFill>
                    </a:rPr>
                    <a:t>куб» в Бийске и Славгороде</a:t>
                  </a:r>
                </a:p>
              </p:txBody>
            </p:sp>
            <p:grpSp>
              <p:nvGrpSpPr>
                <p:cNvPr id="2" name="Группа 1"/>
                <p:cNvGrpSpPr/>
                <p:nvPr/>
              </p:nvGrpSpPr>
              <p:grpSpPr>
                <a:xfrm>
                  <a:off x="3463698" y="3570140"/>
                  <a:ext cx="147270" cy="2833633"/>
                  <a:chOff x="-385200" y="4080856"/>
                  <a:chExt cx="147270" cy="2833633"/>
                </a:xfrm>
              </p:grpSpPr>
              <p:sp>
                <p:nvSpPr>
                  <p:cNvPr id="69" name="Прямоугольник 68"/>
                  <p:cNvSpPr/>
                  <p:nvPr/>
                </p:nvSpPr>
                <p:spPr>
                  <a:xfrm>
                    <a:off x="-371570" y="4080856"/>
                    <a:ext cx="122229" cy="100948"/>
                  </a:xfrm>
                  <a:prstGeom prst="rect">
                    <a:avLst/>
                  </a:prstGeom>
                  <a:solidFill>
                    <a:srgbClr val="4BA2B4"/>
                  </a:solidFill>
                  <a:ln>
                    <a:solidFill>
                      <a:srgbClr val="4BA2B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050"/>
                  </a:p>
                </p:txBody>
              </p:sp>
              <p:sp>
                <p:nvSpPr>
                  <p:cNvPr id="70" name="Прямоугольник 69"/>
                  <p:cNvSpPr/>
                  <p:nvPr/>
                </p:nvSpPr>
                <p:spPr>
                  <a:xfrm>
                    <a:off x="-363153" y="4374983"/>
                    <a:ext cx="122229" cy="100948"/>
                  </a:xfrm>
                  <a:prstGeom prst="rect">
                    <a:avLst/>
                  </a:prstGeom>
                  <a:solidFill>
                    <a:srgbClr val="4BA2B4"/>
                  </a:solidFill>
                  <a:ln>
                    <a:solidFill>
                      <a:srgbClr val="4BA2B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050"/>
                  </a:p>
                </p:txBody>
              </p:sp>
              <p:sp>
                <p:nvSpPr>
                  <p:cNvPr id="71" name="Прямоугольник 70"/>
                  <p:cNvSpPr/>
                  <p:nvPr/>
                </p:nvSpPr>
                <p:spPr>
                  <a:xfrm>
                    <a:off x="-360159" y="5193731"/>
                    <a:ext cx="122229" cy="100948"/>
                  </a:xfrm>
                  <a:prstGeom prst="rect">
                    <a:avLst/>
                  </a:prstGeom>
                  <a:solidFill>
                    <a:srgbClr val="4BA2B4"/>
                  </a:solidFill>
                  <a:ln>
                    <a:solidFill>
                      <a:srgbClr val="4BA2B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050"/>
                  </a:p>
                </p:txBody>
              </p:sp>
              <p:sp>
                <p:nvSpPr>
                  <p:cNvPr id="72" name="Прямоугольник 71"/>
                  <p:cNvSpPr/>
                  <p:nvPr/>
                </p:nvSpPr>
                <p:spPr>
                  <a:xfrm>
                    <a:off x="-371076" y="5528608"/>
                    <a:ext cx="122229" cy="100948"/>
                  </a:xfrm>
                  <a:prstGeom prst="rect">
                    <a:avLst/>
                  </a:prstGeom>
                  <a:solidFill>
                    <a:srgbClr val="4BA2B4"/>
                  </a:solidFill>
                  <a:ln>
                    <a:solidFill>
                      <a:srgbClr val="4BA2B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050"/>
                  </a:p>
                </p:txBody>
              </p:sp>
              <p:sp>
                <p:nvSpPr>
                  <p:cNvPr id="74" name="Прямоугольник 73"/>
                  <p:cNvSpPr/>
                  <p:nvPr/>
                </p:nvSpPr>
                <p:spPr>
                  <a:xfrm>
                    <a:off x="-374065" y="5853628"/>
                    <a:ext cx="122229" cy="100948"/>
                  </a:xfrm>
                  <a:prstGeom prst="rect">
                    <a:avLst/>
                  </a:prstGeom>
                  <a:solidFill>
                    <a:srgbClr val="4BA2B4"/>
                  </a:solidFill>
                  <a:ln>
                    <a:solidFill>
                      <a:srgbClr val="4BA2B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050"/>
                  </a:p>
                </p:txBody>
              </p:sp>
              <p:sp>
                <p:nvSpPr>
                  <p:cNvPr id="76" name="Прямоугольник 75"/>
                  <p:cNvSpPr/>
                  <p:nvPr/>
                </p:nvSpPr>
                <p:spPr>
                  <a:xfrm>
                    <a:off x="-383916" y="6178648"/>
                    <a:ext cx="122229" cy="100948"/>
                  </a:xfrm>
                  <a:prstGeom prst="rect">
                    <a:avLst/>
                  </a:prstGeom>
                  <a:solidFill>
                    <a:srgbClr val="4BA2B4"/>
                  </a:solidFill>
                  <a:ln>
                    <a:solidFill>
                      <a:srgbClr val="4BA2B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050"/>
                  </a:p>
                </p:txBody>
              </p:sp>
              <p:sp>
                <p:nvSpPr>
                  <p:cNvPr id="77" name="Прямоугольник 76"/>
                  <p:cNvSpPr/>
                  <p:nvPr/>
                </p:nvSpPr>
                <p:spPr>
                  <a:xfrm>
                    <a:off x="-385200" y="6468940"/>
                    <a:ext cx="122229" cy="100948"/>
                  </a:xfrm>
                  <a:prstGeom prst="rect">
                    <a:avLst/>
                  </a:prstGeom>
                  <a:solidFill>
                    <a:srgbClr val="4BA2B4"/>
                  </a:solidFill>
                  <a:ln>
                    <a:solidFill>
                      <a:srgbClr val="4BA2B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050"/>
                  </a:p>
                </p:txBody>
              </p:sp>
              <p:sp>
                <p:nvSpPr>
                  <p:cNvPr id="78" name="Прямоугольник 77"/>
                  <p:cNvSpPr/>
                  <p:nvPr/>
                </p:nvSpPr>
                <p:spPr>
                  <a:xfrm>
                    <a:off x="-374065" y="6813541"/>
                    <a:ext cx="122229" cy="100948"/>
                  </a:xfrm>
                  <a:prstGeom prst="rect">
                    <a:avLst/>
                  </a:prstGeom>
                  <a:solidFill>
                    <a:srgbClr val="4BA2B4"/>
                  </a:solidFill>
                  <a:ln>
                    <a:solidFill>
                      <a:srgbClr val="4BA2B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050"/>
                  </a:p>
                </p:txBody>
              </p:sp>
            </p:grpSp>
          </p:grpSp>
        </p:grpSp>
        <p:sp>
          <p:nvSpPr>
            <p:cNvPr id="55" name="Прямоугольник 54"/>
            <p:cNvSpPr/>
            <p:nvPr/>
          </p:nvSpPr>
          <p:spPr>
            <a:xfrm>
              <a:off x="3483807" y="4216697"/>
              <a:ext cx="122229" cy="100948"/>
            </a:xfrm>
            <a:prstGeom prst="rect">
              <a:avLst/>
            </a:prstGeom>
            <a:solidFill>
              <a:srgbClr val="4BA2B4"/>
            </a:solidFill>
            <a:ln>
              <a:solidFill>
                <a:srgbClr val="4BA2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</p:grpSp>
      <p:sp>
        <p:nvSpPr>
          <p:cNvPr id="57" name="Google Shape;1683;p103"/>
          <p:cNvSpPr/>
          <p:nvPr/>
        </p:nvSpPr>
        <p:spPr>
          <a:xfrm>
            <a:off x="-4605" y="281917"/>
            <a:ext cx="9144000" cy="5857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050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-1706" y="116626"/>
            <a:ext cx="9144000" cy="749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 dirty="0">
              <a:solidFill>
                <a:srgbClr val="003399"/>
              </a:solidFill>
            </a:endParaRPr>
          </a:p>
        </p:txBody>
      </p:sp>
      <p:sp>
        <p:nvSpPr>
          <p:cNvPr id="59" name="Google Shape;1684;p103"/>
          <p:cNvSpPr txBox="1"/>
          <p:nvPr/>
        </p:nvSpPr>
        <p:spPr>
          <a:xfrm>
            <a:off x="373496" y="273702"/>
            <a:ext cx="8312780" cy="480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3200"/>
              <a:buFont typeface="Arial" charset="0"/>
              <a:buNone/>
              <a:defRPr/>
            </a:pPr>
            <a:r>
              <a:rPr lang="ru-RU" sz="1425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ОСНОВНЫЕ ПЛАНИРУЕМЫЕ РЕЗУЛЬТАТЫ 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  <a:buSzPts val="3200"/>
              <a:buFont typeface="Arial" charset="0"/>
              <a:buNone/>
              <a:defRPr/>
            </a:pPr>
            <a:r>
              <a:rPr lang="ru-RU" sz="1425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национального проекта «Образование» в 2023 году</a:t>
            </a:r>
          </a:p>
        </p:txBody>
      </p:sp>
      <p:pic>
        <p:nvPicPr>
          <p:cNvPr id="60" name="Picture 2" descr="http://vorsmasoh1.narod.ru/Shoc/cos_3.png"/>
          <p:cNvPicPr>
            <a:picLocks noChangeAspect="1" noChangeArrowheads="1"/>
          </p:cNvPicPr>
          <p:nvPr/>
        </p:nvPicPr>
        <p:blipFill rotWithShape="1">
          <a:blip r:embed="rId3" cstate="print"/>
          <a:srcRect l="14778" t="19107" r="11333" b="20893"/>
          <a:stretch/>
        </p:blipFill>
        <p:spPr bwMode="auto">
          <a:xfrm>
            <a:off x="19258" y="292928"/>
            <a:ext cx="699266" cy="529970"/>
          </a:xfrm>
          <a:prstGeom prst="rect">
            <a:avLst/>
          </a:prstGeom>
          <a:noFill/>
        </p:spPr>
      </p:pic>
      <p:sp>
        <p:nvSpPr>
          <p:cNvPr id="56" name="TextBox 55"/>
          <p:cNvSpPr txBox="1"/>
          <p:nvPr/>
        </p:nvSpPr>
        <p:spPr>
          <a:xfrm>
            <a:off x="2874425" y="4291570"/>
            <a:ext cx="5909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646464"/>
                </a:solidFill>
              </a:rPr>
              <a:t>обновление в  </a:t>
            </a:r>
            <a:r>
              <a:rPr lang="ru-RU" sz="1200" b="1" dirty="0">
                <a:solidFill>
                  <a:srgbClr val="4BA2B4"/>
                </a:solidFill>
              </a:rPr>
              <a:t>41</a:t>
            </a:r>
            <a:r>
              <a:rPr lang="ru-RU" sz="1200" dirty="0">
                <a:solidFill>
                  <a:srgbClr val="646464"/>
                </a:solidFill>
              </a:rPr>
              <a:t> школе края компьютерного и цифрового оборудования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2720861" y="4848503"/>
            <a:ext cx="101679" cy="75711"/>
          </a:xfrm>
          <a:prstGeom prst="rect">
            <a:avLst/>
          </a:prstGeom>
          <a:solidFill>
            <a:srgbClr val="4BA2B4"/>
          </a:solidFill>
          <a:ln>
            <a:solidFill>
              <a:srgbClr val="4BA2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66" name="TextBox 65"/>
          <p:cNvSpPr txBox="1"/>
          <p:nvPr/>
        </p:nvSpPr>
        <p:spPr>
          <a:xfrm>
            <a:off x="2888579" y="4527992"/>
            <a:ext cx="62904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646464"/>
                </a:solidFill>
              </a:rPr>
              <a:t>привлечение </a:t>
            </a:r>
            <a:r>
              <a:rPr lang="ru-RU" sz="1200" b="1" dirty="0">
                <a:solidFill>
                  <a:srgbClr val="4BA2B4"/>
                </a:solidFill>
              </a:rPr>
              <a:t>56</a:t>
            </a:r>
            <a:r>
              <a:rPr lang="ru-RU" sz="1200" dirty="0">
                <a:solidFill>
                  <a:srgbClr val="646464"/>
                </a:solidFill>
              </a:rPr>
              <a:t> учителей к работе в школах в рамках программы «Земский учитель»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96" y="2980718"/>
            <a:ext cx="2398149" cy="1798612"/>
          </a:xfrm>
          <a:prstGeom prst="round2DiagRect">
            <a:avLst>
              <a:gd name="adj1" fmla="val 0"/>
              <a:gd name="adj2" fmla="val 173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570" y="946905"/>
            <a:ext cx="2359385" cy="1526559"/>
          </a:xfrm>
          <a:prstGeom prst="round2DiagRect">
            <a:avLst>
              <a:gd name="adj1" fmla="val 0"/>
              <a:gd name="adj2" fmla="val 173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0" name="Прямоугольник 49"/>
          <p:cNvSpPr/>
          <p:nvPr/>
        </p:nvSpPr>
        <p:spPr>
          <a:xfrm>
            <a:off x="2732481" y="2338447"/>
            <a:ext cx="101679" cy="75711"/>
          </a:xfrm>
          <a:prstGeom prst="rect">
            <a:avLst/>
          </a:prstGeom>
          <a:solidFill>
            <a:srgbClr val="4BA2B4"/>
          </a:solidFill>
          <a:ln>
            <a:solidFill>
              <a:srgbClr val="4BA2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61" name="TextBox 60"/>
          <p:cNvSpPr txBox="1"/>
          <p:nvPr/>
        </p:nvSpPr>
        <p:spPr>
          <a:xfrm>
            <a:off x="2874425" y="4743921"/>
            <a:ext cx="57365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646464"/>
                </a:solidFill>
              </a:rPr>
              <a:t>реализация программы комплексного развития молодежной политики</a:t>
            </a:r>
          </a:p>
        </p:txBody>
      </p:sp>
    </p:spTree>
    <p:extLst>
      <p:ext uri="{BB962C8B-B14F-4D97-AF65-F5344CB8AC3E}">
        <p14:creationId xmlns:p14="http://schemas.microsoft.com/office/powerpoint/2010/main" val="2243733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7"/>
          <p:cNvSpPr/>
          <p:nvPr/>
        </p:nvSpPr>
        <p:spPr>
          <a:xfrm>
            <a:off x="0" y="4849"/>
            <a:ext cx="9144000" cy="638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Прямоугольник 41"/>
          <p:cNvSpPr/>
          <p:nvPr/>
        </p:nvSpPr>
        <p:spPr>
          <a:xfrm>
            <a:off x="118235" y="656207"/>
            <a:ext cx="8941346" cy="4441410"/>
          </a:xfrm>
          <a:prstGeom prst="rect">
            <a:avLst/>
          </a:prstGeom>
          <a:solidFill>
            <a:srgbClr val="4479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Google Shape;139;p26"/>
          <p:cNvSpPr/>
          <p:nvPr/>
        </p:nvSpPr>
        <p:spPr>
          <a:xfrm>
            <a:off x="604782" y="711559"/>
            <a:ext cx="5077124" cy="37992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 smtClean="0"/>
              <a:t>Наименование показателя / результата</a:t>
            </a:r>
            <a:endParaRPr sz="1000" dirty="0"/>
          </a:p>
        </p:txBody>
      </p:sp>
      <p:sp>
        <p:nvSpPr>
          <p:cNvPr id="44" name="Google Shape;139;p26"/>
          <p:cNvSpPr/>
          <p:nvPr/>
        </p:nvSpPr>
        <p:spPr>
          <a:xfrm>
            <a:off x="93114" y="1309306"/>
            <a:ext cx="454440" cy="59360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 smtClean="0"/>
              <a:t>1</a:t>
            </a:r>
            <a:endParaRPr sz="1200" dirty="0"/>
          </a:p>
        </p:txBody>
      </p:sp>
      <p:sp>
        <p:nvSpPr>
          <p:cNvPr id="41" name="Google Shape;139;p26"/>
          <p:cNvSpPr/>
          <p:nvPr/>
        </p:nvSpPr>
        <p:spPr>
          <a:xfrm>
            <a:off x="99451" y="706297"/>
            <a:ext cx="474171" cy="37992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 smtClean="0"/>
              <a:t> </a:t>
            </a:r>
            <a:endParaRPr sz="1200" dirty="0"/>
          </a:p>
        </p:txBody>
      </p:sp>
      <p:sp>
        <p:nvSpPr>
          <p:cNvPr id="37" name="Google Shape;139;p26"/>
          <p:cNvSpPr/>
          <p:nvPr/>
        </p:nvSpPr>
        <p:spPr>
          <a:xfrm>
            <a:off x="5712327" y="702628"/>
            <a:ext cx="701303" cy="38359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 smtClean="0"/>
              <a:t>План на 2022 год</a:t>
            </a:r>
            <a:endParaRPr sz="1000" dirty="0"/>
          </a:p>
        </p:txBody>
      </p:sp>
      <p:sp>
        <p:nvSpPr>
          <p:cNvPr id="38" name="Google Shape;139;p26"/>
          <p:cNvSpPr/>
          <p:nvPr/>
        </p:nvSpPr>
        <p:spPr>
          <a:xfrm>
            <a:off x="6446756" y="707535"/>
            <a:ext cx="828175" cy="37867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  <p:sp>
        <p:nvSpPr>
          <p:cNvPr id="39" name="Google Shape;139;p26"/>
          <p:cNvSpPr/>
          <p:nvPr/>
        </p:nvSpPr>
        <p:spPr>
          <a:xfrm>
            <a:off x="7308057" y="706963"/>
            <a:ext cx="1748479" cy="37982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 smtClean="0">
                <a:latin typeface="Roboto" panose="020B0604020202020204" charset="0"/>
                <a:ea typeface="Roboto" panose="020B0604020202020204" charset="0"/>
              </a:rPr>
              <a:t>Примечание</a:t>
            </a:r>
            <a:endParaRPr sz="10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023144" y="1042223"/>
            <a:ext cx="1090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Показатель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9" name="Google Shape;139;p26"/>
          <p:cNvSpPr/>
          <p:nvPr/>
        </p:nvSpPr>
        <p:spPr>
          <a:xfrm>
            <a:off x="5702488" y="1316509"/>
            <a:ext cx="703054" cy="57732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</a:t>
            </a:r>
            <a:endParaRPr lang="ru-RU" sz="1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Google Shape;139;p26"/>
          <p:cNvSpPr/>
          <p:nvPr/>
        </p:nvSpPr>
        <p:spPr>
          <a:xfrm>
            <a:off x="6438564" y="1316598"/>
            <a:ext cx="865036" cy="56786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chemeClr val="tx1"/>
                </a:solidFill>
              </a:rPr>
              <a:t>44,35</a:t>
            </a:r>
            <a:endParaRPr sz="1200" b="1" dirty="0">
              <a:solidFill>
                <a:schemeClr val="tx1"/>
              </a:solidFill>
            </a:endParaRPr>
          </a:p>
        </p:txBody>
      </p:sp>
      <p:sp>
        <p:nvSpPr>
          <p:cNvPr id="31" name="Google Shape;139;p26"/>
          <p:cNvSpPr/>
          <p:nvPr/>
        </p:nvSpPr>
        <p:spPr>
          <a:xfrm>
            <a:off x="7341460" y="1323650"/>
            <a:ext cx="1715076" cy="57018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07000"/>
              </a:lnSpc>
            </a:pPr>
            <a:endParaRPr lang="ru-RU" sz="1200" dirty="0">
              <a:latin typeface="Roboto" panose="020B0604020202020204" charset="0"/>
              <a:ea typeface="Roboto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32" name="Google Shape;139;p26"/>
          <p:cNvSpPr/>
          <p:nvPr/>
        </p:nvSpPr>
        <p:spPr>
          <a:xfrm>
            <a:off x="573622" y="1323399"/>
            <a:ext cx="5093229" cy="58055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ts val="1200"/>
              </a:lnSpc>
            </a:pPr>
            <a:endParaRPr lang="ru-RU" sz="12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53891" y="1318057"/>
            <a:ext cx="515867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ru-RU" sz="1200" dirty="0"/>
              <a:t>Доля </a:t>
            </a:r>
            <a:r>
              <a:rPr lang="ru-RU" sz="1200" dirty="0" err="1" smtClean="0"/>
              <a:t>педработников</a:t>
            </a:r>
            <a:r>
              <a:rPr lang="ru-RU" sz="1200" dirty="0" smtClean="0"/>
              <a:t> </a:t>
            </a:r>
            <a:r>
              <a:rPr lang="ru-RU" sz="1200" dirty="0"/>
              <a:t>общеобразовательных организаций, прошедших повышение квалификации, в том числе в центрах непрерывного повышения профессионального мастерства, % </a:t>
            </a:r>
            <a:endParaRPr lang="ru-RU" sz="12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7641" y="704792"/>
            <a:ext cx="357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/>
              <a:t>№ </a:t>
            </a:r>
          </a:p>
          <a:p>
            <a:r>
              <a:rPr lang="ru-RU" sz="1000" dirty="0" smtClean="0"/>
              <a:t>п/п</a:t>
            </a:r>
            <a:endParaRPr lang="ru-RU" sz="1000" dirty="0"/>
          </a:p>
        </p:txBody>
      </p:sp>
      <p:sp>
        <p:nvSpPr>
          <p:cNvPr id="14" name="Google Shape;139;p26"/>
          <p:cNvSpPr/>
          <p:nvPr/>
        </p:nvSpPr>
        <p:spPr>
          <a:xfrm>
            <a:off x="604782" y="2201916"/>
            <a:ext cx="5054497" cy="67589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ts val="1200"/>
              </a:lnSpc>
            </a:pPr>
            <a:endParaRPr lang="ru-RU" sz="12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16" name="Google Shape;139;p26"/>
          <p:cNvSpPr/>
          <p:nvPr/>
        </p:nvSpPr>
        <p:spPr>
          <a:xfrm>
            <a:off x="101462" y="2191083"/>
            <a:ext cx="451641" cy="686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/>
              <a:t>1</a:t>
            </a:r>
            <a:endParaRPr sz="1200" dirty="0"/>
          </a:p>
        </p:txBody>
      </p:sp>
      <p:sp>
        <p:nvSpPr>
          <p:cNvPr id="17" name="Google Shape;139;p26"/>
          <p:cNvSpPr/>
          <p:nvPr/>
        </p:nvSpPr>
        <p:spPr>
          <a:xfrm>
            <a:off x="5699730" y="2204524"/>
            <a:ext cx="713900" cy="67328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2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</a:t>
            </a:r>
            <a:endParaRPr lang="ru-RU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Google Shape;139;p26"/>
          <p:cNvSpPr/>
          <p:nvPr/>
        </p:nvSpPr>
        <p:spPr>
          <a:xfrm>
            <a:off x="6454081" y="2200623"/>
            <a:ext cx="866802" cy="67102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/>
              <a:t>17</a:t>
            </a:r>
            <a:endParaRPr sz="1200" b="1" dirty="0"/>
          </a:p>
        </p:txBody>
      </p:sp>
      <p:sp>
        <p:nvSpPr>
          <p:cNvPr id="19" name="Google Shape;139;p26"/>
          <p:cNvSpPr/>
          <p:nvPr/>
        </p:nvSpPr>
        <p:spPr>
          <a:xfrm>
            <a:off x="7361334" y="2200624"/>
            <a:ext cx="1695202" cy="67628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36000" rIns="91425" bIns="91425" anchor="t" anchorCtr="0">
            <a:noAutofit/>
          </a:bodyPr>
          <a:lstStyle/>
          <a:p>
            <a:pPr algn="just">
              <a:lnSpc>
                <a:spcPct val="107000"/>
              </a:lnSpc>
            </a:pPr>
            <a:r>
              <a:rPr lang="ru-RU" sz="1000" dirty="0" smtClean="0">
                <a:latin typeface="+mn-lt"/>
                <a:ea typeface="Roboto" panose="020B0604020202020204" charset="0"/>
                <a:cs typeface="Times New Roman" panose="02020603050405020304" pitchFamily="18" charset="0"/>
              </a:rPr>
              <a:t>2019 – 10</a:t>
            </a:r>
          </a:p>
          <a:p>
            <a:pPr algn="just">
              <a:lnSpc>
                <a:spcPct val="107000"/>
              </a:lnSpc>
            </a:pPr>
            <a:r>
              <a:rPr lang="ru-RU" sz="1000" dirty="0" smtClean="0">
                <a:latin typeface="+mn-lt"/>
                <a:ea typeface="Roboto" panose="020B0604020202020204" charset="0"/>
                <a:cs typeface="Times New Roman" panose="02020603050405020304" pitchFamily="18" charset="0"/>
              </a:rPr>
              <a:t>2020 – 2</a:t>
            </a:r>
          </a:p>
          <a:p>
            <a:pPr algn="just">
              <a:lnSpc>
                <a:spcPct val="107000"/>
              </a:lnSpc>
            </a:pPr>
            <a:r>
              <a:rPr lang="ru-RU" sz="1000" dirty="0" smtClean="0">
                <a:latin typeface="+mn-lt"/>
                <a:ea typeface="Roboto" panose="020B0604020202020204" charset="0"/>
                <a:cs typeface="Times New Roman" panose="02020603050405020304" pitchFamily="18" charset="0"/>
              </a:rPr>
              <a:t>2021 – 2 </a:t>
            </a:r>
          </a:p>
          <a:p>
            <a:pPr algn="just">
              <a:lnSpc>
                <a:spcPct val="107000"/>
              </a:lnSpc>
            </a:pPr>
            <a:r>
              <a:rPr lang="ru-RU" sz="1000" dirty="0" smtClean="0">
                <a:latin typeface="+mn-lt"/>
                <a:ea typeface="Roboto" panose="020B0604020202020204" charset="0"/>
                <a:cs typeface="Times New Roman" panose="02020603050405020304" pitchFamily="18" charset="0"/>
              </a:rPr>
              <a:t>2022 – 3 </a:t>
            </a:r>
            <a:endParaRPr lang="ru-RU" sz="1000" dirty="0">
              <a:latin typeface="+mn-lt"/>
              <a:ea typeface="Roboto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20" name="Google Shape;139;p26"/>
          <p:cNvSpPr/>
          <p:nvPr/>
        </p:nvSpPr>
        <p:spPr>
          <a:xfrm>
            <a:off x="600484" y="2930053"/>
            <a:ext cx="5068272" cy="63190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ts val="1200"/>
              </a:lnSpc>
            </a:pPr>
            <a:endParaRPr lang="ru-RU" sz="12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21" name="Google Shape;139;p26"/>
          <p:cNvSpPr/>
          <p:nvPr/>
        </p:nvSpPr>
        <p:spPr>
          <a:xfrm>
            <a:off x="101462" y="2917430"/>
            <a:ext cx="456546" cy="64452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/>
              <a:t>2</a:t>
            </a:r>
            <a:endParaRPr sz="1200" dirty="0"/>
          </a:p>
        </p:txBody>
      </p:sp>
      <p:sp>
        <p:nvSpPr>
          <p:cNvPr id="22" name="Google Shape;139;p26"/>
          <p:cNvSpPr/>
          <p:nvPr/>
        </p:nvSpPr>
        <p:spPr>
          <a:xfrm>
            <a:off x="5710352" y="2935705"/>
            <a:ext cx="693764" cy="62624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2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142</a:t>
            </a:r>
            <a:endParaRPr lang="ru-RU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Google Shape;139;p26"/>
          <p:cNvSpPr/>
          <p:nvPr/>
        </p:nvSpPr>
        <p:spPr>
          <a:xfrm>
            <a:off x="6446110" y="2935705"/>
            <a:ext cx="865499" cy="63362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/>
              <a:t>142</a:t>
            </a:r>
            <a:endParaRPr sz="1200" b="1" dirty="0"/>
          </a:p>
        </p:txBody>
      </p:sp>
      <p:sp>
        <p:nvSpPr>
          <p:cNvPr id="24" name="Google Shape;139;p26"/>
          <p:cNvSpPr/>
          <p:nvPr/>
        </p:nvSpPr>
        <p:spPr>
          <a:xfrm>
            <a:off x="7363325" y="2930053"/>
            <a:ext cx="1701161" cy="63908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07000"/>
              </a:lnSpc>
            </a:pPr>
            <a:endParaRPr lang="ru-RU" sz="1000" dirty="0"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53453" y="2894809"/>
            <a:ext cx="50740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ru-RU" sz="1200" dirty="0"/>
              <a:t>В общеобразовательных организациях, расположенных в сельской местности и малых городах, созданы и функционируют центры образования естественно-научной и технологической направленностей, единиц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37189" y="674354"/>
            <a:ext cx="10813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000" dirty="0">
                <a:latin typeface="Roboto" panose="020B0604020202020204" charset="0"/>
                <a:ea typeface="Roboto" panose="020B0604020202020204" charset="0"/>
              </a:rPr>
              <a:t>Факт </a:t>
            </a:r>
            <a:r>
              <a:rPr lang="ru-RU" sz="1000" dirty="0" smtClean="0">
                <a:latin typeface="Roboto" panose="020B0604020202020204" charset="0"/>
                <a:ea typeface="Roboto" panose="020B0604020202020204" charset="0"/>
              </a:rPr>
              <a:t>на </a:t>
            </a:r>
            <a:r>
              <a:rPr lang="ru-RU" sz="1000" dirty="0">
                <a:latin typeface="Roboto" panose="020B0604020202020204" charset="0"/>
                <a:ea typeface="Roboto" panose="020B0604020202020204" charset="0"/>
              </a:rPr>
              <a:t>4</a:t>
            </a:r>
            <a:r>
              <a:rPr lang="ru-RU" sz="1000" dirty="0" smtClean="0">
                <a:latin typeface="Roboto" panose="020B0604020202020204" charset="0"/>
                <a:ea typeface="Roboto" panose="020B0604020202020204" charset="0"/>
              </a:rPr>
              <a:t> кв. 2022 </a:t>
            </a:r>
            <a:r>
              <a:rPr lang="ru-RU" sz="1000" dirty="0">
                <a:latin typeface="Roboto" panose="020B0604020202020204" charset="0"/>
                <a:ea typeface="Roboto" panose="020B0604020202020204" charset="0"/>
              </a:rPr>
              <a:t>года</a:t>
            </a:r>
            <a:r>
              <a:rPr lang="ru-RU" sz="1000" dirty="0"/>
              <a:t> </a:t>
            </a:r>
          </a:p>
        </p:txBody>
      </p:sp>
      <p:pic>
        <p:nvPicPr>
          <p:cNvPr id="36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0" y="13751"/>
            <a:ext cx="878634" cy="62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4023144" y="1910168"/>
            <a:ext cx="15117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Результаты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0" name="Google Shape;139;p26"/>
          <p:cNvSpPr/>
          <p:nvPr/>
        </p:nvSpPr>
        <p:spPr>
          <a:xfrm>
            <a:off x="94470" y="3605551"/>
            <a:ext cx="446951" cy="47784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/>
              <a:t>3</a:t>
            </a:r>
            <a:endParaRPr sz="1200" dirty="0"/>
          </a:p>
        </p:txBody>
      </p:sp>
      <p:sp>
        <p:nvSpPr>
          <p:cNvPr id="45" name="Google Shape;139;p26"/>
          <p:cNvSpPr/>
          <p:nvPr/>
        </p:nvSpPr>
        <p:spPr>
          <a:xfrm>
            <a:off x="594480" y="3602695"/>
            <a:ext cx="5070707" cy="48070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ts val="1200"/>
              </a:lnSpc>
            </a:pPr>
            <a:r>
              <a:rPr lang="ru-RU" sz="1200" dirty="0"/>
              <a:t>Создано новых мест в общеобразовательных организациях, расположенных в сельской местности и поселках городского типа, мест нарастающим итогом </a:t>
            </a:r>
            <a:endParaRPr lang="ru-RU" sz="12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6" name="Google Shape;139;p26"/>
          <p:cNvSpPr/>
          <p:nvPr/>
        </p:nvSpPr>
        <p:spPr>
          <a:xfrm>
            <a:off x="5715000" y="3605551"/>
            <a:ext cx="690542" cy="47784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280</a:t>
            </a:r>
            <a:endParaRPr lang="ru-RU" sz="1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7" name="Google Shape;139;p26"/>
          <p:cNvSpPr/>
          <p:nvPr/>
        </p:nvSpPr>
        <p:spPr>
          <a:xfrm>
            <a:off x="6443216" y="3613382"/>
            <a:ext cx="868394" cy="47001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chemeClr val="tx1"/>
                </a:solidFill>
              </a:rPr>
              <a:t>280</a:t>
            </a:r>
            <a:endParaRPr sz="1200" b="1" dirty="0">
              <a:solidFill>
                <a:schemeClr val="tx1"/>
              </a:solidFill>
            </a:endParaRPr>
          </a:p>
        </p:txBody>
      </p:sp>
      <p:sp>
        <p:nvSpPr>
          <p:cNvPr id="48" name="Google Shape;139;p26"/>
          <p:cNvSpPr/>
          <p:nvPr/>
        </p:nvSpPr>
        <p:spPr>
          <a:xfrm>
            <a:off x="7361334" y="3611011"/>
            <a:ext cx="1695202" cy="47238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07000"/>
              </a:lnSpc>
            </a:pPr>
            <a:r>
              <a:rPr lang="ru-RU" sz="1000" dirty="0" err="1" smtClean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Волчихинский</a:t>
            </a:r>
            <a:r>
              <a:rPr lang="ru-RU" sz="1000" dirty="0" smtClean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  и Троицкий районы по 140 мест</a:t>
            </a:r>
            <a:endParaRPr lang="ru-RU" sz="1000" dirty="0"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</p:txBody>
      </p:sp>
      <p:sp>
        <p:nvSpPr>
          <p:cNvPr id="50" name="Google Shape;139;p26"/>
          <p:cNvSpPr/>
          <p:nvPr/>
        </p:nvSpPr>
        <p:spPr>
          <a:xfrm>
            <a:off x="99452" y="4135536"/>
            <a:ext cx="441970" cy="41285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/>
              <a:t>4</a:t>
            </a:r>
            <a:endParaRPr sz="1200" dirty="0"/>
          </a:p>
        </p:txBody>
      </p:sp>
      <p:sp>
        <p:nvSpPr>
          <p:cNvPr id="51" name="Google Shape;139;p26"/>
          <p:cNvSpPr/>
          <p:nvPr/>
        </p:nvSpPr>
        <p:spPr>
          <a:xfrm>
            <a:off x="601521" y="4125994"/>
            <a:ext cx="5060133" cy="42239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ts val="1200"/>
              </a:lnSpc>
            </a:pPr>
            <a:endParaRPr lang="ru-RU" sz="12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594480" y="4132571"/>
            <a:ext cx="4991082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>
              <a:lnSpc>
                <a:spcPts val="1200"/>
              </a:lnSpc>
            </a:pPr>
            <a:r>
              <a:rPr lang="ru-RU" sz="1200" dirty="0"/>
              <a:t>Создано новых мест в общеобразовательных организациях, мест нарастающим итогом </a:t>
            </a:r>
            <a:endParaRPr lang="ru-RU" sz="1200" dirty="0" smtClean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Google Shape;139;p26"/>
          <p:cNvSpPr/>
          <p:nvPr/>
        </p:nvSpPr>
        <p:spPr>
          <a:xfrm>
            <a:off x="5710351" y="4125274"/>
            <a:ext cx="695189" cy="42311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2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2200</a:t>
            </a:r>
            <a:endParaRPr lang="ru-RU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Google Shape;139;p26"/>
          <p:cNvSpPr/>
          <p:nvPr/>
        </p:nvSpPr>
        <p:spPr>
          <a:xfrm>
            <a:off x="6445164" y="4589929"/>
            <a:ext cx="858435" cy="44928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/>
              <a:t>1</a:t>
            </a:r>
            <a:endParaRPr sz="1200" b="1" dirty="0"/>
          </a:p>
        </p:txBody>
      </p:sp>
      <p:sp>
        <p:nvSpPr>
          <p:cNvPr id="55" name="Google Shape;139;p26"/>
          <p:cNvSpPr/>
          <p:nvPr/>
        </p:nvSpPr>
        <p:spPr>
          <a:xfrm>
            <a:off x="7363326" y="4125274"/>
            <a:ext cx="1693210" cy="42311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07000"/>
              </a:lnSpc>
            </a:pPr>
            <a:r>
              <a:rPr lang="ru-RU" sz="800" dirty="0" smtClean="0">
                <a:latin typeface="Roboto" panose="020B0604020202020204" charset="0"/>
                <a:ea typeface="Roboto" panose="020B0604020202020204" charset="0"/>
                <a:cs typeface="Times New Roman" panose="02020603050405020304" pitchFamily="18" charset="0"/>
              </a:rPr>
              <a:t>г. Барнаул школы в </a:t>
            </a:r>
            <a:r>
              <a:rPr lang="ru-RU" sz="800" dirty="0" smtClean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кварталах</a:t>
            </a:r>
            <a:r>
              <a:rPr lang="ru-RU" sz="800" dirty="0" smtClean="0">
                <a:latin typeface="Roboto" panose="020B0604020202020204" charset="0"/>
                <a:ea typeface="Roboto" panose="020B0604020202020204" charset="0"/>
                <a:cs typeface="Times New Roman" panose="02020603050405020304" pitchFamily="18" charset="0"/>
              </a:rPr>
              <a:t> 2008, </a:t>
            </a:r>
            <a:r>
              <a:rPr lang="ru-RU" sz="800" dirty="0" smtClean="0">
                <a:latin typeface="+mn-lt"/>
                <a:ea typeface="Roboto" panose="020B0604020202020204" charset="0"/>
                <a:cs typeface="Times New Roman" panose="02020603050405020304" pitchFamily="18" charset="0"/>
              </a:rPr>
              <a:t>2006а</a:t>
            </a:r>
            <a:r>
              <a:rPr lang="ru-RU" sz="800" dirty="0" smtClean="0">
                <a:latin typeface="Roboto" panose="020B0604020202020204" charset="0"/>
                <a:ea typeface="Roboto" panose="020B0604020202020204" charset="0"/>
                <a:cs typeface="Times New Roman" panose="02020603050405020304" pitchFamily="18" charset="0"/>
              </a:rPr>
              <a:t>, 2023 по 550 мест, г. Новоалтайск 550 мест</a:t>
            </a:r>
            <a:endParaRPr lang="ru-RU" sz="800" dirty="0">
              <a:latin typeface="Roboto" panose="020B0604020202020204" charset="0"/>
              <a:ea typeface="Roboto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56" name="Google Shape;139;p26"/>
          <p:cNvSpPr/>
          <p:nvPr/>
        </p:nvSpPr>
        <p:spPr>
          <a:xfrm>
            <a:off x="112902" y="4589929"/>
            <a:ext cx="428519" cy="44928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 smtClean="0"/>
              <a:t>5</a:t>
            </a:r>
            <a:endParaRPr sz="1200" dirty="0"/>
          </a:p>
        </p:txBody>
      </p:sp>
      <p:sp>
        <p:nvSpPr>
          <p:cNvPr id="57" name="Google Shape;139;p26"/>
          <p:cNvSpPr/>
          <p:nvPr/>
        </p:nvSpPr>
        <p:spPr>
          <a:xfrm>
            <a:off x="600350" y="4589929"/>
            <a:ext cx="5064837" cy="44928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ts val="1200"/>
              </a:lnSpc>
            </a:pPr>
            <a:r>
              <a:rPr lang="ru-RU" sz="1200" dirty="0"/>
              <a:t>На базе общеобразовательных организаций созданы и функционируют детские технопарки "Кванториум", единиц нарастающим итогом</a:t>
            </a:r>
            <a:endParaRPr lang="ru-RU" sz="12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58" name="Google Shape;139;p26"/>
          <p:cNvSpPr/>
          <p:nvPr/>
        </p:nvSpPr>
        <p:spPr>
          <a:xfrm>
            <a:off x="5710351" y="4589929"/>
            <a:ext cx="693766" cy="44928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ru-RU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9" name="Google Shape;139;p26"/>
          <p:cNvSpPr/>
          <p:nvPr/>
        </p:nvSpPr>
        <p:spPr>
          <a:xfrm>
            <a:off x="6446110" y="4125994"/>
            <a:ext cx="857489" cy="42239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/>
              <a:t>2200</a:t>
            </a:r>
            <a:endParaRPr sz="1200" b="1" dirty="0"/>
          </a:p>
        </p:txBody>
      </p:sp>
      <p:sp>
        <p:nvSpPr>
          <p:cNvPr id="60" name="Google Shape;139;p26"/>
          <p:cNvSpPr/>
          <p:nvPr/>
        </p:nvSpPr>
        <p:spPr>
          <a:xfrm>
            <a:off x="7361334" y="4589929"/>
            <a:ext cx="1695202" cy="44928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07000"/>
              </a:lnSpc>
            </a:pPr>
            <a:r>
              <a:rPr lang="ru-RU" sz="1000" dirty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в</a:t>
            </a:r>
            <a:r>
              <a:rPr lang="ru-RU" sz="1000" dirty="0" smtClean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 г. Новоалтайск</a:t>
            </a:r>
            <a:endParaRPr lang="ru-RU" sz="1000" dirty="0"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</p:txBody>
      </p:sp>
      <p:sp>
        <p:nvSpPr>
          <p:cNvPr id="72" name="Google Shape;154;p26"/>
          <p:cNvSpPr txBox="1"/>
          <p:nvPr/>
        </p:nvSpPr>
        <p:spPr>
          <a:xfrm>
            <a:off x="980237" y="63563"/>
            <a:ext cx="7871155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24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Региональный </a:t>
            </a:r>
            <a:r>
              <a:rPr lang="ru-RU" sz="2400" dirty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проект </a:t>
            </a:r>
            <a:r>
              <a:rPr lang="ru-RU" sz="24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«Современная </a:t>
            </a:r>
            <a:r>
              <a:rPr lang="ru-RU" sz="2400" dirty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школа</a:t>
            </a:r>
            <a:r>
              <a:rPr lang="ru-RU" sz="24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»</a:t>
            </a:r>
            <a:endParaRPr lang="ru-RU" sz="2400" dirty="0">
              <a:solidFill>
                <a:schemeClr val="dk2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558008" y="2200845"/>
            <a:ext cx="50999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</a:pPr>
            <a:r>
              <a:rPr lang="ru-RU" sz="1200" dirty="0"/>
              <a:t>Обновление материально-технической базы в организациях, осуществляющих образовательную деятельность исключительно по адаптированным общеобразовательным программам, единиц нарастающим итогом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7"/>
          <p:cNvSpPr/>
          <p:nvPr/>
        </p:nvSpPr>
        <p:spPr>
          <a:xfrm>
            <a:off x="0" y="4849"/>
            <a:ext cx="9144000" cy="638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Прямоугольник 41"/>
          <p:cNvSpPr/>
          <p:nvPr/>
        </p:nvSpPr>
        <p:spPr>
          <a:xfrm>
            <a:off x="107321" y="674354"/>
            <a:ext cx="8941346" cy="4441410"/>
          </a:xfrm>
          <a:prstGeom prst="rect">
            <a:avLst/>
          </a:prstGeom>
          <a:solidFill>
            <a:srgbClr val="4479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Google Shape;139;p26"/>
          <p:cNvSpPr/>
          <p:nvPr/>
        </p:nvSpPr>
        <p:spPr>
          <a:xfrm>
            <a:off x="604782" y="687538"/>
            <a:ext cx="5077124" cy="37992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 smtClean="0"/>
              <a:t>Наименование показателя / результата</a:t>
            </a:r>
            <a:endParaRPr sz="1000" dirty="0"/>
          </a:p>
        </p:txBody>
      </p:sp>
      <p:sp>
        <p:nvSpPr>
          <p:cNvPr id="41" name="Google Shape;139;p26"/>
          <p:cNvSpPr/>
          <p:nvPr/>
        </p:nvSpPr>
        <p:spPr>
          <a:xfrm>
            <a:off x="99451" y="682276"/>
            <a:ext cx="474171" cy="37992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 </a:t>
            </a:r>
            <a:endParaRPr dirty="0"/>
          </a:p>
        </p:txBody>
      </p:sp>
      <p:sp>
        <p:nvSpPr>
          <p:cNvPr id="37" name="Google Shape;139;p26"/>
          <p:cNvSpPr/>
          <p:nvPr/>
        </p:nvSpPr>
        <p:spPr>
          <a:xfrm>
            <a:off x="5713066" y="678607"/>
            <a:ext cx="700564" cy="38359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 smtClean="0"/>
              <a:t>План на 2022 год</a:t>
            </a:r>
            <a:endParaRPr sz="1000" dirty="0"/>
          </a:p>
        </p:txBody>
      </p:sp>
      <p:sp>
        <p:nvSpPr>
          <p:cNvPr id="38" name="Google Shape;139;p26"/>
          <p:cNvSpPr/>
          <p:nvPr/>
        </p:nvSpPr>
        <p:spPr>
          <a:xfrm>
            <a:off x="6446756" y="683514"/>
            <a:ext cx="828175" cy="37867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</p:txBody>
      </p:sp>
      <p:sp>
        <p:nvSpPr>
          <p:cNvPr id="39" name="Google Shape;139;p26"/>
          <p:cNvSpPr/>
          <p:nvPr/>
        </p:nvSpPr>
        <p:spPr>
          <a:xfrm>
            <a:off x="7308057" y="675694"/>
            <a:ext cx="1710968" cy="39453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 smtClean="0">
                <a:latin typeface="Roboto" panose="020B0604020202020204" charset="0"/>
                <a:ea typeface="Roboto" panose="020B0604020202020204" charset="0"/>
              </a:rPr>
              <a:t>Примечание</a:t>
            </a:r>
            <a:endParaRPr sz="10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7641" y="675694"/>
            <a:ext cx="357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/>
              <a:t>№ </a:t>
            </a:r>
          </a:p>
          <a:p>
            <a:r>
              <a:rPr lang="ru-RU" sz="1000" dirty="0" smtClean="0"/>
              <a:t>п/п</a:t>
            </a:r>
            <a:endParaRPr lang="ru-RU" sz="1000" dirty="0"/>
          </a:p>
        </p:txBody>
      </p:sp>
      <p:sp>
        <p:nvSpPr>
          <p:cNvPr id="14" name="Google Shape;139;p26"/>
          <p:cNvSpPr/>
          <p:nvPr/>
        </p:nvSpPr>
        <p:spPr>
          <a:xfrm>
            <a:off x="601579" y="1763708"/>
            <a:ext cx="5039018" cy="66064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ts val="1200"/>
              </a:lnSpc>
            </a:pPr>
            <a:r>
              <a:rPr lang="ru-RU" sz="1000" dirty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Внедрены методики преподавания общеобразовательных дисциплин с учетом профессиональной направленности программ среднего профессионального образования, реализуемых на базе основного общего образования, % нарастающим итогом</a:t>
            </a:r>
          </a:p>
        </p:txBody>
      </p:sp>
      <p:sp>
        <p:nvSpPr>
          <p:cNvPr id="16" name="Google Shape;139;p26"/>
          <p:cNvSpPr/>
          <p:nvPr/>
        </p:nvSpPr>
        <p:spPr>
          <a:xfrm>
            <a:off x="105000" y="1754652"/>
            <a:ext cx="461855" cy="6697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/>
              <a:t>7</a:t>
            </a:r>
            <a:endParaRPr sz="1000" dirty="0"/>
          </a:p>
        </p:txBody>
      </p:sp>
      <p:sp>
        <p:nvSpPr>
          <p:cNvPr id="17" name="Google Shape;139;p26"/>
          <p:cNvSpPr/>
          <p:nvPr/>
        </p:nvSpPr>
        <p:spPr>
          <a:xfrm>
            <a:off x="5680134" y="1758374"/>
            <a:ext cx="733495" cy="66597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0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endParaRPr lang="ru-RU" sz="1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Google Shape;139;p26"/>
          <p:cNvSpPr/>
          <p:nvPr/>
        </p:nvSpPr>
        <p:spPr>
          <a:xfrm>
            <a:off x="6460829" y="1754653"/>
            <a:ext cx="814102" cy="66969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 dirty="0" smtClean="0"/>
              <a:t>12,24</a:t>
            </a:r>
            <a:endParaRPr sz="1000" b="1" dirty="0"/>
          </a:p>
        </p:txBody>
      </p:sp>
      <p:sp>
        <p:nvSpPr>
          <p:cNvPr id="19" name="Google Shape;139;p26"/>
          <p:cNvSpPr/>
          <p:nvPr/>
        </p:nvSpPr>
        <p:spPr>
          <a:xfrm>
            <a:off x="7327888" y="1753014"/>
            <a:ext cx="1734199" cy="67133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07000"/>
              </a:lnSpc>
            </a:pPr>
            <a:endParaRPr lang="ru-RU" sz="1000" dirty="0">
              <a:latin typeface="+mn-lt"/>
              <a:ea typeface="Roboto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77558" y="650333"/>
            <a:ext cx="9932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000" dirty="0" smtClean="0">
                <a:latin typeface="Roboto" panose="020B0604020202020204" charset="0"/>
                <a:ea typeface="Roboto" panose="020B0604020202020204" charset="0"/>
              </a:rPr>
              <a:t>Факт на 4 кв. 2022 </a:t>
            </a:r>
            <a:r>
              <a:rPr lang="ru-RU" sz="1000" dirty="0">
                <a:latin typeface="Roboto" panose="020B0604020202020204" charset="0"/>
                <a:ea typeface="Roboto" panose="020B0604020202020204" charset="0"/>
              </a:rPr>
              <a:t>года</a:t>
            </a:r>
            <a:r>
              <a:rPr lang="ru-RU" sz="1000" dirty="0"/>
              <a:t> </a:t>
            </a:r>
          </a:p>
        </p:txBody>
      </p:sp>
      <p:pic>
        <p:nvPicPr>
          <p:cNvPr id="36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0" y="13751"/>
            <a:ext cx="878634" cy="62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3816101" y="1080648"/>
            <a:ext cx="15117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</a:rPr>
              <a:t>Результаты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40" name="Google Shape;139;p26"/>
          <p:cNvSpPr/>
          <p:nvPr/>
        </p:nvSpPr>
        <p:spPr>
          <a:xfrm>
            <a:off x="105000" y="2467278"/>
            <a:ext cx="461855" cy="46416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/>
              <a:t>8</a:t>
            </a:r>
            <a:endParaRPr sz="1000" dirty="0"/>
          </a:p>
        </p:txBody>
      </p:sp>
      <p:sp>
        <p:nvSpPr>
          <p:cNvPr id="45" name="Google Shape;139;p26"/>
          <p:cNvSpPr/>
          <p:nvPr/>
        </p:nvSpPr>
        <p:spPr>
          <a:xfrm>
            <a:off x="601046" y="2467278"/>
            <a:ext cx="5044896" cy="46417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ts val="1200"/>
              </a:lnSpc>
            </a:pPr>
            <a:r>
              <a:rPr lang="ru-RU" sz="1000" dirty="0"/>
              <a:t>Сформирована и функционирует единая федеральная система научно-методического сопровождения педагогических работников и управленческих кадров, единиц </a:t>
            </a:r>
            <a:endParaRPr lang="ru-RU" sz="10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6" name="Google Shape;139;p26"/>
          <p:cNvSpPr/>
          <p:nvPr/>
        </p:nvSpPr>
        <p:spPr>
          <a:xfrm>
            <a:off x="5680134" y="2467278"/>
            <a:ext cx="733496" cy="46416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endParaRPr lang="ru-RU" sz="1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7" name="Google Shape;139;p26"/>
          <p:cNvSpPr/>
          <p:nvPr/>
        </p:nvSpPr>
        <p:spPr>
          <a:xfrm>
            <a:off x="6458242" y="2467278"/>
            <a:ext cx="816689" cy="46416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 dirty="0" smtClean="0">
                <a:solidFill>
                  <a:schemeClr val="tx1"/>
                </a:solidFill>
              </a:rPr>
              <a:t>1</a:t>
            </a:r>
            <a:endParaRPr sz="1000" b="1" dirty="0">
              <a:solidFill>
                <a:schemeClr val="tx1"/>
              </a:solidFill>
            </a:endParaRPr>
          </a:p>
        </p:txBody>
      </p:sp>
      <p:sp>
        <p:nvSpPr>
          <p:cNvPr id="48" name="Google Shape;139;p26"/>
          <p:cNvSpPr/>
          <p:nvPr/>
        </p:nvSpPr>
        <p:spPr>
          <a:xfrm>
            <a:off x="7321903" y="2467278"/>
            <a:ext cx="1755926" cy="46417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ct val="107000"/>
              </a:lnSpc>
            </a:pPr>
            <a:r>
              <a:rPr lang="ru-RU" sz="1000" dirty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ЦНППМ на базе АИРО </a:t>
            </a:r>
            <a:endParaRPr lang="ru-RU" sz="1000" dirty="0" smtClean="0"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ru-RU" sz="1000" dirty="0" smtClean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с 2021 года</a:t>
            </a:r>
            <a:endParaRPr lang="ru-RU" sz="1000" dirty="0"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</p:txBody>
      </p:sp>
      <p:sp>
        <p:nvSpPr>
          <p:cNvPr id="54" name="Google Shape;139;p26"/>
          <p:cNvSpPr/>
          <p:nvPr/>
        </p:nvSpPr>
        <p:spPr>
          <a:xfrm>
            <a:off x="6458242" y="2968258"/>
            <a:ext cx="825794" cy="71364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 dirty="0" smtClean="0"/>
              <a:t>39,22</a:t>
            </a:r>
            <a:endParaRPr sz="1000" b="1" dirty="0"/>
          </a:p>
        </p:txBody>
      </p:sp>
      <p:sp>
        <p:nvSpPr>
          <p:cNvPr id="56" name="Google Shape;139;p26"/>
          <p:cNvSpPr/>
          <p:nvPr/>
        </p:nvSpPr>
        <p:spPr>
          <a:xfrm>
            <a:off x="108555" y="2977342"/>
            <a:ext cx="460720" cy="70735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/>
              <a:t>9</a:t>
            </a:r>
            <a:endParaRPr sz="1000" dirty="0"/>
          </a:p>
        </p:txBody>
      </p:sp>
      <p:sp>
        <p:nvSpPr>
          <p:cNvPr id="57" name="Google Shape;139;p26"/>
          <p:cNvSpPr/>
          <p:nvPr/>
        </p:nvSpPr>
        <p:spPr>
          <a:xfrm>
            <a:off x="604782" y="2977342"/>
            <a:ext cx="5041160" cy="70209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ts val="1200"/>
              </a:lnSpc>
            </a:pPr>
            <a:r>
              <a:rPr lang="ru-RU" sz="1000" dirty="0"/>
              <a:t>Педагогические работники и управленческие кадры системы общего, доп. образования детей и проф. образования субъектов Российской Федерации повысили уровень профессионального мастерства по дополнительным профессиональным программам, % нарастающим итогом </a:t>
            </a:r>
            <a:endParaRPr lang="ru-RU" sz="10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58" name="Google Shape;139;p26"/>
          <p:cNvSpPr/>
          <p:nvPr/>
        </p:nvSpPr>
        <p:spPr>
          <a:xfrm>
            <a:off x="5688412" y="2968258"/>
            <a:ext cx="725217" cy="71117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6,8</a:t>
            </a:r>
            <a:endParaRPr lang="ru-RU" sz="1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0" name="Google Shape;139;p26"/>
          <p:cNvSpPr/>
          <p:nvPr/>
        </p:nvSpPr>
        <p:spPr>
          <a:xfrm>
            <a:off x="7321903" y="2977342"/>
            <a:ext cx="1751609" cy="70209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07000"/>
              </a:lnSpc>
            </a:pPr>
            <a:endParaRPr lang="ru-RU" sz="1000" dirty="0">
              <a:latin typeface="Roboto" panose="020B0604020202020204" charset="0"/>
              <a:ea typeface="Roboto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61" name="Google Shape;139;p26"/>
          <p:cNvSpPr/>
          <p:nvPr/>
        </p:nvSpPr>
        <p:spPr>
          <a:xfrm>
            <a:off x="93259" y="3718808"/>
            <a:ext cx="460176" cy="65824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 smtClean="0"/>
              <a:t>10</a:t>
            </a:r>
            <a:endParaRPr sz="1000" dirty="0"/>
          </a:p>
        </p:txBody>
      </p:sp>
      <p:sp>
        <p:nvSpPr>
          <p:cNvPr id="63" name="Google Shape;139;p26"/>
          <p:cNvSpPr/>
          <p:nvPr/>
        </p:nvSpPr>
        <p:spPr>
          <a:xfrm>
            <a:off x="595678" y="3716055"/>
            <a:ext cx="5050491" cy="66099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ts val="1200"/>
              </a:lnSpc>
            </a:pPr>
            <a:r>
              <a:rPr lang="ru-RU" sz="1000" dirty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Обеспечена реализация мероприятий по осуществлению единовременных </a:t>
            </a:r>
            <a:r>
              <a:rPr lang="ru-RU" sz="1000" dirty="0" smtClean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выплат </a:t>
            </a:r>
            <a:r>
              <a:rPr lang="ru-RU" sz="1000" dirty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учителям, прибывшим </a:t>
            </a:r>
            <a:r>
              <a:rPr lang="ru-RU" sz="1000" dirty="0" smtClean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на </a:t>
            </a:r>
            <a:r>
              <a:rPr lang="ru-RU" sz="1000" dirty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работу в сельские населенные пункты, либо рабочие поселки, либо поселки городского типа, либо города с населением до 50 тыс. чел.</a:t>
            </a:r>
          </a:p>
        </p:txBody>
      </p:sp>
      <p:sp>
        <p:nvSpPr>
          <p:cNvPr id="64" name="Google Shape;139;p26"/>
          <p:cNvSpPr/>
          <p:nvPr/>
        </p:nvSpPr>
        <p:spPr>
          <a:xfrm>
            <a:off x="5688412" y="3706970"/>
            <a:ext cx="725218" cy="67008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0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36</a:t>
            </a:r>
            <a:endParaRPr lang="ru-RU" sz="1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Google Shape;139;p26"/>
          <p:cNvSpPr/>
          <p:nvPr/>
        </p:nvSpPr>
        <p:spPr>
          <a:xfrm>
            <a:off x="6460829" y="3708240"/>
            <a:ext cx="814102" cy="66881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 dirty="0" smtClean="0">
                <a:solidFill>
                  <a:schemeClr val="tx1"/>
                </a:solidFill>
              </a:rPr>
              <a:t>36</a:t>
            </a:r>
            <a:endParaRPr sz="1000" b="1" dirty="0">
              <a:solidFill>
                <a:schemeClr val="tx1"/>
              </a:solidFill>
            </a:endParaRPr>
          </a:p>
        </p:txBody>
      </p:sp>
      <p:sp>
        <p:nvSpPr>
          <p:cNvPr id="66" name="Google Shape;139;p26"/>
          <p:cNvSpPr/>
          <p:nvPr/>
        </p:nvSpPr>
        <p:spPr>
          <a:xfrm>
            <a:off x="7322725" y="3708238"/>
            <a:ext cx="1733811" cy="66881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</a:pPr>
            <a:endParaRPr lang="ru-RU" sz="1000" dirty="0">
              <a:latin typeface="+mn-lt"/>
              <a:ea typeface="Roboto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67" name="Google Shape;139;p26"/>
          <p:cNvSpPr/>
          <p:nvPr/>
        </p:nvSpPr>
        <p:spPr>
          <a:xfrm>
            <a:off x="107619" y="4408858"/>
            <a:ext cx="444449" cy="71474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 smtClean="0"/>
              <a:t>11</a:t>
            </a:r>
            <a:endParaRPr sz="1000" dirty="0"/>
          </a:p>
        </p:txBody>
      </p:sp>
      <p:sp>
        <p:nvSpPr>
          <p:cNvPr id="68" name="Google Shape;139;p26"/>
          <p:cNvSpPr/>
          <p:nvPr/>
        </p:nvSpPr>
        <p:spPr>
          <a:xfrm>
            <a:off x="599822" y="4408858"/>
            <a:ext cx="5046120" cy="71474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ts val="1200"/>
              </a:lnSpc>
            </a:pPr>
            <a:r>
              <a:rPr lang="ru-RU" sz="1000" dirty="0"/>
              <a:t>Оказаны услуги </a:t>
            </a:r>
            <a:r>
              <a:rPr lang="ru-RU" sz="1000" dirty="0" smtClean="0"/>
              <a:t>психолого-педагогической</a:t>
            </a:r>
            <a:r>
              <a:rPr lang="ru-RU" sz="1000" dirty="0"/>
              <a:t>, методической и консультативной помощи родителям (законным представителям) детей, а также гражданам, желающим принять на воспитание в свои семьи детей, оставшихся без попечения родителей, млн. единиц нарастающим итогом </a:t>
            </a:r>
            <a:endParaRPr lang="ru-RU" sz="10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69" name="Google Shape;139;p26"/>
          <p:cNvSpPr/>
          <p:nvPr/>
        </p:nvSpPr>
        <p:spPr>
          <a:xfrm>
            <a:off x="5693141" y="4408858"/>
            <a:ext cx="720488" cy="71474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0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0,04</a:t>
            </a:r>
            <a:endParaRPr lang="ru-RU" sz="1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0" name="Google Shape;139;p26"/>
          <p:cNvSpPr/>
          <p:nvPr/>
        </p:nvSpPr>
        <p:spPr>
          <a:xfrm>
            <a:off x="6458242" y="4408858"/>
            <a:ext cx="816689" cy="71474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 dirty="0" smtClean="0">
                <a:solidFill>
                  <a:schemeClr val="tx1"/>
                </a:solidFill>
              </a:rPr>
              <a:t>0,04</a:t>
            </a:r>
            <a:endParaRPr sz="1000" b="1" dirty="0">
              <a:solidFill>
                <a:schemeClr val="tx1"/>
              </a:solidFill>
            </a:endParaRPr>
          </a:p>
        </p:txBody>
      </p:sp>
      <p:sp>
        <p:nvSpPr>
          <p:cNvPr id="71" name="Google Shape;139;p26"/>
          <p:cNvSpPr/>
          <p:nvPr/>
        </p:nvSpPr>
        <p:spPr>
          <a:xfrm>
            <a:off x="7321903" y="4398732"/>
            <a:ext cx="1737588" cy="72487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07000"/>
              </a:lnSpc>
            </a:pPr>
            <a:endParaRPr lang="ru-RU" sz="1000" dirty="0">
              <a:ea typeface="Roboto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72" name="Google Shape;154;p26"/>
          <p:cNvSpPr txBox="1"/>
          <p:nvPr/>
        </p:nvSpPr>
        <p:spPr>
          <a:xfrm>
            <a:off x="980237" y="63563"/>
            <a:ext cx="7871155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24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Региональный </a:t>
            </a:r>
            <a:r>
              <a:rPr lang="ru-RU" sz="2400" dirty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проект </a:t>
            </a:r>
            <a:r>
              <a:rPr lang="ru-RU" sz="24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«Современная </a:t>
            </a:r>
            <a:r>
              <a:rPr lang="ru-RU" sz="2400" dirty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школа</a:t>
            </a:r>
            <a:r>
              <a:rPr lang="ru-RU" sz="24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»</a:t>
            </a:r>
            <a:endParaRPr lang="ru-RU" sz="2400" dirty="0">
              <a:solidFill>
                <a:schemeClr val="dk2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</p:txBody>
      </p:sp>
      <p:sp>
        <p:nvSpPr>
          <p:cNvPr id="44" name="Google Shape;139;p26"/>
          <p:cNvSpPr/>
          <p:nvPr/>
        </p:nvSpPr>
        <p:spPr>
          <a:xfrm>
            <a:off x="90213" y="1323670"/>
            <a:ext cx="461855" cy="40179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/>
              <a:t>6</a:t>
            </a:r>
            <a:endParaRPr sz="1000" dirty="0"/>
          </a:p>
        </p:txBody>
      </p:sp>
      <p:sp>
        <p:nvSpPr>
          <p:cNvPr id="49" name="Google Shape;139;p26"/>
          <p:cNvSpPr/>
          <p:nvPr/>
        </p:nvSpPr>
        <p:spPr>
          <a:xfrm>
            <a:off x="586259" y="1323669"/>
            <a:ext cx="5044896" cy="40179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ts val="1200"/>
              </a:lnSpc>
            </a:pPr>
            <a:r>
              <a:rPr lang="ru-RU" sz="1000" dirty="0"/>
              <a:t>Создано новых мест за счет средств субъектов Российской Федерации и внебюджетных </a:t>
            </a:r>
            <a:r>
              <a:rPr lang="ru-RU" sz="1000" dirty="0" smtClean="0"/>
              <a:t>источников, мест</a:t>
            </a:r>
            <a:endParaRPr lang="ru-RU" sz="10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50" name="Google Shape;139;p26"/>
          <p:cNvSpPr/>
          <p:nvPr/>
        </p:nvSpPr>
        <p:spPr>
          <a:xfrm>
            <a:off x="5665347" y="1323670"/>
            <a:ext cx="748282" cy="40179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490</a:t>
            </a:r>
            <a:endParaRPr lang="ru-RU" sz="1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Google Shape;139;p26"/>
          <p:cNvSpPr/>
          <p:nvPr/>
        </p:nvSpPr>
        <p:spPr>
          <a:xfrm>
            <a:off x="6443455" y="1323670"/>
            <a:ext cx="831476" cy="40179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 dirty="0" smtClean="0">
                <a:solidFill>
                  <a:schemeClr val="tx1"/>
                </a:solidFill>
              </a:rPr>
              <a:t>490</a:t>
            </a:r>
            <a:endParaRPr sz="1000" b="1" dirty="0">
              <a:solidFill>
                <a:schemeClr val="tx1"/>
              </a:solidFill>
            </a:endParaRPr>
          </a:p>
        </p:txBody>
      </p:sp>
      <p:sp>
        <p:nvSpPr>
          <p:cNvPr id="52" name="Google Shape;139;p26"/>
          <p:cNvSpPr/>
          <p:nvPr/>
        </p:nvSpPr>
        <p:spPr>
          <a:xfrm>
            <a:off x="7321902" y="1323669"/>
            <a:ext cx="1741139" cy="40179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07000"/>
              </a:lnSpc>
            </a:pPr>
            <a:r>
              <a:rPr lang="ru-RU" sz="900" dirty="0" err="1" smtClean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Калманский</a:t>
            </a:r>
            <a:r>
              <a:rPr lang="ru-RU" sz="900" dirty="0" smtClean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 (300), </a:t>
            </a:r>
            <a:r>
              <a:rPr lang="ru-RU" sz="900" dirty="0" err="1" smtClean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Локтевский</a:t>
            </a:r>
            <a:r>
              <a:rPr lang="ru-RU" sz="900" dirty="0" smtClean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 (90), </a:t>
            </a:r>
          </a:p>
          <a:p>
            <a:pPr>
              <a:lnSpc>
                <a:spcPct val="107000"/>
              </a:lnSpc>
            </a:pPr>
            <a:r>
              <a:rPr lang="ru-RU" sz="900" dirty="0" smtClean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Ключевский (100)</a:t>
            </a:r>
            <a:endParaRPr lang="ru-RU" sz="900" dirty="0"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115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430" y="590711"/>
            <a:ext cx="9122570" cy="300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1425" dirty="0" smtClean="0">
                <a:solidFill>
                  <a:schemeClr val="accent1">
                    <a:lumMod val="50000"/>
                  </a:schemeClr>
                </a:solidFill>
              </a:rPr>
              <a:t>Создание </a:t>
            </a:r>
            <a:r>
              <a:rPr lang="ru-RU" sz="1425" dirty="0">
                <a:solidFill>
                  <a:schemeClr val="accent1">
                    <a:lumMod val="50000"/>
                  </a:schemeClr>
                </a:solidFill>
              </a:rPr>
              <a:t>новых мест в общеобразовательных организациях</a:t>
            </a:r>
          </a:p>
        </p:txBody>
      </p:sp>
      <p:pic>
        <p:nvPicPr>
          <p:cNvPr id="14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1431" y="163356"/>
            <a:ext cx="733562" cy="52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2988118" y="5051161"/>
            <a:ext cx="3313847" cy="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184951" y="4589496"/>
            <a:ext cx="69201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МБОУ «Заводская </a:t>
            </a:r>
            <a:r>
              <a:rPr lang="ru-RU" sz="1200" dirty="0" smtClean="0"/>
              <a:t>СОШ» Троицкого района на 140 мест</a:t>
            </a:r>
          </a:p>
          <a:p>
            <a:pPr algn="ctr"/>
            <a:r>
              <a:rPr lang="ru-RU" sz="1200" dirty="0" smtClean="0"/>
              <a:t>МБОУ «СОШ № 15» г. Новоалтайск на 550 мест</a:t>
            </a:r>
            <a:endParaRPr lang="ru-RU" sz="1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-114300" y="423306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24" name="Google Shape;154;p26"/>
          <p:cNvSpPr txBox="1"/>
          <p:nvPr/>
        </p:nvSpPr>
        <p:spPr>
          <a:xfrm>
            <a:off x="914401" y="115211"/>
            <a:ext cx="7871155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24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Региональный </a:t>
            </a:r>
            <a:r>
              <a:rPr lang="ru-RU" sz="2400" dirty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проект </a:t>
            </a:r>
            <a:r>
              <a:rPr lang="ru-RU" sz="24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«Современная </a:t>
            </a:r>
            <a:r>
              <a:rPr lang="ru-RU" sz="2400" dirty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школа</a:t>
            </a:r>
            <a:r>
              <a:rPr lang="ru-RU" sz="24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»</a:t>
            </a:r>
            <a:endParaRPr lang="ru-RU" sz="2400" dirty="0">
              <a:solidFill>
                <a:schemeClr val="dk2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838" y="2402883"/>
            <a:ext cx="2857500" cy="2098548"/>
          </a:xfrm>
          <a:prstGeom prst="round2DiagRect">
            <a:avLst>
              <a:gd name="adj1" fmla="val 0"/>
              <a:gd name="adj2" fmla="val 173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65" y="1330546"/>
            <a:ext cx="2857500" cy="2098548"/>
          </a:xfrm>
          <a:prstGeom prst="round2DiagRect">
            <a:avLst>
              <a:gd name="adj1" fmla="val 0"/>
              <a:gd name="adj2" fmla="val 173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39" y="2402883"/>
            <a:ext cx="2837993" cy="2098548"/>
          </a:xfrm>
          <a:prstGeom prst="round2DiagRect">
            <a:avLst>
              <a:gd name="adj1" fmla="val 0"/>
              <a:gd name="adj2" fmla="val 173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72" y="1052949"/>
            <a:ext cx="2837993" cy="2098548"/>
          </a:xfrm>
          <a:prstGeom prst="round2DiagRect">
            <a:avLst>
              <a:gd name="adj1" fmla="val 0"/>
              <a:gd name="adj2" fmla="val 173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552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430" y="605155"/>
            <a:ext cx="9122570" cy="300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1425" dirty="0" smtClean="0">
                <a:solidFill>
                  <a:schemeClr val="accent1">
                    <a:lumMod val="50000"/>
                  </a:schemeClr>
                </a:solidFill>
              </a:rPr>
              <a:t>Создание Школьного </a:t>
            </a:r>
            <a:r>
              <a:rPr lang="ru-RU" sz="1425" dirty="0" err="1" smtClean="0">
                <a:solidFill>
                  <a:schemeClr val="accent1">
                    <a:lumMod val="50000"/>
                  </a:schemeClr>
                </a:solidFill>
              </a:rPr>
              <a:t>кванториума</a:t>
            </a:r>
            <a:r>
              <a:rPr lang="ru-RU" sz="1425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25" dirty="0">
                <a:solidFill>
                  <a:schemeClr val="accent1">
                    <a:lumMod val="50000"/>
                  </a:schemeClr>
                </a:solidFill>
              </a:rPr>
              <a:t>на базе общеобразовательной организации</a:t>
            </a:r>
            <a:r>
              <a:rPr lang="ru-RU" sz="1425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1425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1431" y="163356"/>
            <a:ext cx="733562" cy="52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3028163" y="5025309"/>
            <a:ext cx="3313847" cy="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224998" y="4748310"/>
            <a:ext cx="69201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МБОУ «СОШ № 15» г. Новоалтайска </a:t>
            </a:r>
            <a:endParaRPr lang="ru-RU" sz="1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-114300" y="423306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24" name="Google Shape;154;p26"/>
          <p:cNvSpPr txBox="1"/>
          <p:nvPr/>
        </p:nvSpPr>
        <p:spPr>
          <a:xfrm>
            <a:off x="914401" y="115211"/>
            <a:ext cx="7871155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24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Региональный </a:t>
            </a:r>
            <a:r>
              <a:rPr lang="ru-RU" sz="2400" dirty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проект </a:t>
            </a:r>
            <a:r>
              <a:rPr lang="ru-RU" sz="24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«Современная </a:t>
            </a:r>
            <a:r>
              <a:rPr lang="ru-RU" sz="2400" dirty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школа</a:t>
            </a:r>
            <a:r>
              <a:rPr lang="ru-RU" sz="24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»</a:t>
            </a:r>
            <a:endParaRPr lang="ru-RU" sz="2400" dirty="0">
              <a:solidFill>
                <a:schemeClr val="dk2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11" y="2859640"/>
            <a:ext cx="2453078" cy="1870140"/>
          </a:xfrm>
          <a:prstGeom prst="round2DiagRect">
            <a:avLst>
              <a:gd name="adj1" fmla="val 0"/>
              <a:gd name="adj2" fmla="val 173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156" y="2835921"/>
            <a:ext cx="2453078" cy="1847578"/>
          </a:xfrm>
          <a:prstGeom prst="round2DiagRect">
            <a:avLst>
              <a:gd name="adj1" fmla="val 0"/>
              <a:gd name="adj2" fmla="val 173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2" y="1094066"/>
            <a:ext cx="2453078" cy="1874945"/>
          </a:xfrm>
          <a:prstGeom prst="round2DiagRect">
            <a:avLst>
              <a:gd name="adj1" fmla="val 0"/>
              <a:gd name="adj2" fmla="val 173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100" y="2882202"/>
            <a:ext cx="2454456" cy="1847578"/>
          </a:xfrm>
          <a:prstGeom prst="round2DiagRect">
            <a:avLst>
              <a:gd name="adj1" fmla="val 0"/>
              <a:gd name="adj2" fmla="val 173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025" y="1108271"/>
            <a:ext cx="2453078" cy="1852411"/>
          </a:xfrm>
          <a:prstGeom prst="round2DiagRect">
            <a:avLst>
              <a:gd name="adj1" fmla="val 0"/>
              <a:gd name="adj2" fmla="val 173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150" y="1121434"/>
            <a:ext cx="2453078" cy="1839809"/>
          </a:xfrm>
          <a:prstGeom prst="round2DiagRect">
            <a:avLst>
              <a:gd name="adj1" fmla="val 0"/>
              <a:gd name="adj2" fmla="val 173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671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430" y="669935"/>
            <a:ext cx="9122570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Обновление материально-технической базы в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</a:rPr>
              <a:t>организациях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, осуществляющих образовательную деятельность исключительно по адаптированным основным общеобразовательным программам</a:t>
            </a:r>
          </a:p>
          <a:p>
            <a:pPr algn="ctr">
              <a:lnSpc>
                <a:spcPct val="95000"/>
              </a:lnSpc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(оборудование по предмету «Технология», включая раздел «Робототехника», </a:t>
            </a:r>
          </a:p>
          <a:p>
            <a:pPr algn="ctr">
              <a:lnSpc>
                <a:spcPct val="95000"/>
              </a:lnSpc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а также оборудование для кабинетов психолога и логопеда)</a:t>
            </a:r>
          </a:p>
        </p:txBody>
      </p:sp>
      <p:pic>
        <p:nvPicPr>
          <p:cNvPr id="14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1431" y="163356"/>
            <a:ext cx="733562" cy="52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2154777" y="5011022"/>
            <a:ext cx="3313847" cy="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754993" y="4325475"/>
            <a:ext cx="61134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КГБОУ </a:t>
            </a:r>
            <a:r>
              <a:rPr lang="ru-RU" sz="1200" dirty="0" smtClean="0"/>
              <a:t>«</a:t>
            </a:r>
            <a:r>
              <a:rPr lang="ru-RU" sz="1200" dirty="0"/>
              <a:t>«</a:t>
            </a:r>
            <a:r>
              <a:rPr lang="ru-RU" sz="1200" dirty="0" err="1"/>
              <a:t>Озерская</a:t>
            </a:r>
            <a:r>
              <a:rPr lang="ru-RU" sz="1200" dirty="0"/>
              <a:t> общеобразовательная школа-интернат»</a:t>
            </a:r>
            <a:r>
              <a:rPr lang="ru-RU" sz="1200" dirty="0" smtClean="0"/>
              <a:t>»</a:t>
            </a:r>
            <a:endParaRPr lang="ru-RU" sz="1200" dirty="0"/>
          </a:p>
          <a:p>
            <a:pPr algn="ctr"/>
            <a:r>
              <a:rPr lang="ru-RU" sz="1200" dirty="0" smtClean="0"/>
              <a:t>КГБОУ «</a:t>
            </a:r>
            <a:r>
              <a:rPr lang="ru-RU" sz="1200" dirty="0" err="1"/>
              <a:t>Славгородская</a:t>
            </a:r>
            <a:r>
              <a:rPr lang="ru-RU" sz="1200" dirty="0"/>
              <a:t> общеобразовательная школа-интернат</a:t>
            </a:r>
            <a:r>
              <a:rPr lang="ru-RU" sz="1200" dirty="0" smtClean="0"/>
              <a:t>»</a:t>
            </a:r>
          </a:p>
          <a:p>
            <a:pPr algn="ctr"/>
            <a:r>
              <a:rPr lang="ru-RU" sz="1200" dirty="0"/>
              <a:t>КГБОУ </a:t>
            </a:r>
            <a:r>
              <a:rPr lang="ru-RU" sz="1200" dirty="0" smtClean="0"/>
              <a:t>«Павловская </a:t>
            </a:r>
            <a:r>
              <a:rPr lang="ru-RU" sz="1200" dirty="0"/>
              <a:t>общеобразовательная </a:t>
            </a:r>
            <a:r>
              <a:rPr lang="ru-RU" sz="1200" dirty="0" smtClean="0"/>
              <a:t>школа-интернат»</a:t>
            </a:r>
          </a:p>
        </p:txBody>
      </p:sp>
      <p:pic>
        <p:nvPicPr>
          <p:cNvPr id="18" name="Рисунок 17" descr="Новости – Государственное казенное общеобразовательное учреждение РС(Я)  &amp;quot;Реcпубликанская специальная (коррекционная) школа-интернат для обучающихся  с тяжелыми нарушениями речи&amp;quot;">
            <a:extLst>
              <a:ext uri="{FF2B5EF4-FFF2-40B4-BE49-F238E27FC236}">
                <a16:creationId xmlns="" xmlns:a16="http://schemas.microsoft.com/office/drawing/2014/main" id="{E2FEB226-C470-4689-8000-991BC0477AC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38" y="4356522"/>
            <a:ext cx="737518" cy="61528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54;p26"/>
          <p:cNvSpPr txBox="1"/>
          <p:nvPr/>
        </p:nvSpPr>
        <p:spPr>
          <a:xfrm>
            <a:off x="950976" y="157603"/>
            <a:ext cx="7871155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24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Региональный </a:t>
            </a:r>
            <a:r>
              <a:rPr lang="ru-RU" sz="2400" dirty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проект </a:t>
            </a:r>
            <a:r>
              <a:rPr lang="ru-RU" sz="24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«Современная </a:t>
            </a:r>
            <a:r>
              <a:rPr lang="ru-RU" sz="2400" dirty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школа</a:t>
            </a:r>
            <a:r>
              <a:rPr lang="ru-RU" sz="24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»</a:t>
            </a:r>
            <a:endParaRPr lang="ru-RU" sz="2400" dirty="0">
              <a:solidFill>
                <a:schemeClr val="dk2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93" y="1668374"/>
            <a:ext cx="1857852" cy="2481057"/>
          </a:xfrm>
          <a:prstGeom prst="round2DiagRect">
            <a:avLst>
              <a:gd name="adj1" fmla="val 0"/>
              <a:gd name="adj2" fmla="val 173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33" y="1648540"/>
            <a:ext cx="1858096" cy="2477460"/>
          </a:xfrm>
          <a:prstGeom prst="round2DiagRect">
            <a:avLst>
              <a:gd name="adj1" fmla="val 0"/>
              <a:gd name="adj2" fmla="val 173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763" y="1648540"/>
            <a:ext cx="1858096" cy="2477460"/>
          </a:xfrm>
          <a:prstGeom prst="round2DiagRect">
            <a:avLst>
              <a:gd name="adj1" fmla="val 0"/>
              <a:gd name="adj2" fmla="val 173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379" y="3304355"/>
            <a:ext cx="2441247" cy="1399025"/>
          </a:xfrm>
          <a:prstGeom prst="round2DiagRect">
            <a:avLst>
              <a:gd name="adj1" fmla="val 0"/>
              <a:gd name="adj2" fmla="val 173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379" y="1648540"/>
            <a:ext cx="2367591" cy="1448670"/>
          </a:xfrm>
          <a:prstGeom prst="round2DiagRect">
            <a:avLst>
              <a:gd name="adj1" fmla="val 0"/>
              <a:gd name="adj2" fmla="val 173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0046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319" y="2576469"/>
            <a:ext cx="1864835" cy="249476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798" y="1537711"/>
            <a:ext cx="2455640" cy="162974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540" y="2552365"/>
            <a:ext cx="1891608" cy="251886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350" y="1537711"/>
            <a:ext cx="2440312" cy="163255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1430" y="623785"/>
            <a:ext cx="9165431" cy="777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25" dirty="0" smtClean="0">
                <a:solidFill>
                  <a:schemeClr val="accent1">
                    <a:lumMod val="50000"/>
                  </a:schemeClr>
                </a:solidFill>
              </a:rPr>
              <a:t>Создание </a:t>
            </a:r>
            <a:r>
              <a:rPr lang="ru-RU" sz="1425" dirty="0">
                <a:solidFill>
                  <a:schemeClr val="accent1">
                    <a:lumMod val="50000"/>
                  </a:schemeClr>
                </a:solidFill>
              </a:rPr>
              <a:t>и обеспечение функционирования центров образования </a:t>
            </a:r>
            <a:r>
              <a:rPr lang="ru-RU" sz="1425" dirty="0" smtClean="0">
                <a:solidFill>
                  <a:schemeClr val="accent1">
                    <a:lumMod val="50000"/>
                  </a:schemeClr>
                </a:solidFill>
              </a:rPr>
              <a:t>естественнонаучной </a:t>
            </a:r>
            <a:r>
              <a:rPr lang="ru-RU" sz="1425" dirty="0">
                <a:solidFill>
                  <a:schemeClr val="accent1">
                    <a:lumMod val="50000"/>
                  </a:schemeClr>
                </a:solidFill>
              </a:rPr>
              <a:t>и технологической направленностей в общеобразовательных организациях, расположенных в сельской местности и малых </a:t>
            </a:r>
            <a:r>
              <a:rPr lang="ru-RU" sz="1425" dirty="0" smtClean="0">
                <a:solidFill>
                  <a:schemeClr val="accent1">
                    <a:lumMod val="50000"/>
                  </a:schemeClr>
                </a:solidFill>
              </a:rPr>
              <a:t>городах </a:t>
            </a:r>
            <a:r>
              <a:rPr lang="ru-RU" sz="1425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ru-RU" sz="1425" dirty="0" smtClean="0">
                <a:solidFill>
                  <a:schemeClr val="accent1">
                    <a:lumMod val="50000"/>
                  </a:schemeClr>
                </a:solidFill>
              </a:rPr>
              <a:t>142 центра </a:t>
            </a:r>
            <a:r>
              <a:rPr lang="ru-RU" sz="1425" dirty="0">
                <a:solidFill>
                  <a:schemeClr val="accent1">
                    <a:lumMod val="50000"/>
                  </a:schemeClr>
                </a:solidFill>
              </a:rPr>
              <a:t>«Точка роста</a:t>
            </a:r>
            <a:r>
              <a:rPr lang="ru-RU" sz="1425" dirty="0" smtClean="0">
                <a:solidFill>
                  <a:schemeClr val="accent1">
                    <a:lumMod val="50000"/>
                  </a:schemeClr>
                </a:solidFill>
              </a:rPr>
              <a:t>»)</a:t>
            </a:r>
            <a:endParaRPr lang="ru-RU" sz="1425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Picture 2" descr="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1431" y="163356"/>
            <a:ext cx="733562" cy="52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вал 13"/>
          <p:cNvSpPr/>
          <p:nvPr/>
        </p:nvSpPr>
        <p:spPr>
          <a:xfrm>
            <a:off x="325818" y="3823850"/>
            <a:ext cx="968564" cy="94649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350"/>
          </a:p>
        </p:txBody>
      </p:sp>
      <p:pic>
        <p:nvPicPr>
          <p:cNvPr id="1026" name="Picture 2" descr="https://ciur.ru/jar/jar_ss2/SiteAssets/DocLib28/Forms/AllItems/%D0%9B%D0%BE%D0%B3%D0%BE%D1%82%D0%B8%D0%BF%20%D0%A2%D0%BE%D1%87%D0%BA%D0%B0%20%D0%A0%D0%BE%D1%81%D1%82%D0%B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45" t="8902" r="38326" b="39976"/>
          <a:stretch/>
        </p:blipFill>
        <p:spPr bwMode="auto">
          <a:xfrm>
            <a:off x="550988" y="3944589"/>
            <a:ext cx="516868" cy="82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154;p26"/>
          <p:cNvSpPr txBox="1"/>
          <p:nvPr/>
        </p:nvSpPr>
        <p:spPr>
          <a:xfrm>
            <a:off x="1013919" y="165872"/>
            <a:ext cx="7871155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24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Региональный </a:t>
            </a:r>
            <a:r>
              <a:rPr lang="ru-RU" sz="2400" dirty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проект </a:t>
            </a:r>
            <a:r>
              <a:rPr lang="ru-RU" sz="24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«Современная </a:t>
            </a:r>
            <a:r>
              <a:rPr lang="ru-RU" sz="2400" dirty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школа</a:t>
            </a:r>
            <a:r>
              <a:rPr lang="ru-RU" sz="24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»</a:t>
            </a:r>
            <a:endParaRPr lang="ru-RU" sz="2400" dirty="0">
              <a:solidFill>
                <a:schemeClr val="dk2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725" y="2576469"/>
            <a:ext cx="1892645" cy="249476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0" y="1540520"/>
            <a:ext cx="2441354" cy="162693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0882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/>
          <p:cNvSpPr/>
          <p:nvPr/>
        </p:nvSpPr>
        <p:spPr>
          <a:xfrm>
            <a:off x="0" y="4849"/>
            <a:ext cx="9144000" cy="638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Google Shape;192;p28"/>
          <p:cNvSpPr txBox="1"/>
          <p:nvPr/>
        </p:nvSpPr>
        <p:spPr>
          <a:xfrm>
            <a:off x="1131159" y="58005"/>
            <a:ext cx="7355246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ru-RU" sz="2400" dirty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Региональный проект </a:t>
            </a:r>
            <a:r>
              <a:rPr lang="ru-RU" sz="24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«</a:t>
            </a:r>
            <a:r>
              <a:rPr lang="ru" sz="24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Успех </a:t>
            </a:r>
            <a:r>
              <a:rPr lang="ru" sz="2400" dirty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каждого </a:t>
            </a:r>
            <a:r>
              <a:rPr lang="ru" sz="2400" dirty="0" smtClean="0">
                <a:solidFill>
                  <a:schemeClr val="dk2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ребенка»</a:t>
            </a:r>
            <a:endParaRPr sz="2400" dirty="0">
              <a:solidFill>
                <a:schemeClr val="dk2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04" name="Google Shape;142;p26"/>
          <p:cNvSpPr/>
          <p:nvPr/>
        </p:nvSpPr>
        <p:spPr>
          <a:xfrm>
            <a:off x="168100" y="745892"/>
            <a:ext cx="4669146" cy="274615"/>
          </a:xfrm>
          <a:prstGeom prst="rect">
            <a:avLst/>
          </a:prstGeom>
          <a:solidFill>
            <a:srgbClr val="FF6A00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b="1" dirty="0" smtClean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Финансирование:</a:t>
            </a:r>
            <a:endParaRPr sz="1400" b="1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05" name="Google Shape;143;p26"/>
          <p:cNvSpPr/>
          <p:nvPr/>
        </p:nvSpPr>
        <p:spPr>
          <a:xfrm>
            <a:off x="168100" y="2672880"/>
            <a:ext cx="2739128" cy="302583"/>
          </a:xfrm>
          <a:prstGeom prst="rect">
            <a:avLst/>
          </a:prstGeom>
          <a:solidFill>
            <a:srgbClr val="FF6A00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b="1" dirty="0" smtClean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Контрольные точки:</a:t>
            </a:r>
            <a:endParaRPr sz="1400" b="1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06" name="Google Shape;144;p26"/>
          <p:cNvSpPr/>
          <p:nvPr/>
        </p:nvSpPr>
        <p:spPr>
          <a:xfrm>
            <a:off x="169747" y="1073436"/>
            <a:ext cx="4667499" cy="1503749"/>
          </a:xfrm>
          <a:prstGeom prst="rect">
            <a:avLst/>
          </a:prstGeom>
          <a:solidFill>
            <a:srgbClr val="FFAD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Google Shape;148;p26"/>
          <p:cNvSpPr/>
          <p:nvPr/>
        </p:nvSpPr>
        <p:spPr>
          <a:xfrm>
            <a:off x="218402" y="1122902"/>
            <a:ext cx="4556022" cy="138873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8" name="Группа 107"/>
          <p:cNvGrpSpPr/>
          <p:nvPr/>
        </p:nvGrpSpPr>
        <p:grpSpPr>
          <a:xfrm>
            <a:off x="2244776" y="1142479"/>
            <a:ext cx="2564006" cy="1099622"/>
            <a:chOff x="1463547" y="1364996"/>
            <a:chExt cx="2494507" cy="1099622"/>
          </a:xfrm>
        </p:grpSpPr>
        <p:sp>
          <p:nvSpPr>
            <p:cNvPr id="109" name="Google Shape;150;p26"/>
            <p:cNvSpPr txBox="1"/>
            <p:nvPr/>
          </p:nvSpPr>
          <p:spPr>
            <a:xfrm>
              <a:off x="1463547" y="1364996"/>
              <a:ext cx="2187000" cy="38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федеральный бюджет:</a:t>
              </a:r>
              <a:endParaRPr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110" name="Google Shape;151;p26"/>
            <p:cNvSpPr txBox="1"/>
            <p:nvPr/>
          </p:nvSpPr>
          <p:spPr>
            <a:xfrm>
              <a:off x="1463547" y="1889188"/>
              <a:ext cx="1726500" cy="390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краевой бюджет:</a:t>
              </a:r>
              <a:endParaRPr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111" name="Google Shape;152;p26"/>
            <p:cNvSpPr txBox="1"/>
            <p:nvPr/>
          </p:nvSpPr>
          <p:spPr>
            <a:xfrm>
              <a:off x="2026153" y="1598969"/>
              <a:ext cx="1931901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dirty="0" smtClean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44,8</a:t>
              </a:r>
              <a:r>
                <a:rPr lang="ru" dirty="0" smtClean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 </a:t>
              </a:r>
              <a:r>
                <a:rPr lang="ru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млн. рублей</a:t>
              </a:r>
              <a:endParaRPr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112" name="Google Shape;153;p26"/>
            <p:cNvSpPr txBox="1"/>
            <p:nvPr/>
          </p:nvSpPr>
          <p:spPr>
            <a:xfrm>
              <a:off x="2026153" y="2141518"/>
              <a:ext cx="1903636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ru-RU" dirty="0" smtClean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0,</a:t>
              </a:r>
              <a:r>
                <a:rPr lang="ru-RU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4</a:t>
              </a:r>
              <a:r>
                <a:rPr lang="ru" dirty="0" smtClean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 млн</a:t>
              </a:r>
              <a:r>
                <a:rPr lang="ru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. рублей</a:t>
              </a:r>
              <a:endParaRPr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</p:grpSp>
      <p:pic>
        <p:nvPicPr>
          <p:cNvPr id="113" name="Google Shape;15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688" y="1284067"/>
            <a:ext cx="951000" cy="951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" name="Группа 113"/>
          <p:cNvGrpSpPr/>
          <p:nvPr/>
        </p:nvGrpSpPr>
        <p:grpSpPr>
          <a:xfrm>
            <a:off x="168100" y="3048011"/>
            <a:ext cx="2739128" cy="2048075"/>
            <a:chOff x="96125" y="3720525"/>
            <a:chExt cx="2208035" cy="1315800"/>
          </a:xfrm>
        </p:grpSpPr>
        <p:sp>
          <p:nvSpPr>
            <p:cNvPr id="115" name="Google Shape;145;p26"/>
            <p:cNvSpPr/>
            <p:nvPr/>
          </p:nvSpPr>
          <p:spPr>
            <a:xfrm>
              <a:off x="96125" y="3720525"/>
              <a:ext cx="2208035" cy="1315800"/>
            </a:xfrm>
            <a:prstGeom prst="rect">
              <a:avLst/>
            </a:prstGeom>
            <a:solidFill>
              <a:srgbClr val="FFA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Google Shape;149;p26"/>
            <p:cNvSpPr/>
            <p:nvPr/>
          </p:nvSpPr>
          <p:spPr>
            <a:xfrm>
              <a:off x="154403" y="3784044"/>
              <a:ext cx="2081906" cy="118035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114300" dist="47625" dir="7380000" algn="bl" rotWithShape="0">
                <a:srgbClr val="434343">
                  <a:alpha val="3725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Google Shape;157;p26"/>
            <p:cNvSpPr txBox="1"/>
            <p:nvPr/>
          </p:nvSpPr>
          <p:spPr>
            <a:xfrm>
              <a:off x="989547" y="4086871"/>
              <a:ext cx="1191744" cy="38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 dirty="0"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в </a:t>
              </a:r>
              <a:r>
                <a:rPr lang="ru" sz="1800" dirty="0" smtClean="0"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2022 </a:t>
              </a:r>
              <a:r>
                <a:rPr lang="ru" sz="1800" dirty="0"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году: </a:t>
              </a:r>
              <a:endParaRPr lang="ru" sz="18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dirty="0" smtClean="0">
                  <a:solidFill>
                    <a:schemeClr val="tx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52</a:t>
              </a:r>
              <a:endParaRPr sz="18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118" name="Google Shape;158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20196" y="3822662"/>
              <a:ext cx="820035" cy="92664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4" name="Группа 133"/>
          <p:cNvGrpSpPr/>
          <p:nvPr/>
        </p:nvGrpSpPr>
        <p:grpSpPr>
          <a:xfrm>
            <a:off x="3014593" y="2649732"/>
            <a:ext cx="6048405" cy="2446354"/>
            <a:chOff x="2993331" y="2672880"/>
            <a:chExt cx="6048405" cy="2379513"/>
          </a:xfrm>
        </p:grpSpPr>
        <p:grpSp>
          <p:nvGrpSpPr>
            <p:cNvPr id="135" name="Группа 134"/>
            <p:cNvGrpSpPr/>
            <p:nvPr/>
          </p:nvGrpSpPr>
          <p:grpSpPr>
            <a:xfrm>
              <a:off x="2993331" y="2672880"/>
              <a:ext cx="6048405" cy="2379513"/>
              <a:chOff x="1665080" y="1394561"/>
              <a:chExt cx="4512355" cy="2379513"/>
            </a:xfrm>
          </p:grpSpPr>
          <p:grpSp>
            <p:nvGrpSpPr>
              <p:cNvPr id="138" name="Группа 137"/>
              <p:cNvGrpSpPr/>
              <p:nvPr/>
            </p:nvGrpSpPr>
            <p:grpSpPr>
              <a:xfrm>
                <a:off x="1682216" y="1394561"/>
                <a:ext cx="4495219" cy="2379513"/>
                <a:chOff x="1598454" y="1542612"/>
                <a:chExt cx="6002931" cy="2572540"/>
              </a:xfrm>
            </p:grpSpPr>
            <p:sp>
              <p:nvSpPr>
                <p:cNvPr id="141" name="Прямоугольник 140"/>
                <p:cNvSpPr/>
                <p:nvPr/>
              </p:nvSpPr>
              <p:spPr>
                <a:xfrm>
                  <a:off x="1598454" y="1542612"/>
                  <a:ext cx="6002931" cy="2572540"/>
                </a:xfrm>
                <a:prstGeom prst="rect">
                  <a:avLst/>
                </a:prstGeom>
                <a:solidFill>
                  <a:srgbClr val="FFAD7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45" name="Google Shape;139;p26"/>
                <p:cNvSpPr/>
                <p:nvPr/>
              </p:nvSpPr>
              <p:spPr>
                <a:xfrm>
                  <a:off x="1661616" y="1915279"/>
                  <a:ext cx="5888662" cy="211158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114300" dist="47625" dir="7380000" algn="bl" rotWithShape="0">
                    <a:srgbClr val="434343">
                      <a:alpha val="3725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9" name="Прямоугольник 138"/>
              <p:cNvSpPr/>
              <p:nvPr/>
            </p:nvSpPr>
            <p:spPr>
              <a:xfrm>
                <a:off x="1665080" y="1911845"/>
                <a:ext cx="2311681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indent="-108000" algn="just">
                  <a:buFont typeface="Arial" panose="020B0604020202020204" pitchFamily="34" charset="0"/>
                  <a:buChar char="•"/>
                </a:pPr>
                <a:endParaRPr lang="ru-RU" sz="800" dirty="0">
                  <a:latin typeface="Roboto" panose="020B0604020202020204" charset="0"/>
                  <a:ea typeface="Roboto" panose="020B0604020202020204" charset="0"/>
                  <a:sym typeface="Roboto"/>
                </a:endParaRPr>
              </a:p>
            </p:txBody>
          </p:sp>
          <p:sp>
            <p:nvSpPr>
              <p:cNvPr id="140" name="Прямоугольник 139"/>
              <p:cNvSpPr/>
              <p:nvPr/>
            </p:nvSpPr>
            <p:spPr>
              <a:xfrm>
                <a:off x="3946961" y="1901641"/>
                <a:ext cx="2149102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indent="108000" algn="just">
                  <a:buFont typeface="Arial" panose="020B0604020202020204" pitchFamily="34" charset="0"/>
                  <a:buChar char="•"/>
                </a:pPr>
                <a:endParaRPr lang="ru-RU" sz="800" dirty="0">
                  <a:latin typeface="Roboto" panose="020B0604020202020204" charset="0"/>
                  <a:ea typeface="Roboto" panose="020B0604020202020204" charset="0"/>
                  <a:sym typeface="Roboto"/>
                </a:endParaRPr>
              </a:p>
            </p:txBody>
          </p:sp>
        </p:grpSp>
        <p:sp>
          <p:nvSpPr>
            <p:cNvPr id="137" name="Google Shape;139;p26"/>
            <p:cNvSpPr/>
            <p:nvPr/>
          </p:nvSpPr>
          <p:spPr>
            <a:xfrm>
              <a:off x="3079699" y="2714711"/>
              <a:ext cx="5910738" cy="2580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114300" dist="47625" dir="7380000" algn="bl" rotWithShape="0">
                <a:srgbClr val="434343">
                  <a:alpha val="3725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dirty="0"/>
                <a:t>4</a:t>
              </a:r>
              <a:r>
                <a:rPr lang="ru-RU" dirty="0" smtClean="0"/>
                <a:t> квартал 2022 года</a:t>
              </a:r>
              <a:endParaRPr dirty="0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3100961" y="3009008"/>
            <a:ext cx="59107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indent="63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Roboto"/>
              </a:rPr>
              <a:t> создание 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Roboto"/>
              </a:rPr>
              <a:t>и </a:t>
            </a: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Roboto"/>
              </a:rPr>
              <a:t>обновление 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Roboto"/>
              </a:rPr>
              <a:t>материально-технической базы для занятий физической культурой и спортом в общеобразовательных организациях в сельской местности и малых городах</a:t>
            </a:r>
          </a:p>
          <a:p>
            <a:pPr marL="87313" indent="63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Roboto"/>
              </a:rPr>
              <a:t> функционирование 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Roboto"/>
              </a:rPr>
              <a:t>Целевой модели развития региональных систем дополнительного образования детей</a:t>
            </a:r>
          </a:p>
          <a:p>
            <a:pPr marL="87313" indent="63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 функционирование 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регионального центра выявления, поддержки и развития способностей и талантов у детей и </a:t>
            </a: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молодежи</a:t>
            </a:r>
          </a:p>
          <a:p>
            <a:pPr marL="87313" indent="6350"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создание новых мест для реализации дополнительных общеразвивающих программ всех направленностей</a:t>
            </a:r>
          </a:p>
          <a:p>
            <a:pPr marL="87313" indent="63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</a:rPr>
              <a:t> проведение </a:t>
            </a:r>
            <a:r>
              <a:rPr lang="ru-RU" sz="1200" dirty="0">
                <a:solidFill>
                  <a:schemeClr val="tx1"/>
                </a:solidFill>
              </a:rPr>
              <a:t>мероприятий по профессиональной </a:t>
            </a:r>
            <a:r>
              <a:rPr lang="ru-RU" sz="1200" dirty="0" smtClean="0">
                <a:solidFill>
                  <a:schemeClr val="tx1"/>
                </a:solidFill>
              </a:rPr>
              <a:t>ориентации</a:t>
            </a:r>
            <a:endParaRPr lang="ru-RU" sz="1200" dirty="0" smtClean="0">
              <a:solidFill>
                <a:schemeClr val="tx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0" name="Picture 2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0" y="13751"/>
            <a:ext cx="878634" cy="62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5" name="Диаграмма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1073807"/>
              </p:ext>
            </p:extLst>
          </p:nvPr>
        </p:nvGraphicFramePr>
        <p:xfrm>
          <a:off x="4997669" y="804041"/>
          <a:ext cx="3992768" cy="1707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4" name="Диаграмма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7267015"/>
              </p:ext>
            </p:extLst>
          </p:nvPr>
        </p:nvGraphicFramePr>
        <p:xfrm>
          <a:off x="5018228" y="833932"/>
          <a:ext cx="3972209" cy="1743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1372070"/>
              </p:ext>
            </p:extLst>
          </p:nvPr>
        </p:nvGraphicFramePr>
        <p:xfrm>
          <a:off x="5018227" y="848562"/>
          <a:ext cx="3958402" cy="1609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3" name="Диаграмма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3756341"/>
              </p:ext>
            </p:extLst>
          </p:nvPr>
        </p:nvGraphicFramePr>
        <p:xfrm>
          <a:off x="5003597" y="841247"/>
          <a:ext cx="3950329" cy="1670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6501</TotalTime>
  <Words>2728</Words>
  <Application>Microsoft Office PowerPoint</Application>
  <PresentationFormat>Экран (16:9)</PresentationFormat>
  <Paragraphs>503</Paragraphs>
  <Slides>26</Slides>
  <Notes>26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Times New Roman</vt:lpstr>
      <vt:lpstr>Arial</vt:lpstr>
      <vt:lpstr>Roboto</vt:lpstr>
      <vt:lpstr>MS PMincho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Сергеевна Попова</dc:creator>
  <cp:lastModifiedBy>Вероника Николаевна Тарханова</cp:lastModifiedBy>
  <cp:revision>710</cp:revision>
  <cp:lastPrinted>2023-01-16T08:10:40Z</cp:lastPrinted>
  <dcterms:modified xsi:type="dcterms:W3CDTF">2023-02-09T01:34:49Z</dcterms:modified>
</cp:coreProperties>
</file>