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0" r:id="rId4"/>
    <p:sldId id="286" r:id="rId5"/>
    <p:sldId id="287" r:id="rId6"/>
    <p:sldId id="288" r:id="rId7"/>
    <p:sldId id="258" r:id="rId8"/>
    <p:sldId id="25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3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23BF71-38B7-8642-BFCE-EDAE9BD0CBAF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025CB-9D18-264E-A945-2D020344C9DA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EFB6C-7E96-8F41-8872-189CA1C59F84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81CDE-9BE7-C544-8ACB-7077DFC4270F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BA285-9698-1B45-8319-D90A8C63F150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86CD42-43FF-B740-998F-DCC3802C4CE3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A0FFBD-2EE4-8547-BBAE-A1AC91C8D77E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5A2352-D7AC-F242-9256-A4477BCBF354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CFC6A-9AE6-404D-9FDD-168B477B9C90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61CFCDFD-B4CF-A241-8D71-E814B10BEAF4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A7B589-FD4B-7E46-869A-CBADC5FC564E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D8A92E-5FF9-8143-81B3-CCB531513398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cntd.ru/document/608968046" TargetMode="External"/><Relationship Id="rId3" Type="http://schemas.openxmlformats.org/officeDocument/2006/relationships/hyperlink" Target="https://cms2.edu.yar.ru/docviewer?url=https://sh1gav.edu.yar.ru/funktsionalnaya_gramotnost/prikaz_prezidenta_ot_6_maya.pdf&amp;name=%D0%9F%D1%80%D0%B8%D0%BA%D0%B0%D0%B7%20%D0%9C%D0%B8%D0%BD%D0%B8%D1%81%D1%82%D0%B5%D1%80%D1%81%D1%82%D0%B2%D0%B0%20%D0%9F%D1%80%D0%BE%D1%81%D0%B2%D0%B5%D1%89%D0%B5%D0%BD%D0%B8%D1%8F%20%D0%A0%D0%A4%20%D0%BE%D1%82%2006.05.2019%D0%B3.%20%E2%84%96%20219%20%D0%9E%D0%B1%20%D1%83%D1%82%D0%B2%D0%B5%D1%80%D0%B6%D0%B4%D0%B5%D0%BD%D0%B8%D0%B8%20%D0%BC%D0%B5%D1%82%D0%BE%D0%B4%D0%BE%D0%BB%D0%BE%D0%B3%D0%B8%D0%B8%20%D0%B8%20%D0%BA%D1%80%D0%B8%D1%82%D0%B5%D1%80%D0%B8%D0%B5%D0%B2%20%D0%BE%D1%86%D0%B5%D0%BD%D0%BA%D0%B8%20%D0%BA%D0%B0%D1%87%D0%B5%D1%81%D1%82%D0%B2%D0%B0%20%D0%BE%D0%B1%D1%89%D0%B5%D0%B3%D0%BE%20%D0%BE%D0%B1%D1%80%D0%B0%D0%B7%D0%BE%D0%B2%D0%B0%D0%BD%D0%B8%D1%8F%20%D0%B2%20%D0%9E%D0%9E" TargetMode="External"/><Relationship Id="rId7" Type="http://schemas.openxmlformats.org/officeDocument/2006/relationships/hyperlink" Target="https://docs.cntd.ru/document/563477108" TargetMode="External"/><Relationship Id="rId2" Type="http://schemas.openxmlformats.org/officeDocument/2006/relationships/hyperlink" Target="https://sh1gav.edu.yar.ru/funktsionalnaya_gramotnost/prikaz_prezidenta_ot_6_maya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h1gav.edu.yar.ru/funktsionalnaya_gramotnost/pismo_ot_22_03.pdf" TargetMode="External"/><Relationship Id="rId5" Type="http://schemas.openxmlformats.org/officeDocument/2006/relationships/hyperlink" Target="https://sh1gav.edu.yar.ru/funktsionalnaya_gramotnost/pismo_ot_17_09.pdf" TargetMode="Externa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EC3C6E-83ED-5041-E55A-0F9AC371E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59" y="802298"/>
            <a:ext cx="11987561" cy="2541431"/>
          </a:xfrm>
        </p:spPr>
        <p:txBody>
          <a:bodyPr>
            <a:normAutofit/>
          </a:bodyPr>
          <a:lstStyle/>
          <a:p>
            <a:r>
              <a:rPr lang="ru-RU" dirty="0"/>
              <a:t>Развитие функциональной грамотности  на уроках по курсу «Зоология»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02D5115-EEC8-6361-A091-68308E446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6" y="3514272"/>
            <a:ext cx="8561746" cy="99455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                                                          Учитель </a:t>
            </a:r>
            <a:r>
              <a:rPr lang="ru-RU" dirty="0" smtClean="0"/>
              <a:t>биологии    </a:t>
            </a:r>
            <a:r>
              <a:rPr lang="ru-RU" dirty="0"/>
              <a:t>МБОУ  «Лицей №124»</a:t>
            </a:r>
          </a:p>
          <a:p>
            <a:r>
              <a:rPr lang="ru-RU" dirty="0"/>
              <a:t>                                                           Навроцкая Оксана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65209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4C9BA7A-7431-FDE7-69DB-52BC3AF94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05" y="123111"/>
            <a:ext cx="11677407" cy="656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5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4C24984-6205-D1D5-79D4-85F884F0C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783" y="339635"/>
            <a:ext cx="10362858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3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7A21169-7318-1E71-0882-FA55F4D0B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045" y="300445"/>
            <a:ext cx="10373938" cy="55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1FA327-0CB5-0C61-51FB-B067644A8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6366" y="352697"/>
            <a:ext cx="9786770" cy="56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5C8C6B-A5C4-ACB2-D8C4-0703FB43A9DB}"/>
              </a:ext>
            </a:extLst>
          </p:cNvPr>
          <p:cNvSpPr txBox="1"/>
          <p:nvPr/>
        </p:nvSpPr>
        <p:spPr>
          <a:xfrm>
            <a:off x="0" y="200909"/>
            <a:ext cx="1197641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/>
              <a:t>Трипанососмоз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Африканский трипаносомоз человека, известный также как «сонная болезнь», развивается в результате инфицирования простейшими паразитами, принадлежащими к роду </a:t>
            </a:r>
            <a:r>
              <a:rPr lang="ru-RU" sz="1600" dirty="0" err="1"/>
              <a:t>Trypanosoma</a:t>
            </a:r>
            <a:r>
              <a:rPr lang="ru-RU" sz="1600" dirty="0"/>
              <a:t>. Болезнь встречается в Африке и передаётся людям при укусах мухи цеце.</a:t>
            </a:r>
          </a:p>
          <a:p>
            <a:r>
              <a:rPr lang="ru-RU" sz="1600" dirty="0"/>
              <a:t>1. На первой стадии течения сонной болезни появляется лихорадка, головная боль, боль в суставах. Через несколько недель или месяцев начинается вторая стадия: спутанность сознания, нарушение координации движений. Отличительной чертой, которая дала название этому заболеванию, является нарушение сна, заключающееся в нарушении нормального цикла сна/бодрствования.</a:t>
            </a:r>
          </a:p>
          <a:p>
            <a:r>
              <a:rPr lang="ru-RU" sz="1600" dirty="0"/>
              <a:t>Рассмотрите цикл передачи инфекции между человеком и переносчиком трипаносомоза – мухой Цеце. Какую ткань или внутреннюю жидкость организма человека с симптомами сонной болезни необходимо взять на анализ, чтобы подтвердить или опровергнуть диагноз? Выберите все правильные варианты ответа.</a:t>
            </a:r>
          </a:p>
          <a:p>
            <a:endParaRPr lang="ru-RU" sz="1600" dirty="0"/>
          </a:p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2D476A-F0C4-A9AD-1A37-EB6DE6A89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136" y="3161211"/>
            <a:ext cx="2767859" cy="3051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8503E4-19EC-225E-D122-9C0C35BC6C99}"/>
              </a:ext>
            </a:extLst>
          </p:cNvPr>
          <p:cNvSpPr txBox="1"/>
          <p:nvPr/>
        </p:nvSpPr>
        <p:spPr>
          <a:xfrm>
            <a:off x="215590" y="3250771"/>
            <a:ext cx="61220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1) мазок крови</a:t>
            </a:r>
          </a:p>
          <a:p>
            <a:r>
              <a:rPr lang="ru-RU" dirty="0"/>
              <a:t>2) слёзная жидкость</a:t>
            </a:r>
          </a:p>
          <a:p>
            <a:r>
              <a:rPr lang="ru-RU" dirty="0"/>
              <a:t>3) ликвор (мозговая жидкость)</a:t>
            </a:r>
          </a:p>
          <a:p>
            <a:r>
              <a:rPr lang="ru-RU" dirty="0"/>
              <a:t>4) моча</a:t>
            </a:r>
          </a:p>
          <a:p>
            <a:r>
              <a:rPr lang="ru-RU" dirty="0"/>
              <a:t>5) мазок из носоглотки</a:t>
            </a:r>
          </a:p>
          <a:p>
            <a:r>
              <a:rPr lang="ru-RU" dirty="0"/>
              <a:t>6) ткань печени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2EC18675-24E5-5056-9F87-B5B937410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1795"/>
              </p:ext>
            </p:extLst>
          </p:nvPr>
        </p:nvGraphicFramePr>
        <p:xfrm>
          <a:off x="975287" y="5177221"/>
          <a:ext cx="5761130" cy="1645920"/>
        </p:xfrm>
        <a:graphic>
          <a:graphicData uri="http://schemas.openxmlformats.org/drawingml/2006/table">
            <a:tbl>
              <a:tblPr/>
              <a:tblGrid>
                <a:gridCol w="4827143">
                  <a:extLst>
                    <a:ext uri="{9D8B030D-6E8A-4147-A177-3AD203B41FA5}">
                      <a16:colId xmlns="" xmlns:a16="http://schemas.microsoft.com/office/drawing/2014/main" val="2421761404"/>
                    </a:ext>
                  </a:extLst>
                </a:gridCol>
                <a:gridCol w="933987">
                  <a:extLst>
                    <a:ext uri="{9D8B030D-6E8A-4147-A177-3AD203B41FA5}">
                      <a16:colId xmlns="" xmlns:a16="http://schemas.microsoft.com/office/drawing/2014/main" val="397798484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Ответ: 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1511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Указаны два верных элемента ответа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2 балла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52747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Указан только один верный элемент ответа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1 балл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4010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Другие ответы, или ответ отсутствует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0 баллов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514674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033EF981-0B39-E00D-91CB-B7CE85FF5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080" y="5282869"/>
            <a:ext cx="118366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FF249EF-14F6-F736-0CA4-9B6307A1EA19}"/>
              </a:ext>
            </a:extLst>
          </p:cNvPr>
          <p:cNvSpPr txBox="1"/>
          <p:nvPr/>
        </p:nvSpPr>
        <p:spPr>
          <a:xfrm>
            <a:off x="256478" y="762495"/>
            <a:ext cx="106940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2. Каким ещё способом может произойти заражение человека сонной болезнью, помимо укуса инфицированной мухой цеце?</a:t>
            </a:r>
          </a:p>
          <a:p>
            <a:endParaRPr lang="ru-RU" dirty="0"/>
          </a:p>
          <a:p>
            <a:r>
              <a:rPr lang="ru-RU" dirty="0"/>
              <a:t>  	 1) Человек выпил воду из стакана, из которого только что пил инфицированный человек.</a:t>
            </a:r>
          </a:p>
          <a:p>
            <a:endParaRPr lang="ru-RU" dirty="0"/>
          </a:p>
          <a:p>
            <a:r>
              <a:rPr lang="ru-RU" dirty="0"/>
              <a:t>  	 2) 	Человеку ввели в кровь лекарство иглой, инфицированной другим пациентом.</a:t>
            </a:r>
          </a:p>
          <a:p>
            <a:endParaRPr lang="ru-RU" dirty="0"/>
          </a:p>
          <a:p>
            <a:r>
              <a:rPr lang="ru-RU" dirty="0"/>
              <a:t>  	 3) 	Человек съел хлеб, по которому ползала инфицированная муха цеце.</a:t>
            </a:r>
          </a:p>
          <a:p>
            <a:endParaRPr lang="ru-RU" dirty="0"/>
          </a:p>
          <a:p>
            <a:r>
              <a:rPr lang="ru-RU" dirty="0"/>
              <a:t>  	 4) 	Человек съел мясо инфицированной трипаносомозом антилопы.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253506-2085-986D-8DEA-96667B29604E}"/>
              </a:ext>
            </a:extLst>
          </p:cNvPr>
          <p:cNvSpPr txBox="1"/>
          <p:nvPr/>
        </p:nvSpPr>
        <p:spPr>
          <a:xfrm>
            <a:off x="777797" y="3887080"/>
            <a:ext cx="51881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Ответ: 2</a:t>
            </a:r>
          </a:p>
          <a:p>
            <a:endParaRPr lang="ru-RU" dirty="0"/>
          </a:p>
          <a:p>
            <a:r>
              <a:rPr lang="ru-RU" dirty="0"/>
              <a:t>Приведён правильный ответ - 1 балл</a:t>
            </a:r>
          </a:p>
          <a:p>
            <a:endParaRPr lang="ru-RU" dirty="0"/>
          </a:p>
          <a:p>
            <a:r>
              <a:rPr lang="ru-RU" dirty="0"/>
              <a:t>Ответ неверный, или отсутствует - 0 баллов</a:t>
            </a:r>
          </a:p>
        </p:txBody>
      </p:sp>
    </p:spTree>
    <p:extLst>
      <p:ext uri="{BB962C8B-B14F-4D97-AF65-F5344CB8AC3E}">
        <p14:creationId xmlns:p14="http://schemas.microsoft.com/office/powerpoint/2010/main" val="20552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3C0BA6-B0BE-CB19-3325-7D47A123C7ED}"/>
              </a:ext>
            </a:extLst>
          </p:cNvPr>
          <p:cNvSpPr txBox="1"/>
          <p:nvPr/>
        </p:nvSpPr>
        <p:spPr>
          <a:xfrm>
            <a:off x="744342" y="305757"/>
            <a:ext cx="112543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Каким </a:t>
            </a:r>
            <a:r>
              <a:rPr lang="ru-RU" dirty="0"/>
              <a:t>образом, отправляясь на сафари в Африке, путешественники могут уменьшить риск заражения трипаносомозом? Для каждого из способов защиты выберите положительный или отрицательный ответ. Отметьте значками в таблице верные позиции.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939BDCD-8FB4-45AF-6E6A-D1324E2D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113" y="888398"/>
            <a:ext cx="1803598" cy="120803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CFAA166-62B3-530A-16BB-F70674DB0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84702"/>
              </p:ext>
            </p:extLst>
          </p:nvPr>
        </p:nvGraphicFramePr>
        <p:xfrm>
          <a:off x="282150" y="1874317"/>
          <a:ext cx="10467627" cy="4002376"/>
        </p:xfrm>
        <a:graphic>
          <a:graphicData uri="http://schemas.openxmlformats.org/drawingml/2006/table">
            <a:tbl>
              <a:tblPr/>
              <a:tblGrid>
                <a:gridCol w="3489209">
                  <a:extLst>
                    <a:ext uri="{9D8B030D-6E8A-4147-A177-3AD203B41FA5}">
                      <a16:colId xmlns="" xmlns:a16="http://schemas.microsoft.com/office/drawing/2014/main" val="1043009544"/>
                    </a:ext>
                  </a:extLst>
                </a:gridCol>
                <a:gridCol w="3489209">
                  <a:extLst>
                    <a:ext uri="{9D8B030D-6E8A-4147-A177-3AD203B41FA5}">
                      <a16:colId xmlns="" xmlns:a16="http://schemas.microsoft.com/office/drawing/2014/main" val="470353242"/>
                    </a:ext>
                  </a:extLst>
                </a:gridCol>
                <a:gridCol w="3489209">
                  <a:extLst>
                    <a:ext uri="{9D8B030D-6E8A-4147-A177-3AD203B41FA5}">
                      <a16:colId xmlns="" xmlns:a16="http://schemas.microsoft.com/office/drawing/2014/main" val="869869508"/>
                    </a:ext>
                  </a:extLst>
                </a:gridCol>
              </a:tblGrid>
              <a:tr h="414659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Способ защиты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Может уменьшить риск заражения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Не может уменьшить риск заражения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04514429"/>
                  </a:ext>
                </a:extLst>
              </a:tr>
              <a:tr h="414659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Следует использовать репелленты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327374"/>
                  </a:ext>
                </a:extLst>
              </a:tr>
              <a:tr h="414659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Нельзя прикасаться к коже и шерсти диких животных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7763438"/>
                  </a:ext>
                </a:extLst>
              </a:tr>
              <a:tr h="6219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Необходимо носить одежду, максимально закрывающую всё тело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6328683"/>
                  </a:ext>
                </a:extLst>
              </a:tr>
              <a:tr h="414659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Желательно использовать москитные сетки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9484340"/>
                  </a:ext>
                </a:extLst>
              </a:tr>
              <a:tr h="621989"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При передвижении по саване нужно ходить медленно и беззвучно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496022"/>
                  </a:ext>
                </a:extLst>
              </a:tr>
              <a:tr h="10997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Чтобы заранее избежать встречи с природным резервуаром инфекции, следует пользоваться биноклем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703047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3DA79E0B-EB1D-2D59-F96A-A2B89823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61" y="2010209"/>
            <a:ext cx="2025410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AF319A-CFBE-85E9-0723-741AAF022FD0}"/>
              </a:ext>
            </a:extLst>
          </p:cNvPr>
          <p:cNvSpPr txBox="1"/>
          <p:nvPr/>
        </p:nvSpPr>
        <p:spPr>
          <a:xfrm>
            <a:off x="134162" y="6103817"/>
            <a:ext cx="117756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Верно отмечены позиции для шести способов  2 балла</a:t>
            </a:r>
          </a:p>
          <a:p>
            <a:r>
              <a:rPr lang="ru-RU" sz="1400" dirty="0"/>
              <a:t>Верно отмечены позиции для четырёх-пяти способов  1 балл</a:t>
            </a:r>
          </a:p>
          <a:p>
            <a:r>
              <a:rPr lang="ru-RU" sz="1400" dirty="0"/>
              <a:t>Верно отмечены позиции для одного-трёх способов, или ответ отсутствует  0 баллов</a:t>
            </a:r>
          </a:p>
        </p:txBody>
      </p:sp>
    </p:spTree>
    <p:extLst>
      <p:ext uri="{BB962C8B-B14F-4D97-AF65-F5344CB8AC3E}">
        <p14:creationId xmlns:p14="http://schemas.microsoft.com/office/powerpoint/2010/main" val="1887506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4FB326-3025-4179-0471-E70EE7F3A828}"/>
              </a:ext>
            </a:extLst>
          </p:cNvPr>
          <p:cNvSpPr txBox="1"/>
          <p:nvPr/>
        </p:nvSpPr>
        <p:spPr>
          <a:xfrm>
            <a:off x="178420" y="276988"/>
            <a:ext cx="11764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теле мухи цеце могут обнаруживаться не только паразитические простейшие трипаносомы, но и множество разных симбиотических бактерий. Все они имеют различную локализацию в теле хозяина. Рассмотрите изображение её строения и определите органы, в которых обнаруживаются трипаносомы.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9CEB5B-1E9A-E12C-2901-2ADBE87EA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0" y="1200318"/>
            <a:ext cx="6150748" cy="3195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1C5EE1F-152E-17BF-2C73-4CF75EE07753}"/>
              </a:ext>
            </a:extLst>
          </p:cNvPr>
          <p:cNvSpPr txBox="1"/>
          <p:nvPr/>
        </p:nvSpPr>
        <p:spPr>
          <a:xfrm>
            <a:off x="6329168" y="1200318"/>
            <a:ext cx="65774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1) 	яичники</a:t>
            </a:r>
          </a:p>
          <a:p>
            <a:r>
              <a:rPr lang="ru-RU" dirty="0"/>
              <a:t>2) 	пищеварительный тракт</a:t>
            </a:r>
          </a:p>
          <a:p>
            <a:r>
              <a:rPr lang="ru-RU" dirty="0"/>
              <a:t>3) 	кровеносные сосуды</a:t>
            </a:r>
          </a:p>
          <a:p>
            <a:r>
              <a:rPr lang="ru-RU" dirty="0"/>
              <a:t>4) 	слюнные железы</a:t>
            </a:r>
          </a:p>
          <a:p>
            <a:r>
              <a:rPr lang="ru-RU" dirty="0"/>
              <a:t> 5) 	семенники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0D00C1-3334-2517-21A6-159374015E3F}"/>
              </a:ext>
            </a:extLst>
          </p:cNvPr>
          <p:cNvSpPr txBox="1"/>
          <p:nvPr/>
        </p:nvSpPr>
        <p:spPr>
          <a:xfrm>
            <a:off x="381929" y="4626624"/>
            <a:ext cx="64509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Ответ: 24</a:t>
            </a:r>
          </a:p>
          <a:p>
            <a:r>
              <a:rPr lang="ru-RU" dirty="0"/>
              <a:t>Указаны два верных элемента ответа</a:t>
            </a:r>
          </a:p>
          <a:p>
            <a:r>
              <a:rPr lang="ru-RU" dirty="0"/>
              <a:t>2 балла</a:t>
            </a:r>
          </a:p>
          <a:p>
            <a:r>
              <a:rPr lang="ru-RU" dirty="0"/>
              <a:t>Указан только один верный элемент ответа</a:t>
            </a:r>
          </a:p>
          <a:p>
            <a:r>
              <a:rPr lang="ru-RU" dirty="0"/>
              <a:t>1 балл</a:t>
            </a:r>
          </a:p>
          <a:p>
            <a:r>
              <a:rPr lang="ru-RU" dirty="0"/>
              <a:t>Другие ответы, или ответ отсутствует</a:t>
            </a:r>
          </a:p>
          <a:p>
            <a:r>
              <a:rPr lang="ru-RU" dirty="0"/>
              <a:t>0 баллов</a:t>
            </a:r>
          </a:p>
        </p:txBody>
      </p:sp>
    </p:spTree>
    <p:extLst>
      <p:ext uri="{BB962C8B-B14F-4D97-AF65-F5344CB8AC3E}">
        <p14:creationId xmlns:p14="http://schemas.microsoft.com/office/powerpoint/2010/main" val="6113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53E63F1-743A-D8F4-75A0-D6661A0CCB0D}"/>
              </a:ext>
            </a:extLst>
          </p:cNvPr>
          <p:cNvSpPr txBox="1"/>
          <p:nvPr/>
        </p:nvSpPr>
        <p:spPr>
          <a:xfrm>
            <a:off x="331747" y="188439"/>
            <a:ext cx="116223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Африканский трипаносомоз, или сонная болезнь – паразитическое заболевание людей и животных. Его вызывают простейшие, трипаносомы </a:t>
            </a:r>
            <a:r>
              <a:rPr lang="ru-RU" dirty="0" err="1"/>
              <a:t>Trypanosoma</a:t>
            </a:r>
            <a:r>
              <a:rPr lang="ru-RU" dirty="0"/>
              <a:t> </a:t>
            </a:r>
            <a:r>
              <a:rPr lang="ru-RU" dirty="0" err="1"/>
              <a:t>brucei</a:t>
            </a:r>
            <a:r>
              <a:rPr lang="ru-RU" dirty="0"/>
              <a:t>. Существуют два подвида возбудителей заболевания, заражающих людей: </a:t>
            </a:r>
            <a:r>
              <a:rPr lang="ru-RU" dirty="0" err="1"/>
              <a:t>Trypanosoma</a:t>
            </a:r>
            <a:r>
              <a:rPr lang="ru-RU" dirty="0"/>
              <a:t> </a:t>
            </a:r>
            <a:r>
              <a:rPr lang="ru-RU" dirty="0" err="1"/>
              <a:t>brucei</a:t>
            </a:r>
            <a:r>
              <a:rPr lang="ru-RU" dirty="0"/>
              <a:t> </a:t>
            </a:r>
            <a:r>
              <a:rPr lang="ru-RU" dirty="0" err="1"/>
              <a:t>gambiense</a:t>
            </a:r>
            <a:r>
              <a:rPr lang="ru-RU" dirty="0"/>
              <a:t> (</a:t>
            </a:r>
            <a:r>
              <a:rPr lang="ru-RU" dirty="0" err="1"/>
              <a:t>T.b.g</a:t>
            </a:r>
            <a:r>
              <a:rPr lang="ru-RU" dirty="0"/>
              <a:t>) и </a:t>
            </a:r>
            <a:r>
              <a:rPr lang="ru-RU" dirty="0" err="1"/>
              <a:t>Trypanosoma</a:t>
            </a:r>
            <a:r>
              <a:rPr lang="ru-RU" dirty="0"/>
              <a:t> </a:t>
            </a:r>
            <a:r>
              <a:rPr lang="ru-RU" dirty="0" err="1"/>
              <a:t>brucei</a:t>
            </a:r>
            <a:r>
              <a:rPr lang="ru-RU" dirty="0"/>
              <a:t> </a:t>
            </a:r>
            <a:r>
              <a:rPr lang="ru-RU" dirty="0" err="1"/>
              <a:t>rhodesiense</a:t>
            </a:r>
            <a:r>
              <a:rPr lang="ru-RU" dirty="0"/>
              <a:t> (</a:t>
            </a:r>
            <a:r>
              <a:rPr lang="ru-RU" dirty="0" err="1"/>
              <a:t>T.b.r</a:t>
            </a:r>
            <a:r>
              <a:rPr lang="ru-RU" dirty="0"/>
              <a:t>.) – соответственно западноафриканский, или гамбийский, трипаносомоз и восточноафриканский, или родезийский, трипаносомоз. Переносчиками сонной болезни человека являются в основном два вида мух цеце: </a:t>
            </a:r>
            <a:r>
              <a:rPr lang="ru-RU" dirty="0" err="1"/>
              <a:t>Glossina</a:t>
            </a:r>
            <a:r>
              <a:rPr lang="ru-RU" dirty="0"/>
              <a:t> </a:t>
            </a:r>
            <a:r>
              <a:rPr lang="ru-RU" dirty="0" err="1"/>
              <a:t>palpalis</a:t>
            </a:r>
            <a:r>
              <a:rPr lang="ru-RU" dirty="0"/>
              <a:t> и </a:t>
            </a:r>
            <a:r>
              <a:rPr lang="ru-RU" dirty="0" err="1"/>
              <a:t>Glossina</a:t>
            </a:r>
            <a:r>
              <a:rPr lang="ru-RU" dirty="0"/>
              <a:t> </a:t>
            </a:r>
            <a:r>
              <a:rPr lang="ru-RU" dirty="0" err="1"/>
              <a:t>morsitans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0A7B995-E02B-0419-660D-67482D881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6" y="2007220"/>
            <a:ext cx="3512929" cy="4100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52F175-3163-4B61-1AA8-7B6FBA925DA0}"/>
              </a:ext>
            </a:extLst>
          </p:cNvPr>
          <p:cNvSpPr txBox="1"/>
          <p:nvPr/>
        </p:nvSpPr>
        <p:spPr>
          <a:xfrm>
            <a:off x="5084954" y="2149028"/>
            <a:ext cx="686915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Изучите карту распространения в Африке двух подвидов трипаносом, а также двух видов мух цеце, и установите соответствие между признаками и названиями подвидов простейших.</a:t>
            </a:r>
          </a:p>
          <a:p>
            <a:endParaRPr lang="ru-RU" sz="1400" dirty="0"/>
          </a:p>
          <a:p>
            <a:r>
              <a:rPr lang="ru-RU" sz="1400" dirty="0"/>
              <a:t>  	</a:t>
            </a:r>
          </a:p>
          <a:p>
            <a:r>
              <a:rPr lang="ru-RU" sz="1400" dirty="0"/>
              <a:t>А) переносчиком является муха </a:t>
            </a:r>
            <a:r>
              <a:rPr lang="ru-RU" sz="1400" dirty="0" err="1"/>
              <a:t>Glossina</a:t>
            </a:r>
            <a:r>
              <a:rPr lang="ru-RU" sz="1400" dirty="0"/>
              <a:t> </a:t>
            </a:r>
            <a:r>
              <a:rPr lang="ru-RU" sz="1400" dirty="0" err="1"/>
              <a:t>palpalis</a:t>
            </a:r>
            <a:endParaRPr lang="ru-RU" sz="1400" dirty="0"/>
          </a:p>
          <a:p>
            <a:r>
              <a:rPr lang="ru-RU" sz="1400" dirty="0"/>
              <a:t>Б) 	вызывает наибольшее количество случаев заражения людей сонной болезнью</a:t>
            </a:r>
          </a:p>
          <a:p>
            <a:r>
              <a:rPr lang="ru-RU" sz="1400" dirty="0"/>
              <a:t>В) 	распространена вдоль побережья Атлантического океана</a:t>
            </a:r>
          </a:p>
          <a:p>
            <a:r>
              <a:rPr lang="ru-RU" sz="1400" dirty="0"/>
              <a:t>Г) 	переносчиком является муха </a:t>
            </a:r>
            <a:r>
              <a:rPr lang="ru-RU" sz="1400" dirty="0" err="1"/>
              <a:t>Glossina</a:t>
            </a:r>
            <a:r>
              <a:rPr lang="ru-RU" sz="1400" dirty="0"/>
              <a:t> </a:t>
            </a:r>
            <a:r>
              <a:rPr lang="ru-RU" sz="1400" dirty="0" err="1"/>
              <a:t>morsitans</a:t>
            </a:r>
            <a:endParaRPr lang="ru-RU" sz="1400" dirty="0"/>
          </a:p>
          <a:p>
            <a:r>
              <a:rPr lang="ru-RU" sz="1400" dirty="0"/>
              <a:t>Д) 	имеет меньший по площади ареал распространения</a:t>
            </a:r>
          </a:p>
          <a:p>
            <a:endParaRPr lang="ru-RU" sz="1400" dirty="0"/>
          </a:p>
          <a:p>
            <a:r>
              <a:rPr lang="ru-RU" sz="1400" dirty="0"/>
              <a:t>   	</a:t>
            </a:r>
          </a:p>
          <a:p>
            <a:r>
              <a:rPr lang="ru-RU" sz="1400" dirty="0"/>
              <a:t>1) 	</a:t>
            </a:r>
            <a:r>
              <a:rPr lang="ru-RU" sz="1400" dirty="0" err="1"/>
              <a:t>Trypanosoma</a:t>
            </a:r>
            <a:r>
              <a:rPr lang="ru-RU" sz="1400" dirty="0"/>
              <a:t> </a:t>
            </a:r>
            <a:r>
              <a:rPr lang="ru-RU" sz="1400" dirty="0" err="1"/>
              <a:t>brucei</a:t>
            </a:r>
            <a:r>
              <a:rPr lang="ru-RU" sz="1400" dirty="0"/>
              <a:t> </a:t>
            </a:r>
            <a:r>
              <a:rPr lang="ru-RU" sz="1400" dirty="0" err="1"/>
              <a:t>gambiense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2) 	</a:t>
            </a:r>
            <a:r>
              <a:rPr lang="ru-RU" sz="1400" dirty="0" err="1"/>
              <a:t>Trypanosoma</a:t>
            </a:r>
            <a:r>
              <a:rPr lang="ru-RU" sz="1400" dirty="0"/>
              <a:t> </a:t>
            </a:r>
            <a:r>
              <a:rPr lang="ru-RU" sz="1400" dirty="0" err="1"/>
              <a:t>brucei</a:t>
            </a:r>
            <a:r>
              <a:rPr lang="ru-RU" sz="1400" dirty="0"/>
              <a:t> </a:t>
            </a:r>
            <a:r>
              <a:rPr lang="ru-RU" sz="1400" dirty="0" err="1"/>
              <a:t>rhodesiense</a:t>
            </a:r>
            <a:endParaRPr lang="ru-RU" sz="1400" dirty="0"/>
          </a:p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5DE878F0-B14C-1FFA-2742-C423BA1FF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20915"/>
              </p:ext>
            </p:extLst>
          </p:nvPr>
        </p:nvGraphicFramePr>
        <p:xfrm>
          <a:off x="4809641" y="5774086"/>
          <a:ext cx="7382359" cy="975360"/>
        </p:xfrm>
        <a:graphic>
          <a:graphicData uri="http://schemas.openxmlformats.org/drawingml/2006/table">
            <a:tbl>
              <a:tblPr/>
              <a:tblGrid>
                <a:gridCol w="6060320">
                  <a:extLst>
                    <a:ext uri="{9D8B030D-6E8A-4147-A177-3AD203B41FA5}">
                      <a16:colId xmlns="" xmlns:a16="http://schemas.microsoft.com/office/drawing/2014/main" val="1781337822"/>
                    </a:ext>
                  </a:extLst>
                </a:gridCol>
                <a:gridCol w="1322039">
                  <a:extLst>
                    <a:ext uri="{9D8B030D-6E8A-4147-A177-3AD203B41FA5}">
                      <a16:colId xmlns="" xmlns:a16="http://schemas.microsoft.com/office/drawing/2014/main" val="343395318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>Ответ: А–1; Б–1; В–1; Г–2; Д–2; 11122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3422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>Верно указаны пять элементов ответа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effectLst/>
                        </a:rPr>
                        <a:t>2 балла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582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>Верно указаны три-четыре элемента ответа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effectLst/>
                        </a:rPr>
                        <a:t>1 балл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3341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>Верно указаны один-два элемента, или ответ отсутствует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effectLst/>
                        </a:rPr>
                        <a:t>0 баллов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018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7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25F018-414C-4662-C580-AF469BD4171B}"/>
              </a:ext>
            </a:extLst>
          </p:cNvPr>
          <p:cNvSpPr txBox="1"/>
          <p:nvPr/>
        </p:nvSpPr>
        <p:spPr>
          <a:xfrm>
            <a:off x="432109" y="159669"/>
            <a:ext cx="115889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В сетчатке млекопитающих и птиц есть две основные разновидности светочувствительных клеток: палочки и колбочки. Палочки обеспечивают ночное зрение, колбочки отвечают за дневное зрение и различение цветов. У большинства птиц имеется четыре типа колбочек с разными зрительными пигментами. При этом чем больше разновидностей колбочек, тем больше оттенков различает глаз.</a:t>
            </a:r>
          </a:p>
          <a:p>
            <a:endParaRPr lang="ru-RU" dirty="0"/>
          </a:p>
          <a:p>
            <a:r>
              <a:rPr lang="ru-RU" dirty="0"/>
              <a:t>«Кривые спектральной чувствительности колбочек птиц с указанием длины волны в максимуме их чувствительности»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86711F-F851-0708-067D-732704EC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7" y="2190994"/>
            <a:ext cx="4219575" cy="835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C9B2AE-17DD-D5A8-D853-BDB483E1491E}"/>
              </a:ext>
            </a:extLst>
          </p:cNvPr>
          <p:cNvSpPr txBox="1"/>
          <p:nvPr/>
        </p:nvSpPr>
        <p:spPr>
          <a:xfrm>
            <a:off x="284007" y="3002330"/>
            <a:ext cx="8873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Каким длинам волн соответствуют цвета солнечного спектра, и определите, какие четыре типа колбочек присутствуют в глазах птиц.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75D3C4-D922-1FFB-131E-DE2BC7087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58" y="3624817"/>
            <a:ext cx="4086225" cy="2066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A4DE1E-6499-12A1-40B8-D2C698F1D56C}"/>
              </a:ext>
            </a:extLst>
          </p:cNvPr>
          <p:cNvSpPr txBox="1"/>
          <p:nvPr/>
        </p:nvSpPr>
        <p:spPr>
          <a:xfrm>
            <a:off x="5561671" y="4011948"/>
            <a:ext cx="6105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Ответ: типы колбочек: ультрафиолетовые, синие, зелёные и жёлтые колбочки</a:t>
            </a:r>
          </a:p>
          <a:p>
            <a:r>
              <a:rPr lang="ru-RU" dirty="0"/>
              <a:t>Верный ответ   1 балл</a:t>
            </a:r>
          </a:p>
          <a:p>
            <a:r>
              <a:rPr lang="ru-RU" dirty="0"/>
              <a:t>Ответ неверный или отсутствует   0 баллов</a:t>
            </a:r>
          </a:p>
        </p:txBody>
      </p:sp>
    </p:spTree>
    <p:extLst>
      <p:ext uri="{BB962C8B-B14F-4D97-AF65-F5344CB8AC3E}">
        <p14:creationId xmlns:p14="http://schemas.microsoft.com/office/powerpoint/2010/main" val="32654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DA8135-6D44-6EEC-A5E7-96E748AD982C}"/>
              </a:ext>
            </a:extLst>
          </p:cNvPr>
          <p:cNvSpPr txBox="1"/>
          <p:nvPr/>
        </p:nvSpPr>
        <p:spPr>
          <a:xfrm>
            <a:off x="223024" y="223024"/>
            <a:ext cx="11608420" cy="3762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– приоритетная задача ФГОС 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Функциональная грамотность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 это выработанная в процессе учебной и практической деятельности способность к компетентному и эффективному действию, умение находить оптимальные способы решения проблем, возникающих в ходе практической деятельности, и воплощать найденные решения. 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Повышение уровня функциональной грамотности школьников может быть обеспечена успешной реализацией ФГОС, т.е. за счет достижения планируемых предметных, метапредметных и личностных результатов, если в учебном процессе реализован комплексный системно-деятельностный подход, если процесс обучения идет как процесс решения обучающимися различных классов учебно-познавательных и учебно-практических задач, задач на применение или перенос тех знаний и тех умений, которые учитель формирует.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3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132689-2B00-2F78-4D75-B5CB51D7F95C}"/>
              </a:ext>
            </a:extLst>
          </p:cNvPr>
          <p:cNvSpPr txBox="1"/>
          <p:nvPr/>
        </p:nvSpPr>
        <p:spPr>
          <a:xfrm>
            <a:off x="320598" y="83392"/>
            <a:ext cx="116000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Разные животные обладают различным углом обзора и различной способностью увидеть объект, расположенный на периферии зрения.</a:t>
            </a:r>
          </a:p>
          <a:p>
            <a:endParaRPr lang="ru-RU" dirty="0"/>
          </a:p>
          <a:p>
            <a:r>
              <a:rPr lang="ru-RU" dirty="0"/>
              <a:t>Бинокулярное зрение – способность одновременно видеть изображение предмета обоими глазами. Монокулярное (или боковое) зрение – способность видеть изображение предмета только одним глазом. При монокулярном зрении глаз получает информацию о форме видимого объекта и его размере, высоте и ширине. Видеть мир объёмно, с возможностью определения расстояния между объектами позволяет только сформированное бинокулярное (стереоскопическое) зрение.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801E3E2-1224-9852-7554-AC7D3A7C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6" y="2391716"/>
            <a:ext cx="3179295" cy="3242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C27ED7-8712-779B-852C-031D7300FC29}"/>
              </a:ext>
            </a:extLst>
          </p:cNvPr>
          <p:cNvSpPr txBox="1"/>
          <p:nvPr/>
        </p:nvSpPr>
        <p:spPr>
          <a:xfrm>
            <a:off x="4421127" y="2548274"/>
            <a:ext cx="6105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Какой угол обзора имеет в отдельности каждый глаз гигантской акулы-молота?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B8A9C4-BFEE-4BA4-456E-BF8308DB75D3}"/>
              </a:ext>
            </a:extLst>
          </p:cNvPr>
          <p:cNvSpPr txBox="1"/>
          <p:nvPr/>
        </p:nvSpPr>
        <p:spPr>
          <a:xfrm>
            <a:off x="4970655" y="3635299"/>
            <a:ext cx="6105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Ответ: 182°</a:t>
            </a:r>
          </a:p>
          <a:p>
            <a:r>
              <a:rPr lang="ru-RU" dirty="0"/>
              <a:t> Верный ответ- 1 балл</a:t>
            </a:r>
          </a:p>
          <a:p>
            <a:r>
              <a:rPr lang="ru-RU" dirty="0"/>
              <a:t>Ответ неверный или отсутствует 0 баллов</a:t>
            </a:r>
          </a:p>
        </p:txBody>
      </p:sp>
    </p:spTree>
    <p:extLst>
      <p:ext uri="{BB962C8B-B14F-4D97-AF65-F5344CB8AC3E}">
        <p14:creationId xmlns:p14="http://schemas.microsoft.com/office/powerpoint/2010/main" val="6466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B8554C-EFCB-5335-5016-27E37E6BDAFF}"/>
              </a:ext>
            </a:extLst>
          </p:cNvPr>
          <p:cNvSpPr txBox="1"/>
          <p:nvPr/>
        </p:nvSpPr>
        <p:spPr>
          <a:xfrm>
            <a:off x="100361" y="196686"/>
            <a:ext cx="112989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Разные животные обладают различным углом обзора и различной способностью увидеть объект, расположенный на периферии зрения.</a:t>
            </a:r>
          </a:p>
          <a:p>
            <a:endParaRPr lang="ru-RU" dirty="0"/>
          </a:p>
          <a:p>
            <a:r>
              <a:rPr lang="ru-RU" dirty="0"/>
              <a:t>Бинокулярное зрение – способность одновременно видеть изображение предмета обоими глазами. Монокулярное (или боковое) зрение – способность видеть изображение предмета только одним глазом. При монокулярном зрении глаз получает информацию о форме видимого объекта и его размере, высоте и ширине. Видеть мир объёмно, с возможностью определения расстояния между объектами позволяет только сформированное бинокулярное (стереоскопическое) зрение.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5F39CE-7792-CB8D-E574-6D6F0C4E8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65" y="2503914"/>
            <a:ext cx="4762500" cy="209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0BA8BE-1646-6FAF-273C-95972C8080AA}"/>
              </a:ext>
            </a:extLst>
          </p:cNvPr>
          <p:cNvSpPr txBox="1"/>
          <p:nvPr/>
        </p:nvSpPr>
        <p:spPr>
          <a:xfrm>
            <a:off x="5294041" y="2503914"/>
            <a:ext cx="610529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ОСОБЕННОСТИ ЗРЕНИЯ	 	ВИДЫ ПТИЦ</a:t>
            </a:r>
          </a:p>
          <a:p>
            <a:r>
              <a:rPr lang="ru-RU" sz="1400" dirty="0"/>
              <a:t>А) 	Поле зрения каждого глаза меньше 180° в горизонтальной плоскости</a:t>
            </a:r>
          </a:p>
          <a:p>
            <a:r>
              <a:rPr lang="ru-RU" sz="1400" dirty="0"/>
              <a:t>Б) Лучше всего могут оценивать расстояние до расположенного впереди объекта</a:t>
            </a:r>
          </a:p>
          <a:p>
            <a:r>
              <a:rPr lang="ru-RU" sz="1400" dirty="0"/>
              <a:t>В) 	Поле зрения достигает 360° в горизонтальной плоскости</a:t>
            </a:r>
          </a:p>
          <a:p>
            <a:r>
              <a:rPr lang="ru-RU" sz="1400" dirty="0"/>
              <a:t>Г) 	Зона бинокулярного зрения расположена только спереди, угол этой зоны равен углу слепой зоны</a:t>
            </a:r>
          </a:p>
          <a:p>
            <a:r>
              <a:rPr lang="ru-RU" sz="1400" dirty="0"/>
              <a:t>Д) 	Глаза смещены на переднюю сторону головы, но способны к широкоугольному боковому зрению</a:t>
            </a:r>
          </a:p>
          <a:p>
            <a:r>
              <a:rPr lang="ru-RU" sz="1400" dirty="0"/>
              <a:t>Е) Могут смотреть назад, не поворачивая головы</a:t>
            </a:r>
          </a:p>
          <a:p>
            <a:endParaRPr lang="ru-RU" sz="1400" dirty="0"/>
          </a:p>
          <a:p>
            <a:r>
              <a:rPr lang="ru-RU" sz="1400" dirty="0"/>
              <a:t>1) 	Дятел</a:t>
            </a:r>
          </a:p>
          <a:p>
            <a:r>
              <a:rPr lang="ru-RU" sz="1400" dirty="0"/>
              <a:t>2) 	Воробей</a:t>
            </a:r>
          </a:p>
          <a:p>
            <a:r>
              <a:rPr lang="ru-RU" sz="1400" dirty="0"/>
              <a:t>3) 	Сова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8E8B10-78E2-7DEE-1CBA-9BCF6507DB5B}"/>
              </a:ext>
            </a:extLst>
          </p:cNvPr>
          <p:cNvSpPr txBox="1"/>
          <p:nvPr/>
        </p:nvSpPr>
        <p:spPr>
          <a:xfrm>
            <a:off x="-9292" y="5181570"/>
            <a:ext cx="49627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Ответ: А–3; Б–3; В–1; Г–2; Д–2; Е–1 / 331221</a:t>
            </a:r>
          </a:p>
          <a:p>
            <a:r>
              <a:rPr lang="ru-RU" sz="1600" b="1" dirty="0"/>
              <a:t>Верно указаны шесть элементов ответа 2 балла</a:t>
            </a:r>
          </a:p>
          <a:p>
            <a:r>
              <a:rPr lang="ru-RU" sz="1600" b="1" dirty="0"/>
              <a:t>Верно указаны четыре-пять элемента 1 балл</a:t>
            </a:r>
          </a:p>
          <a:p>
            <a:r>
              <a:rPr lang="ru-RU" sz="1600" b="1" dirty="0"/>
              <a:t>Верно указаны один-три элемента, или ответ отсутствует  0 баллов</a:t>
            </a:r>
          </a:p>
        </p:txBody>
      </p:sp>
    </p:spTree>
    <p:extLst>
      <p:ext uri="{BB962C8B-B14F-4D97-AF65-F5344CB8AC3E}">
        <p14:creationId xmlns:p14="http://schemas.microsoft.com/office/powerpoint/2010/main" val="364189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A0F809-F243-D3EE-F4F1-3E76ADE0E138}"/>
              </a:ext>
            </a:extLst>
          </p:cNvPr>
          <p:cNvSpPr txBox="1"/>
          <p:nvPr/>
        </p:nvSpPr>
        <p:spPr>
          <a:xfrm>
            <a:off x="186782" y="178408"/>
            <a:ext cx="118676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Учёные сопоставили данные о форме зрачков 182 наземных видов животных с их образом жизни. Оказалось, что форма зрачка зависит от способа добывания пищи. Точками на графике отображены виды животных, попавшие в ту или иную группу по способу поиска пищи и форме зрачков.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A985D0D-EC80-ADA9-FD8B-00DAE4F0C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2" y="1159610"/>
            <a:ext cx="5372100" cy="3133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446901-B180-6C36-98C6-12702252DBF6}"/>
              </a:ext>
            </a:extLst>
          </p:cNvPr>
          <p:cNvSpPr txBox="1"/>
          <p:nvPr/>
        </p:nvSpPr>
        <p:spPr>
          <a:xfrm>
            <a:off x="5673183" y="1159610"/>
            <a:ext cx="610529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Каким видам с наибольшей вероятностью соответствует та или иная форма зрачка? В ответ запишите только номера, под которыми указаны животные.</a:t>
            </a:r>
          </a:p>
          <a:p>
            <a:endParaRPr lang="ru-RU" sz="1400" b="1" dirty="0"/>
          </a:p>
          <a:p>
            <a:r>
              <a:rPr lang="ru-RU" sz="1400" b="1" dirty="0"/>
              <a:t>1. Верблюд; 2. Медведь; 3. Бегемот; 4. Лиса; 5. Коза; 6. Удав; 7. Крокодил; 8. Гепард; 9. Волк; 10. Зебра; 11. Домашняя кошка; 12. Филин.</a:t>
            </a:r>
          </a:p>
          <a:p>
            <a:endParaRPr lang="ru-RU" sz="1400" b="1" dirty="0"/>
          </a:p>
          <a:p>
            <a:r>
              <a:rPr lang="ru-RU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CC7959-F98B-A517-7E99-BC3EAFED91B8}"/>
              </a:ext>
            </a:extLst>
          </p:cNvPr>
          <p:cNvSpPr txBox="1"/>
          <p:nvPr/>
        </p:nvSpPr>
        <p:spPr>
          <a:xfrm>
            <a:off x="6120624" y="2726472"/>
            <a:ext cx="61052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Форма зрачка                                                 Животные</a:t>
            </a:r>
          </a:p>
          <a:p>
            <a:r>
              <a:rPr lang="ru-RU" sz="1600" b="1" dirty="0"/>
              <a:t>Вертикальный зрачок</a:t>
            </a:r>
          </a:p>
          <a:p>
            <a:r>
              <a:rPr lang="ru-RU" sz="1600" b="1" dirty="0"/>
              <a:t>Круглый зрачок</a:t>
            </a:r>
          </a:p>
          <a:p>
            <a:r>
              <a:rPr lang="ru-RU" sz="1600" b="1" dirty="0"/>
              <a:t>Горизонтальный зрачок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7E4C548-5D31-C6B7-BD4B-40FF6BAE375A}"/>
              </a:ext>
            </a:extLst>
          </p:cNvPr>
          <p:cNvSpPr txBox="1"/>
          <p:nvPr/>
        </p:nvSpPr>
        <p:spPr>
          <a:xfrm>
            <a:off x="5673183" y="4467975"/>
            <a:ext cx="6110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Вертикальный зрачок - 46711</a:t>
            </a:r>
          </a:p>
          <a:p>
            <a:r>
              <a:rPr lang="ru-RU" dirty="0"/>
              <a:t>Круглый зрачок - 28912</a:t>
            </a:r>
          </a:p>
          <a:p>
            <a:r>
              <a:rPr lang="ru-RU" dirty="0"/>
              <a:t>Горизонтальный зрачок    - 13510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E9E059E-EFA2-4FA3-A3F4-5B02398CB08A}"/>
              </a:ext>
            </a:extLst>
          </p:cNvPr>
          <p:cNvSpPr txBox="1"/>
          <p:nvPr/>
        </p:nvSpPr>
        <p:spPr>
          <a:xfrm>
            <a:off x="9756" y="5343036"/>
            <a:ext cx="61108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Верно указаны 10–12 животных – 2 балла</a:t>
            </a:r>
          </a:p>
          <a:p>
            <a:r>
              <a:rPr lang="ru-RU" dirty="0"/>
              <a:t>Верно указаны 7–9 животных   1балл</a:t>
            </a:r>
          </a:p>
          <a:p>
            <a:r>
              <a:rPr lang="ru-RU" dirty="0"/>
              <a:t>Верно указаны 6 животных, или ответ отсутствует – </a:t>
            </a:r>
          </a:p>
          <a:p>
            <a:r>
              <a:rPr lang="ru-RU" dirty="0"/>
              <a:t>0 баллов</a:t>
            </a:r>
          </a:p>
        </p:txBody>
      </p:sp>
    </p:spTree>
    <p:extLst>
      <p:ext uri="{BB962C8B-B14F-4D97-AF65-F5344CB8AC3E}">
        <p14:creationId xmlns:p14="http://schemas.microsoft.com/office/powerpoint/2010/main" val="12981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F23EB1D-81D7-5174-86FB-E2200584C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48" y="45039"/>
            <a:ext cx="11677431" cy="656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6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9FACC18-6ACD-D268-01F0-E4881876A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736"/>
            <a:ext cx="12039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07.05.2018 № 204 «О национальных целях и стратегических задачах развития Российской Федерации на период до 2024 года» 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 tooltip=" скачать  документ 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Приказ Министерства Просвещения РФ от 06.05.2019г. № 219 Об утверждении методологии и критериев оценки качества общего образования в ОО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1028" name="Рисунок 2" descr="(просмотр)&quot;/">
            <a:hlinkClick r:id="rId3" tooltip=" просмотр документа "/>
            <a:extLst>
              <a:ext uri="{FF2B5EF4-FFF2-40B4-BE49-F238E27FC236}">
                <a16:creationId xmlns="" xmlns:a16="http://schemas.microsoft.com/office/drawing/2014/main" id="{FD9FE2BF-CFFC-6022-F166-8359E5941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0071128-BD1D-0E61-81FF-DF4BC34AF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3420"/>
            <a:ext cx="11690195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Письмо Департамента государственной политики и управления в сфере общего образования от 14.09.2021 № 03-1510 «Об организации работы по повышению функциональной грамотности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 tooltip=" скачать  документ 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Письмо Министерства просвещения РФ от 17.09.2021 № 03-1526 О методическом обеспечении работы по повышению функциональной грамотности.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6" tooltip=" скачать  документ 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Письмо Министерства просвещения РФ от 22.03.2021 № 04-238 Об электронном банке тренировочных заданий по оценке функциональной грамотности.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РФ от 12 сентября 2019 года № ТС-2176/04 «О материалах для формирования и оценки функциональной грамотности обучающихся»).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https://docs.cntd.ru/document/563477108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российской федерации Письмо от 17 сентября 2021 года n 03-1526 «О методическом обеспечении работы по повышению функциональной грамотности»  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https://docs.cntd.ru/document/608968046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от 26.01.2021 г. № ТВ-94/04 " Об электронном банке тренировочных заданий по оценке функциональной грамотности" 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702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D9CF61-F982-90AA-C4EB-70444FA8FD0D}"/>
              </a:ext>
            </a:extLst>
          </p:cNvPr>
          <p:cNvSpPr txBox="1"/>
          <p:nvPr/>
        </p:nvSpPr>
        <p:spPr>
          <a:xfrm>
            <a:off x="111511" y="312234"/>
            <a:ext cx="11786839" cy="4147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РФ и Институт стратегии развития образования РФ РАН «Основные подходы к оценке глобальных компетенций учащихся основной школы»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РФ и Институт стратегии развития образования РФ РАН «Основные подходы к оценке читательской грамотности учащихся основной школы»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РФ и Институт стратегии развития образования РФ РАН «Основные подходы к оценке математической грамотности учащихся основной школы»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РФ и Институт стратегии развития образования РФ РАН «Основные подходы к оценке естественно-научной грамотности учащихся основной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РФ и Институт стратегии развития образования РФ РАН «Основные подходы к оценке финансовой грамотности учащихся основной школы»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РФ и Институт стратегии развития образования РФ РАН «Основные подходы к оценке креативного мышления учащихся основной школы»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E70E83-C556-6C1B-7174-B2E392623DA4}"/>
              </a:ext>
            </a:extLst>
          </p:cNvPr>
          <p:cNvSpPr txBox="1"/>
          <p:nvPr/>
        </p:nvSpPr>
        <p:spPr>
          <a:xfrm>
            <a:off x="223025" y="442798"/>
            <a:ext cx="11418849" cy="339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основных составляющих функциональной грамотности выделены: 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математическая, читательская, естественнонаучная, финансовая грамотности, глобальные компетенции и креативное мышление.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Главной характеристикой каждой составляющей является способность действовать и взаимодействовать с окружающим миром, решая при этом разнообразные задачи.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et\Desktop\slide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et\Desktop\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et\Downloads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D43EAC-1FDE-2DD7-7BA2-3A19C121792C}"/>
              </a:ext>
            </a:extLst>
          </p:cNvPr>
          <p:cNvSpPr txBox="1"/>
          <p:nvPr/>
        </p:nvSpPr>
        <p:spPr>
          <a:xfrm>
            <a:off x="146824" y="249538"/>
            <a:ext cx="1189835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………В  рамках  проекта  </a:t>
            </a:r>
            <a:r>
              <a:rPr lang="ru-RU" sz="2400" dirty="0" err="1"/>
              <a:t>Минпросвещения</a:t>
            </a:r>
            <a:r>
              <a:rPr lang="ru-RU" sz="2400" dirty="0"/>
              <a:t>  России  «Мониторинг  формирования </a:t>
            </a:r>
            <a:r>
              <a:rPr lang="ru-RU" sz="2400" dirty="0" smtClean="0"/>
              <a:t>функциональной </a:t>
            </a:r>
            <a:r>
              <a:rPr lang="ru-RU" sz="2400" dirty="0"/>
              <a:t>грамотности обучающихся» (далее – проект), экспертами ФГБНУ </a:t>
            </a:r>
            <a:r>
              <a:rPr lang="ru-RU" sz="2400" dirty="0" smtClean="0"/>
              <a:t>«</a:t>
            </a:r>
            <a:r>
              <a:rPr lang="ru-RU" sz="2400" dirty="0"/>
              <a:t>Институт  стратегии  развития  образования  Российской  академии  образования» </a:t>
            </a:r>
            <a:r>
              <a:rPr lang="ru-RU" sz="2400" dirty="0" smtClean="0"/>
              <a:t>разработаны  </a:t>
            </a:r>
            <a:r>
              <a:rPr lang="ru-RU" sz="2400" dirty="0"/>
              <a:t>и  апробированы  дидактические  подходы  к  созданию  заданий  </a:t>
            </a:r>
            <a:r>
              <a:rPr lang="ru-RU" sz="2400" dirty="0" smtClean="0"/>
              <a:t>для  </a:t>
            </a:r>
            <a:r>
              <a:rPr lang="ru-RU" sz="2400" dirty="0"/>
              <a:t>оценки  уровня  функциональной  грамотности  обучающихся.  Результатом </a:t>
            </a:r>
          </a:p>
          <a:p>
            <a:r>
              <a:rPr lang="ru-RU" sz="2400" dirty="0"/>
              <a:t>проекта  стало  формирование  банка  открытых  заданий  ( http://</a:t>
            </a:r>
            <a:r>
              <a:rPr lang="ru-RU" sz="2400" dirty="0" smtClean="0"/>
              <a:t>skiv.instrao.ru/bank-zadaniy</a:t>
            </a:r>
            <a:r>
              <a:rPr lang="ru-RU" sz="2400" dirty="0"/>
              <a:t>/ ), а также выпуск печатных учебных пособий эталонных заданий по шести </a:t>
            </a:r>
            <a:r>
              <a:rPr lang="ru-RU" sz="2400" dirty="0" smtClean="0"/>
              <a:t>направлениям </a:t>
            </a:r>
            <a:r>
              <a:rPr lang="ru-RU" sz="2400" dirty="0"/>
              <a:t>функциональной грамотности (серия «Функциональная грамотность. </a:t>
            </a:r>
          </a:p>
          <a:p>
            <a:r>
              <a:rPr lang="ru-RU" sz="2400" dirty="0"/>
              <a:t>Учимся для жизни»)……..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20C682-BB93-7457-9E3F-CFB40B8A76C7}"/>
              </a:ext>
            </a:extLst>
          </p:cNvPr>
          <p:cNvSpPr txBox="1"/>
          <p:nvPr/>
        </p:nvSpPr>
        <p:spPr>
          <a:xfrm>
            <a:off x="8242609" y="4271554"/>
            <a:ext cx="38025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Департамент государственной </a:t>
            </a:r>
          </a:p>
          <a:p>
            <a:r>
              <a:rPr lang="ru-RU" dirty="0"/>
              <a:t>политики и управления в сфере </a:t>
            </a:r>
          </a:p>
          <a:p>
            <a:r>
              <a:rPr lang="ru-RU" dirty="0"/>
              <a:t>.общего образования  № 03-1526 17.09.2021</a:t>
            </a:r>
          </a:p>
        </p:txBody>
      </p:sp>
    </p:spTree>
    <p:extLst>
      <p:ext uri="{BB962C8B-B14F-4D97-AF65-F5344CB8AC3E}">
        <p14:creationId xmlns:p14="http://schemas.microsoft.com/office/powerpoint/2010/main" val="35804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35ED78-F759-5135-487E-247C2E0BD7FB}"/>
              </a:ext>
            </a:extLst>
          </p:cNvPr>
          <p:cNvSpPr txBox="1"/>
          <p:nvPr/>
        </p:nvSpPr>
        <p:spPr>
          <a:xfrm>
            <a:off x="791737" y="301084"/>
            <a:ext cx="111512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Под </a:t>
            </a:r>
            <a:r>
              <a:rPr lang="ru-RU" sz="3200" dirty="0" err="1"/>
              <a:t>естественнонаучнои</a:t>
            </a:r>
            <a:r>
              <a:rPr lang="ru-RU" sz="3200" dirty="0"/>
              <a:t>̆ грамотностью понимают «способность человека занимать активную гражданскую позицию по вопросам, связанным с развитием естественных наук и применением их достижений,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имеющим отношение к естественным наукам и технологиям»</a:t>
            </a:r>
          </a:p>
        </p:txBody>
      </p:sp>
    </p:spTree>
    <p:extLst>
      <p:ext uri="{BB962C8B-B14F-4D97-AF65-F5344CB8AC3E}">
        <p14:creationId xmlns:p14="http://schemas.microsoft.com/office/powerpoint/2010/main" val="427508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4985419-5F3F-2247-86A6-0F47B286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2" y="173507"/>
            <a:ext cx="11092121" cy="623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5034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272</TotalTime>
  <Words>1270</Words>
  <Application>Microsoft Office PowerPoint</Application>
  <PresentationFormat>Широкоэкранный</PresentationFormat>
  <Paragraphs>188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Lucida Sans Unicode</vt:lpstr>
      <vt:lpstr>Symbol</vt:lpstr>
      <vt:lpstr>Times New Roman</vt:lpstr>
      <vt:lpstr>Verdana</vt:lpstr>
      <vt:lpstr>Wingdings 2</vt:lpstr>
      <vt:lpstr>Wingdings 3</vt:lpstr>
      <vt:lpstr>Открытая</vt:lpstr>
      <vt:lpstr>Развитие функциональной грамотности  на уроках по курсу «Зоология»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грамотности  на уроках по курсу «Зоология»</dc:title>
  <dc:creator>Елена Зайцева</dc:creator>
  <cp:lastModifiedBy>Горбатова О.Н.</cp:lastModifiedBy>
  <cp:revision>18</cp:revision>
  <dcterms:created xsi:type="dcterms:W3CDTF">2023-03-18T11:03:37Z</dcterms:created>
  <dcterms:modified xsi:type="dcterms:W3CDTF">2023-03-23T01:02:23Z</dcterms:modified>
</cp:coreProperties>
</file>