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2"/>
  </p:notesMasterIdLst>
  <p:sldIdLst>
    <p:sldId id="1248" r:id="rId2"/>
    <p:sldId id="257" r:id="rId3"/>
    <p:sldId id="1256" r:id="rId4"/>
    <p:sldId id="266" r:id="rId5"/>
    <p:sldId id="508" r:id="rId6"/>
    <p:sldId id="268" r:id="rId7"/>
    <p:sldId id="1259" r:id="rId8"/>
    <p:sldId id="1260" r:id="rId9"/>
    <p:sldId id="1257" r:id="rId10"/>
    <p:sldId id="1258" r:id="rId11"/>
    <p:sldId id="1269" r:id="rId12"/>
    <p:sldId id="1270" r:id="rId13"/>
    <p:sldId id="256" r:id="rId14"/>
    <p:sldId id="1262" r:id="rId15"/>
    <p:sldId id="277" r:id="rId16"/>
    <p:sldId id="430" r:id="rId17"/>
    <p:sldId id="1219" r:id="rId18"/>
    <p:sldId id="1273" r:id="rId19"/>
    <p:sldId id="555" r:id="rId20"/>
    <p:sldId id="539" r:id="rId21"/>
    <p:sldId id="1271" r:id="rId22"/>
    <p:sldId id="1272" r:id="rId23"/>
    <p:sldId id="1221" r:id="rId24"/>
    <p:sldId id="549" r:id="rId25"/>
    <p:sldId id="550" r:id="rId26"/>
    <p:sldId id="1244" r:id="rId27"/>
    <p:sldId id="1240" r:id="rId28"/>
    <p:sldId id="1241" r:id="rId29"/>
    <p:sldId id="1261" r:id="rId30"/>
    <p:sldId id="1245" r:id="rId31"/>
    <p:sldId id="1266" r:id="rId32"/>
    <p:sldId id="1263" r:id="rId33"/>
    <p:sldId id="1274" r:id="rId34"/>
    <p:sldId id="1247" r:id="rId35"/>
    <p:sldId id="1264" r:id="rId36"/>
    <p:sldId id="1265" r:id="rId37"/>
    <p:sldId id="530" r:id="rId38"/>
    <p:sldId id="1267" r:id="rId39"/>
    <p:sldId id="429" r:id="rId40"/>
    <p:sldId id="126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7" autoAdjust="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27FE7-D513-42EB-9B7D-BDFED90F449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A07E4-3261-4BD7-8247-2414C0EC4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45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A07E4-3261-4BD7-8247-2414C0EC44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1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A07E4-3261-4BD7-8247-2414C0EC44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A07E4-3261-4BD7-8247-2414C0EC44E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7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A07E4-3261-4BD7-8247-2414C0EC44E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8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A07E4-3261-4BD7-8247-2414C0EC44E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01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3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9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6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8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9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7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7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E90BBB-2E29-4D26-A830-18474280042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34A331-2345-416C-8305-5BFD5F4CFA0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estestvennonauchnaya-gramotnost/%D0%95%D0%93_%D0%9C%D0%B5%D1%82%D0%BE%D0%B4%D0%B8%D1%87%D0%B5%D1%81%D0%BA%D0%B8%D0%B5%20%D1%80%D0%B5%D0%BA%D0%BE%D0%BC%D0%B5%D0%BD%D0%B4%D0%B0%D1%86%D0%B8%D0%B8_2021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estestvennonauchnaya-gramotnost/%D0%95%D0%93_5_%D0%A7%D0%B5%D0%BC%D0%9C%D1%8B%D0%94%D1%8B%D1%88%D0%B8%D0%BC_%D1%82%D0%B5%D0%BA%D1%81%D1%82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ecd.org/pisa/PISA2015Questions/platform/index.html?user=&amp;domain=SCI&amp;unit=S623-RunningInHotWeather&amp;lang=rus-RUS" TargetMode="External"/><Relationship Id="rId3" Type="http://schemas.openxmlformats.org/officeDocument/2006/relationships/hyperlink" Target="https://fipi.ru/otkrytyy-bank-zadaniy-dlya-otsenki-yestestvennonauchnoy-gramotnosti" TargetMode="External"/><Relationship Id="rId7" Type="http://schemas.openxmlformats.org/officeDocument/2006/relationships/hyperlink" Target="https://www.oecd.org/pisa/PISA2015Questions/platform/index.html?user=&amp;domain=SCI&amp;unit=S656-BirdMigration&amp;lang=rus-RUS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://skiv.instrao.ru/bank-zadaniy/estestvennonauchnaya-gramotnos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oco.ru/%D0%BF%D1%80%D0%B8%D0%BC%D0%B5%D1%80%D1%8B-%D0%B7%D0%B0%D0%B4%D0%B0%D1%87-pisa" TargetMode="External"/><Relationship Id="rId11" Type="http://schemas.openxmlformats.org/officeDocument/2006/relationships/hyperlink" Target="https://www.oecd.org/pisa/PISA2015Questions/platform/index.html?user=&amp;domain=SCI&amp;unit=S601-SustainableFishFarming&amp;lang=rus-RUS" TargetMode="External"/><Relationship Id="rId5" Type="http://schemas.openxmlformats.org/officeDocument/2006/relationships/hyperlink" Target="https://media.prosv.ru/fg/" TargetMode="External"/><Relationship Id="rId10" Type="http://schemas.openxmlformats.org/officeDocument/2006/relationships/hyperlink" Target="https://www.oecd.org/pisa/PISA2015Questions/platform/index.html?user=&amp;domain=SCI&amp;unit=S641-MeteoroidsAndCraters&amp;lang=rus-RUS" TargetMode="External"/><Relationship Id="rId4" Type="http://schemas.openxmlformats.org/officeDocument/2006/relationships/hyperlink" Target="https://fg.resh.edu.ru/" TargetMode="External"/><Relationship Id="rId9" Type="http://schemas.openxmlformats.org/officeDocument/2006/relationships/hyperlink" Target="https://www.oecd.org/pisa/PISA2015Questions/platform/index.html?user=&amp;domain=SCI&amp;unit=S637-SlopeFaceInvestigation&amp;lang=rus-RU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kiv.instrao.ru/bank-zadaniy/estestvennonauchnaya-gramotnost/eg-7-2022/01_%D0%95%D0%93_7_%D0%91%D0%BE%D1%80%D0%B0_%D1%82%D0%B5%D0%BA%D1%81%D1%82.pdf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CB61985-1EB5-49BF-B846-67DF95800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597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Консультация со школами-участниками федеральной диагностической работы по итогам проведения диагностических работ по естественно-научной грамотности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6B1D46A3-5FE1-496A-8796-3B895B1CF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7297" y="4528772"/>
            <a:ext cx="5964658" cy="1143000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Шорина анна Александровна – доцент кафедры ЕНО</a:t>
            </a:r>
          </a:p>
        </p:txBody>
      </p:sp>
      <p:pic>
        <p:nvPicPr>
          <p:cNvPr id="6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A12CE737-349C-4E01-98DE-AF841F707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82"/>
            <a:ext cx="1425388" cy="9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7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CCF0D98A-5E2D-450B-9FF0-8D7F32909E8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00288881"/>
              </p:ext>
            </p:extLst>
          </p:nvPr>
        </p:nvGraphicFramePr>
        <p:xfrm>
          <a:off x="10160" y="375552"/>
          <a:ext cx="12181840" cy="661346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610394">
                  <a:extLst>
                    <a:ext uri="{9D8B030D-6E8A-4147-A177-3AD203B41FA5}">
                      <a16:colId xmlns:a16="http://schemas.microsoft.com/office/drawing/2014/main" xmlns="" val="3682324485"/>
                    </a:ext>
                  </a:extLst>
                </a:gridCol>
                <a:gridCol w="5510276">
                  <a:extLst>
                    <a:ext uri="{9D8B030D-6E8A-4147-A177-3AD203B41FA5}">
                      <a16:colId xmlns:a16="http://schemas.microsoft.com/office/drawing/2014/main" xmlns="" val="3781764325"/>
                    </a:ext>
                  </a:extLst>
                </a:gridCol>
                <a:gridCol w="4061170">
                  <a:extLst>
                    <a:ext uri="{9D8B030D-6E8A-4147-A177-3AD203B41FA5}">
                      <a16:colId xmlns:a16="http://schemas.microsoft.com/office/drawing/2014/main" xmlns="" val="2115301392"/>
                    </a:ext>
                  </a:extLst>
                </a:gridCol>
              </a:tblGrid>
              <a:tr h="494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Базовые логические действия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Базовые исследовательские действия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с информацией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/>
                </a:tc>
                <a:extLst>
                  <a:ext uri="{0D108BD9-81ED-4DB2-BD59-A6C34878D82A}">
                    <a16:rowId xmlns:a16="http://schemas.microsoft.com/office/drawing/2014/main" xmlns="" val="4104546971"/>
                  </a:ext>
                </a:extLst>
              </a:tr>
              <a:tr h="5916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-самостоятельно формулировать и актуализировать проблему, рассматривать её всесторонне;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-устанавливать существенный признак или основания для её сравнения, классификации и обобщения;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-определять цели деятельности, задавать параметры и критерии их достижения;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-выявлять закономерности и противоречия в рассматриваемых явлениях;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-вносить коррективы в деятельность, оценивать соответствие результатов целям, оценивать риски последствий деятельности;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-развивать креативное мышление при решении жизненных проблем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-владеть навыками учебно-исследовательской и проектной деятельности, навыками разрешения проблем;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-способность и готовность к самостоятельному поиску методов решения практических задач, применению различных методов познания;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-овладение видами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-формирование научного типа мышления, владение научной терминологией, ключевыми понятиями и методами;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-ставить и формулировать собственные задачи в образовательной деятельности и жизненных ситуациях;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-выявлять причинно-следственные связи и актуализировать задачу, выдвигать гипотезу её решения, находить аргументы для доказательства своих утверждений, задавать параметры и критерии решения;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-анализировать полученные в ходе решения задачи результаты, критически оценивать их достоверность, прогнозировать изменение в новых условиях;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-давать оценку новым ситуациям, оценивать приобретённый опыт;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-разрабатывать план решения проблемы с учётом анализа имеющихся материальных и нематериальных ресурсов;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-осуществлять целенаправленный поиск переноса средств и способов действия в профессиональную среду;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-уметь переносить знания в познавательную и практическую области жизнедеятельности;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-уметь интегрировать знания из разных предметных областей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-владеть навыками получения информации из источников разных типов, самостоятельно осуществлять поиск, анализ, систематизацию и интерпретацию информации различных видов и форм представления;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-создавать тексты в различных форматах с учётом назначения информации и целевой аудитории, выбирая оптимальную форму представления и визуализации;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-оценивать достоверность, легитимность информации, её соответствие правовым и морально-этическим нормам;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-использовать средства информационных и коммуникационных технологий в решении когнитивных, коммуникативных и организационных задач с соблюдением требований эргономики, техники безопасности, гигиены, ресурсосбережения, правовых и этических норм, норм информационной безопасности;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-владеть навыками распознавания и защиты информации, информационной безопасности личности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/>
                </a:tc>
                <a:extLst>
                  <a:ext uri="{0D108BD9-81ED-4DB2-BD59-A6C34878D82A}">
                    <a16:rowId xmlns:a16="http://schemas.microsoft.com/office/drawing/2014/main" xmlns="" val="35507976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83DC8A-38D9-4187-B8E5-614021F9E4D2}"/>
              </a:ext>
            </a:extLst>
          </p:cNvPr>
          <p:cNvSpPr txBox="1"/>
          <p:nvPr/>
        </p:nvSpPr>
        <p:spPr>
          <a:xfrm>
            <a:off x="0" y="0"/>
            <a:ext cx="1210056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 результаты освоения программы по ФГОС СОО (универсальные учебные познавательные действия)</a:t>
            </a:r>
          </a:p>
        </p:txBody>
      </p:sp>
    </p:spTree>
    <p:extLst>
      <p:ext uri="{BB962C8B-B14F-4D97-AF65-F5344CB8AC3E}">
        <p14:creationId xmlns:p14="http://schemas.microsoft.com/office/powerpoint/2010/main" val="105800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AF7A4F-9ECD-40A1-90F2-3A1A8E48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28" y="106600"/>
            <a:ext cx="6693408" cy="6773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A194B0-9CFA-4326-B58F-6D2BF78C65AB}"/>
              </a:ext>
            </a:extLst>
          </p:cNvPr>
          <p:cNvSpPr txBox="1"/>
          <p:nvPr/>
        </p:nvSpPr>
        <p:spPr>
          <a:xfrm>
            <a:off x="8174736" y="102457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hlinkClick r:id="rId3"/>
              </a:rPr>
              <a:t>ЕНГ_Методические</a:t>
            </a:r>
            <a:r>
              <a:rPr lang="ru-RU" dirty="0">
                <a:hlinkClick r:id="rId3"/>
              </a:rPr>
              <a:t>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78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11A7BA-D55B-4278-A169-DA4A51E4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32" y="34787"/>
            <a:ext cx="6592824" cy="68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1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DA869-9EC1-4861-8141-49B7D7275B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5256" y="1271016"/>
            <a:ext cx="10820400" cy="2999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учебных заданий, направленных на формирование и оценивание ЕНГ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b="1" dirty="0"/>
          </a:p>
        </p:txBody>
      </p:sp>
      <p:pic>
        <p:nvPicPr>
          <p:cNvPr id="1028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0ED8B1A5-745F-4F9D-ABB5-638868CB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82"/>
            <a:ext cx="1425388" cy="9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3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A6BD4D-671A-4AB7-95C6-0BFAB5B43FE2}"/>
              </a:ext>
            </a:extLst>
          </p:cNvPr>
          <p:cNvSpPr txBox="1"/>
          <p:nvPr/>
        </p:nvSpPr>
        <p:spPr>
          <a:xfrm>
            <a:off x="1380930" y="70455"/>
            <a:ext cx="7155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200" dirty="0"/>
              <a:t>Пример задания «Чем мы дышим» 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99C89C-648B-4EE7-B33A-2CA959BC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2" y="753046"/>
            <a:ext cx="10883734" cy="4835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35AA77-2473-4FB8-AC04-0C48AFE0CFB1}"/>
              </a:ext>
            </a:extLst>
          </p:cNvPr>
          <p:cNvSpPr txBox="1"/>
          <p:nvPr/>
        </p:nvSpPr>
        <p:spPr>
          <a:xfrm>
            <a:off x="8465820" y="7045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ЕГ_5_ЧемМыДышим_текст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1ECA57-C75A-4838-B32C-AA74D73BD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43" y="5051758"/>
            <a:ext cx="6682475" cy="1608744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94F0539-714C-48D6-96BE-4AD5BE4D3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834" y="5215811"/>
            <a:ext cx="4908166" cy="113825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CE35061F-2152-4D41-B102-13D2322B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20"/>
            <a:ext cx="905069" cy="63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7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D4C5B-9510-4B79-A2C1-9354F51A55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8756" y="125413"/>
            <a:ext cx="10781879" cy="704495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Особенности заданий по ЕНГ, по сравнению с традиционными заданиями</a:t>
            </a:r>
          </a:p>
        </p:txBody>
      </p:sp>
      <p:pic>
        <p:nvPicPr>
          <p:cNvPr id="5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A111D980-4F45-48FB-8666-535D69F8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" y="0"/>
            <a:ext cx="1191491" cy="8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192315-EB3F-4AB0-8C1A-209D2DE9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73" y="829908"/>
            <a:ext cx="10645089" cy="55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7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xmlns="" id="{27F095B8-672C-4144-9249-09E02CA7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27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/>
              <a:t> </a:t>
            </a:r>
            <a:r>
              <a:rPr lang="ru-RU" sz="4400" dirty="0"/>
              <a:t>Чем отличаются задания по ЕНГ от традиционно используемых в школе?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43011" name="Объект 2">
            <a:extLst>
              <a:ext uri="{FF2B5EF4-FFF2-40B4-BE49-F238E27FC236}">
                <a16:creationId xmlns:a16="http://schemas.microsoft.com/office/drawing/2014/main" xmlns="" id="{F0BF81A6-7564-4799-80AD-9FCE982623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52728" y="1289304"/>
            <a:ext cx="1075334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dirty="0"/>
              <a:t>ВКЛЮЧАЕТ: </a:t>
            </a:r>
          </a:p>
          <a:p>
            <a:pPr marL="0" indent="0">
              <a:buNone/>
            </a:pPr>
            <a:r>
              <a:rPr lang="ru-RU" altLang="ru-RU" sz="3200" dirty="0"/>
              <a:t>- </a:t>
            </a:r>
            <a:r>
              <a:rPr lang="ru-RU" altLang="ru-RU" sz="3200" b="1" dirty="0"/>
              <a:t>контекст</a:t>
            </a:r>
            <a:r>
              <a:rPr lang="ru-RU" altLang="ru-RU" sz="3200" dirty="0"/>
              <a:t> (описание </a:t>
            </a:r>
            <a:r>
              <a:rPr lang="ru-RU" altLang="ru-RU" sz="3200" dirty="0">
                <a:solidFill>
                  <a:srgbClr val="FF0000"/>
                </a:solidFill>
              </a:rPr>
              <a:t>реальной</a:t>
            </a:r>
            <a:r>
              <a:rPr lang="ru-RU" altLang="ru-RU" sz="3200" dirty="0"/>
              <a:t> ситуации в </a:t>
            </a:r>
            <a:r>
              <a:rPr lang="ru-RU" altLang="ru-RU" sz="3200" dirty="0">
                <a:solidFill>
                  <a:srgbClr val="FF0000"/>
                </a:solidFill>
              </a:rPr>
              <a:t>проблемном</a:t>
            </a:r>
            <a:r>
              <a:rPr lang="ru-RU" altLang="ru-RU" sz="3200" dirty="0"/>
              <a:t> ключе). Это тематическая область, к которой относится описанная в задании проблемная ситуация (например, «</a:t>
            </a:r>
            <a:r>
              <a:rPr lang="ru-RU" altLang="ru-RU" sz="3200" i="1" dirty="0"/>
              <a:t>процессы и явления в живой природе», </a:t>
            </a:r>
            <a:r>
              <a:rPr lang="ru-RU" altLang="ru-RU" sz="3200" dirty="0"/>
              <a:t>«</a:t>
            </a:r>
            <a:r>
              <a:rPr lang="ru-RU" altLang="ru-RU" sz="3200" i="1" dirty="0"/>
              <a:t>техника и технологии в быту</a:t>
            </a:r>
            <a:r>
              <a:rPr lang="ru-RU" altLang="ru-RU" sz="3200" dirty="0"/>
              <a:t>», «</a:t>
            </a:r>
            <a:r>
              <a:rPr lang="ru-RU" altLang="ru-RU" sz="3200" i="1" dirty="0"/>
              <a:t>опасности и риски</a:t>
            </a:r>
            <a:r>
              <a:rPr lang="ru-RU" altLang="ru-RU" sz="3200" dirty="0"/>
              <a:t>» и др.).</a:t>
            </a:r>
          </a:p>
          <a:p>
            <a:pPr marL="0" indent="0">
              <a:buNone/>
            </a:pPr>
            <a:r>
              <a:rPr lang="ru-RU" altLang="ru-RU" sz="3200" dirty="0"/>
              <a:t>- </a:t>
            </a:r>
            <a:r>
              <a:rPr lang="ru-RU" altLang="ru-RU" sz="3200" b="1" dirty="0"/>
              <a:t>вопросы-задания</a:t>
            </a:r>
            <a:r>
              <a:rPr lang="ru-RU" altLang="ru-RU" sz="3200" dirty="0"/>
              <a:t>, связанные с этой ситуацией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D1F935-62CF-4FE4-9EFD-F9272DDA1D31}"/>
              </a:ext>
            </a:extLst>
          </p:cNvPr>
          <p:cNvSpPr txBox="1"/>
          <p:nvPr/>
        </p:nvSpPr>
        <p:spPr>
          <a:xfrm>
            <a:off x="1156513" y="402773"/>
            <a:ext cx="10881878" cy="97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заданий по ЕНГ, по сравнению с традиционными заданиями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87623EC4-F315-438B-96B0-186B3E88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6513" cy="8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B6063C-5F79-4477-A3A1-6778A36D9F12}"/>
              </a:ext>
            </a:extLst>
          </p:cNvPr>
          <p:cNvSpPr txBox="1"/>
          <p:nvPr/>
        </p:nvSpPr>
        <p:spPr>
          <a:xfrm>
            <a:off x="183608" y="1128035"/>
            <a:ext cx="11824784" cy="5086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задания охватывает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внепредметную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область, но решается с помощью предметного знания, чаще посредством познавательных УУД.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Требуется перевод от «обыденного» языка на язык предметной области.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Используются разные форматы представления информации (таблицы, карты, графики, текст и др.).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Традиционные академические задания строятся по принципу «от способа к задаче», задания на формирование ЕНГ – «от задачи к способу».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Задания имеют проблемный характер, основывающийся на реальных ситуациях.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по ЕНГ имеет комплексную структуру: текст, описывающий жизненную проблемную ситуацию, вопросы-задания к тексту, каждый вопрос-задание, направлено на формирование/оценивание  какого-либо познавательного действия, составляющего формируемую/оцениваемую  КОМПЕТЕНЦИЮ.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сключают работу по алгоритму.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906AB0-8E5F-4DC1-A0C2-05C9ABAED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80"/>
            <a:ext cx="12146280" cy="62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7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FD4EC8-FDDA-4108-A659-EBC5344615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0665" y="1097280"/>
            <a:ext cx="10930128" cy="2331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Использование заданий из открытых банков на уроке и во внеурочной деятельности для оценки и формирования ЕНГ</a:t>
            </a:r>
          </a:p>
        </p:txBody>
      </p:sp>
      <p:pic>
        <p:nvPicPr>
          <p:cNvPr id="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611ECF46-5757-4574-B781-05955F06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02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7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46A705-98B7-437D-95E0-A6F9CDCD9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" y="801242"/>
            <a:ext cx="11994751" cy="5535550"/>
          </a:xfrm>
          <a:prstGeom prst="rect">
            <a:avLst/>
          </a:prstGeom>
        </p:spPr>
      </p:pic>
      <p:pic>
        <p:nvPicPr>
          <p:cNvPr id="3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3D7CA1D9-A6F9-4D13-811C-5B888517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82"/>
            <a:ext cx="1425388" cy="9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76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xmlns="" id="{A3B82CF9-4FF4-4229-B5C9-CCCE383A3C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4376" y="195899"/>
            <a:ext cx="10058400" cy="42589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/>
              <a:t>Банки заданий </a:t>
            </a:r>
          </a:p>
        </p:txBody>
      </p:sp>
      <p:sp>
        <p:nvSpPr>
          <p:cNvPr id="46083" name="Объект 2">
            <a:extLst>
              <a:ext uri="{FF2B5EF4-FFF2-40B4-BE49-F238E27FC236}">
                <a16:creationId xmlns:a16="http://schemas.microsoft.com/office/drawing/2014/main" xmlns="" id="{ADD54B84-E0C6-4182-BDCA-51DBFD1C13D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6868" y="600804"/>
            <a:ext cx="12018264" cy="5656391"/>
          </a:xfrm>
        </p:spPr>
        <p:txBody>
          <a:bodyPr>
            <a:normAutofit lnSpcReduction="10000"/>
          </a:bodyPr>
          <a:lstStyle/>
          <a:p>
            <a:endParaRPr lang="ru-RU" altLang="ru-RU" dirty="0"/>
          </a:p>
          <a:p>
            <a:r>
              <a:rPr lang="ru-RU" altLang="ru-RU" dirty="0">
                <a:hlinkClick r:id="rId2"/>
              </a:rPr>
              <a:t>Сетевой комплекс информационного взаимодействия субъектов Российской Федерации в проекте «Мониторинг формирования функциональной грамотности учащихся»</a:t>
            </a:r>
            <a:r>
              <a:rPr lang="ru-RU" altLang="ru-RU" dirty="0"/>
              <a:t> (ИСРО РАО) 5- 9 класс </a:t>
            </a:r>
          </a:p>
          <a:p>
            <a:r>
              <a:rPr lang="ru-RU" altLang="ru-RU" dirty="0">
                <a:hlinkClick r:id="rId3"/>
              </a:rPr>
              <a:t>Открытый банк заданий для оценки естественнонаучной грамотности (VII-IX классы)</a:t>
            </a:r>
            <a:r>
              <a:rPr lang="ru-RU" altLang="ru-RU" dirty="0"/>
              <a:t> (ФИПИ) по 200 заданий 7, 8 </a:t>
            </a:r>
            <a:r>
              <a:rPr lang="ru-RU" altLang="ru-RU" dirty="0" err="1"/>
              <a:t>кл</a:t>
            </a:r>
            <a:r>
              <a:rPr lang="ru-RU" altLang="ru-RU" dirty="0"/>
              <a:t>., 300 заданий – 9 </a:t>
            </a:r>
            <a:r>
              <a:rPr lang="ru-RU" altLang="ru-RU" dirty="0" err="1"/>
              <a:t>кл</a:t>
            </a:r>
            <a:r>
              <a:rPr lang="ru-RU" altLang="ru-RU" dirty="0"/>
              <a:t>. </a:t>
            </a:r>
          </a:p>
          <a:p>
            <a:r>
              <a:rPr lang="ru-RU" altLang="ru-RU" dirty="0">
                <a:hlinkClick r:id="rId4"/>
              </a:rPr>
              <a:t>ЭЛЕКТРОННЫЙ БАНК ЗАДАНИЙ ДЛЯ ОЦЕНКИ ФУНКЦИОНАЛЬНОЙ ГРАМОТНОСТИ</a:t>
            </a:r>
            <a:r>
              <a:rPr lang="ru-RU" altLang="ru-RU" dirty="0"/>
              <a:t> (РЭШ)</a:t>
            </a:r>
          </a:p>
          <a:p>
            <a:r>
              <a:rPr lang="ru-RU" altLang="ru-RU" dirty="0">
                <a:hlinkClick r:id="rId5"/>
              </a:rPr>
              <a:t>Функциональная грамотность. Просвещение.</a:t>
            </a:r>
            <a:endParaRPr lang="ru-RU" altLang="ru-RU" dirty="0"/>
          </a:p>
          <a:p>
            <a:r>
              <a:rPr lang="ru-RU" altLang="ru-RU" dirty="0">
                <a:hlinkClick r:id="rId6"/>
              </a:rPr>
              <a:t>Открытые онлайн-задания исследования </a:t>
            </a:r>
            <a:r>
              <a:rPr lang="en-US" altLang="ru-RU" dirty="0">
                <a:hlinkClick r:id="rId6"/>
              </a:rPr>
              <a:t>PISA</a:t>
            </a:r>
            <a:r>
              <a:rPr lang="ru-RU" altLang="ru-RU" dirty="0">
                <a:hlinkClick r:id="rId6"/>
              </a:rPr>
              <a:t> </a:t>
            </a:r>
            <a:r>
              <a:rPr lang="ru-RU" altLang="ru-RU" dirty="0"/>
              <a:t>(естествознание 5 шт.) </a:t>
            </a:r>
          </a:p>
          <a:p>
            <a:r>
              <a:rPr lang="ru-RU" altLang="ru-RU" sz="1400" i="1" dirty="0">
                <a:solidFill>
                  <a:srgbClr val="333333"/>
                </a:solidFill>
                <a:latin typeface="Helvetica" panose="020B0604020202020204" pitchFamily="34" charset="0"/>
              </a:rPr>
              <a:t>Онлайн-задания по естествознанию</a:t>
            </a:r>
            <a:endParaRPr lang="ru-RU" altLang="ru-RU" sz="1400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r>
              <a:rPr lang="ru-RU" altLang="ru-RU" dirty="0">
                <a:hlinkClick r:id="rId7"/>
              </a:rPr>
              <a:t>МИГРАЦИЯ ПТИЦ</a:t>
            </a:r>
            <a:endParaRPr lang="ru-RU" altLang="ru-RU" dirty="0"/>
          </a:p>
          <a:p>
            <a:r>
              <a:rPr lang="ru-RU" altLang="ru-RU" dirty="0">
                <a:hlinkClick r:id="rId8"/>
              </a:rPr>
              <a:t>БЕГ В ЖАРКУЮ ПОГОДУ</a:t>
            </a:r>
            <a:endParaRPr lang="ru-RU" altLang="ru-RU" dirty="0"/>
          </a:p>
          <a:p>
            <a:r>
              <a:rPr lang="ru-RU" altLang="ru-RU" dirty="0">
                <a:hlinkClick r:id="rId9"/>
              </a:rPr>
              <a:t>ИССЛЕДОВАНИЕ СКЛОНОВ ДОЛИНЫ</a:t>
            </a:r>
            <a:endParaRPr lang="ru-RU" altLang="ru-RU" dirty="0"/>
          </a:p>
          <a:p>
            <a:r>
              <a:rPr lang="ru-RU" altLang="ru-RU" dirty="0">
                <a:hlinkClick r:id="rId10"/>
              </a:rPr>
              <a:t>МЕТЕОРОИДЫ И КРАТЕРЫ</a:t>
            </a:r>
            <a:endParaRPr lang="ru-RU" altLang="ru-RU" dirty="0"/>
          </a:p>
          <a:p>
            <a:r>
              <a:rPr lang="ru-RU" altLang="ru-RU" dirty="0">
                <a:hlinkClick r:id="rId11"/>
              </a:rPr>
              <a:t>РАЦИОНАЛЬНОЕ РАЗВЕДЕНИЕ РЫБ</a:t>
            </a:r>
            <a:endParaRPr lang="ru-RU" altLang="ru-RU" dirty="0"/>
          </a:p>
          <a:p>
            <a:endParaRPr lang="ru-RU" altLang="ru-RU" sz="1800" dirty="0"/>
          </a:p>
        </p:txBody>
      </p:sp>
      <p:pic>
        <p:nvPicPr>
          <p:cNvPr id="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D54237FC-AE02-403C-B493-337B92B1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02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3979311-2E5D-48C0-8C41-7749A62F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42" y="0"/>
            <a:ext cx="9222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70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C71B52-4E31-490E-B430-5DCBA635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38" y="0"/>
            <a:ext cx="9231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8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8F34AE-78A6-4C4A-9F21-BA9B5E9BA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3672" y="122747"/>
            <a:ext cx="11585448" cy="11574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400" dirty="0"/>
              <a:t>Как использовать задания из открытого банка заданий </a:t>
            </a:r>
            <a:r>
              <a:rPr lang="ru-RU" sz="4400" dirty="0">
                <a:solidFill>
                  <a:schemeClr val="tx1"/>
                </a:solidFill>
              </a:rPr>
              <a:t>в</a:t>
            </a:r>
            <a:r>
              <a:rPr lang="ru-RU" sz="4400" dirty="0"/>
              <a:t> учебном процессе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D8ABFB-11D3-4790-9A05-10E45DDF9A6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0312" y="2556753"/>
            <a:ext cx="11585448" cy="965009"/>
          </a:xfrm>
        </p:spPr>
        <p:txBody>
          <a:bodyPr/>
          <a:lstStyle/>
          <a:p>
            <a:r>
              <a:rPr lang="ru-RU" sz="2800" dirty="0"/>
              <a:t>- с целью диагностики (оценка достижения планируемых результатов, выявление реальных возможностей учащихся);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76BA631F-993F-43C3-B344-8B9E8B988B1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19955" y="3592097"/>
            <a:ext cx="11014837" cy="782129"/>
          </a:xfrm>
        </p:spPr>
        <p:txBody>
          <a:bodyPr>
            <a:normAutofit/>
          </a:bodyPr>
          <a:lstStyle/>
          <a:p>
            <a:r>
              <a:rPr lang="ru-RU" sz="2800" dirty="0"/>
              <a:t>- с формирующей целью (формирование и развитие умений):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7DF79B-9EC8-42DB-81BE-6AAEE980DF4B}"/>
              </a:ext>
            </a:extLst>
          </p:cNvPr>
          <p:cNvSpPr txBox="1"/>
          <p:nvPr/>
        </p:nvSpPr>
        <p:spPr>
          <a:xfrm>
            <a:off x="3547872" y="1572133"/>
            <a:ext cx="455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 какой целью это делается?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7EB4E7-4C7A-4ACA-8293-144A6085AB22}"/>
              </a:ext>
            </a:extLst>
          </p:cNvPr>
          <p:cNvSpPr txBox="1"/>
          <p:nvPr/>
        </p:nvSpPr>
        <p:spPr>
          <a:xfrm>
            <a:off x="2046774" y="4187151"/>
            <a:ext cx="10705338" cy="491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8000"/>
              </a:lnSpc>
            </a:pPr>
            <a:r>
              <a:rPr lang="ru" sz="2400" dirty="0">
                <a:latin typeface="Arial"/>
              </a:rPr>
              <a:t>- в процессе освоения конкретных разделов и тем предмета 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C71405-87B0-48D6-9665-08422BC4D2EE}"/>
              </a:ext>
            </a:extLst>
          </p:cNvPr>
          <p:cNvSpPr txBox="1"/>
          <p:nvPr/>
        </p:nvSpPr>
        <p:spPr>
          <a:xfrm>
            <a:off x="2046774" y="4923152"/>
            <a:ext cx="9871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400" dirty="0">
                <a:latin typeface="Arial"/>
              </a:rPr>
              <a:t>- для достижения образовательных результатов (согласно рабочей программе основного общего образования).</a:t>
            </a:r>
            <a:endParaRPr lang="ru-RU" sz="2400" dirty="0"/>
          </a:p>
        </p:txBody>
      </p:sp>
      <p:pic>
        <p:nvPicPr>
          <p:cNvPr id="9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81875C81-DDCA-4970-BE36-E70558EA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02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2">
            <a:extLst>
              <a:ext uri="{FF2B5EF4-FFF2-40B4-BE49-F238E27FC236}">
                <a16:creationId xmlns:a16="http://schemas.microsoft.com/office/drawing/2014/main" xmlns="" id="{C71F271D-D2F1-475A-ACA3-D336941C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0" y="1088136"/>
            <a:ext cx="11017948" cy="524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Заголовок 3">
            <a:extLst>
              <a:ext uri="{FF2B5EF4-FFF2-40B4-BE49-F238E27FC236}">
                <a16:creationId xmlns:a16="http://schemas.microsoft.com/office/drawing/2014/main" xmlns="" id="{C139F7C9-ACD5-4097-9BE6-9D88E90C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4550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/>
              <a:t>Решаем вместе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2">
            <a:extLst>
              <a:ext uri="{FF2B5EF4-FFF2-40B4-BE49-F238E27FC236}">
                <a16:creationId xmlns:a16="http://schemas.microsoft.com/office/drawing/2014/main" xmlns="" id="{5941F1BD-6C76-42B7-A4D8-354F42A07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" y="1097280"/>
            <a:ext cx="11173968" cy="52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Заголовок 3">
            <a:extLst>
              <a:ext uri="{FF2B5EF4-FFF2-40B4-BE49-F238E27FC236}">
                <a16:creationId xmlns:a16="http://schemas.microsoft.com/office/drawing/2014/main" xmlns="" id="{8CFF43A2-8D77-4629-A4F7-062C34DE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4685"/>
          </a:xfrm>
        </p:spPr>
        <p:txBody>
          <a:bodyPr/>
          <a:lstStyle/>
          <a:p>
            <a:pPr algn="ctr"/>
            <a:r>
              <a:rPr lang="ru-RU" altLang="ru-RU" dirty="0"/>
              <a:t>Решаем вместе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E55641-3A02-41F6-8EC1-936F8A80FEDF}"/>
              </a:ext>
            </a:extLst>
          </p:cNvPr>
          <p:cNvSpPr txBox="1"/>
          <p:nvPr/>
        </p:nvSpPr>
        <p:spPr>
          <a:xfrm>
            <a:off x="451104" y="1556269"/>
            <a:ext cx="11521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с формирующей целью (формирование и развитие умений):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F6DD1C-AB75-40A3-B162-937AD3660182}"/>
              </a:ext>
            </a:extLst>
          </p:cNvPr>
          <p:cNvSpPr txBox="1"/>
          <p:nvPr/>
        </p:nvSpPr>
        <p:spPr>
          <a:xfrm>
            <a:off x="338328" y="2901742"/>
            <a:ext cx="116342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>
                <a:latin typeface="Arial"/>
              </a:rPr>
              <a:t>д</a:t>
            </a:r>
            <a:r>
              <a:rPr lang="ru" sz="3200" dirty="0">
                <a:latin typeface="Arial"/>
              </a:rPr>
              <a:t>ля приобретения новых знаний;</a:t>
            </a:r>
          </a:p>
          <a:p>
            <a:endParaRPr lang="ru" sz="3200" dirty="0">
              <a:latin typeface="Arial"/>
            </a:endParaRPr>
          </a:p>
          <a:p>
            <a:r>
              <a:rPr lang="ru" sz="3200" dirty="0">
                <a:latin typeface="Arial"/>
              </a:rPr>
              <a:t>- для достижения образовательных результатов (согласно рабочей программе в части метапредметных результатов (БИД) действий основного общего образования, личностных результатов).</a:t>
            </a:r>
            <a:endParaRPr lang="ru-RU" sz="32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03880C0-FAF3-4B1F-B993-7572EC1BEA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5920" y="210796"/>
            <a:ext cx="9174480" cy="1077218"/>
          </a:xfrm>
        </p:spPr>
        <p:txBody>
          <a:bodyPr/>
          <a:lstStyle/>
          <a:p>
            <a:r>
              <a:rPr lang="ru-RU" dirty="0"/>
              <a:t>Использование заданий на уроке:</a:t>
            </a:r>
          </a:p>
        </p:txBody>
      </p:sp>
      <p:pic>
        <p:nvPicPr>
          <p:cNvPr id="7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AD7CAA6E-F2B5-4186-98A0-36E5DF8F7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02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6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3E551310-2714-4ADF-9EE6-0A62AB4C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743206"/>
            <a:ext cx="12192000" cy="5613206"/>
          </a:xfrm>
          <a:prstGeom prst="rect">
            <a:avLst/>
          </a:prstGeom>
        </p:spPr>
      </p:pic>
      <p:pic>
        <p:nvPicPr>
          <p:cNvPr id="5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25759BE5-753E-45E1-AD5E-3A4E6B86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0"/>
            <a:ext cx="1048004" cy="7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233F2BF-5556-400A-9F76-2124A19368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2863" y="12700"/>
            <a:ext cx="10879137" cy="78581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Биология.8 класс. Зоология</a:t>
            </a:r>
          </a:p>
        </p:txBody>
      </p:sp>
    </p:spTree>
    <p:extLst>
      <p:ext uri="{BB962C8B-B14F-4D97-AF65-F5344CB8AC3E}">
        <p14:creationId xmlns:p14="http://schemas.microsoft.com/office/powerpoint/2010/main" val="3065846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D3DEE-B9F6-4602-848A-25EAA1D35F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1972" y="187165"/>
            <a:ext cx="10058400" cy="556041"/>
          </a:xfrm>
        </p:spPr>
        <p:txBody>
          <a:bodyPr>
            <a:normAutofit fontScale="90000"/>
          </a:bodyPr>
          <a:lstStyle/>
          <a:p>
            <a:r>
              <a:rPr lang="ru-RU" dirty="0"/>
              <a:t>Биология. 8 класс. Зоология</a:t>
            </a:r>
          </a:p>
        </p:txBody>
      </p:sp>
      <p:pic>
        <p:nvPicPr>
          <p:cNvPr id="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DC7F1E4E-F87C-485D-8065-1B6C421E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0"/>
            <a:ext cx="1048004" cy="7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E069125-5618-4B73-AF51-264D700F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7533"/>
            <a:ext cx="12192000" cy="57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10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xmlns="" id="{56C59710-126A-4CF9-B6E1-6056898E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0572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Применение готовых заданий на уроке</a:t>
            </a:r>
          </a:p>
        </p:txBody>
      </p:sp>
      <p:sp>
        <p:nvSpPr>
          <p:cNvPr id="45059" name="Объект 2">
            <a:extLst>
              <a:ext uri="{FF2B5EF4-FFF2-40B4-BE49-F238E27FC236}">
                <a16:creationId xmlns:a16="http://schemas.microsoft.com/office/drawing/2014/main" xmlns="" id="{DF79E5D2-F112-4C06-8450-041CB5468F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8056" y="1737361"/>
            <a:ext cx="11743944" cy="4361814"/>
          </a:xfrm>
        </p:spPr>
        <p:txBody>
          <a:bodyPr>
            <a:normAutofit/>
          </a:bodyPr>
          <a:lstStyle/>
          <a:p>
            <a:pPr marL="514350" indent="-514350">
              <a:buFont typeface="Georgia" panose="02040502050405020303" pitchFamily="18" charset="0"/>
              <a:buAutoNum type="arabicPeriod"/>
            </a:pPr>
            <a:r>
              <a:rPr lang="ru-RU" altLang="ru-RU" sz="2400" dirty="0"/>
              <a:t>Выбрать класс</a:t>
            </a:r>
          </a:p>
          <a:p>
            <a:pPr marL="514350" indent="-514350">
              <a:buFont typeface="Georgia" panose="02040502050405020303" pitchFamily="18" charset="0"/>
              <a:buAutoNum type="arabicPeriod"/>
            </a:pPr>
            <a:r>
              <a:rPr lang="ru-RU" altLang="ru-RU" sz="2400" dirty="0"/>
              <a:t>Проанализировать содержание предлагаемых открытым банком заданий по ЕНГ и отобрать «необходимые»</a:t>
            </a:r>
          </a:p>
          <a:p>
            <a:pPr marL="514350" indent="-514350">
              <a:buFont typeface="Georgia" panose="02040502050405020303" pitchFamily="18" charset="0"/>
              <a:buAutoNum type="arabicPeriod"/>
            </a:pPr>
            <a:r>
              <a:rPr lang="ru-RU" altLang="ru-RU" sz="2400" dirty="0"/>
              <a:t>Определить при изучении какой темы целесообразно использовать задание</a:t>
            </a:r>
          </a:p>
          <a:p>
            <a:pPr marL="514350" indent="-514350">
              <a:buFont typeface="Georgia" panose="02040502050405020303" pitchFamily="18" charset="0"/>
              <a:buAutoNum type="arabicPeriod"/>
            </a:pPr>
            <a:r>
              <a:rPr lang="ru-RU" altLang="ru-RU" sz="2400" dirty="0"/>
              <a:t>Определить на каком уроке в рамках данной темы буду использовать это задание</a:t>
            </a:r>
          </a:p>
          <a:p>
            <a:pPr marL="514350" indent="-514350">
              <a:buFont typeface="Georgia" panose="02040502050405020303" pitchFamily="18" charset="0"/>
              <a:buAutoNum type="arabicPeriod"/>
            </a:pPr>
            <a:r>
              <a:rPr lang="ru-RU" altLang="ru-RU" sz="2400" dirty="0"/>
              <a:t>Продумать цель использования задания на уроке</a:t>
            </a:r>
          </a:p>
          <a:p>
            <a:pPr marL="514350" indent="-514350">
              <a:buFont typeface="Georgia" panose="02040502050405020303" pitchFamily="18" charset="0"/>
              <a:buAutoNum type="arabicPeriod"/>
            </a:pPr>
            <a:r>
              <a:rPr lang="ru-RU" altLang="ru-RU" sz="2400" dirty="0"/>
              <a:t>Определить этап урока, на котором будет организована работа с заданием</a:t>
            </a:r>
          </a:p>
          <a:p>
            <a:pPr marL="514350" indent="-514350">
              <a:buFont typeface="Georgia" panose="02040502050405020303" pitchFamily="18" charset="0"/>
              <a:buAutoNum type="arabicPeriod"/>
            </a:pPr>
            <a:r>
              <a:rPr lang="ru-RU" altLang="ru-RU" sz="2400" dirty="0"/>
              <a:t>Продумать приёмы организации работы учащихся с заданием</a:t>
            </a:r>
          </a:p>
        </p:txBody>
      </p:sp>
      <p:pic>
        <p:nvPicPr>
          <p:cNvPr id="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5C41A9EB-BD56-447C-A45F-6039CD7DF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026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BF12DA-AC3B-4396-8F4B-63B38E4BE6ED}"/>
              </a:ext>
            </a:extLst>
          </p:cNvPr>
          <p:cNvSpPr txBox="1"/>
          <p:nvPr/>
        </p:nvSpPr>
        <p:spPr>
          <a:xfrm>
            <a:off x="408372" y="2890391"/>
            <a:ext cx="111503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Запишите, в каких компетенциях проявляется у ученика, на Ваш взгляд, естественно-научная грамотность (ЕНГ)?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71AEF-8E0F-450C-A45D-F64F0011E2E5}"/>
              </a:ext>
            </a:extLst>
          </p:cNvPr>
          <p:cNvSpPr txBox="1"/>
          <p:nvPr/>
        </p:nvSpPr>
        <p:spPr>
          <a:xfrm>
            <a:off x="1205125" y="194385"/>
            <a:ext cx="10770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Зафиксируйте своё понимание сущности понятия «естественно-научная грамотность», продолжив предложение: </a:t>
            </a:r>
          </a:p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«Естественно-научная грамотность – это…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  <p:pic>
        <p:nvPicPr>
          <p:cNvPr id="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BD2976DD-E925-44AA-88F2-062A17E7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82"/>
            <a:ext cx="1205125" cy="83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93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0A38E0-D539-4EF3-A729-E415382F8B58}"/>
              </a:ext>
            </a:extLst>
          </p:cNvPr>
          <p:cNvSpPr txBox="1"/>
          <p:nvPr/>
        </p:nvSpPr>
        <p:spPr>
          <a:xfrm>
            <a:off x="203454" y="1294876"/>
            <a:ext cx="112996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 реализации ФРП учебного предмета «География» в 5 - 7 классах.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использования комплексного задания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«Бора»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одном из этапов урока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географии с целью формирования ЕНГ обучающихся: </a:t>
            </a:r>
            <a:endParaRPr lang="ru-RU" sz="2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8B78586-B104-4498-8977-C9AD823852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5276" y="0"/>
            <a:ext cx="10058400" cy="185623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Возможности использования заданий из открытого банка ИСРО РАО: </a:t>
            </a:r>
            <a:br>
              <a:rPr lang="ru-RU" sz="4000" dirty="0"/>
            </a:br>
            <a:endParaRPr lang="ru-RU" sz="40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D179449A-4DC3-4D81-99AC-F09DB0FCA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44461"/>
              </p:ext>
            </p:extLst>
          </p:nvPr>
        </p:nvGraphicFramePr>
        <p:xfrm>
          <a:off x="118872" y="2495205"/>
          <a:ext cx="11606022" cy="38384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19205">
                  <a:extLst>
                    <a:ext uri="{9D8B030D-6E8A-4147-A177-3AD203B41FA5}">
                      <a16:colId xmlns:a16="http://schemas.microsoft.com/office/drawing/2014/main" xmlns="" val="4082074339"/>
                    </a:ext>
                  </a:extLst>
                </a:gridCol>
                <a:gridCol w="2231395">
                  <a:extLst>
                    <a:ext uri="{9D8B030D-6E8A-4147-A177-3AD203B41FA5}">
                      <a16:colId xmlns:a16="http://schemas.microsoft.com/office/drawing/2014/main" xmlns="" val="103960636"/>
                    </a:ext>
                  </a:extLst>
                </a:gridCol>
                <a:gridCol w="6655422">
                  <a:extLst>
                    <a:ext uri="{9D8B030D-6E8A-4147-A177-3AD203B41FA5}">
                      <a16:colId xmlns:a16="http://schemas.microsoft.com/office/drawing/2014/main" xmlns="" val="733677195"/>
                    </a:ext>
                  </a:extLst>
                </a:gridCol>
              </a:tblGrid>
              <a:tr h="2819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Тема урока: «Ветер» (6 класс)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510455"/>
                  </a:ext>
                </a:extLst>
              </a:tr>
              <a:tr h="10018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Основное содержание урока: ветер, причины его образования; скорость и направление ветра; роза ветров; показатели силы ветра; виды ветров (муссон, бриз). 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УМК: «Полярная звезда»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9451993"/>
                  </a:ext>
                </a:extLst>
              </a:tr>
              <a:tr h="881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этапа урока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№ заданий комплексного задания «Бора»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учителя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8277430"/>
                  </a:ext>
                </a:extLst>
              </a:tr>
              <a:tr h="1480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Мотивационно-целевой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 /4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Предлагает школьникам выполнить задание 1 / 4. Предлагает определить область знания и незнания в части причин возникновения ветра, причин изменения его направления. Предлагает сформулировать цель работы на уроке и учебную задачу.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8995239"/>
                  </a:ext>
                </a:extLst>
              </a:tr>
            </a:tbl>
          </a:graphicData>
        </a:graphic>
      </p:graphicFrame>
      <p:pic>
        <p:nvPicPr>
          <p:cNvPr id="7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5E47A26C-D406-4D59-A259-00DCA4D7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0"/>
            <a:ext cx="1048004" cy="7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76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4C53BDB-9E07-48C8-81EF-A073D094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5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E77F2-75C4-44B1-B138-1501F8F6D0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8760" y="287338"/>
            <a:ext cx="10149840" cy="144938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Формирование ЕНГ – это не только использование заданий в формате </a:t>
            </a:r>
            <a:r>
              <a:rPr lang="en-US" sz="3600" b="1" dirty="0">
                <a:solidFill>
                  <a:srgbClr val="00B050"/>
                </a:solidFill>
              </a:rPr>
              <a:t>PISA</a:t>
            </a:r>
            <a:r>
              <a:rPr lang="ru-RU" sz="3600" b="1" dirty="0">
                <a:solidFill>
                  <a:srgbClr val="00B050"/>
                </a:solidFill>
              </a:rPr>
              <a:t>, но и формирование у учащихся естественно-научного стиля мышления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245CBF-5754-410D-A440-DE3008E8D73F}"/>
              </a:ext>
            </a:extLst>
          </p:cNvPr>
          <p:cNvSpPr txBox="1"/>
          <p:nvPr/>
        </p:nvSpPr>
        <p:spPr>
          <a:xfrm>
            <a:off x="704088" y="2350008"/>
            <a:ext cx="10576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/>
              <a:t>При помощи проблемной подачи материала</a:t>
            </a:r>
          </a:p>
          <a:p>
            <a:pPr marL="285750" indent="-285750">
              <a:buFontTx/>
              <a:buChar char="-"/>
            </a:pPr>
            <a:r>
              <a:rPr lang="ru-RU" sz="3200" dirty="0"/>
              <a:t>Превращения лабораторных и практических работ в исследовательский формат</a:t>
            </a:r>
          </a:p>
          <a:p>
            <a:pPr marL="285750" indent="-285750">
              <a:buFontTx/>
              <a:buChar char="-"/>
            </a:pPr>
            <a:r>
              <a:rPr lang="ru-RU" sz="3200" dirty="0"/>
              <a:t>При помощи заданий практико-ориентированного типа </a:t>
            </a:r>
          </a:p>
        </p:txBody>
      </p:sp>
      <p:pic>
        <p:nvPicPr>
          <p:cNvPr id="9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F203EC9E-C5E9-4833-9F82-E1306B71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0"/>
            <a:ext cx="1048004" cy="7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30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14AEBA-41F7-4004-B16A-50FBCE85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6875"/>
            <a:ext cx="10808208" cy="86554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Возможности использования заданий из открытого банка для проведения эксперимента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8C78425-AA33-4B0A-AECC-3ADF30A07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42416"/>
            <a:ext cx="7852188" cy="53400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9E9F43-5698-404F-AB26-5DBF58C75124}"/>
              </a:ext>
            </a:extLst>
          </p:cNvPr>
          <p:cNvSpPr txBox="1"/>
          <p:nvPr/>
        </p:nvSpPr>
        <p:spPr>
          <a:xfrm>
            <a:off x="7635240" y="1631204"/>
            <a:ext cx="45567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1) вначале выполняется его текстовая часть, затем учащимся предлагается спланировать эксперимент с банками (результат можно наблюдать в конце урока) </a:t>
            </a:r>
          </a:p>
          <a:p>
            <a:endParaRPr lang="ru-RU" dirty="0"/>
          </a:p>
          <a:p>
            <a:r>
              <a:rPr lang="ru-RU" dirty="0"/>
              <a:t>или </a:t>
            </a:r>
          </a:p>
          <a:p>
            <a:endParaRPr lang="ru-RU" dirty="0"/>
          </a:p>
          <a:p>
            <a:r>
              <a:rPr lang="ru-RU" dirty="0"/>
              <a:t>2) вначале учащимся самим предлагается   спланировать и провести эксперимент с банками, а затем в качестве вывода по его результатам выполнить текстовое задание с выбором ответа.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i="1" dirty="0">
                <a:solidFill>
                  <a:srgbClr val="00B050"/>
                </a:solidFill>
              </a:rPr>
              <a:t>В этом, втором случае можно поменять порядок отдельных заданий в рамках комплексного задания и сделать это задание последним.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D76DBB-99AF-4228-9F08-856F8A70251B}"/>
              </a:ext>
            </a:extLst>
          </p:cNvPr>
          <p:cNvSpPr txBox="1"/>
          <p:nvPr/>
        </p:nvSpPr>
        <p:spPr>
          <a:xfrm>
            <a:off x="8147304" y="1261872"/>
            <a:ext cx="28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Пути выполнения задания: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FE0068-60DB-460F-B765-D6BFD828B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457" y="5581578"/>
            <a:ext cx="4193667" cy="63260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50917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C8450-8B58-40A7-B2DE-8489C8EFE5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5263" y="287338"/>
            <a:ext cx="10519591" cy="769555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Возможности использования заданий из открытого банка для проведения эксперимента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8ADDD22-09BD-47AB-9FD8-8E02640962C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" y="1235075"/>
            <a:ext cx="6075503" cy="3199765"/>
          </a:xfrm>
        </p:spPr>
      </p:pic>
      <p:pic>
        <p:nvPicPr>
          <p:cNvPr id="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C44FBD65-8FDB-4DB3-A4E2-CB50F697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0"/>
            <a:ext cx="1048004" cy="7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6AC14D-9D4E-44A1-82AB-0F591CA47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78" y="1056893"/>
            <a:ext cx="5967145" cy="4297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F7FF57-D2E9-42AE-8CF0-21DECC2134F7}"/>
              </a:ext>
            </a:extLst>
          </p:cNvPr>
          <p:cNvSpPr txBox="1"/>
          <p:nvPr/>
        </p:nvSpPr>
        <p:spPr>
          <a:xfrm>
            <a:off x="5084065" y="4926709"/>
            <a:ext cx="72146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компетенция ЕНГ «научное объяснение явлений»;    умение: применение соответствующих естественно-научных знаний для объяснения явления. </a:t>
            </a:r>
            <a:r>
              <a:rPr lang="ru-RU" dirty="0"/>
              <a:t>Для выполнения задания учащимся необходимо вспомнить о физических законах плавания тел и соотнести знание физических законов с реальным природным явлением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464318-1675-4D9B-AC69-413FABEA9176}"/>
              </a:ext>
            </a:extLst>
          </p:cNvPr>
          <p:cNvSpPr txBox="1"/>
          <p:nvPr/>
        </p:nvSpPr>
        <p:spPr>
          <a:xfrm>
            <a:off x="74675" y="4237841"/>
            <a:ext cx="49347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Компетенция ЕНГ: «понимание особенностей естественно-научного исследования». Учащимся необходимо продемонстрировать процедурные знания о проведении экспериментов и умение «предлагать или оценивать способ научного исследования данного вопроса». </a:t>
            </a:r>
          </a:p>
        </p:txBody>
      </p:sp>
    </p:spTree>
    <p:extLst>
      <p:ext uri="{BB962C8B-B14F-4D97-AF65-F5344CB8AC3E}">
        <p14:creationId xmlns:p14="http://schemas.microsoft.com/office/powerpoint/2010/main" val="3609488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41DFBD-CC12-4298-B1AF-D53AE708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6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E48405B-104F-46B6-A408-0C1BD5D20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16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xmlns="" id="{AF4072D3-18AE-4A89-9727-36730480D2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28601"/>
            <a:ext cx="8534400" cy="758825"/>
          </a:xfrm>
        </p:spPr>
        <p:txBody>
          <a:bodyPr/>
          <a:lstStyle/>
          <a:p>
            <a:r>
              <a:rPr lang="ru-RU" altLang="ru-RU" dirty="0"/>
              <a:t>Типы уроков</a:t>
            </a:r>
          </a:p>
        </p:txBody>
      </p:sp>
      <p:pic>
        <p:nvPicPr>
          <p:cNvPr id="40963" name="Рисунок 2">
            <a:extLst>
              <a:ext uri="{FF2B5EF4-FFF2-40B4-BE49-F238E27FC236}">
                <a16:creationId xmlns:a16="http://schemas.microsoft.com/office/drawing/2014/main" xmlns="" id="{60385A34-EB98-4FD0-AE9D-92AAE4417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138239"/>
            <a:ext cx="68707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Рисунок 8">
            <a:extLst>
              <a:ext uri="{FF2B5EF4-FFF2-40B4-BE49-F238E27FC236}">
                <a16:creationId xmlns:a16="http://schemas.microsoft.com/office/drawing/2014/main" xmlns="" id="{9841F71C-0589-4D74-B279-4B607041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674939"/>
            <a:ext cx="2530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A6C14C3D-0980-425F-8E92-B04C38FA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0"/>
            <a:ext cx="1048004" cy="7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607F08C-C353-4318-94E1-71DA4159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45" y="0"/>
            <a:ext cx="12234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7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xmlns="" id="{955E3CE6-CA79-4D05-8294-332AB3CD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49443"/>
            <a:ext cx="10058400" cy="764957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tx1"/>
                </a:solidFill>
              </a:rPr>
              <a:t>С чего начать/продолжить?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D6EC905-F184-439C-B8A5-DA425A7474D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20572994"/>
              </p:ext>
            </p:extLst>
          </p:nvPr>
        </p:nvGraphicFramePr>
        <p:xfrm>
          <a:off x="0" y="1051561"/>
          <a:ext cx="12191999" cy="649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9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7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14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3193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Субъект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Содержание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Результат 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Учитель биологии,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химии, физики, географии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- выполнить  КИМ по ЕНГ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 - выполнить самооценку и установить свой уровень</a:t>
                      </a:r>
                      <a:r>
                        <a:rPr lang="ru-RU" sz="1600" baseline="0" dirty="0"/>
                        <a:t> ЕНГ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- </a:t>
                      </a:r>
                      <a:r>
                        <a:rPr lang="ru-RU" sz="1600" dirty="0"/>
                        <a:t>выполнить анализ полученных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результатов (какими    компетенциями владею в большей/меньшей мере? какими умениями обладаю на достаточно/недостаточно высоком уровне? почему?)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- Определить способы развития у</a:t>
                      </a:r>
                      <a:r>
                        <a:rPr lang="ru-RU" sz="1600" baseline="0" dirty="0"/>
                        <a:t> себя ЕНГ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- Запрос на повышение квалификации</a:t>
                      </a:r>
                    </a:p>
                    <a:p>
                      <a:r>
                        <a:rPr lang="ru-RU" sz="1600" dirty="0"/>
                        <a:t>- Предложения по диссеминации</a:t>
                      </a:r>
                      <a:r>
                        <a:rPr lang="ru-RU" sz="1600" baseline="0" dirty="0"/>
                        <a:t> своего успешного опыта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5597">
                <a:tc>
                  <a:txBody>
                    <a:bodyPr/>
                    <a:lstStyle/>
                    <a:p>
                      <a:r>
                        <a:rPr lang="ru-RU" sz="1600" dirty="0"/>
                        <a:t>МО</a:t>
                      </a:r>
                    </a:p>
                    <a:p>
                      <a:r>
                        <a:rPr lang="ru-RU" sz="1600" dirty="0"/>
                        <a:t>Учитель</a:t>
                      </a:r>
                    </a:p>
                    <a:p>
                      <a:r>
                        <a:rPr lang="ru-RU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/>
                        <a:t>Выполнить анализ  конкретного варианта КИМ по ЕНГ и  научиться соотносить задания с проверяемыми компетенциями; задания-вопросы – с видом контролируемых познавательных умений (с учетом класса)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/>
                        <a:t>Учиться объективному применению</a:t>
                      </a:r>
                      <a:r>
                        <a:rPr lang="ru-RU" sz="1600" baseline="0" dirty="0"/>
                        <a:t> критериев (см. КИМ) для оценивания уровня сформированности у обучающихся ЕНГ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/>
                        <a:t>Выполнить анализ РП и определить, при изучении каких тем и какие задания по ЕНГ будем использовать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/>
                        <a:t>Продумать варианты «включения» в учебный процесс на уроке задания по ЕНГ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/>
                        <a:t> Осуществлять на МО обсуждение опыта работы по формированию ЕНГ и оцениванию ее уровня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/>
                        <a:t>…..</a:t>
                      </a:r>
                      <a:endParaRPr lang="ru-RU" sz="16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dirty="0"/>
                        <a:t>Готовность компетентно отбирать для применения на уроках задания из открытых банков заданий</a:t>
                      </a:r>
                      <a:r>
                        <a:rPr lang="ru-RU" sz="1600" baseline="0" dirty="0"/>
                        <a:t> по ЕНГ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baseline="0" dirty="0"/>
                        <a:t>Готовность осуществлять объективный текущий контроль за формированием у обучающихся ЕНГ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baseline="0" dirty="0"/>
                        <a:t>Внести дополнение в РП, связанные с ее направленностью и на формирование ЕНГ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baseline="0" dirty="0"/>
                        <a:t>Технологическая карта урока/фрагмента урока, отражающая деятельность учителя и учащихся  с заданием по ЕНГ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600" baseline="0" dirty="0"/>
                        <a:t>Выявление успешного опыта, рекомендации к диссеминации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FE4B8343-C9BC-4250-8C7B-56A1A5D7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4" y="128793"/>
            <a:ext cx="1156513" cy="8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0198D1-B12B-407D-965B-6AABEE1E67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3351" y="576072"/>
            <a:ext cx="9861701" cy="5815584"/>
          </a:xfrm>
        </p:spPr>
        <p:txBody>
          <a:bodyPr>
            <a:normAutofit/>
          </a:bodyPr>
          <a:lstStyle/>
          <a:p>
            <a:r>
              <a:rPr lang="ru-RU" sz="2400" dirty="0"/>
              <a:t>ЕНГ – это способность человека занимать активную гражданскую позицию по вопросам, связанным с применением естественно-научных знаний и его готовность интересоваться естественно-научными идеями. </a:t>
            </a:r>
          </a:p>
          <a:p>
            <a:endParaRPr lang="ru-RU" sz="2400" dirty="0"/>
          </a:p>
          <a:p>
            <a:r>
              <a:rPr lang="ru-RU" sz="2400" dirty="0"/>
              <a:t>Естественно-</a:t>
            </a:r>
            <a:r>
              <a:rPr lang="ru-RU" sz="2400" dirty="0" err="1"/>
              <a:t>научнограмотный</a:t>
            </a:r>
            <a:r>
              <a:rPr lang="ru-RU" sz="2400" dirty="0"/>
              <a:t> человек стремиться участвовать в  аргументированном обсуждении проблем, относящихся к естественным наукам и технологиям, что требует от него следующих </a:t>
            </a:r>
            <a:r>
              <a:rPr lang="ru-RU" sz="2400" i="1" dirty="0">
                <a:solidFill>
                  <a:srgbClr val="0070C0"/>
                </a:solidFill>
              </a:rPr>
              <a:t>компетенций</a:t>
            </a:r>
            <a:r>
              <a:rPr lang="ru-RU" sz="2400" dirty="0"/>
              <a:t>:</a:t>
            </a:r>
          </a:p>
          <a:p>
            <a:r>
              <a:rPr lang="ru-RU" sz="2400" dirty="0"/>
              <a:t>- </a:t>
            </a:r>
            <a:r>
              <a:rPr lang="ru-RU" sz="2400" b="1" dirty="0">
                <a:solidFill>
                  <a:srgbClr val="0070C0"/>
                </a:solidFill>
              </a:rPr>
              <a:t>научно объяснять явления;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- демонстрировать понимание основных особенностей естественно-научного исследования;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- интерпретировать данные и использовать научные доказательства для получения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1911957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CB61985-1EB5-49BF-B846-67DF95800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597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Консультация со школами-участниками федеральной диагностической работы по итогам проведения диагностических работ по естественно-научной грамотности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6B1D46A3-5FE1-496A-8796-3B895B1CF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7297" y="4528772"/>
            <a:ext cx="5964658" cy="1143000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Шорина анна Александровна – доцент кафедры ЕНО</a:t>
            </a:r>
          </a:p>
        </p:txBody>
      </p:sp>
      <p:pic>
        <p:nvPicPr>
          <p:cNvPr id="6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A12CE737-349C-4E01-98DE-AF841F707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82"/>
            <a:ext cx="1425388" cy="9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4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>
            <a:extLst>
              <a:ext uri="{FF2B5EF4-FFF2-40B4-BE49-F238E27FC236}">
                <a16:creationId xmlns:a16="http://schemas.microsoft.com/office/drawing/2014/main" xmlns="" id="{2E741598-5700-4AC1-A5B5-F3FFEF78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" y="1092884"/>
            <a:ext cx="5169220" cy="44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6">
            <a:extLst>
              <a:ext uri="{FF2B5EF4-FFF2-40B4-BE49-F238E27FC236}">
                <a16:creationId xmlns:a16="http://schemas.microsoft.com/office/drawing/2014/main" xmlns="" id="{3CAD3EE0-782B-4B5E-A7E4-7862E1AB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82" y="2415558"/>
            <a:ext cx="6497618" cy="39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5">
            <a:extLst>
              <a:ext uri="{FF2B5EF4-FFF2-40B4-BE49-F238E27FC236}">
                <a16:creationId xmlns:a16="http://schemas.microsoft.com/office/drawing/2014/main" xmlns="" id="{3E676C3E-EAC9-4AD1-AC32-4A345930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804" y="982863"/>
            <a:ext cx="508656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В цикле исследования PISA-2018 среди 79 участников Российская Федерация заняла </a:t>
            </a:r>
            <a:r>
              <a:rPr lang="ru-RU" altLang="ru-RU" dirty="0">
                <a:solidFill>
                  <a:srgbClr val="FF0000"/>
                </a:solidFill>
              </a:rPr>
              <a:t>33 место </a:t>
            </a:r>
            <a:r>
              <a:rPr lang="ru-RU" altLang="ru-RU" dirty="0"/>
              <a:t>по </a:t>
            </a:r>
            <a:r>
              <a:rPr lang="ru-RU" altLang="ru-RU" dirty="0">
                <a:solidFill>
                  <a:srgbClr val="00B050"/>
                </a:solidFill>
              </a:rPr>
              <a:t>естественно-научной грамотности</a:t>
            </a:r>
            <a:r>
              <a:rPr lang="ru-RU" altLang="ru-RU" dirty="0"/>
              <a:t>, 30 место по математической грамотности, 31 место по читательской грамотности.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60514-75BB-4B93-B36A-9BC570AA16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9608" y="287338"/>
            <a:ext cx="11002392" cy="6907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Результаты российских школьников в международных исследованиях качества образования</a:t>
            </a:r>
            <a:endParaRPr lang="ru-RU" sz="2800" dirty="0"/>
          </a:p>
        </p:txBody>
      </p:sp>
      <p:pic>
        <p:nvPicPr>
          <p:cNvPr id="8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33039F09-4B1F-4F82-B972-633C32AC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" y="0"/>
            <a:ext cx="1156513" cy="8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87AAC323-6022-438D-BD81-7D9E0ED46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4" y="128793"/>
            <a:ext cx="1156513" cy="8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xmlns="" id="{BEC52116-1BA1-4AD6-A8EE-F6AD82B5D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052314"/>
            <a:ext cx="11987245" cy="526720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9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1BEC76-F596-4C3B-9C10-2022A1C18241}"/>
              </a:ext>
            </a:extLst>
          </p:cNvPr>
          <p:cNvSpPr txBox="1"/>
          <p:nvPr/>
        </p:nvSpPr>
        <p:spPr>
          <a:xfrm>
            <a:off x="1989453" y="274298"/>
            <a:ext cx="9987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</a:pPr>
            <a:r>
              <a:rPr lang="ru-RU" altLang="ru-RU" dirty="0">
                <a:latin typeface="Trebuchet MS" panose="020B0603020202020204" pitchFamily="34" charset="0"/>
              </a:rPr>
              <a:t>К</a:t>
            </a:r>
            <a:r>
              <a:rPr lang="ru-RU" altLang="ru-RU" sz="1800" dirty="0">
                <a:latin typeface="Trebuchet MS" panose="020B0603020202020204" pitchFamily="34" charset="0"/>
              </a:rPr>
              <a:t>ачественные результаты работ школ PISA 2022 по состоянию на  20.02.22</a:t>
            </a:r>
          </a:p>
        </p:txBody>
      </p:sp>
    </p:spTree>
    <p:extLst>
      <p:ext uri="{BB962C8B-B14F-4D97-AF65-F5344CB8AC3E}">
        <p14:creationId xmlns:p14="http://schemas.microsoft.com/office/powerpoint/2010/main" val="394678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A747FD-9E54-45AC-8390-77AC67669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80"/>
            <a:ext cx="12192000" cy="583183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15D79D8-DDCF-4000-A606-E19FCD8DCC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59280" y="204051"/>
            <a:ext cx="9438640" cy="33442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Федеральная диагностическая работа – март 2023 </a:t>
            </a:r>
          </a:p>
        </p:txBody>
      </p:sp>
      <p:pic>
        <p:nvPicPr>
          <p:cNvPr id="5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3CF0580A-147F-4927-BCAE-FBC2C817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" cy="67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7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72E4B2-9C81-4517-B722-D275E2498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3" y="649224"/>
            <a:ext cx="11585714" cy="6208776"/>
          </a:xfrm>
          <a:prstGeom prst="rect">
            <a:avLst/>
          </a:prstGeom>
        </p:spPr>
      </p:pic>
      <p:pic>
        <p:nvPicPr>
          <p:cNvPr id="4" name="Picture 4" descr="Алтайский краевой центр психолого-педагогической медико-социальной помощи">
            <a:extLst>
              <a:ext uri="{FF2B5EF4-FFF2-40B4-BE49-F238E27FC236}">
                <a16:creationId xmlns:a16="http://schemas.microsoft.com/office/drawing/2014/main" xmlns="" id="{25C184B8-1B29-4F2F-A69C-41E08E7B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82"/>
            <a:ext cx="795528" cy="55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9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E38F49-56DE-4440-B90F-7110ADC16B91}"/>
              </a:ext>
            </a:extLst>
          </p:cNvPr>
          <p:cNvSpPr txBox="1"/>
          <p:nvPr/>
        </p:nvSpPr>
        <p:spPr>
          <a:xfrm>
            <a:off x="1795510" y="115410"/>
            <a:ext cx="888432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 результаты освоения программы ООО по ФГОС ООО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67172DD-98C7-466E-9766-ABEA9BC70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23817"/>
              </p:ext>
            </p:extLst>
          </p:nvPr>
        </p:nvGraphicFramePr>
        <p:xfrm>
          <a:off x="-2" y="465328"/>
          <a:ext cx="12192002" cy="681050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063722">
                  <a:extLst>
                    <a:ext uri="{9D8B030D-6E8A-4147-A177-3AD203B41FA5}">
                      <a16:colId xmlns:a16="http://schemas.microsoft.com/office/drawing/2014/main" xmlns="" val="1541521155"/>
                    </a:ext>
                  </a:extLst>
                </a:gridCol>
                <a:gridCol w="4063722">
                  <a:extLst>
                    <a:ext uri="{9D8B030D-6E8A-4147-A177-3AD203B41FA5}">
                      <a16:colId xmlns:a16="http://schemas.microsoft.com/office/drawing/2014/main" xmlns="" val="2987423291"/>
                    </a:ext>
                  </a:extLst>
                </a:gridCol>
                <a:gridCol w="4064558">
                  <a:extLst>
                    <a:ext uri="{9D8B030D-6E8A-4147-A177-3AD203B41FA5}">
                      <a16:colId xmlns:a16="http://schemas.microsoft.com/office/drawing/2014/main" xmlns="" val="3681792547"/>
                    </a:ext>
                  </a:extLst>
                </a:gridCol>
              </a:tblGrid>
              <a:tr h="200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Базовые логические действия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7" marR="4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Базовые исследовательские действия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7" marR="414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Работа с информацией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7" marR="41467" marT="0" marB="0"/>
                </a:tc>
                <a:extLst>
                  <a:ext uri="{0D108BD9-81ED-4DB2-BD59-A6C34878D82A}">
                    <a16:rowId xmlns:a16="http://schemas.microsoft.com/office/drawing/2014/main" xmlns="" val="4213309666"/>
                  </a:ext>
                </a:extLst>
              </a:tr>
              <a:tr h="5686661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выявлять и характеризовать существенные признаки объектов (явлений);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устанавливать существенный признак классификации, основания для обобщения и сравнения, критерии проводимого анализа;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 учётом предложенной задачи выявлять закономерности и противоречия в рассматриваемых фактах, данных и наблюдениях;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предлагать критерии для выявления закономерностей и противоречий;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выявлять дефициты информации, данных, необходимых для решения поставленной задачи;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выявлять причинно-следственные связи при изучении явлений и процессов;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делать выводы с использованием дедуктивных и индуктивных умозаключений, умозаключений по аналогии, формулировать гипотезы о взаимосвязях;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выбирать способ решения учебной задачи (сравнивать несколько вариантов решения, выбирать наиболее подходящий с учетом самостоятельно выделенных критериев);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7" marR="41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использовать вопросы как исследовательский инструмент познания;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формулировать вопросы, фиксирующие разрыв между реальным и желательным состоянием ситуации, объекта, самостоятельно устанавливать искомое и данное;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формировать гипотезу об истинности собственных суждений и суждений других, аргументировать свою позицию, мнение;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проводить по самостоятельно составленному плану опыт, несложный эксперимент, небольшое исследование по установлению особенностей объекта изучения, причинно-следственных связей и зависимостей объектов между собой;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оценивать на применимость и достоверность информации, полученной в ходе исследования (эксперимента);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формулировать обобщения и выводы по результатам проведенного наблюдения, опыта, исследования, владеть инструментами оценки достоверности полученных выводов и обобщений;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прогнозировать возможное дальнейшее развитие процессов, событий и их последствия в аналогичных или сходных ситуациях, выдвигать предположения об их развитии в новых условиях и контекстах;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7" marR="414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применять различные методы, инструменты и запросы при поиске и отборе информации или данных из источников с учетом предложенной учебной задачи и заданных критериев;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выбирать, анализировать, систематизировать и интерпретировать информацию различных видов и форм представления;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находить сходные аргументы (подтверждающие или опровергающие одну и ту же идею, версию) в различных информационных источниках;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 выбирать оптимальную форму представления информации и иллюстрировать решаемые задачи несложными схемами, диаграммами, иной графикой и их комбинациями;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оценивать надежность информации по критериям, предложенным педагогическим работником или сформулированным самостоятельно;</a:t>
                      </a:r>
                    </a:p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эффективно запоминать и систематизировать информацию.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7" marR="41467" marT="0" marB="0"/>
                </a:tc>
                <a:extLst>
                  <a:ext uri="{0D108BD9-81ED-4DB2-BD59-A6C34878D82A}">
                    <a16:rowId xmlns:a16="http://schemas.microsoft.com/office/drawing/2014/main" xmlns="" val="1767032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5241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2698</TotalTime>
  <Words>1708</Words>
  <Application>Microsoft Office PowerPoint</Application>
  <PresentationFormat>Широкоэкранный</PresentationFormat>
  <Paragraphs>187</Paragraphs>
  <Slides>40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Georgia</vt:lpstr>
      <vt:lpstr>Helvetica</vt:lpstr>
      <vt:lpstr>Times New Roman</vt:lpstr>
      <vt:lpstr>Trebuchet MS</vt:lpstr>
      <vt:lpstr>Ретро</vt:lpstr>
      <vt:lpstr>Консультация со школами-участниками федеральной диагностической работы по итогам проведения диагностических работ по естественно-научной грамотности</vt:lpstr>
      <vt:lpstr>Презентация PowerPoint</vt:lpstr>
      <vt:lpstr>Презентация PowerPoint</vt:lpstr>
      <vt:lpstr>Презентация PowerPoint</vt:lpstr>
      <vt:lpstr>Результаты российских школьников в международных исследованиях качества образования</vt:lpstr>
      <vt:lpstr>Презентация PowerPoint</vt:lpstr>
      <vt:lpstr>Федеральная диагностическая работа – март 2023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учебных заданий, направленных на формирование и оценивание ЕНГ </vt:lpstr>
      <vt:lpstr>Презентация PowerPoint</vt:lpstr>
      <vt:lpstr>Особенности заданий по ЕНГ, по сравнению с традиционными заданиями</vt:lpstr>
      <vt:lpstr> Чем отличаются задания по ЕНГ от традиционно используемых в школе?</vt:lpstr>
      <vt:lpstr>Презентация PowerPoint</vt:lpstr>
      <vt:lpstr>Презентация PowerPoint</vt:lpstr>
      <vt:lpstr>Использование заданий из открытых банков на уроке и во внеурочной деятельности для оценки и формирования ЕНГ</vt:lpstr>
      <vt:lpstr>Банки заданий </vt:lpstr>
      <vt:lpstr>Презентация PowerPoint</vt:lpstr>
      <vt:lpstr>Презентация PowerPoint</vt:lpstr>
      <vt:lpstr> Как использовать задания из открытого банка заданий в учебном процессе</vt:lpstr>
      <vt:lpstr>Решаем вместе</vt:lpstr>
      <vt:lpstr>Решаем вместе</vt:lpstr>
      <vt:lpstr>Использование заданий на уроке:</vt:lpstr>
      <vt:lpstr>Биология.8 класс. Зоология</vt:lpstr>
      <vt:lpstr>Биология. 8 класс. Зоология</vt:lpstr>
      <vt:lpstr>Применение готовых заданий на уроке</vt:lpstr>
      <vt:lpstr>  Возможности использования заданий из открытого банка ИСРО РАО:  </vt:lpstr>
      <vt:lpstr>Презентация PowerPoint</vt:lpstr>
      <vt:lpstr>Формирование ЕНГ – это не только использование заданий в формате PISA, но и формирование у учащихся естественно-научного стиля мышления</vt:lpstr>
      <vt:lpstr>Возможности использования заданий из открытого банка для проведения эксперимента</vt:lpstr>
      <vt:lpstr>Возможности использования заданий из открытого банка для проведения эксперимента</vt:lpstr>
      <vt:lpstr>Презентация PowerPoint</vt:lpstr>
      <vt:lpstr>Презентация PowerPoint</vt:lpstr>
      <vt:lpstr>Типы уроков</vt:lpstr>
      <vt:lpstr>Презентация PowerPoint</vt:lpstr>
      <vt:lpstr>С чего начать/продолжить?</vt:lpstr>
      <vt:lpstr>Консультация со школами-участниками федеральной диагностической работы по итогам проведения диагностических работ по естественно-научной грамотности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технологии и средства, обеспечивающие современный уровень преподавания предмета</dc:title>
  <dc:creator>Пользователь</dc:creator>
  <cp:lastModifiedBy>Горбатова О.Н.</cp:lastModifiedBy>
  <cp:revision>368</cp:revision>
  <dcterms:created xsi:type="dcterms:W3CDTF">2021-09-29T08:28:13Z</dcterms:created>
  <dcterms:modified xsi:type="dcterms:W3CDTF">2023-03-27T07:56:50Z</dcterms:modified>
</cp:coreProperties>
</file>