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8" r:id="rId5"/>
    <p:sldId id="261" r:id="rId6"/>
    <p:sldId id="260" r:id="rId7"/>
    <p:sldId id="262" r:id="rId8"/>
    <p:sldId id="265" r:id="rId9"/>
    <p:sldId id="264" r:id="rId10"/>
    <p:sldId id="263"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FA29465-E6D3-4B74-85E9-3DCBD24276CA}" type="datetimeFigureOut">
              <a:rPr lang="ru-RU" smtClean="0"/>
              <a:t>10.04.2023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C0D1C2-2055-435B-9093-824BC756F265}" type="slidenum">
              <a:rPr lang="ru-RU" smtClean="0"/>
              <a:t>‹#›</a:t>
            </a:fld>
            <a:endParaRPr lang="ru-RU"/>
          </a:p>
        </p:txBody>
      </p:sp>
    </p:spTree>
    <p:extLst>
      <p:ext uri="{BB962C8B-B14F-4D97-AF65-F5344CB8AC3E}">
        <p14:creationId xmlns:p14="http://schemas.microsoft.com/office/powerpoint/2010/main" val="191980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A29465-E6D3-4B74-85E9-3DCBD24276CA}" type="datetimeFigureOut">
              <a:rPr lang="ru-RU" smtClean="0"/>
              <a:t>10.04.2023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C0D1C2-2055-435B-9093-824BC756F265}" type="slidenum">
              <a:rPr lang="ru-RU" smtClean="0"/>
              <a:t>‹#›</a:t>
            </a:fld>
            <a:endParaRPr lang="ru-RU"/>
          </a:p>
        </p:txBody>
      </p:sp>
    </p:spTree>
    <p:extLst>
      <p:ext uri="{BB962C8B-B14F-4D97-AF65-F5344CB8AC3E}">
        <p14:creationId xmlns:p14="http://schemas.microsoft.com/office/powerpoint/2010/main" val="88317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FA29465-E6D3-4B74-85E9-3DCBD24276CA}" type="datetimeFigureOut">
              <a:rPr lang="ru-RU" smtClean="0"/>
              <a:t>10.04.2023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C0D1C2-2055-435B-9093-824BC756F265}" type="slidenum">
              <a:rPr lang="ru-RU" smtClean="0"/>
              <a:t>‹#›</a:t>
            </a:fld>
            <a:endParaRPr lang="ru-RU"/>
          </a:p>
        </p:txBody>
      </p:sp>
    </p:spTree>
    <p:extLst>
      <p:ext uri="{BB962C8B-B14F-4D97-AF65-F5344CB8AC3E}">
        <p14:creationId xmlns:p14="http://schemas.microsoft.com/office/powerpoint/2010/main" val="2289271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FA29465-E6D3-4B74-85E9-3DCBD24276CA}" type="datetimeFigureOut">
              <a:rPr lang="ru-RU" smtClean="0"/>
              <a:t>10.04.2023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C0D1C2-2055-435B-9093-824BC756F265}"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02401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FA29465-E6D3-4B74-85E9-3DCBD24276CA}" type="datetimeFigureOut">
              <a:rPr lang="ru-RU" smtClean="0"/>
              <a:t>10.04.2023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C0D1C2-2055-435B-9093-824BC756F265}" type="slidenum">
              <a:rPr lang="ru-RU" smtClean="0"/>
              <a:t>‹#›</a:t>
            </a:fld>
            <a:endParaRPr lang="ru-RU"/>
          </a:p>
        </p:txBody>
      </p:sp>
    </p:spTree>
    <p:extLst>
      <p:ext uri="{BB962C8B-B14F-4D97-AF65-F5344CB8AC3E}">
        <p14:creationId xmlns:p14="http://schemas.microsoft.com/office/powerpoint/2010/main" val="266745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A29465-E6D3-4B74-85E9-3DCBD24276CA}" type="datetimeFigureOut">
              <a:rPr lang="ru-RU" smtClean="0"/>
              <a:t>10.04.2023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C0D1C2-2055-435B-9093-824BC756F265}" type="slidenum">
              <a:rPr lang="ru-RU" smtClean="0"/>
              <a:t>‹#›</a:t>
            </a:fld>
            <a:endParaRPr lang="ru-RU"/>
          </a:p>
        </p:txBody>
      </p:sp>
    </p:spTree>
    <p:extLst>
      <p:ext uri="{BB962C8B-B14F-4D97-AF65-F5344CB8AC3E}">
        <p14:creationId xmlns:p14="http://schemas.microsoft.com/office/powerpoint/2010/main" val="4035816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A29465-E6D3-4B74-85E9-3DCBD24276CA}" type="datetimeFigureOut">
              <a:rPr lang="ru-RU" smtClean="0"/>
              <a:t>10.04.2023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C0D1C2-2055-435B-9093-824BC756F265}" type="slidenum">
              <a:rPr lang="ru-RU" smtClean="0"/>
              <a:t>‹#›</a:t>
            </a:fld>
            <a:endParaRPr lang="ru-RU"/>
          </a:p>
        </p:txBody>
      </p:sp>
    </p:spTree>
    <p:extLst>
      <p:ext uri="{BB962C8B-B14F-4D97-AF65-F5344CB8AC3E}">
        <p14:creationId xmlns:p14="http://schemas.microsoft.com/office/powerpoint/2010/main" val="1356128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A29465-E6D3-4B74-85E9-3DCBD24276CA}" type="datetimeFigureOut">
              <a:rPr lang="ru-RU" smtClean="0"/>
              <a:t>10.04.2023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C0D1C2-2055-435B-9093-824BC756F265}" type="slidenum">
              <a:rPr lang="ru-RU" smtClean="0"/>
              <a:t>‹#›</a:t>
            </a:fld>
            <a:endParaRPr lang="ru-RU"/>
          </a:p>
        </p:txBody>
      </p:sp>
    </p:spTree>
    <p:extLst>
      <p:ext uri="{BB962C8B-B14F-4D97-AF65-F5344CB8AC3E}">
        <p14:creationId xmlns:p14="http://schemas.microsoft.com/office/powerpoint/2010/main" val="2023193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FA29465-E6D3-4B74-85E9-3DCBD24276CA}" type="datetimeFigureOut">
              <a:rPr lang="ru-RU" smtClean="0"/>
              <a:t>10.04.2023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C0D1C2-2055-435B-9093-824BC756F265}" type="slidenum">
              <a:rPr lang="ru-RU" smtClean="0"/>
              <a:t>‹#›</a:t>
            </a:fld>
            <a:endParaRPr lang="ru-RU"/>
          </a:p>
        </p:txBody>
      </p:sp>
    </p:spTree>
    <p:extLst>
      <p:ext uri="{BB962C8B-B14F-4D97-AF65-F5344CB8AC3E}">
        <p14:creationId xmlns:p14="http://schemas.microsoft.com/office/powerpoint/2010/main" val="352718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4FA29465-E6D3-4B74-85E9-3DCBD24276CA}" type="datetimeFigureOut">
              <a:rPr lang="ru-RU" smtClean="0"/>
              <a:t>10.04.2023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C0D1C2-2055-435B-9093-824BC756F265}" type="slidenum">
              <a:rPr lang="ru-RU" smtClean="0"/>
              <a:t>‹#›</a:t>
            </a:fld>
            <a:endParaRPr lang="ru-RU"/>
          </a:p>
        </p:txBody>
      </p:sp>
    </p:spTree>
    <p:extLst>
      <p:ext uri="{BB962C8B-B14F-4D97-AF65-F5344CB8AC3E}">
        <p14:creationId xmlns:p14="http://schemas.microsoft.com/office/powerpoint/2010/main" val="236326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FA29465-E6D3-4B74-85E9-3DCBD24276CA}" type="datetimeFigureOut">
              <a:rPr lang="ru-RU" smtClean="0"/>
              <a:t>10.04.2023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C0D1C2-2055-435B-9093-824BC756F265}" type="slidenum">
              <a:rPr lang="ru-RU" smtClean="0"/>
              <a:t>‹#›</a:t>
            </a:fld>
            <a:endParaRPr lang="ru-RU"/>
          </a:p>
        </p:txBody>
      </p:sp>
    </p:spTree>
    <p:extLst>
      <p:ext uri="{BB962C8B-B14F-4D97-AF65-F5344CB8AC3E}">
        <p14:creationId xmlns:p14="http://schemas.microsoft.com/office/powerpoint/2010/main" val="259706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FA29465-E6D3-4B74-85E9-3DCBD24276CA}" type="datetimeFigureOut">
              <a:rPr lang="ru-RU" smtClean="0"/>
              <a:t>10.04.2023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C0D1C2-2055-435B-9093-824BC756F265}" type="slidenum">
              <a:rPr lang="ru-RU" smtClean="0"/>
              <a:t>‹#›</a:t>
            </a:fld>
            <a:endParaRPr lang="ru-RU"/>
          </a:p>
        </p:txBody>
      </p:sp>
    </p:spTree>
    <p:extLst>
      <p:ext uri="{BB962C8B-B14F-4D97-AF65-F5344CB8AC3E}">
        <p14:creationId xmlns:p14="http://schemas.microsoft.com/office/powerpoint/2010/main" val="95856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FA29465-E6D3-4B74-85E9-3DCBD24276CA}" type="datetimeFigureOut">
              <a:rPr lang="ru-RU" smtClean="0"/>
              <a:t>10.04.2023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8C0D1C2-2055-435B-9093-824BC756F265}" type="slidenum">
              <a:rPr lang="ru-RU" smtClean="0"/>
              <a:t>‹#›</a:t>
            </a:fld>
            <a:endParaRPr lang="ru-RU"/>
          </a:p>
        </p:txBody>
      </p:sp>
    </p:spTree>
    <p:extLst>
      <p:ext uri="{BB962C8B-B14F-4D97-AF65-F5344CB8AC3E}">
        <p14:creationId xmlns:p14="http://schemas.microsoft.com/office/powerpoint/2010/main" val="3053823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FA29465-E6D3-4B74-85E9-3DCBD24276CA}" type="datetimeFigureOut">
              <a:rPr lang="ru-RU" smtClean="0"/>
              <a:t>10.04.2023</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68C0D1C2-2055-435B-9093-824BC756F265}" type="slidenum">
              <a:rPr lang="ru-RU" smtClean="0"/>
              <a:t>‹#›</a:t>
            </a:fld>
            <a:endParaRPr lang="ru-RU"/>
          </a:p>
        </p:txBody>
      </p:sp>
    </p:spTree>
    <p:extLst>
      <p:ext uri="{BB962C8B-B14F-4D97-AF65-F5344CB8AC3E}">
        <p14:creationId xmlns:p14="http://schemas.microsoft.com/office/powerpoint/2010/main" val="3831958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FA29465-E6D3-4B74-85E9-3DCBD24276CA}" type="datetimeFigureOut">
              <a:rPr lang="ru-RU" smtClean="0"/>
              <a:t>10.04.2023</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68C0D1C2-2055-435B-9093-824BC756F265}" type="slidenum">
              <a:rPr lang="ru-RU" smtClean="0"/>
              <a:t>‹#›</a:t>
            </a:fld>
            <a:endParaRPr lang="ru-RU"/>
          </a:p>
        </p:txBody>
      </p:sp>
    </p:spTree>
    <p:extLst>
      <p:ext uri="{BB962C8B-B14F-4D97-AF65-F5344CB8AC3E}">
        <p14:creationId xmlns:p14="http://schemas.microsoft.com/office/powerpoint/2010/main" val="350994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FA29465-E6D3-4B74-85E9-3DCBD24276CA}" type="datetimeFigureOut">
              <a:rPr lang="ru-RU" smtClean="0"/>
              <a:t>10.04.2023</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68C0D1C2-2055-435B-9093-824BC756F265}" type="slidenum">
              <a:rPr lang="ru-RU" smtClean="0"/>
              <a:t>‹#›</a:t>
            </a:fld>
            <a:endParaRPr lang="ru-RU"/>
          </a:p>
        </p:txBody>
      </p:sp>
    </p:spTree>
    <p:extLst>
      <p:ext uri="{BB962C8B-B14F-4D97-AF65-F5344CB8AC3E}">
        <p14:creationId xmlns:p14="http://schemas.microsoft.com/office/powerpoint/2010/main" val="3798724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FA29465-E6D3-4B74-85E9-3DCBD24276CA}" type="datetimeFigureOut">
              <a:rPr lang="ru-RU" smtClean="0"/>
              <a:t>10.04.2023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C0D1C2-2055-435B-9093-824BC756F265}" type="slidenum">
              <a:rPr lang="ru-RU" smtClean="0"/>
              <a:t>‹#›</a:t>
            </a:fld>
            <a:endParaRPr lang="ru-RU"/>
          </a:p>
        </p:txBody>
      </p:sp>
    </p:spTree>
    <p:extLst>
      <p:ext uri="{BB962C8B-B14F-4D97-AF65-F5344CB8AC3E}">
        <p14:creationId xmlns:p14="http://schemas.microsoft.com/office/powerpoint/2010/main" val="3387498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FA29465-E6D3-4B74-85E9-3DCBD24276CA}" type="datetimeFigureOut">
              <a:rPr lang="ru-RU" smtClean="0"/>
              <a:t>10.04.2023</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8C0D1C2-2055-435B-9093-824BC756F265}" type="slidenum">
              <a:rPr lang="ru-RU" smtClean="0"/>
              <a:t>‹#›</a:t>
            </a:fld>
            <a:endParaRPr lang="ru-RU"/>
          </a:p>
        </p:txBody>
      </p:sp>
    </p:spTree>
    <p:extLst>
      <p:ext uri="{BB962C8B-B14F-4D97-AF65-F5344CB8AC3E}">
        <p14:creationId xmlns:p14="http://schemas.microsoft.com/office/powerpoint/2010/main" val="106653942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hyperlink" Target="https://t.me/altayrobot22" TargetMode="External"/><Relationship Id="rId2" Type="http://schemas.openxmlformats.org/officeDocument/2006/relationships/hyperlink" Target="https://t.me/altayrobot" TargetMode="External"/><Relationship Id="rId1" Type="http://schemas.openxmlformats.org/officeDocument/2006/relationships/slideLayout" Target="../slideLayouts/slideLayout7.xml"/><Relationship Id="rId4" Type="http://schemas.openxmlformats.org/officeDocument/2006/relationships/hyperlink" Target="http://altairobot.r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3733" y="1352939"/>
            <a:ext cx="7803739" cy="954107"/>
          </a:xfrm>
          <a:prstGeom prst="rect">
            <a:avLst/>
          </a:prstGeom>
          <a:noFill/>
        </p:spPr>
        <p:txBody>
          <a:bodyPr wrap="none" rtlCol="0">
            <a:spAutoFit/>
          </a:bodyPr>
          <a:lstStyle/>
          <a:p>
            <a:r>
              <a:rPr lang="ru-RU" sz="3200" b="1" dirty="0" smtClean="0"/>
              <a:t>Робототехника в Точках роста: </a:t>
            </a:r>
          </a:p>
          <a:p>
            <a:r>
              <a:rPr lang="ru-RU" sz="2400" b="1" dirty="0" smtClean="0"/>
              <a:t>современная практика и перспективы развития</a:t>
            </a:r>
            <a:endParaRPr lang="ru-RU" sz="2400" b="1" dirty="0"/>
          </a:p>
        </p:txBody>
      </p:sp>
      <p:sp>
        <p:nvSpPr>
          <p:cNvPr id="3" name="TextBox 2"/>
          <p:cNvSpPr txBox="1"/>
          <p:nvPr/>
        </p:nvSpPr>
        <p:spPr>
          <a:xfrm>
            <a:off x="4516016" y="2985796"/>
            <a:ext cx="7175241" cy="1200329"/>
          </a:xfrm>
          <a:prstGeom prst="rect">
            <a:avLst/>
          </a:prstGeom>
          <a:noFill/>
        </p:spPr>
        <p:txBody>
          <a:bodyPr wrap="square" rtlCol="0">
            <a:spAutoFit/>
          </a:bodyPr>
          <a:lstStyle/>
          <a:p>
            <a:r>
              <a:rPr lang="ru-RU" b="1" dirty="0" smtClean="0"/>
              <a:t>Пузырная Елена Викторовна</a:t>
            </a:r>
            <a:r>
              <a:rPr lang="ru-RU" dirty="0" smtClean="0"/>
              <a:t>, руководитель Ассоциации «Образовательная робототехника в Алтайском крае»</a:t>
            </a:r>
            <a:br>
              <a:rPr lang="ru-RU" dirty="0" smtClean="0"/>
            </a:br>
            <a:r>
              <a:rPr lang="ru-RU" b="1" dirty="0" smtClean="0"/>
              <a:t>Ушаков Алексей Александрович</a:t>
            </a:r>
            <a:r>
              <a:rPr lang="ru-RU" dirty="0" smtClean="0"/>
              <a:t>, член ассоциации, доцент кафедры информационных технологии ИИТиФМО АлтГПУ</a:t>
            </a:r>
            <a:endParaRPr lang="ru-RU" dirty="0"/>
          </a:p>
        </p:txBody>
      </p:sp>
      <p:pic>
        <p:nvPicPr>
          <p:cNvPr id="4" name="Рисунок 3"/>
          <p:cNvPicPr>
            <a:picLocks noChangeAspect="1"/>
          </p:cNvPicPr>
          <p:nvPr/>
        </p:nvPicPr>
        <p:blipFill>
          <a:blip r:embed="rId2"/>
          <a:stretch>
            <a:fillRect/>
          </a:stretch>
        </p:blipFill>
        <p:spPr>
          <a:xfrm>
            <a:off x="10323587" y="4960565"/>
            <a:ext cx="1643311" cy="1686037"/>
          </a:xfrm>
          <a:prstGeom prst="rect">
            <a:avLst/>
          </a:prstGeom>
        </p:spPr>
      </p:pic>
    </p:spTree>
    <p:extLst>
      <p:ext uri="{BB962C8B-B14F-4D97-AF65-F5344CB8AC3E}">
        <p14:creationId xmlns:p14="http://schemas.microsoft.com/office/powerpoint/2010/main" val="373275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557676"/>
            <a:ext cx="10263674" cy="5244513"/>
          </a:xfrm>
          <a:prstGeom prst="rect">
            <a:avLst/>
          </a:prstGeom>
          <a:solidFill>
            <a:srgbClr val="002060"/>
          </a:solidFill>
        </p:spPr>
        <p:txBody>
          <a:bodyPr wrap="square">
            <a:spAutoFit/>
          </a:bodyPr>
          <a:lstStyle/>
          <a:p>
            <a:pPr indent="270510" algn="just">
              <a:lnSpc>
                <a:spcPct val="107000"/>
              </a:lnSpc>
              <a:spcAft>
                <a:spcPts val="800"/>
              </a:spcAft>
            </a:pPr>
            <a:r>
              <a:rPr lang="ru-RU" b="1" kern="100" dirty="0" smtClean="0">
                <a:effectLst/>
                <a:latin typeface="Times New Roman" panose="02020603050405020304" pitchFamily="18" charset="0"/>
                <a:ea typeface="Calibri" panose="020F0502020204030204" pitchFamily="34" charset="0"/>
                <a:cs typeface="Times New Roman" panose="02020603050405020304" pitchFamily="18" charset="0"/>
              </a:rPr>
              <a:t>Задание №5. </a:t>
            </a: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«Хит 70-х» (6 баллов)</a:t>
            </a:r>
            <a:endParaRPr lang="ru-RU" sz="1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800"/>
              </a:spcAft>
            </a:pPr>
            <a:r>
              <a:rPr lang="ru-RU" u="sng" kern="100" dirty="0" smtClean="0">
                <a:effectLst/>
                <a:latin typeface="Times New Roman" panose="02020603050405020304" pitchFamily="18" charset="0"/>
                <a:ea typeface="Calibri" panose="020F0502020204030204" pitchFamily="34" charset="0"/>
                <a:cs typeface="Times New Roman" panose="02020603050405020304" pitchFamily="18" charset="0"/>
              </a:rPr>
              <a:t>Схема содержит</a:t>
            </a: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 текстовый экран 16x2, тактовую кнопку – 2 шт., пьезопищалку.</a:t>
            </a:r>
            <a:endParaRPr lang="ru-RU" sz="1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07000"/>
              </a:lnSpc>
              <a:spcAft>
                <a:spcPts val="800"/>
              </a:spcAft>
            </a:pPr>
            <a:r>
              <a:rPr lang="ru-RU" u="sng" kern="100" dirty="0" smtClean="0">
                <a:effectLst/>
                <a:latin typeface="Times New Roman" panose="02020603050405020304" pitchFamily="18" charset="0"/>
                <a:ea typeface="Calibri" panose="020F0502020204030204" pitchFamily="34" charset="0"/>
                <a:cs typeface="Times New Roman" panose="02020603050405020304" pitchFamily="18" charset="0"/>
              </a:rPr>
              <a:t>Идея задачи</a:t>
            </a: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 это компьютерная игра уровня середины 70-х годов </a:t>
            </a:r>
            <a:r>
              <a:rPr lang="en-US" kern="100" dirty="0" smtClean="0">
                <a:effectLst/>
                <a:latin typeface="Times New Roman" panose="02020603050405020304" pitchFamily="18" charset="0"/>
                <a:ea typeface="Calibri" panose="020F0502020204030204" pitchFamily="34" charset="0"/>
                <a:cs typeface="Times New Roman" panose="02020603050405020304" pitchFamily="18" charset="0"/>
              </a:rPr>
              <a:t>XX</a:t>
            </a: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 века. Слева на экране находится символ «Н», это наш звездолет. Мы можем управлять им с помощью двух кнопок – движение вверх и вниз. Справа появляется метеорит, символ «О», он появляется в случайной строке экрана, и движется справа налево. Долетев до левого края экрана, метеорит снова появляется справа, в случайной строке и начинает движение влево. Если звездолет и метеорит столкнутся издается звуковой сигнал и на экране появляется сообщение «</a:t>
            </a:r>
            <a:r>
              <a:rPr lang="en-US" kern="100" dirty="0" smtClean="0">
                <a:effectLst/>
                <a:latin typeface="Times New Roman" panose="02020603050405020304" pitchFamily="18" charset="0"/>
                <a:ea typeface="Calibri" panose="020F0502020204030204" pitchFamily="34" charset="0"/>
                <a:cs typeface="Times New Roman" panose="02020603050405020304" pitchFamily="18" charset="0"/>
              </a:rPr>
              <a:t>GAME OVER</a:t>
            </a: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70510" algn="just">
              <a:lnSpc>
                <a:spcPct val="107000"/>
              </a:lnSpc>
              <a:spcAft>
                <a:spcPts val="800"/>
              </a:spcAft>
            </a:pPr>
            <a:r>
              <a:rPr lang="ru-RU" u="sng" kern="100" dirty="0" smtClean="0">
                <a:effectLst/>
                <a:latin typeface="Times New Roman" panose="02020603050405020304" pitchFamily="18" charset="0"/>
                <a:ea typeface="Calibri" panose="020F0502020204030204" pitchFamily="34" charset="0"/>
                <a:cs typeface="Times New Roman" panose="02020603050405020304" pitchFamily="18" charset="0"/>
              </a:rPr>
              <a:t>Написать программу</a:t>
            </a: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 реализующую следующий алгоритм:</a:t>
            </a:r>
            <a:endParaRPr lang="ru-RU" sz="1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(2 балла). На текстовом экране 16x2 в координате (0,0) находится символ «Н». При нажатии на первую кнопку он опускается на строку вниз, при нажатии на вторую кнопку он поднимается на строку вверх. За пределы экрана символ не уходит. </a:t>
            </a:r>
            <a:endParaRPr lang="ru-RU" sz="1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(2 балла). Из случайной координаты (15,0) или (15,1) справа налево движется символ «О». Достигнув левого края экрана, символ снова появляется справа, на случайной строке.</a:t>
            </a:r>
            <a:endParaRPr lang="ru-RU" sz="1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(2 балла). Если символы «Н» и «О» столкнутся раздается звуковой сигнал и на экране появляется сообщение «</a:t>
            </a:r>
            <a:r>
              <a:rPr lang="en-US" kern="100" dirty="0" smtClean="0">
                <a:effectLst/>
                <a:latin typeface="Times New Roman" panose="02020603050405020304" pitchFamily="18" charset="0"/>
                <a:ea typeface="Calibri" panose="020F0502020204030204" pitchFamily="34" charset="0"/>
                <a:cs typeface="Times New Roman" panose="02020603050405020304" pitchFamily="18" charset="0"/>
              </a:rPr>
              <a:t>GAME OVER</a:t>
            </a: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346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s://downloader.disk.yandex.ru/preview/7b3dff4d9e0f92fed716023c60a7f199a85887db2df3de184e34c2c8e332eaa5/6432d7be/_PhtHhrsYLh1FpbmdjsCEDGXkpb4k84HKdwfF9M_Pu2QGL55e2WBhnF6HkSEfF5K3qI-iOuDG_gYDvyTtokbYA%3D%3D?uid=0&amp;filename=IMG_0278.CR2&amp;disposition=inline&amp;hash=&amp;limit=0&amp;content_type=image%2Fjpeg&amp;owner_uid=0&amp;tknv=v2&amp;size=1680x9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8316" y="4273340"/>
            <a:ext cx="3883056" cy="25846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downloader.disk.yandex.ru/preview/7bedf45c6ba679ee99852930f6ae9d06cce8f9a1b49034d50ffd5476e66439a2/6432d7bc/n6tiBDYVvEXZm47ak39ruGSbcR6Rx5hv8AusntqsteMvqq0Zq9rv5pawxzMOFNBB9kZ1bZJ8ocMvanLRQdrEWw%3D%3D?uid=0&amp;filename=IMG_0144.CR2&amp;disposition=inline&amp;hash=&amp;limit=0&amp;content_type=image%2Fjpeg&amp;owner_uid=0&amp;tknv=v2&amp;size=504x382&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613" y="0"/>
            <a:ext cx="5256387" cy="39840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downloader.disk.yandex.ru/preview/caf4a5701bf7fb85f8aa1a4123974119a27d174eb20fbd303b5b903bcb5a483b/6432d7be/Gvr4pk1H6sUpkuCxyJBbS1kaGGZPE15iVJbM_Sfksw7-ErAyIlbsoGXRA9a-zXVyeoWnMQLyIK1z9U7rPTSIog%3D%3D?uid=0&amp;filename=IMG_0189.CR2&amp;disposition=inline&amp;hash=&amp;limit=0&amp;content_type=image%2Fjpeg&amp;owner_uid=0&amp;tknv=v2&amp;size=1680x9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3353" y="3884200"/>
            <a:ext cx="4467679" cy="2973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645" y="783770"/>
            <a:ext cx="7735077" cy="3693319"/>
          </a:xfrm>
          <a:prstGeom prst="rect">
            <a:avLst/>
          </a:prstGeom>
          <a:solidFill>
            <a:schemeClr val="bg2">
              <a:lumMod val="75000"/>
            </a:schemeClr>
          </a:solidFill>
        </p:spPr>
        <p:txBody>
          <a:bodyPr wrap="square" rtlCol="0">
            <a:spAutoFit/>
          </a:bodyPr>
          <a:lstStyle/>
          <a:p>
            <a:r>
              <a:rPr lang="ru-RU" b="1" dirty="0" smtClean="0"/>
              <a:t>Необходимые для победы знания и навыки:</a:t>
            </a:r>
          </a:p>
          <a:p>
            <a:endParaRPr lang="ru-RU" b="1" dirty="0" smtClean="0"/>
          </a:p>
          <a:p>
            <a:pPr marL="342900" indent="-342900">
              <a:buAutoNum type="arabicPeriod"/>
            </a:pPr>
            <a:r>
              <a:rPr lang="ru-RU" b="1" dirty="0" smtClean="0"/>
              <a:t>Умение читать условие задачи</a:t>
            </a:r>
          </a:p>
          <a:p>
            <a:pPr marL="342900" indent="-342900">
              <a:buAutoNum type="arabicPeriod"/>
            </a:pPr>
            <a:r>
              <a:rPr lang="ru-RU" b="1" dirty="0" smtClean="0"/>
              <a:t>Умение распределять силы (все задачи решить в отведенное время невозможно)</a:t>
            </a:r>
          </a:p>
          <a:p>
            <a:pPr marL="342900" indent="-342900">
              <a:buAutoNum type="arabicPeriod"/>
            </a:pPr>
            <a:r>
              <a:rPr lang="ru-RU" b="1" dirty="0" smtClean="0"/>
              <a:t>Умение распределять задачи внутри команды</a:t>
            </a:r>
          </a:p>
          <a:p>
            <a:pPr marL="342900" indent="-342900">
              <a:buAutoNum type="arabicPeriod"/>
            </a:pPr>
            <a:endParaRPr lang="ru-RU" b="1" dirty="0"/>
          </a:p>
          <a:p>
            <a:r>
              <a:rPr lang="en-US" b="1" dirty="0" smtClean="0"/>
              <a:t>1. </a:t>
            </a:r>
            <a:r>
              <a:rPr lang="ru-RU" b="1" dirty="0" smtClean="0"/>
              <a:t>Язык программирования </a:t>
            </a:r>
            <a:r>
              <a:rPr lang="en-US" b="1" dirty="0" smtClean="0"/>
              <a:t>C++</a:t>
            </a:r>
          </a:p>
          <a:p>
            <a:r>
              <a:rPr lang="en-US" b="1" dirty="0" smtClean="0"/>
              <a:t>2. </a:t>
            </a:r>
            <a:r>
              <a:rPr lang="ru-RU" b="1" dirty="0" smtClean="0"/>
              <a:t>Базовые алгоритмы</a:t>
            </a:r>
            <a:br>
              <a:rPr lang="ru-RU" b="1" dirty="0" smtClean="0"/>
            </a:br>
            <a:r>
              <a:rPr lang="ru-RU" b="1" dirty="0" smtClean="0"/>
              <a:t>3. Основы радиотехники и электроники</a:t>
            </a:r>
          </a:p>
          <a:p>
            <a:r>
              <a:rPr lang="ru-RU" b="1" dirty="0" smtClean="0"/>
              <a:t>4. Системы счисления</a:t>
            </a:r>
          </a:p>
          <a:p>
            <a:r>
              <a:rPr lang="ru-RU" b="1" dirty="0" smtClean="0"/>
              <a:t>5. Общая эрудиция в области истории вычислительной техники</a:t>
            </a:r>
            <a:br>
              <a:rPr lang="ru-RU" b="1" dirty="0" smtClean="0"/>
            </a:br>
            <a:endParaRPr lang="ru-RU" b="1" dirty="0"/>
          </a:p>
        </p:txBody>
      </p:sp>
    </p:spTree>
    <p:extLst>
      <p:ext uri="{BB962C8B-B14F-4D97-AF65-F5344CB8AC3E}">
        <p14:creationId xmlns:p14="http://schemas.microsoft.com/office/powerpoint/2010/main" val="3574500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4620" y="1175657"/>
            <a:ext cx="6615914" cy="2308324"/>
          </a:xfrm>
          <a:prstGeom prst="rect">
            <a:avLst/>
          </a:prstGeom>
          <a:noFill/>
        </p:spPr>
        <p:txBody>
          <a:bodyPr wrap="none" rtlCol="0">
            <a:spAutoFit/>
          </a:bodyPr>
          <a:lstStyle/>
          <a:p>
            <a:r>
              <a:rPr lang="ru-RU" b="1" dirty="0" smtClean="0"/>
              <a:t>Контакты:</a:t>
            </a:r>
            <a:br>
              <a:rPr lang="ru-RU" b="1" dirty="0" smtClean="0"/>
            </a:br>
            <a:r>
              <a:rPr lang="en-US" b="1" dirty="0" smtClean="0"/>
              <a:t>Telegram-</a:t>
            </a:r>
            <a:r>
              <a:rPr lang="ru-RU" b="1" dirty="0" smtClean="0"/>
              <a:t>канал ассоциации: </a:t>
            </a:r>
            <a:r>
              <a:rPr lang="en-US" b="1" dirty="0" smtClean="0">
                <a:hlinkClick r:id="rId2"/>
              </a:rPr>
              <a:t>https://t.me/altayrobot</a:t>
            </a:r>
            <a:endParaRPr lang="ru-RU" b="1" dirty="0" smtClean="0"/>
          </a:p>
          <a:p>
            <a:r>
              <a:rPr lang="en-US" b="1" dirty="0" smtClean="0"/>
              <a:t>Telegram-</a:t>
            </a:r>
            <a:r>
              <a:rPr lang="ru-RU" b="1" dirty="0" smtClean="0"/>
              <a:t>группа ассоциации: </a:t>
            </a:r>
            <a:r>
              <a:rPr lang="en-US" b="1" dirty="0" smtClean="0">
                <a:hlinkClick r:id="rId3"/>
              </a:rPr>
              <a:t>https://t.me/altayrobot22</a:t>
            </a:r>
            <a:endParaRPr lang="ru-RU" b="1" dirty="0" smtClean="0"/>
          </a:p>
          <a:p>
            <a:r>
              <a:rPr lang="ru-RU" b="1" dirty="0" smtClean="0"/>
              <a:t>Сайт ассоциации: </a:t>
            </a:r>
            <a:r>
              <a:rPr lang="en-US" b="1" dirty="0" smtClean="0">
                <a:hlinkClick r:id="rId4"/>
              </a:rPr>
              <a:t>http://altairobot.ru/</a:t>
            </a:r>
            <a:endParaRPr lang="ru-RU" b="1" dirty="0" smtClean="0"/>
          </a:p>
          <a:p>
            <a:endParaRPr lang="ru-RU" b="1" dirty="0"/>
          </a:p>
          <a:p>
            <a:endParaRPr lang="ru-RU" b="1" dirty="0" smtClean="0"/>
          </a:p>
          <a:p>
            <a:r>
              <a:rPr lang="ru-RU" b="1" dirty="0" smtClean="0"/>
              <a:t>Пузырная Елена Викторовна: </a:t>
            </a:r>
            <a:r>
              <a:rPr lang="en-US" b="1" dirty="0" smtClean="0"/>
              <a:t>puzyrnaya.elena@mail.ru</a:t>
            </a:r>
            <a:endParaRPr lang="ru-RU" b="1" dirty="0" smtClean="0"/>
          </a:p>
          <a:p>
            <a:r>
              <a:rPr lang="ru-RU" b="1" dirty="0" smtClean="0"/>
              <a:t>Ушаков Алексей Александрович: </a:t>
            </a:r>
            <a:r>
              <a:rPr lang="en-US" b="1" dirty="0" smtClean="0"/>
              <a:t>ic99aau@mail.ru</a:t>
            </a:r>
            <a:endParaRPr lang="ru-RU" b="1" dirty="0"/>
          </a:p>
        </p:txBody>
      </p:sp>
      <p:sp>
        <p:nvSpPr>
          <p:cNvPr id="4" name="TextBox 3"/>
          <p:cNvSpPr txBox="1"/>
          <p:nvPr/>
        </p:nvSpPr>
        <p:spPr>
          <a:xfrm>
            <a:off x="3716442" y="5122506"/>
            <a:ext cx="4240264" cy="707886"/>
          </a:xfrm>
          <a:prstGeom prst="rect">
            <a:avLst/>
          </a:prstGeom>
          <a:noFill/>
        </p:spPr>
        <p:txBody>
          <a:bodyPr wrap="none" rtlCol="0">
            <a:spAutoFit/>
          </a:bodyPr>
          <a:lstStyle/>
          <a:p>
            <a:pPr algn="ctr"/>
            <a:r>
              <a:rPr lang="ru-RU" sz="2000" b="1" dirty="0" smtClean="0"/>
              <a:t>Спасибо за внимание!</a:t>
            </a:r>
          </a:p>
          <a:p>
            <a:pPr algn="ctr"/>
            <a:r>
              <a:rPr lang="ru-RU" sz="2000" b="1" dirty="0" smtClean="0"/>
              <a:t>Ждем отзывов и предложений!</a:t>
            </a:r>
            <a:endParaRPr lang="ru-RU" sz="2000" b="1" dirty="0"/>
          </a:p>
        </p:txBody>
      </p:sp>
    </p:spTree>
    <p:extLst>
      <p:ext uri="{BB962C8B-B14F-4D97-AF65-F5344CB8AC3E}">
        <p14:creationId xmlns:p14="http://schemas.microsoft.com/office/powerpoint/2010/main" val="97254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605" y="111967"/>
            <a:ext cx="7713971" cy="2862322"/>
          </a:xfrm>
          <a:prstGeom prst="rect">
            <a:avLst/>
          </a:prstGeom>
          <a:solidFill>
            <a:srgbClr val="002060"/>
          </a:solidFill>
        </p:spPr>
        <p:txBody>
          <a:bodyPr wrap="none" rtlCol="0">
            <a:spAutoFit/>
          </a:bodyPr>
          <a:lstStyle/>
          <a:p>
            <a:r>
              <a:rPr lang="ru-RU" b="1" dirty="0" smtClean="0"/>
              <a:t>Ассоциация</a:t>
            </a:r>
          </a:p>
          <a:p>
            <a:endParaRPr lang="ru-RU" b="1" dirty="0" smtClean="0"/>
          </a:p>
          <a:p>
            <a:r>
              <a:rPr lang="ru-RU" b="1" dirty="0" smtClean="0"/>
              <a:t>Начало совместной работы творческого коллектива: 2010 года</a:t>
            </a:r>
          </a:p>
          <a:p>
            <a:r>
              <a:rPr lang="ru-RU" b="1" dirty="0" smtClean="0"/>
              <a:t>Первая дистанционная олимпиада по робототехнике: 2010 год</a:t>
            </a:r>
            <a:br>
              <a:rPr lang="ru-RU" b="1" dirty="0" smtClean="0"/>
            </a:br>
            <a:r>
              <a:rPr lang="ru-RU" b="1" dirty="0" smtClean="0"/>
              <a:t>Дистанционный курс: 2011 год</a:t>
            </a:r>
          </a:p>
          <a:p>
            <a:r>
              <a:rPr lang="ru-RU" b="1" dirty="0" smtClean="0"/>
              <a:t>Первая региональная олимпиада: весна 2011 года</a:t>
            </a:r>
            <a:br>
              <a:rPr lang="ru-RU" b="1" dirty="0" smtClean="0"/>
            </a:br>
            <a:r>
              <a:rPr lang="ru-RU" b="1" dirty="0" smtClean="0"/>
              <a:t>Первая лагерь робототехники: август 2012 года</a:t>
            </a:r>
          </a:p>
          <a:p>
            <a:r>
              <a:rPr lang="ru-RU" b="1" dirty="0" smtClean="0"/>
              <a:t>Первый зимний лагерь робототехники: 2013 год</a:t>
            </a:r>
          </a:p>
          <a:p>
            <a:endParaRPr lang="ru-RU" b="1" dirty="0"/>
          </a:p>
          <a:p>
            <a:r>
              <a:rPr lang="ru-RU" b="1" dirty="0" smtClean="0"/>
              <a:t>2015 год – регистрация ассоциации как юридического лица</a:t>
            </a:r>
          </a:p>
        </p:txBody>
      </p:sp>
      <p:graphicFrame>
        <p:nvGraphicFramePr>
          <p:cNvPr id="3" name="Таблица 2"/>
          <p:cNvGraphicFramePr>
            <a:graphicFrameLocks noGrp="1"/>
          </p:cNvGraphicFramePr>
          <p:nvPr>
            <p:extLst>
              <p:ext uri="{D42A27DB-BD31-4B8C-83A1-F6EECF244321}">
                <p14:modId xmlns:p14="http://schemas.microsoft.com/office/powerpoint/2010/main" val="2817730643"/>
              </p:ext>
            </p:extLst>
          </p:nvPr>
        </p:nvGraphicFramePr>
        <p:xfrm>
          <a:off x="4711960" y="3203977"/>
          <a:ext cx="4254758" cy="3047533"/>
        </p:xfrm>
        <a:graphic>
          <a:graphicData uri="http://schemas.openxmlformats.org/drawingml/2006/table">
            <a:tbl>
              <a:tblPr firstRow="1" firstCol="1" bandRow="1">
                <a:tableStyleId>{5C22544A-7EE6-4342-B048-85BDC9FD1C3A}</a:tableStyleId>
              </a:tblPr>
              <a:tblGrid>
                <a:gridCol w="2479022"/>
                <a:gridCol w="999057"/>
                <a:gridCol w="776679"/>
              </a:tblGrid>
              <a:tr h="1245789">
                <a:tc>
                  <a:txBody>
                    <a:bodyPr/>
                    <a:lstStyle/>
                    <a:p>
                      <a:pPr marL="71755" marR="71755" algn="ctr">
                        <a:lnSpc>
                          <a:spcPct val="107000"/>
                        </a:lnSpc>
                        <a:spcAft>
                          <a:spcPts val="0"/>
                        </a:spcAft>
                      </a:pPr>
                      <a:r>
                        <a:rPr lang="ru-RU" sz="1400" b="1" dirty="0">
                          <a:effectLst/>
                        </a:rPr>
                        <a:t>Дата проведения</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solidFill>
                      <a:schemeClr val="accent6">
                        <a:lumMod val="75000"/>
                      </a:schemeClr>
                    </a:solidFill>
                  </a:tcPr>
                </a:tc>
                <a:tc>
                  <a:txBody>
                    <a:bodyPr/>
                    <a:lstStyle/>
                    <a:p>
                      <a:pPr marL="71755" marR="71755" algn="ctr">
                        <a:lnSpc>
                          <a:spcPct val="107000"/>
                        </a:lnSpc>
                        <a:spcAft>
                          <a:spcPts val="0"/>
                        </a:spcAft>
                      </a:pPr>
                      <a:r>
                        <a:rPr lang="ru-RU" sz="1400" b="1" dirty="0">
                          <a:effectLst/>
                        </a:rPr>
                        <a:t>Количество команд</a:t>
                      </a:r>
                      <a:br>
                        <a:rPr lang="ru-RU" sz="1400" b="1" dirty="0">
                          <a:effectLst/>
                        </a:rPr>
                      </a:br>
                      <a:r>
                        <a:rPr lang="ru-RU" sz="1400" b="1" dirty="0">
                          <a:effectLst/>
                        </a:rPr>
                        <a:t>(участников)</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solidFill>
                      <a:schemeClr val="accent6">
                        <a:lumMod val="75000"/>
                      </a:schemeClr>
                    </a:solidFill>
                  </a:tcPr>
                </a:tc>
                <a:tc>
                  <a:txBody>
                    <a:bodyPr/>
                    <a:lstStyle/>
                    <a:p>
                      <a:pPr marL="71755" marR="71755" algn="ctr">
                        <a:lnSpc>
                          <a:spcPct val="107000"/>
                        </a:lnSpc>
                        <a:spcAft>
                          <a:spcPts val="0"/>
                        </a:spcAft>
                      </a:pPr>
                      <a:r>
                        <a:rPr lang="ru-RU" sz="1400" b="1" dirty="0">
                          <a:effectLst/>
                        </a:rPr>
                        <a:t>Количество педагогов</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solidFill>
                      <a:schemeClr val="accent6">
                        <a:lumMod val="75000"/>
                      </a:schemeClr>
                    </a:solidFill>
                  </a:tcPr>
                </a:tc>
              </a:tr>
              <a:tr h="257392">
                <a:tc>
                  <a:txBody>
                    <a:bodyPr/>
                    <a:lstStyle/>
                    <a:p>
                      <a:pPr algn="ctr">
                        <a:lnSpc>
                          <a:spcPct val="107000"/>
                        </a:lnSpc>
                        <a:spcAft>
                          <a:spcPts val="0"/>
                        </a:spcAft>
                      </a:pPr>
                      <a:r>
                        <a:rPr lang="ru-RU" sz="1400" b="1" dirty="0">
                          <a:effectLst/>
                        </a:rPr>
                        <a:t>25 марта 2011 года</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ru-RU" sz="1400" b="1">
                          <a:effectLst/>
                        </a:rPr>
                        <a:t>18(50)</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400" b="1">
                          <a:effectLst/>
                        </a:rPr>
                        <a:t>6</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92">
                <a:tc>
                  <a:txBody>
                    <a:bodyPr/>
                    <a:lstStyle/>
                    <a:p>
                      <a:pPr algn="ctr">
                        <a:lnSpc>
                          <a:spcPct val="107000"/>
                        </a:lnSpc>
                        <a:spcAft>
                          <a:spcPts val="0"/>
                        </a:spcAft>
                      </a:pPr>
                      <a:r>
                        <a:rPr lang="ru-RU" sz="1400" b="1" dirty="0">
                          <a:effectLst/>
                        </a:rPr>
                        <a:t>29 марта 2012 года</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ru-RU" sz="1400" b="1">
                          <a:effectLst/>
                        </a:rPr>
                        <a:t>40(120)</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400" b="1">
                          <a:effectLst/>
                        </a:rPr>
                        <a:t>21</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92">
                <a:tc>
                  <a:txBody>
                    <a:bodyPr/>
                    <a:lstStyle/>
                    <a:p>
                      <a:pPr algn="ctr">
                        <a:lnSpc>
                          <a:spcPct val="107000"/>
                        </a:lnSpc>
                        <a:spcAft>
                          <a:spcPts val="0"/>
                        </a:spcAft>
                      </a:pPr>
                      <a:r>
                        <a:rPr lang="ru-RU" sz="1400" b="1" dirty="0">
                          <a:effectLst/>
                        </a:rPr>
                        <a:t>28 марта 2013 года</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ru-RU" sz="1400" b="1" dirty="0">
                          <a:effectLst/>
                        </a:rPr>
                        <a:t>43(126)</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400" b="1">
                          <a:effectLst/>
                        </a:rPr>
                        <a:t>22</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92">
                <a:tc>
                  <a:txBody>
                    <a:bodyPr/>
                    <a:lstStyle/>
                    <a:p>
                      <a:pPr algn="ctr">
                        <a:lnSpc>
                          <a:spcPct val="107000"/>
                        </a:lnSpc>
                        <a:spcAft>
                          <a:spcPts val="0"/>
                        </a:spcAft>
                      </a:pPr>
                      <a:r>
                        <a:rPr lang="ru-RU" sz="1400" b="1" dirty="0">
                          <a:effectLst/>
                        </a:rPr>
                        <a:t>29 марта 2014 года</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ru-RU" sz="1400" b="1" dirty="0">
                          <a:effectLst/>
                        </a:rPr>
                        <a:t>85(250)</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400" b="1">
                          <a:effectLst/>
                        </a:rPr>
                        <a:t>34</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92">
                <a:tc>
                  <a:txBody>
                    <a:bodyPr/>
                    <a:lstStyle/>
                    <a:p>
                      <a:pPr algn="ctr">
                        <a:lnSpc>
                          <a:spcPct val="107000"/>
                        </a:lnSpc>
                        <a:spcAft>
                          <a:spcPts val="0"/>
                        </a:spcAft>
                      </a:pPr>
                      <a:r>
                        <a:rPr lang="ru-RU" sz="1400" b="1" dirty="0">
                          <a:effectLst/>
                        </a:rPr>
                        <a:t>12 апреля 2015 года</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ru-RU" sz="1400" b="1" dirty="0">
                          <a:effectLst/>
                        </a:rPr>
                        <a:t>120(280)</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400" b="1" dirty="0">
                          <a:effectLst/>
                        </a:rPr>
                        <a:t>45</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92">
                <a:tc>
                  <a:txBody>
                    <a:bodyPr/>
                    <a:lstStyle/>
                    <a:p>
                      <a:pPr algn="ctr">
                        <a:lnSpc>
                          <a:spcPct val="107000"/>
                        </a:lnSpc>
                        <a:spcAft>
                          <a:spcPts val="0"/>
                        </a:spcAft>
                      </a:pPr>
                      <a:r>
                        <a:rPr lang="ru-RU" sz="1400" b="1" dirty="0">
                          <a:effectLst/>
                        </a:rPr>
                        <a:t>2 апреля 2016 года</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ru-RU" sz="1400" b="1">
                          <a:effectLst/>
                        </a:rPr>
                        <a:t>130(370)</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400" b="1" dirty="0">
                          <a:effectLst/>
                        </a:rPr>
                        <a:t>52</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57392">
                <a:tc>
                  <a:txBody>
                    <a:bodyPr/>
                    <a:lstStyle/>
                    <a:p>
                      <a:pPr algn="ctr">
                        <a:lnSpc>
                          <a:spcPct val="107000"/>
                        </a:lnSpc>
                        <a:spcAft>
                          <a:spcPts val="0"/>
                        </a:spcAft>
                      </a:pPr>
                      <a:r>
                        <a:rPr lang="ru-RU" sz="1400" b="1" dirty="0">
                          <a:effectLst/>
                        </a:rPr>
                        <a:t>2 апреля 2017 года</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solidFill>
                  </a:tcPr>
                </a:tc>
                <a:tc>
                  <a:txBody>
                    <a:bodyPr/>
                    <a:lstStyle/>
                    <a:p>
                      <a:pPr algn="ctr">
                        <a:lnSpc>
                          <a:spcPct val="107000"/>
                        </a:lnSpc>
                        <a:spcAft>
                          <a:spcPts val="0"/>
                        </a:spcAft>
                      </a:pPr>
                      <a:r>
                        <a:rPr lang="ru-RU" sz="1400" b="1">
                          <a:effectLst/>
                        </a:rPr>
                        <a:t>127(267)</a:t>
                      </a:r>
                      <a:endParaRPr lang="ru-R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1400" b="1" dirty="0">
                          <a:effectLst/>
                        </a:rPr>
                        <a:t>45</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1667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23668654"/>
              </p:ext>
            </p:extLst>
          </p:nvPr>
        </p:nvGraphicFramePr>
        <p:xfrm>
          <a:off x="1778456" y="382459"/>
          <a:ext cx="8018686" cy="6262119"/>
        </p:xfrm>
        <a:graphic>
          <a:graphicData uri="http://schemas.openxmlformats.org/drawingml/2006/table">
            <a:tbl>
              <a:tblPr firstRow="1" firstCol="1" bandRow="1">
                <a:tableStyleId>{5C22544A-7EE6-4342-B048-85BDC9FD1C3A}</a:tableStyleId>
              </a:tblPr>
              <a:tblGrid>
                <a:gridCol w="650141"/>
                <a:gridCol w="3122521"/>
                <a:gridCol w="4246024"/>
              </a:tblGrid>
              <a:tr h="135347">
                <a:tc>
                  <a:txBody>
                    <a:bodyPr/>
                    <a:lstStyle/>
                    <a:p>
                      <a:pPr>
                        <a:lnSpc>
                          <a:spcPct val="107000"/>
                        </a:lnSpc>
                        <a:spcAft>
                          <a:spcPts val="0"/>
                        </a:spcAft>
                      </a:pPr>
                      <a:r>
                        <a:rPr lang="ru-RU" sz="1600" dirty="0">
                          <a:effectLst/>
                        </a:rPr>
                        <a:t>Год</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c>
                  <a:txBody>
                    <a:bodyPr/>
                    <a:lstStyle/>
                    <a:p>
                      <a:pPr>
                        <a:lnSpc>
                          <a:spcPct val="107000"/>
                        </a:lnSpc>
                        <a:spcAft>
                          <a:spcPts val="0"/>
                        </a:spcAft>
                      </a:pPr>
                      <a:r>
                        <a:rPr lang="ru-RU" sz="1600">
                          <a:effectLst/>
                        </a:rPr>
                        <a:t>Олимпиада</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c>
                  <a:txBody>
                    <a:bodyPr/>
                    <a:lstStyle/>
                    <a:p>
                      <a:pPr>
                        <a:lnSpc>
                          <a:spcPct val="107000"/>
                        </a:lnSpc>
                        <a:spcAft>
                          <a:spcPts val="0"/>
                        </a:spcAft>
                      </a:pPr>
                      <a:r>
                        <a:rPr lang="ru-RU" sz="1600">
                          <a:effectLst/>
                        </a:rPr>
                        <a:t>Перечень задач</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r>
              <a:tr h="541388">
                <a:tc>
                  <a:txBody>
                    <a:bodyPr/>
                    <a:lstStyle/>
                    <a:p>
                      <a:pPr>
                        <a:lnSpc>
                          <a:spcPct val="107000"/>
                        </a:lnSpc>
                        <a:spcAft>
                          <a:spcPts val="0"/>
                        </a:spcAft>
                      </a:pPr>
                      <a:r>
                        <a:rPr lang="ru-RU" sz="1600" dirty="0">
                          <a:effectLst/>
                        </a:rPr>
                        <a:t>2011</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c>
                  <a:txBody>
                    <a:bodyPr/>
                    <a:lstStyle/>
                    <a:p>
                      <a:pPr>
                        <a:lnSpc>
                          <a:spcPct val="107000"/>
                        </a:lnSpc>
                        <a:spcAft>
                          <a:spcPts val="800"/>
                        </a:spcAft>
                      </a:pPr>
                      <a:r>
                        <a:rPr lang="ru-RU" sz="1600">
                          <a:effectLst/>
                        </a:rPr>
                        <a:t>I региональная олимпиада по робототехнике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c>
                  <a:txBody>
                    <a:bodyPr/>
                    <a:lstStyle/>
                    <a:p>
                      <a:pPr marL="342900" lvl="0" indent="-342900">
                        <a:lnSpc>
                          <a:spcPct val="107000"/>
                        </a:lnSpc>
                        <a:spcAft>
                          <a:spcPts val="0"/>
                        </a:spcAft>
                        <a:buFont typeface="Symbol" panose="05050102010706020507" pitchFamily="18" charset="2"/>
                        <a:buChar char=""/>
                      </a:pPr>
                      <a:r>
                        <a:rPr lang="ru-RU" sz="1600" dirty="0" err="1">
                          <a:effectLst/>
                        </a:rPr>
                        <a:t>Кегельринг</a:t>
                      </a:r>
                      <a:endParaRPr lang="ru-RU" sz="1600" dirty="0">
                        <a:effectLst/>
                      </a:endParaRPr>
                    </a:p>
                    <a:p>
                      <a:pPr marL="342900" lvl="0" indent="-342900">
                        <a:lnSpc>
                          <a:spcPct val="107000"/>
                        </a:lnSpc>
                        <a:spcAft>
                          <a:spcPts val="0"/>
                        </a:spcAft>
                        <a:buFont typeface="Symbol" panose="05050102010706020507" pitchFamily="18" charset="2"/>
                        <a:buChar char=""/>
                      </a:pPr>
                      <a:r>
                        <a:rPr lang="ru-RU" sz="1600" dirty="0" err="1">
                          <a:effectLst/>
                        </a:rPr>
                        <a:t>Кегельринг-квадро</a:t>
                      </a:r>
                      <a:endParaRPr lang="ru-RU" sz="1600" dirty="0">
                        <a:effectLst/>
                      </a:endParaRPr>
                    </a:p>
                    <a:p>
                      <a:pPr marL="342900" lvl="0" indent="-342900">
                        <a:lnSpc>
                          <a:spcPct val="107000"/>
                        </a:lnSpc>
                        <a:spcAft>
                          <a:spcPts val="0"/>
                        </a:spcAft>
                        <a:buFont typeface="Symbol" panose="05050102010706020507" pitchFamily="18" charset="2"/>
                        <a:buChar char=""/>
                      </a:pPr>
                      <a:r>
                        <a:rPr lang="ru-RU" sz="1600" dirty="0" err="1">
                          <a:effectLst/>
                        </a:rPr>
                        <a:t>Кегельринг-квадро</a:t>
                      </a:r>
                      <a:r>
                        <a:rPr lang="ru-RU" sz="1600" dirty="0" smtClean="0">
                          <a:effectLst/>
                        </a:rPr>
                        <a:t>+</a:t>
                      </a: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r>
              <a:tr h="541388">
                <a:tc>
                  <a:txBody>
                    <a:bodyPr/>
                    <a:lstStyle/>
                    <a:p>
                      <a:pPr>
                        <a:lnSpc>
                          <a:spcPct val="107000"/>
                        </a:lnSpc>
                        <a:spcAft>
                          <a:spcPts val="0"/>
                        </a:spcAft>
                      </a:pPr>
                      <a:r>
                        <a:rPr lang="ru-RU" sz="1600">
                          <a:effectLst/>
                        </a:rPr>
                        <a:t>2012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c>
                  <a:txBody>
                    <a:bodyPr/>
                    <a:lstStyle/>
                    <a:p>
                      <a:pPr>
                        <a:lnSpc>
                          <a:spcPct val="107000"/>
                        </a:lnSpc>
                        <a:spcAft>
                          <a:spcPts val="800"/>
                        </a:spcAft>
                      </a:pPr>
                      <a:r>
                        <a:rPr lang="ru-RU" sz="1600">
                          <a:effectLst/>
                        </a:rPr>
                        <a:t>II региональная олимпиада по робототехнике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c>
                  <a:txBody>
                    <a:bodyPr/>
                    <a:lstStyle/>
                    <a:p>
                      <a:pPr marL="342900" lvl="0" indent="-342900">
                        <a:lnSpc>
                          <a:spcPct val="107000"/>
                        </a:lnSpc>
                        <a:spcAft>
                          <a:spcPts val="0"/>
                        </a:spcAft>
                        <a:buFont typeface="Symbol" panose="05050102010706020507" pitchFamily="18" charset="2"/>
                        <a:buChar char=""/>
                      </a:pPr>
                      <a:r>
                        <a:rPr lang="ru-RU" sz="1600" dirty="0">
                          <a:effectLst/>
                        </a:rPr>
                        <a:t>Траектория</a:t>
                      </a:r>
                    </a:p>
                    <a:p>
                      <a:pPr marL="342900" lvl="0" indent="-342900">
                        <a:lnSpc>
                          <a:spcPct val="107000"/>
                        </a:lnSpc>
                        <a:spcAft>
                          <a:spcPts val="0"/>
                        </a:spcAft>
                        <a:buFont typeface="Symbol" panose="05050102010706020507" pitchFamily="18" charset="2"/>
                        <a:buChar char=""/>
                      </a:pPr>
                      <a:r>
                        <a:rPr lang="ru-RU" sz="1600" dirty="0" err="1">
                          <a:effectLst/>
                        </a:rPr>
                        <a:t>Робобильярд</a:t>
                      </a:r>
                      <a:endParaRPr lang="ru-RU" sz="1600" dirty="0">
                        <a:effectLst/>
                      </a:endParaRPr>
                    </a:p>
                    <a:p>
                      <a:pPr marL="342900" lvl="0" indent="-342900">
                        <a:lnSpc>
                          <a:spcPct val="107000"/>
                        </a:lnSpc>
                        <a:spcAft>
                          <a:spcPts val="0"/>
                        </a:spcAft>
                        <a:buFont typeface="Symbol" panose="05050102010706020507" pitchFamily="18" charset="2"/>
                        <a:buChar char=""/>
                      </a:pPr>
                      <a:r>
                        <a:rPr lang="ru-RU" sz="1600" dirty="0" smtClean="0">
                          <a:effectLst/>
                        </a:rPr>
                        <a:t>Сумо</a:t>
                      </a: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r>
              <a:tr h="541388">
                <a:tc>
                  <a:txBody>
                    <a:bodyPr/>
                    <a:lstStyle/>
                    <a:p>
                      <a:pPr>
                        <a:lnSpc>
                          <a:spcPct val="107000"/>
                        </a:lnSpc>
                        <a:spcAft>
                          <a:spcPts val="0"/>
                        </a:spcAft>
                      </a:pPr>
                      <a:r>
                        <a:rPr lang="ru-RU" sz="1600">
                          <a:effectLst/>
                        </a:rPr>
                        <a:t>2013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c>
                  <a:txBody>
                    <a:bodyPr/>
                    <a:lstStyle/>
                    <a:p>
                      <a:pPr>
                        <a:lnSpc>
                          <a:spcPct val="107000"/>
                        </a:lnSpc>
                        <a:spcAft>
                          <a:spcPts val="800"/>
                        </a:spcAft>
                      </a:pPr>
                      <a:r>
                        <a:rPr lang="ru-RU" sz="1600">
                          <a:effectLst/>
                        </a:rPr>
                        <a:t>III региональная олимпиада по робототехнике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c>
                  <a:txBody>
                    <a:bodyPr/>
                    <a:lstStyle/>
                    <a:p>
                      <a:pPr marL="342900" lvl="0" indent="-342900">
                        <a:lnSpc>
                          <a:spcPct val="107000"/>
                        </a:lnSpc>
                        <a:spcAft>
                          <a:spcPts val="0"/>
                        </a:spcAft>
                        <a:buFont typeface="Symbol" panose="05050102010706020507" pitchFamily="18" charset="2"/>
                        <a:buChar char=""/>
                      </a:pPr>
                      <a:r>
                        <a:rPr lang="ru-RU" sz="1600" dirty="0">
                          <a:effectLst/>
                        </a:rPr>
                        <a:t>Робот – курьер</a:t>
                      </a:r>
                    </a:p>
                    <a:p>
                      <a:pPr marL="342900" lvl="0" indent="-342900">
                        <a:lnSpc>
                          <a:spcPct val="107000"/>
                        </a:lnSpc>
                        <a:spcAft>
                          <a:spcPts val="0"/>
                        </a:spcAft>
                        <a:buFont typeface="Symbol" panose="05050102010706020507" pitchFamily="18" charset="2"/>
                        <a:buChar char=""/>
                      </a:pPr>
                      <a:r>
                        <a:rPr lang="ru-RU" sz="1600" dirty="0" err="1">
                          <a:effectLst/>
                        </a:rPr>
                        <a:t>Кегельринг</a:t>
                      </a:r>
                      <a:endParaRPr lang="ru-RU" sz="1600" dirty="0">
                        <a:effectLst/>
                      </a:endParaRPr>
                    </a:p>
                    <a:p>
                      <a:pPr marL="342900" lvl="0" indent="-342900">
                        <a:lnSpc>
                          <a:spcPct val="107000"/>
                        </a:lnSpc>
                        <a:spcAft>
                          <a:spcPts val="0"/>
                        </a:spcAft>
                        <a:buFont typeface="Symbol" panose="05050102010706020507" pitchFamily="18" charset="2"/>
                        <a:buChar char=""/>
                      </a:pPr>
                      <a:r>
                        <a:rPr lang="ru-RU" sz="1600" dirty="0" smtClean="0">
                          <a:effectLst/>
                        </a:rPr>
                        <a:t>Сумо</a:t>
                      </a: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r>
              <a:tr h="541388">
                <a:tc>
                  <a:txBody>
                    <a:bodyPr/>
                    <a:lstStyle/>
                    <a:p>
                      <a:pPr>
                        <a:lnSpc>
                          <a:spcPct val="107000"/>
                        </a:lnSpc>
                        <a:spcAft>
                          <a:spcPts val="0"/>
                        </a:spcAft>
                      </a:pPr>
                      <a:r>
                        <a:rPr lang="ru-RU" sz="1600">
                          <a:effectLst/>
                        </a:rPr>
                        <a:t>2014</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c>
                  <a:txBody>
                    <a:bodyPr/>
                    <a:lstStyle/>
                    <a:p>
                      <a:pPr>
                        <a:lnSpc>
                          <a:spcPct val="107000"/>
                        </a:lnSpc>
                        <a:spcAft>
                          <a:spcPts val="800"/>
                        </a:spcAft>
                      </a:pPr>
                      <a:r>
                        <a:rPr lang="en-US" sz="1600">
                          <a:effectLst/>
                        </a:rPr>
                        <a:t>I</a:t>
                      </a:r>
                      <a:r>
                        <a:rPr lang="ru-RU" sz="1600">
                          <a:effectLst/>
                        </a:rPr>
                        <a:t>V региональная олимпиада по робототехнике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c>
                  <a:txBody>
                    <a:bodyPr/>
                    <a:lstStyle/>
                    <a:p>
                      <a:pPr marL="342900" lvl="0" indent="-342900">
                        <a:lnSpc>
                          <a:spcPct val="107000"/>
                        </a:lnSpc>
                        <a:spcAft>
                          <a:spcPts val="0"/>
                        </a:spcAft>
                        <a:buFont typeface="Symbol" panose="05050102010706020507" pitchFamily="18" charset="2"/>
                        <a:buChar char=""/>
                      </a:pPr>
                      <a:r>
                        <a:rPr lang="ru-RU" sz="1600" dirty="0" err="1">
                          <a:effectLst/>
                        </a:rPr>
                        <a:t>Кегельринг</a:t>
                      </a:r>
                      <a:r>
                        <a:rPr lang="ru-RU" sz="1600" dirty="0">
                          <a:effectLst/>
                        </a:rPr>
                        <a:t> плюс</a:t>
                      </a:r>
                    </a:p>
                    <a:p>
                      <a:pPr marL="342900" lvl="0" indent="-342900">
                        <a:lnSpc>
                          <a:spcPct val="107000"/>
                        </a:lnSpc>
                        <a:spcAft>
                          <a:spcPts val="0"/>
                        </a:spcAft>
                        <a:buFont typeface="Symbol" panose="05050102010706020507" pitchFamily="18" charset="2"/>
                        <a:buChar char=""/>
                      </a:pPr>
                      <a:r>
                        <a:rPr lang="ru-RU" sz="1600" dirty="0">
                          <a:effectLst/>
                        </a:rPr>
                        <a:t>Черная линия с препятствиями</a:t>
                      </a:r>
                    </a:p>
                    <a:p>
                      <a:pPr marL="342900" lvl="0" indent="-342900">
                        <a:lnSpc>
                          <a:spcPct val="107000"/>
                        </a:lnSpc>
                        <a:spcAft>
                          <a:spcPts val="0"/>
                        </a:spcAft>
                        <a:buFont typeface="Symbol" panose="05050102010706020507" pitchFamily="18" charset="2"/>
                        <a:buChar char=""/>
                      </a:pPr>
                      <a:r>
                        <a:rPr lang="ru-RU" sz="1600" dirty="0" err="1" smtClean="0">
                          <a:effectLst/>
                        </a:rPr>
                        <a:t>Суперчерепашка</a:t>
                      </a: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r>
              <a:tr h="676736">
                <a:tc>
                  <a:txBody>
                    <a:bodyPr/>
                    <a:lstStyle/>
                    <a:p>
                      <a:pPr>
                        <a:lnSpc>
                          <a:spcPct val="107000"/>
                        </a:lnSpc>
                        <a:spcAft>
                          <a:spcPts val="0"/>
                        </a:spcAft>
                      </a:pPr>
                      <a:r>
                        <a:rPr lang="ru-RU" sz="1600">
                          <a:effectLst/>
                        </a:rPr>
                        <a:t>2015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c>
                  <a:txBody>
                    <a:bodyPr/>
                    <a:lstStyle/>
                    <a:p>
                      <a:pPr>
                        <a:lnSpc>
                          <a:spcPct val="107000"/>
                        </a:lnSpc>
                        <a:spcAft>
                          <a:spcPts val="800"/>
                        </a:spcAft>
                      </a:pPr>
                      <a:r>
                        <a:rPr lang="ru-RU" sz="1600">
                          <a:effectLst/>
                        </a:rPr>
                        <a:t>Vрегиональная олимпиада по робототехнике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c>
                  <a:txBody>
                    <a:bodyPr/>
                    <a:lstStyle/>
                    <a:p>
                      <a:pPr marL="342900" lvl="0" indent="-342900">
                        <a:lnSpc>
                          <a:spcPct val="107000"/>
                        </a:lnSpc>
                        <a:spcAft>
                          <a:spcPts val="0"/>
                        </a:spcAft>
                        <a:buFont typeface="Symbol" panose="05050102010706020507" pitchFamily="18" charset="2"/>
                        <a:buChar char=""/>
                      </a:pPr>
                      <a:r>
                        <a:rPr lang="ru-RU" sz="1600" dirty="0" err="1">
                          <a:effectLst/>
                        </a:rPr>
                        <a:t>Кегельринг</a:t>
                      </a:r>
                      <a:r>
                        <a:rPr lang="ru-RU" sz="1600" dirty="0">
                          <a:effectLst/>
                        </a:rPr>
                        <a:t> плюс</a:t>
                      </a:r>
                    </a:p>
                    <a:p>
                      <a:pPr marL="342900" lvl="0" indent="-342900">
                        <a:lnSpc>
                          <a:spcPct val="107000"/>
                        </a:lnSpc>
                        <a:spcAft>
                          <a:spcPts val="0"/>
                        </a:spcAft>
                        <a:buFont typeface="Symbol" panose="05050102010706020507" pitchFamily="18" charset="2"/>
                        <a:buChar char=""/>
                      </a:pPr>
                      <a:r>
                        <a:rPr lang="ru-RU" sz="1600" dirty="0">
                          <a:effectLst/>
                        </a:rPr>
                        <a:t>Черная линия с препятствиями</a:t>
                      </a:r>
                    </a:p>
                    <a:p>
                      <a:pPr marL="342900" lvl="0" indent="-342900">
                        <a:lnSpc>
                          <a:spcPct val="107000"/>
                        </a:lnSpc>
                        <a:spcAft>
                          <a:spcPts val="0"/>
                        </a:spcAft>
                        <a:buFont typeface="Symbol" panose="05050102010706020507" pitchFamily="18" charset="2"/>
                        <a:buChar char=""/>
                      </a:pPr>
                      <a:r>
                        <a:rPr lang="ru-RU" sz="1600" dirty="0">
                          <a:effectLst/>
                        </a:rPr>
                        <a:t>Ракета</a:t>
                      </a:r>
                    </a:p>
                    <a:p>
                      <a:pPr marL="342900" lvl="0" indent="-342900">
                        <a:lnSpc>
                          <a:spcPct val="107000"/>
                        </a:lnSpc>
                        <a:spcAft>
                          <a:spcPts val="0"/>
                        </a:spcAft>
                        <a:buFont typeface="Symbol" panose="05050102010706020507" pitchFamily="18" charset="2"/>
                        <a:buChar char=""/>
                      </a:pPr>
                      <a:r>
                        <a:rPr lang="ru-RU" sz="1600" dirty="0">
                          <a:effectLst/>
                        </a:rPr>
                        <a:t>Сумо. Шагающие </a:t>
                      </a:r>
                      <a:r>
                        <a:rPr lang="ru-RU" sz="1600" dirty="0" smtClean="0">
                          <a:effectLst/>
                        </a:rPr>
                        <a:t>роботы</a:t>
                      </a: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r>
              <a:tr h="541388">
                <a:tc>
                  <a:txBody>
                    <a:bodyPr/>
                    <a:lstStyle/>
                    <a:p>
                      <a:pPr>
                        <a:lnSpc>
                          <a:spcPct val="107000"/>
                        </a:lnSpc>
                        <a:spcAft>
                          <a:spcPts val="0"/>
                        </a:spcAft>
                      </a:pPr>
                      <a:r>
                        <a:rPr lang="ru-RU" sz="1600">
                          <a:effectLst/>
                        </a:rPr>
                        <a:t>2016</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c>
                  <a:txBody>
                    <a:bodyPr/>
                    <a:lstStyle/>
                    <a:p>
                      <a:pPr>
                        <a:lnSpc>
                          <a:spcPct val="107000"/>
                        </a:lnSpc>
                        <a:spcAft>
                          <a:spcPts val="800"/>
                        </a:spcAft>
                      </a:pPr>
                      <a:r>
                        <a:rPr lang="ru-RU" sz="1600">
                          <a:effectLst/>
                        </a:rPr>
                        <a:t>VI региональная олимпиада по робототехнике</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c>
                  <a:txBody>
                    <a:bodyPr/>
                    <a:lstStyle/>
                    <a:p>
                      <a:pPr marL="342900" lvl="0" indent="-342900">
                        <a:lnSpc>
                          <a:spcPct val="107000"/>
                        </a:lnSpc>
                        <a:spcAft>
                          <a:spcPts val="0"/>
                        </a:spcAft>
                        <a:buFont typeface="Symbol" panose="05050102010706020507" pitchFamily="18" charset="2"/>
                        <a:buChar char=""/>
                      </a:pPr>
                      <a:r>
                        <a:rPr lang="ru-RU" sz="1600" dirty="0" err="1">
                          <a:effectLst/>
                        </a:rPr>
                        <a:t>Робобол</a:t>
                      </a:r>
                      <a:r>
                        <a:rPr lang="ru-RU" sz="1600" dirty="0">
                          <a:effectLst/>
                        </a:rPr>
                        <a:t>;</a:t>
                      </a:r>
                    </a:p>
                    <a:p>
                      <a:pPr marL="342900" lvl="0" indent="-342900">
                        <a:lnSpc>
                          <a:spcPct val="107000"/>
                        </a:lnSpc>
                        <a:spcAft>
                          <a:spcPts val="0"/>
                        </a:spcAft>
                        <a:buFont typeface="Symbol" panose="05050102010706020507" pitchFamily="18" charset="2"/>
                        <a:buChar char=""/>
                      </a:pPr>
                      <a:r>
                        <a:rPr lang="ru-RU" sz="1600" dirty="0">
                          <a:effectLst/>
                        </a:rPr>
                        <a:t>Лабиринт;</a:t>
                      </a:r>
                    </a:p>
                    <a:p>
                      <a:pPr marL="342900" lvl="0" indent="-342900">
                        <a:lnSpc>
                          <a:spcPct val="107000"/>
                        </a:lnSpc>
                        <a:spcAft>
                          <a:spcPts val="0"/>
                        </a:spcAft>
                        <a:buFont typeface="Symbol" panose="05050102010706020507" pitchFamily="18" charset="2"/>
                        <a:buChar char=""/>
                      </a:pPr>
                      <a:r>
                        <a:rPr lang="ru-RU" sz="1600" dirty="0">
                          <a:effectLst/>
                        </a:rPr>
                        <a:t>Из круга </a:t>
                      </a:r>
                      <a:r>
                        <a:rPr lang="ru-RU" sz="1600" dirty="0" smtClean="0">
                          <a:effectLst/>
                        </a:rPr>
                        <a:t>вышибало</a:t>
                      </a: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r>
              <a:tr h="676736">
                <a:tc>
                  <a:txBody>
                    <a:bodyPr/>
                    <a:lstStyle/>
                    <a:p>
                      <a:pPr>
                        <a:lnSpc>
                          <a:spcPct val="107000"/>
                        </a:lnSpc>
                        <a:spcAft>
                          <a:spcPts val="0"/>
                        </a:spcAft>
                      </a:pPr>
                      <a:r>
                        <a:rPr lang="ru-RU" sz="1600" dirty="0">
                          <a:effectLst/>
                        </a:rPr>
                        <a:t>2017</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c>
                  <a:txBody>
                    <a:bodyPr/>
                    <a:lstStyle/>
                    <a:p>
                      <a:pPr>
                        <a:lnSpc>
                          <a:spcPct val="107000"/>
                        </a:lnSpc>
                        <a:spcAft>
                          <a:spcPts val="800"/>
                        </a:spcAft>
                      </a:pPr>
                      <a:r>
                        <a:rPr lang="ru-RU" sz="1600" dirty="0">
                          <a:effectLst/>
                        </a:rPr>
                        <a:t>VII региональная олимпиада по робототехнике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c>
                  <a:txBody>
                    <a:bodyPr/>
                    <a:lstStyle/>
                    <a:p>
                      <a:pPr marL="342900" lvl="0" indent="-342900">
                        <a:lnSpc>
                          <a:spcPct val="107000"/>
                        </a:lnSpc>
                        <a:spcAft>
                          <a:spcPts val="0"/>
                        </a:spcAft>
                        <a:buFont typeface="Symbol" panose="05050102010706020507" pitchFamily="18" charset="2"/>
                        <a:buChar char=""/>
                      </a:pPr>
                      <a:r>
                        <a:rPr lang="ru-RU" sz="1600" dirty="0">
                          <a:effectLst/>
                        </a:rPr>
                        <a:t>Сортировка</a:t>
                      </a:r>
                    </a:p>
                    <a:p>
                      <a:pPr marL="342900" lvl="0" indent="-342900">
                        <a:lnSpc>
                          <a:spcPct val="107000"/>
                        </a:lnSpc>
                        <a:spcAft>
                          <a:spcPts val="0"/>
                        </a:spcAft>
                        <a:buFont typeface="Symbol" panose="05050102010706020507" pitchFamily="18" charset="2"/>
                        <a:buChar char=""/>
                      </a:pPr>
                      <a:r>
                        <a:rPr lang="ru-RU" sz="1600" dirty="0">
                          <a:effectLst/>
                        </a:rPr>
                        <a:t>Шорт-Трек</a:t>
                      </a:r>
                    </a:p>
                    <a:p>
                      <a:pPr marL="342900" lvl="0" indent="-342900">
                        <a:lnSpc>
                          <a:spcPct val="107000"/>
                        </a:lnSpc>
                        <a:spcAft>
                          <a:spcPts val="0"/>
                        </a:spcAft>
                        <a:buFont typeface="Symbol" panose="05050102010706020507" pitchFamily="18" charset="2"/>
                        <a:buChar char=""/>
                      </a:pPr>
                      <a:r>
                        <a:rPr lang="ru-RU" sz="1600" dirty="0">
                          <a:effectLst/>
                        </a:rPr>
                        <a:t>Чертежник</a:t>
                      </a:r>
                    </a:p>
                    <a:p>
                      <a:pPr marL="342900" lvl="0" indent="-342900">
                        <a:lnSpc>
                          <a:spcPct val="107000"/>
                        </a:lnSpc>
                        <a:spcAft>
                          <a:spcPts val="0"/>
                        </a:spcAft>
                        <a:buFont typeface="Symbol" panose="05050102010706020507" pitchFamily="18" charset="2"/>
                        <a:buChar char=""/>
                      </a:pPr>
                      <a:r>
                        <a:rPr lang="ru-RU" sz="1600" dirty="0" smtClean="0">
                          <a:effectLst/>
                        </a:rPr>
                        <a:t>Биатлон</a:t>
                      </a: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661" marR="40661" marT="0" marB="0"/>
                </a:tc>
              </a:tr>
            </a:tbl>
          </a:graphicData>
        </a:graphic>
      </p:graphicFrame>
    </p:spTree>
    <p:extLst>
      <p:ext uri="{BB962C8B-B14F-4D97-AF65-F5344CB8AC3E}">
        <p14:creationId xmlns:p14="http://schemas.microsoft.com/office/powerpoint/2010/main" val="605019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0691" y="625196"/>
            <a:ext cx="10935478" cy="6186309"/>
          </a:xfrm>
          <a:prstGeom prst="rect">
            <a:avLst/>
          </a:prstGeom>
          <a:solidFill>
            <a:schemeClr val="bg2">
              <a:lumMod val="75000"/>
            </a:schemeClr>
          </a:solidFill>
        </p:spPr>
        <p:txBody>
          <a:bodyPr wrap="square" rtlCol="0">
            <a:spAutoFit/>
          </a:bodyPr>
          <a:lstStyle/>
          <a:p>
            <a:r>
              <a:rPr lang="ru-RU" sz="2000" b="1" dirty="0">
                <a:latin typeface="Arial" panose="020B0604020202020204" pitchFamily="34" charset="0"/>
                <a:cs typeface="Arial" panose="020B0604020202020204" pitchFamily="34" charset="0"/>
              </a:rPr>
              <a:t>Всего в олимпиаде </a:t>
            </a:r>
            <a:r>
              <a:rPr lang="ru-RU" sz="2000" b="1" dirty="0" smtClean="0">
                <a:latin typeface="Arial" panose="020B0604020202020204" pitchFamily="34" charset="0"/>
                <a:cs typeface="Arial" panose="020B0604020202020204" pitchFamily="34" charset="0"/>
              </a:rPr>
              <a:t>приняло </a:t>
            </a:r>
            <a:r>
              <a:rPr lang="ru-RU" sz="2000" b="1" dirty="0">
                <a:latin typeface="Arial" panose="020B0604020202020204" pitchFamily="34" charset="0"/>
                <a:cs typeface="Arial" panose="020B0604020202020204" pitchFamily="34" charset="0"/>
              </a:rPr>
              <a:t>участие </a:t>
            </a:r>
            <a:r>
              <a:rPr lang="ru-RU" sz="2000" b="1" dirty="0" smtClean="0">
                <a:latin typeface="Arial" panose="020B0604020202020204" pitchFamily="34" charset="0"/>
                <a:cs typeface="Arial" panose="020B0604020202020204" pitchFamily="34" charset="0"/>
              </a:rPr>
              <a:t>(включая творческую категорию):  </a:t>
            </a:r>
            <a:r>
              <a:rPr lang="ru-RU" sz="2000" b="1" dirty="0">
                <a:latin typeface="Arial" panose="020B0604020202020204" pitchFamily="34" charset="0"/>
                <a:cs typeface="Arial" panose="020B0604020202020204" pitchFamily="34" charset="0"/>
              </a:rPr>
              <a:t>193 команды, 361  участник. </a:t>
            </a:r>
          </a:p>
          <a:p>
            <a:endParaRPr lang="ru-RU" sz="2000" b="1" dirty="0" smtClean="0">
              <a:latin typeface="Arial" panose="020B0604020202020204" pitchFamily="34" charset="0"/>
              <a:cs typeface="Arial" panose="020B0604020202020204" pitchFamily="34" charset="0"/>
            </a:endParaRPr>
          </a:p>
          <a:p>
            <a:r>
              <a:rPr lang="ru-RU" sz="2000" b="1" dirty="0" smtClean="0">
                <a:latin typeface="Arial" panose="020B0604020202020204" pitchFamily="34" charset="0"/>
                <a:cs typeface="Arial" panose="020B0604020202020204" pitchFamily="34" charset="0"/>
              </a:rPr>
              <a:t>Категория </a:t>
            </a:r>
            <a:r>
              <a:rPr lang="ru-RU" sz="2000" b="1" dirty="0" err="1">
                <a:latin typeface="Arial" panose="020B0604020202020204" pitchFamily="34" charset="0"/>
                <a:cs typeface="Arial" panose="020B0604020202020204" pitchFamily="34" charset="0"/>
              </a:rPr>
              <a:t>Lego</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Wedo</a:t>
            </a:r>
            <a:r>
              <a:rPr lang="ru-RU" sz="2000" b="1" dirty="0">
                <a:latin typeface="Arial" panose="020B0604020202020204" pitchFamily="34" charset="0"/>
                <a:cs typeface="Arial" panose="020B0604020202020204" pitchFamily="34" charset="0"/>
              </a:rPr>
              <a:t> – 84 команды (152 участника);</a:t>
            </a:r>
          </a:p>
          <a:p>
            <a:pPr marL="742950" lvl="1" indent="-285750">
              <a:buFont typeface="Arial" panose="020B0604020202020204" pitchFamily="34" charset="0"/>
              <a:buChar char="•"/>
            </a:pPr>
            <a:r>
              <a:rPr lang="ru-RU" sz="1600" dirty="0">
                <a:latin typeface="Arial" panose="020B0604020202020204" pitchFamily="34" charset="0"/>
                <a:cs typeface="Arial" panose="020B0604020202020204" pitchFamily="34" charset="0"/>
              </a:rPr>
              <a:t>Детский сад - 12 команд, 17 участников;</a:t>
            </a:r>
          </a:p>
          <a:p>
            <a:pPr marL="742950" lvl="1" indent="-285750">
              <a:buFont typeface="Arial" panose="020B0604020202020204" pitchFamily="34" charset="0"/>
              <a:buChar char="•"/>
            </a:pPr>
            <a:r>
              <a:rPr lang="ru-RU" sz="1600" dirty="0">
                <a:latin typeface="Arial" panose="020B0604020202020204" pitchFamily="34" charset="0"/>
                <a:cs typeface="Arial" panose="020B0604020202020204" pitchFamily="34" charset="0"/>
              </a:rPr>
              <a:t>1-2 класс – 33 команды, 60 участников;</a:t>
            </a:r>
          </a:p>
          <a:p>
            <a:pPr marL="742950" lvl="1" indent="-285750">
              <a:buFont typeface="Arial" panose="020B0604020202020204" pitchFamily="34" charset="0"/>
              <a:buChar char="•"/>
            </a:pPr>
            <a:r>
              <a:rPr lang="ru-RU" sz="1600" dirty="0">
                <a:latin typeface="Arial" panose="020B0604020202020204" pitchFamily="34" charset="0"/>
                <a:cs typeface="Arial" panose="020B0604020202020204" pitchFamily="34" charset="0"/>
              </a:rPr>
              <a:t>3-4 класс – 28 команд, 54 участников;</a:t>
            </a:r>
          </a:p>
          <a:p>
            <a:pPr marL="742950" lvl="1" indent="-285750">
              <a:buFont typeface="Arial" panose="020B0604020202020204" pitchFamily="34" charset="0"/>
              <a:buChar char="•"/>
            </a:pPr>
            <a:r>
              <a:rPr lang="ru-RU" sz="1600" dirty="0">
                <a:latin typeface="Arial" panose="020B0604020202020204" pitchFamily="34" charset="0"/>
                <a:cs typeface="Arial" panose="020B0604020202020204" pitchFamily="34" charset="0"/>
              </a:rPr>
              <a:t>5-6 класс - 11 команд, 21 участников.</a:t>
            </a:r>
          </a:p>
          <a:p>
            <a:endParaRPr lang="en-US" sz="2000" b="1" dirty="0" smtClean="0">
              <a:latin typeface="Arial" panose="020B0604020202020204" pitchFamily="34" charset="0"/>
              <a:cs typeface="Arial" panose="020B0604020202020204" pitchFamily="34" charset="0"/>
            </a:endParaRPr>
          </a:p>
          <a:p>
            <a:r>
              <a:rPr lang="ru-RU" sz="2000" b="1" dirty="0" smtClean="0">
                <a:latin typeface="Arial" panose="020B0604020202020204" pitchFamily="34" charset="0"/>
                <a:cs typeface="Arial" panose="020B0604020202020204" pitchFamily="34" charset="0"/>
              </a:rPr>
              <a:t>Категория </a:t>
            </a:r>
            <a:r>
              <a:rPr lang="ru-RU" sz="2000" b="1" dirty="0" err="1">
                <a:latin typeface="Arial" panose="020B0604020202020204" pitchFamily="34" charset="0"/>
                <a:cs typeface="Arial" panose="020B0604020202020204" pitchFamily="34" charset="0"/>
              </a:rPr>
              <a:t>Lego</a:t>
            </a:r>
            <a:r>
              <a:rPr lang="ru-RU" sz="2000" b="1" dirty="0">
                <a:latin typeface="Arial" panose="020B0604020202020204" pitchFamily="34" charset="0"/>
                <a:cs typeface="Arial" panose="020B0604020202020204" pitchFamily="34" charset="0"/>
              </a:rPr>
              <a:t> </a:t>
            </a:r>
            <a:r>
              <a:rPr lang="ru-RU" sz="2000" b="1" dirty="0" err="1">
                <a:latin typeface="Arial" panose="020B0604020202020204" pitchFamily="34" charset="0"/>
                <a:cs typeface="Arial" panose="020B0604020202020204" pitchFamily="34" charset="0"/>
              </a:rPr>
              <a:t>Mindstorms</a:t>
            </a:r>
            <a:r>
              <a:rPr lang="ru-RU" sz="2000" b="1" dirty="0">
                <a:latin typeface="Arial" panose="020B0604020202020204" pitchFamily="34" charset="0"/>
                <a:cs typeface="Arial" panose="020B0604020202020204" pitchFamily="34" charset="0"/>
              </a:rPr>
              <a:t> - 72 команды (139 участников);</a:t>
            </a:r>
          </a:p>
          <a:p>
            <a:pPr marL="742950" lvl="1" indent="-285750">
              <a:buFont typeface="Arial" panose="020B0604020202020204" pitchFamily="34" charset="0"/>
              <a:buChar char="•"/>
            </a:pPr>
            <a:r>
              <a:rPr lang="ru-RU" sz="1600" dirty="0">
                <a:latin typeface="Arial" panose="020B0604020202020204" pitchFamily="34" charset="0"/>
                <a:cs typeface="Arial" panose="020B0604020202020204" pitchFamily="34" charset="0"/>
              </a:rPr>
              <a:t>начинающие - 34 команды (65 участников)</a:t>
            </a:r>
          </a:p>
          <a:p>
            <a:pPr marL="742950" lvl="1" indent="-285750">
              <a:buFont typeface="Arial" panose="020B0604020202020204" pitchFamily="34" charset="0"/>
              <a:buChar char="•"/>
            </a:pPr>
            <a:r>
              <a:rPr lang="ru-RU" sz="1600" dirty="0">
                <a:latin typeface="Arial" panose="020B0604020202020204" pitchFamily="34" charset="0"/>
                <a:cs typeface="Arial" panose="020B0604020202020204" pitchFamily="34" charset="0"/>
              </a:rPr>
              <a:t>основная категория - 38 команд (74 участника</a:t>
            </a:r>
            <a:r>
              <a:rPr lang="ru-RU" sz="1600" dirty="0" smtClean="0">
                <a:latin typeface="Arial" panose="020B0604020202020204" pitchFamily="34" charset="0"/>
                <a:cs typeface="Arial" panose="020B0604020202020204" pitchFamily="34" charset="0"/>
              </a:rPr>
              <a:t>)</a:t>
            </a:r>
            <a:endParaRPr lang="en-US" sz="1600" dirty="0" smtClean="0">
              <a:latin typeface="Arial" panose="020B0604020202020204" pitchFamily="34" charset="0"/>
              <a:cs typeface="Arial" panose="020B0604020202020204" pitchFamily="34" charset="0"/>
            </a:endParaRPr>
          </a:p>
          <a:p>
            <a:pPr lvl="1"/>
            <a:endParaRPr lang="ru-RU" sz="2000" dirty="0">
              <a:latin typeface="Arial" panose="020B0604020202020204" pitchFamily="34" charset="0"/>
              <a:cs typeface="Arial" panose="020B0604020202020204" pitchFamily="34" charset="0"/>
            </a:endParaRPr>
          </a:p>
          <a:p>
            <a:r>
              <a:rPr lang="ru-RU" sz="2000" b="1" dirty="0">
                <a:latin typeface="Arial" panose="020B0604020202020204" pitchFamily="34" charset="0"/>
                <a:cs typeface="Arial" panose="020B0604020202020204" pitchFamily="34" charset="0"/>
              </a:rPr>
              <a:t>Категория Не </a:t>
            </a:r>
            <a:r>
              <a:rPr lang="ru-RU" sz="2000" b="1" dirty="0" err="1">
                <a:latin typeface="Arial" panose="020B0604020202020204" pitchFamily="34" charset="0"/>
                <a:cs typeface="Arial" panose="020B0604020202020204" pitchFamily="34" charset="0"/>
              </a:rPr>
              <a:t>Lego</a:t>
            </a:r>
            <a:r>
              <a:rPr lang="ru-RU" sz="2000" b="1" dirty="0">
                <a:latin typeface="Arial" panose="020B0604020202020204" pitchFamily="34" charset="0"/>
                <a:cs typeface="Arial" panose="020B0604020202020204" pitchFamily="34" charset="0"/>
              </a:rPr>
              <a:t> - 4 команды (8 участников);</a:t>
            </a:r>
          </a:p>
          <a:p>
            <a:r>
              <a:rPr lang="ru-RU" sz="2000" b="1" dirty="0">
                <a:latin typeface="Arial" panose="020B0604020202020204" pitchFamily="34" charset="0"/>
                <a:cs typeface="Arial" panose="020B0604020202020204" pitchFamily="34" charset="0"/>
              </a:rPr>
              <a:t>Категория Arduino. КПМИС – 4 команды (10 участников);</a:t>
            </a:r>
          </a:p>
          <a:p>
            <a:r>
              <a:rPr lang="ru-RU" sz="2000" b="1" dirty="0">
                <a:latin typeface="Arial" panose="020B0604020202020204" pitchFamily="34" charset="0"/>
                <a:cs typeface="Arial" panose="020B0604020202020204" pitchFamily="34" charset="0"/>
              </a:rPr>
              <a:t>Категория Arduino. Сборка цепи – 15 команд (27 участников</a:t>
            </a:r>
            <a:r>
              <a:rPr lang="ru-RU" sz="2000" b="1" dirty="0" smtClean="0">
                <a:latin typeface="Arial" panose="020B0604020202020204" pitchFamily="34" charset="0"/>
                <a:cs typeface="Arial" panose="020B0604020202020204" pitchFamily="34" charset="0"/>
              </a:rPr>
              <a:t>);</a:t>
            </a:r>
            <a:endParaRPr lang="en-US" sz="2000" b="1" dirty="0" smtClean="0">
              <a:latin typeface="Arial" panose="020B0604020202020204" pitchFamily="34" charset="0"/>
              <a:cs typeface="Arial" panose="020B0604020202020204" pitchFamily="34" charset="0"/>
            </a:endParaRPr>
          </a:p>
          <a:p>
            <a:r>
              <a:rPr lang="ru-RU" sz="2000" b="1" dirty="0" smtClean="0">
                <a:latin typeface="Arial" panose="020B0604020202020204" pitchFamily="34" charset="0"/>
                <a:cs typeface="Arial" panose="020B0604020202020204" pitchFamily="34" charset="0"/>
              </a:rPr>
              <a:t>Творческая </a:t>
            </a:r>
            <a:r>
              <a:rPr lang="ru-RU" sz="2000" b="1" dirty="0">
                <a:latin typeface="Arial" panose="020B0604020202020204" pitchFamily="34" charset="0"/>
                <a:cs typeface="Arial" panose="020B0604020202020204" pitchFamily="34" charset="0"/>
              </a:rPr>
              <a:t>категория и работа выставки – 14 команд (25 участников</a:t>
            </a:r>
            <a:r>
              <a:rPr lang="ru-RU" sz="2000" b="1" dirty="0" smtClean="0">
                <a:latin typeface="Arial" panose="020B0604020202020204" pitchFamily="34" charset="0"/>
                <a:cs typeface="Arial" panose="020B0604020202020204" pitchFamily="34" charset="0"/>
              </a:rPr>
              <a:t>);</a:t>
            </a:r>
            <a:endParaRPr lang="en-US" sz="2000" b="1" dirty="0" smtClean="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ru-RU" sz="2000" b="1" dirty="0" smtClean="0">
                <a:latin typeface="Arial" panose="020B0604020202020204" pitchFamily="34" charset="0"/>
                <a:cs typeface="Arial" panose="020B0604020202020204" pitchFamily="34" charset="0"/>
              </a:rPr>
              <a:t>Педагогов-тренеров </a:t>
            </a:r>
            <a:r>
              <a:rPr lang="ru-RU" sz="2000" b="1" dirty="0">
                <a:latin typeface="Arial" panose="020B0604020202020204" pitchFamily="34" charset="0"/>
                <a:cs typeface="Arial" panose="020B0604020202020204" pitchFamily="34" charset="0"/>
              </a:rPr>
              <a:t>- 50</a:t>
            </a:r>
            <a:r>
              <a:rPr lang="ru-RU" sz="2000" b="1" dirty="0" smtClean="0">
                <a:latin typeface="Arial" panose="020B0604020202020204" pitchFamily="34" charset="0"/>
                <a:cs typeface="Arial" panose="020B0604020202020204" pitchFamily="34" charset="0"/>
              </a:rPr>
              <a:t>;</a:t>
            </a:r>
            <a:endParaRPr lang="en-US" sz="2000" b="1" dirty="0" smtClean="0">
              <a:latin typeface="Arial" panose="020B0604020202020204" pitchFamily="34" charset="0"/>
              <a:cs typeface="Arial" panose="020B0604020202020204" pitchFamily="34" charset="0"/>
            </a:endParaRPr>
          </a:p>
          <a:p>
            <a:r>
              <a:rPr lang="ru-RU" sz="2000" b="1" dirty="0" smtClean="0">
                <a:latin typeface="Arial" panose="020B0604020202020204" pitchFamily="34" charset="0"/>
                <a:cs typeface="Arial" panose="020B0604020202020204" pitchFamily="34" charset="0"/>
              </a:rPr>
              <a:t>Образовательных </a:t>
            </a:r>
            <a:r>
              <a:rPr lang="ru-RU" sz="2000" b="1" dirty="0">
                <a:latin typeface="Arial" panose="020B0604020202020204" pitchFamily="34" charset="0"/>
                <a:cs typeface="Arial" panose="020B0604020202020204" pitchFamily="34" charset="0"/>
              </a:rPr>
              <a:t>организаций – 45 (Алтайский край и Новосибирская область</a:t>
            </a:r>
            <a:r>
              <a:rPr lang="ru-RU" sz="2000" b="1" dirty="0" smtClean="0">
                <a:latin typeface="Arial" panose="020B0604020202020204" pitchFamily="34" charset="0"/>
                <a:cs typeface="Arial" panose="020B0604020202020204" pitchFamily="34" charset="0"/>
              </a:rPr>
              <a:t>);</a:t>
            </a:r>
            <a:endParaRPr lang="en-US" sz="2000" b="1" dirty="0" smtClean="0">
              <a:latin typeface="Arial" panose="020B0604020202020204" pitchFamily="34" charset="0"/>
              <a:cs typeface="Arial" panose="020B0604020202020204" pitchFamily="34" charset="0"/>
            </a:endParaRPr>
          </a:p>
          <a:p>
            <a:r>
              <a:rPr lang="ru-RU" sz="2000" b="1" dirty="0" smtClean="0">
                <a:latin typeface="Arial" panose="020B0604020202020204" pitchFamily="34" charset="0"/>
                <a:cs typeface="Arial" panose="020B0604020202020204" pitchFamily="34" charset="0"/>
              </a:rPr>
              <a:t>Членов </a:t>
            </a:r>
            <a:r>
              <a:rPr lang="ru-RU" sz="2000" b="1" dirty="0">
                <a:latin typeface="Arial" panose="020B0604020202020204" pitchFamily="34" charset="0"/>
                <a:cs typeface="Arial" panose="020B0604020202020204" pitchFamily="34" charset="0"/>
              </a:rPr>
              <a:t>жюри – 30.</a:t>
            </a:r>
          </a:p>
        </p:txBody>
      </p:sp>
      <p:sp>
        <p:nvSpPr>
          <p:cNvPr id="3" name="Прямоугольник 2"/>
          <p:cNvSpPr/>
          <p:nvPr/>
        </p:nvSpPr>
        <p:spPr>
          <a:xfrm>
            <a:off x="2942025" y="71198"/>
            <a:ext cx="5812810" cy="553998"/>
          </a:xfrm>
          <a:prstGeom prst="rect">
            <a:avLst/>
          </a:prstGeom>
          <a:solidFill>
            <a:srgbClr val="0070C0"/>
          </a:solidFill>
        </p:spPr>
        <p:txBody>
          <a:bodyPr wrap="none">
            <a:spAutoFit/>
          </a:bodyPr>
          <a:lstStyle/>
          <a:p>
            <a:r>
              <a:rPr lang="ru-RU" b="1" dirty="0" smtClean="0"/>
              <a:t>XIII Региональная олимпиада по робототехнике</a:t>
            </a:r>
          </a:p>
          <a:p>
            <a:pPr algn="ctr"/>
            <a:r>
              <a:rPr lang="ru-RU" sz="1200" dirty="0" smtClean="0"/>
              <a:t>31 марта 2023 года</a:t>
            </a:r>
            <a:endParaRPr lang="ru-RU" sz="1200" dirty="0"/>
          </a:p>
        </p:txBody>
      </p:sp>
    </p:spTree>
    <p:extLst>
      <p:ext uri="{BB962C8B-B14F-4D97-AF65-F5344CB8AC3E}">
        <p14:creationId xmlns:p14="http://schemas.microsoft.com/office/powerpoint/2010/main" val="181860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4555" y="1073020"/>
            <a:ext cx="1048685" cy="369332"/>
          </a:xfrm>
          <a:prstGeom prst="rect">
            <a:avLst/>
          </a:prstGeom>
          <a:noFill/>
        </p:spPr>
        <p:txBody>
          <a:bodyPr wrap="none" rtlCol="0">
            <a:spAutoFit/>
          </a:bodyPr>
          <a:lstStyle/>
          <a:p>
            <a:r>
              <a:rPr lang="ru-RU" b="1" dirty="0" smtClean="0"/>
              <a:t>КПМИС</a:t>
            </a:r>
            <a:endParaRPr lang="ru-RU" b="1" dirty="0"/>
          </a:p>
        </p:txBody>
      </p:sp>
      <p:sp>
        <p:nvSpPr>
          <p:cNvPr id="4" name="TextBox 3"/>
          <p:cNvSpPr txBox="1"/>
          <p:nvPr/>
        </p:nvSpPr>
        <p:spPr>
          <a:xfrm>
            <a:off x="369336" y="644380"/>
            <a:ext cx="3068218" cy="738664"/>
          </a:xfrm>
          <a:prstGeom prst="rect">
            <a:avLst/>
          </a:prstGeom>
          <a:solidFill>
            <a:schemeClr val="accent4">
              <a:lumMod val="50000"/>
            </a:schemeClr>
          </a:solidFill>
        </p:spPr>
        <p:txBody>
          <a:bodyPr wrap="square" rtlCol="0">
            <a:spAutoFit/>
          </a:bodyPr>
          <a:lstStyle/>
          <a:p>
            <a:pPr algn="ctr"/>
            <a:r>
              <a:rPr lang="ru-RU" b="1" dirty="0" err="1" smtClean="0"/>
              <a:t>Робомарафон</a:t>
            </a:r>
            <a:r>
              <a:rPr lang="ru-RU" b="1" dirty="0" smtClean="0"/>
              <a:t> 2023</a:t>
            </a:r>
          </a:p>
          <a:p>
            <a:pPr algn="ctr"/>
            <a:r>
              <a:rPr lang="ru-RU" sz="1200" b="1" dirty="0" smtClean="0"/>
              <a:t>Талант 22</a:t>
            </a:r>
            <a:br>
              <a:rPr lang="ru-RU" sz="1200" b="1" dirty="0" smtClean="0"/>
            </a:br>
            <a:r>
              <a:rPr lang="ru-RU" sz="1200" b="1" dirty="0" smtClean="0"/>
              <a:t>Гимназия 42</a:t>
            </a:r>
            <a:endParaRPr lang="ru-RU" sz="1200" b="1" dirty="0"/>
          </a:p>
        </p:txBody>
      </p:sp>
      <p:sp>
        <p:nvSpPr>
          <p:cNvPr id="5" name="TextBox 4"/>
          <p:cNvSpPr txBox="1"/>
          <p:nvPr/>
        </p:nvSpPr>
        <p:spPr>
          <a:xfrm>
            <a:off x="8027437" y="1991626"/>
            <a:ext cx="2646783" cy="1107996"/>
          </a:xfrm>
          <a:prstGeom prst="rect">
            <a:avLst/>
          </a:prstGeom>
          <a:solidFill>
            <a:schemeClr val="accent4">
              <a:lumMod val="50000"/>
            </a:schemeClr>
          </a:solidFill>
        </p:spPr>
        <p:txBody>
          <a:bodyPr wrap="square" rtlCol="0">
            <a:spAutoFit/>
          </a:bodyPr>
          <a:lstStyle>
            <a:defPPr>
              <a:defRPr lang="ru-RU"/>
            </a:defPPr>
            <a:lvl1pPr algn="ctr">
              <a:defRPr b="1"/>
            </a:lvl1pPr>
          </a:lstStyle>
          <a:p>
            <a:r>
              <a:rPr lang="ru-RU" dirty="0"/>
              <a:t>Региональная олимпиада по робототехнике </a:t>
            </a:r>
            <a:r>
              <a:rPr lang="ru-RU" dirty="0" smtClean="0"/>
              <a:t>2023</a:t>
            </a:r>
          </a:p>
          <a:p>
            <a:r>
              <a:rPr lang="ru-RU" sz="1200" dirty="0" smtClean="0"/>
              <a:t>Талант 22</a:t>
            </a:r>
            <a:endParaRPr lang="ru-RU" sz="1200" dirty="0"/>
          </a:p>
        </p:txBody>
      </p:sp>
      <p:sp>
        <p:nvSpPr>
          <p:cNvPr id="6" name="TextBox 5"/>
          <p:cNvSpPr txBox="1"/>
          <p:nvPr/>
        </p:nvSpPr>
        <p:spPr>
          <a:xfrm>
            <a:off x="617374" y="2665709"/>
            <a:ext cx="2329543" cy="1107996"/>
          </a:xfrm>
          <a:prstGeom prst="rect">
            <a:avLst/>
          </a:prstGeom>
          <a:solidFill>
            <a:schemeClr val="accent4">
              <a:lumMod val="50000"/>
            </a:schemeClr>
          </a:solidFill>
        </p:spPr>
        <p:txBody>
          <a:bodyPr wrap="square" rtlCol="0">
            <a:spAutoFit/>
          </a:bodyPr>
          <a:lstStyle/>
          <a:p>
            <a:pPr algn="ctr"/>
            <a:r>
              <a:rPr lang="ru-RU" b="1" dirty="0" smtClean="0"/>
              <a:t>Курсы повышения квалификации 2022</a:t>
            </a:r>
          </a:p>
          <a:p>
            <a:pPr algn="ctr"/>
            <a:r>
              <a:rPr lang="ru-RU" sz="1200" b="1" dirty="0" smtClean="0"/>
              <a:t>Точки роста</a:t>
            </a:r>
          </a:p>
        </p:txBody>
      </p:sp>
      <p:sp>
        <p:nvSpPr>
          <p:cNvPr id="7" name="TextBox 6"/>
          <p:cNvSpPr txBox="1"/>
          <p:nvPr/>
        </p:nvSpPr>
        <p:spPr>
          <a:xfrm>
            <a:off x="7452049" y="5040150"/>
            <a:ext cx="2329543" cy="1107996"/>
          </a:xfrm>
          <a:prstGeom prst="rect">
            <a:avLst/>
          </a:prstGeom>
          <a:solidFill>
            <a:schemeClr val="accent4">
              <a:lumMod val="50000"/>
            </a:schemeClr>
          </a:solidFill>
        </p:spPr>
        <p:txBody>
          <a:bodyPr wrap="square" rtlCol="0">
            <a:spAutoFit/>
          </a:bodyPr>
          <a:lstStyle/>
          <a:p>
            <a:pPr algn="ctr"/>
            <a:r>
              <a:rPr lang="ru-RU" b="1" dirty="0" smtClean="0"/>
              <a:t>Курсы повышения квалификации 2023</a:t>
            </a:r>
          </a:p>
          <a:p>
            <a:pPr algn="ctr"/>
            <a:r>
              <a:rPr lang="ru-RU" sz="1200" b="1" dirty="0" smtClean="0"/>
              <a:t>Точки роста</a:t>
            </a:r>
            <a:endParaRPr lang="ru-RU" sz="1200" b="1" dirty="0"/>
          </a:p>
        </p:txBody>
      </p:sp>
      <p:sp>
        <p:nvSpPr>
          <p:cNvPr id="8" name="TextBox 7"/>
          <p:cNvSpPr txBox="1"/>
          <p:nvPr/>
        </p:nvSpPr>
        <p:spPr>
          <a:xfrm>
            <a:off x="929950" y="4824191"/>
            <a:ext cx="2329543" cy="923330"/>
          </a:xfrm>
          <a:prstGeom prst="rect">
            <a:avLst/>
          </a:prstGeom>
          <a:solidFill>
            <a:schemeClr val="accent4">
              <a:lumMod val="50000"/>
            </a:schemeClr>
          </a:solidFill>
        </p:spPr>
        <p:txBody>
          <a:bodyPr wrap="square" rtlCol="0">
            <a:spAutoFit/>
          </a:bodyPr>
          <a:lstStyle/>
          <a:p>
            <a:pPr algn="ctr"/>
            <a:r>
              <a:rPr lang="ru-RU" b="1" dirty="0" err="1" smtClean="0"/>
              <a:t>Вебинар</a:t>
            </a:r>
            <a:r>
              <a:rPr lang="ru-RU" b="1" dirty="0" smtClean="0"/>
              <a:t> методической поддержки 2023</a:t>
            </a:r>
            <a:endParaRPr lang="ru-RU" b="1" dirty="0"/>
          </a:p>
        </p:txBody>
      </p:sp>
      <p:sp>
        <p:nvSpPr>
          <p:cNvPr id="9" name="TextBox 8"/>
          <p:cNvSpPr txBox="1"/>
          <p:nvPr/>
        </p:nvSpPr>
        <p:spPr>
          <a:xfrm>
            <a:off x="4452258" y="5040150"/>
            <a:ext cx="2329543" cy="646331"/>
          </a:xfrm>
          <a:prstGeom prst="rect">
            <a:avLst/>
          </a:prstGeom>
          <a:solidFill>
            <a:schemeClr val="accent4">
              <a:lumMod val="50000"/>
            </a:schemeClr>
          </a:solidFill>
        </p:spPr>
        <p:txBody>
          <a:bodyPr wrap="square" rtlCol="0">
            <a:spAutoFit/>
          </a:bodyPr>
          <a:lstStyle/>
          <a:p>
            <a:pPr algn="ctr"/>
            <a:r>
              <a:rPr lang="en-US" b="1" dirty="0" smtClean="0"/>
              <a:t>Telegram</a:t>
            </a:r>
            <a:r>
              <a:rPr lang="ru-RU" b="1" dirty="0" smtClean="0"/>
              <a:t>-канал ассоциации</a:t>
            </a:r>
            <a:endParaRPr lang="ru-RU" b="1" dirty="0"/>
          </a:p>
        </p:txBody>
      </p:sp>
      <p:cxnSp>
        <p:nvCxnSpPr>
          <p:cNvPr id="11" name="Прямая со стрелкой 10"/>
          <p:cNvCxnSpPr/>
          <p:nvPr/>
        </p:nvCxnSpPr>
        <p:spPr>
          <a:xfrm flipH="1" flipV="1">
            <a:off x="2511489" y="1138335"/>
            <a:ext cx="1416701" cy="853291"/>
          </a:xfrm>
          <a:prstGeom prst="straightConnector1">
            <a:avLst/>
          </a:prstGeom>
          <a:ln w="762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2" idx="1"/>
          </p:cNvCxnSpPr>
          <p:nvPr/>
        </p:nvCxnSpPr>
        <p:spPr>
          <a:xfrm flipH="1">
            <a:off x="2946918" y="2914956"/>
            <a:ext cx="981272" cy="247438"/>
          </a:xfrm>
          <a:prstGeom prst="straightConnector1">
            <a:avLst/>
          </a:prstGeom>
          <a:ln w="762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3135086" y="4020269"/>
            <a:ext cx="892626" cy="934286"/>
          </a:xfrm>
          <a:prstGeom prst="straightConnector1">
            <a:avLst/>
          </a:prstGeom>
          <a:ln w="762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6790120" y="2369976"/>
            <a:ext cx="1392827" cy="515003"/>
          </a:xfrm>
          <a:prstGeom prst="straightConnector1">
            <a:avLst/>
          </a:prstGeom>
          <a:ln w="762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6889881" y="3834882"/>
            <a:ext cx="1209093" cy="1205268"/>
          </a:xfrm>
          <a:prstGeom prst="straightConnector1">
            <a:avLst/>
          </a:prstGeom>
          <a:ln w="762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5444413" y="4186260"/>
            <a:ext cx="34484" cy="926916"/>
          </a:xfrm>
          <a:prstGeom prst="straightConnector1">
            <a:avLst/>
          </a:prstGeom>
          <a:ln w="76200">
            <a:solidFill>
              <a:schemeClr val="bg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a:blip r:embed="rId2"/>
          <a:stretch>
            <a:fillRect/>
          </a:stretch>
        </p:blipFill>
        <p:spPr>
          <a:xfrm>
            <a:off x="3928190" y="1615321"/>
            <a:ext cx="3377680" cy="2599270"/>
          </a:xfrm>
          <a:prstGeom prst="rect">
            <a:avLst/>
          </a:prstGeom>
        </p:spPr>
      </p:pic>
      <p:sp>
        <p:nvSpPr>
          <p:cNvPr id="28" name="TextBox 27"/>
          <p:cNvSpPr txBox="1"/>
          <p:nvPr/>
        </p:nvSpPr>
        <p:spPr>
          <a:xfrm>
            <a:off x="9781592" y="5963480"/>
            <a:ext cx="519404" cy="369332"/>
          </a:xfrm>
          <a:prstGeom prst="rect">
            <a:avLst/>
          </a:prstGeom>
          <a:solidFill>
            <a:srgbClr val="7030A0"/>
          </a:solidFill>
        </p:spPr>
        <p:txBody>
          <a:bodyPr wrap="square" rtlCol="0">
            <a:spAutoFit/>
          </a:bodyPr>
          <a:lstStyle>
            <a:defPPr>
              <a:defRPr lang="ru-RU"/>
            </a:defPPr>
            <a:lvl1pPr algn="ctr">
              <a:defRPr b="1"/>
            </a:lvl1pPr>
          </a:lstStyle>
          <a:p>
            <a:r>
              <a:rPr lang="ru-RU" dirty="0"/>
              <a:t>55</a:t>
            </a:r>
          </a:p>
        </p:txBody>
      </p:sp>
      <p:sp>
        <p:nvSpPr>
          <p:cNvPr id="29" name="TextBox 28"/>
          <p:cNvSpPr txBox="1"/>
          <p:nvPr/>
        </p:nvSpPr>
        <p:spPr>
          <a:xfrm>
            <a:off x="1267795" y="145163"/>
            <a:ext cx="9233618" cy="369332"/>
          </a:xfrm>
          <a:prstGeom prst="rect">
            <a:avLst/>
          </a:prstGeom>
          <a:noFill/>
        </p:spPr>
        <p:txBody>
          <a:bodyPr wrap="none" rtlCol="0">
            <a:spAutoFit/>
          </a:bodyPr>
          <a:lstStyle/>
          <a:p>
            <a:r>
              <a:rPr lang="ru-RU" b="1" dirty="0" smtClean="0"/>
              <a:t>Организационно-методическое сопровождение оборудования Точек роста</a:t>
            </a:r>
            <a:endParaRPr lang="ru-RU" b="1" dirty="0"/>
          </a:p>
        </p:txBody>
      </p:sp>
    </p:spTree>
    <p:extLst>
      <p:ext uri="{BB962C8B-B14F-4D97-AF65-F5344CB8AC3E}">
        <p14:creationId xmlns:p14="http://schemas.microsoft.com/office/powerpoint/2010/main" val="105941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42025" y="155173"/>
            <a:ext cx="5812810" cy="553998"/>
          </a:xfrm>
          <a:prstGeom prst="rect">
            <a:avLst/>
          </a:prstGeom>
          <a:solidFill>
            <a:srgbClr val="0070C0"/>
          </a:solidFill>
        </p:spPr>
        <p:txBody>
          <a:bodyPr wrap="none">
            <a:spAutoFit/>
          </a:bodyPr>
          <a:lstStyle/>
          <a:p>
            <a:r>
              <a:rPr lang="ru-RU" b="1" dirty="0" smtClean="0"/>
              <a:t>XIII Региональная олимпиада по робототехнике</a:t>
            </a:r>
          </a:p>
          <a:p>
            <a:pPr algn="ctr"/>
            <a:r>
              <a:rPr lang="ru-RU" sz="1200" dirty="0" smtClean="0"/>
              <a:t>31 марта 2023 года</a:t>
            </a:r>
            <a:endParaRPr lang="ru-RU" sz="1200" dirty="0"/>
          </a:p>
        </p:txBody>
      </p:sp>
      <p:sp>
        <p:nvSpPr>
          <p:cNvPr id="3" name="Прямоугольник 2"/>
          <p:cNvSpPr/>
          <p:nvPr/>
        </p:nvSpPr>
        <p:spPr>
          <a:xfrm>
            <a:off x="379446" y="1627419"/>
            <a:ext cx="3464767" cy="369332"/>
          </a:xfrm>
          <a:prstGeom prst="rect">
            <a:avLst/>
          </a:prstGeom>
          <a:solidFill>
            <a:schemeClr val="bg2">
              <a:lumMod val="60000"/>
              <a:lumOff val="40000"/>
            </a:schemeClr>
          </a:solidFill>
        </p:spPr>
        <p:txBody>
          <a:bodyPr wrap="square">
            <a:spAutoFit/>
          </a:bodyPr>
          <a:lstStyle/>
          <a:p>
            <a:r>
              <a:rPr lang="ru-RU" b="1" dirty="0" smtClean="0"/>
              <a:t>НАПРАВЛЕНИЕ MINDSTORMS</a:t>
            </a:r>
          </a:p>
        </p:txBody>
      </p:sp>
      <p:sp>
        <p:nvSpPr>
          <p:cNvPr id="4" name="Прямоугольник 3"/>
          <p:cNvSpPr/>
          <p:nvPr/>
        </p:nvSpPr>
        <p:spPr>
          <a:xfrm>
            <a:off x="379446" y="2274838"/>
            <a:ext cx="3334139" cy="369332"/>
          </a:xfrm>
          <a:prstGeom prst="rect">
            <a:avLst/>
          </a:prstGeom>
          <a:solidFill>
            <a:schemeClr val="bg2">
              <a:lumMod val="60000"/>
              <a:lumOff val="40000"/>
            </a:schemeClr>
          </a:solidFill>
        </p:spPr>
        <p:txBody>
          <a:bodyPr wrap="square">
            <a:spAutoFit/>
          </a:bodyPr>
          <a:lstStyle/>
          <a:p>
            <a:r>
              <a:rPr lang="ru-RU" b="1" dirty="0"/>
              <a:t>НАПРАВЛЕНИЕ LEGO WEDO</a:t>
            </a:r>
          </a:p>
        </p:txBody>
      </p:sp>
      <p:sp>
        <p:nvSpPr>
          <p:cNvPr id="5" name="Прямоугольник 4"/>
          <p:cNvSpPr/>
          <p:nvPr/>
        </p:nvSpPr>
        <p:spPr>
          <a:xfrm>
            <a:off x="379446" y="2916317"/>
            <a:ext cx="2923592" cy="369332"/>
          </a:xfrm>
          <a:prstGeom prst="rect">
            <a:avLst/>
          </a:prstGeom>
          <a:solidFill>
            <a:schemeClr val="bg2">
              <a:lumMod val="60000"/>
              <a:lumOff val="40000"/>
            </a:schemeClr>
          </a:solidFill>
        </p:spPr>
        <p:txBody>
          <a:bodyPr wrap="square">
            <a:spAutoFit/>
          </a:bodyPr>
          <a:lstStyle/>
          <a:p>
            <a:r>
              <a:rPr lang="ru-RU" b="1" dirty="0"/>
              <a:t>НАПРАВЛЕНИЕ НЕ LEGO</a:t>
            </a:r>
          </a:p>
        </p:txBody>
      </p:sp>
      <p:sp>
        <p:nvSpPr>
          <p:cNvPr id="6" name="Прямоугольник 5"/>
          <p:cNvSpPr/>
          <p:nvPr/>
        </p:nvSpPr>
        <p:spPr>
          <a:xfrm>
            <a:off x="379446" y="3551013"/>
            <a:ext cx="3026229" cy="369332"/>
          </a:xfrm>
          <a:prstGeom prst="rect">
            <a:avLst/>
          </a:prstGeom>
          <a:solidFill>
            <a:schemeClr val="bg2">
              <a:lumMod val="60000"/>
              <a:lumOff val="40000"/>
            </a:schemeClr>
          </a:solidFill>
        </p:spPr>
        <p:txBody>
          <a:bodyPr wrap="square">
            <a:spAutoFit/>
          </a:bodyPr>
          <a:lstStyle/>
          <a:p>
            <a:r>
              <a:rPr lang="ru-RU" b="1" dirty="0"/>
              <a:t>НАПРАВЛЕНИЕ ARDUINO</a:t>
            </a:r>
          </a:p>
        </p:txBody>
      </p:sp>
      <p:sp>
        <p:nvSpPr>
          <p:cNvPr id="7" name="Прямоугольник 6"/>
          <p:cNvSpPr/>
          <p:nvPr/>
        </p:nvSpPr>
        <p:spPr>
          <a:xfrm>
            <a:off x="379446" y="4326427"/>
            <a:ext cx="3987282" cy="369332"/>
          </a:xfrm>
          <a:prstGeom prst="rect">
            <a:avLst/>
          </a:prstGeom>
          <a:solidFill>
            <a:schemeClr val="bg2">
              <a:lumMod val="60000"/>
              <a:lumOff val="40000"/>
            </a:schemeClr>
          </a:solidFill>
        </p:spPr>
        <p:txBody>
          <a:bodyPr wrap="square">
            <a:spAutoFit/>
          </a:bodyPr>
          <a:lstStyle/>
          <a:p>
            <a:r>
              <a:rPr lang="ru-RU" b="1" dirty="0"/>
              <a:t>НАПРАВЛЕНИЕ ARDUINO. КПМИС</a:t>
            </a:r>
          </a:p>
        </p:txBody>
      </p:sp>
      <p:sp>
        <p:nvSpPr>
          <p:cNvPr id="8" name="Прямоугольник 7"/>
          <p:cNvSpPr/>
          <p:nvPr/>
        </p:nvSpPr>
        <p:spPr>
          <a:xfrm>
            <a:off x="379446" y="5047976"/>
            <a:ext cx="2973891" cy="369332"/>
          </a:xfrm>
          <a:prstGeom prst="rect">
            <a:avLst/>
          </a:prstGeom>
          <a:solidFill>
            <a:schemeClr val="bg2">
              <a:lumMod val="60000"/>
              <a:lumOff val="40000"/>
            </a:schemeClr>
          </a:solidFill>
        </p:spPr>
        <p:txBody>
          <a:bodyPr wrap="square">
            <a:spAutoFit/>
          </a:bodyPr>
          <a:lstStyle/>
          <a:p>
            <a:r>
              <a:rPr lang="ru-RU" b="1" dirty="0"/>
              <a:t>ТВОРЧЕСКАЯ КАТЕГОРИЯ</a:t>
            </a:r>
          </a:p>
        </p:txBody>
      </p:sp>
      <p:pic>
        <p:nvPicPr>
          <p:cNvPr id="9" name="Рисунок 8"/>
          <p:cNvPicPr>
            <a:picLocks noChangeAspect="1"/>
          </p:cNvPicPr>
          <p:nvPr/>
        </p:nvPicPr>
        <p:blipFill>
          <a:blip r:embed="rId2"/>
          <a:stretch>
            <a:fillRect/>
          </a:stretch>
        </p:blipFill>
        <p:spPr>
          <a:xfrm>
            <a:off x="4823635" y="755881"/>
            <a:ext cx="2619375" cy="1743075"/>
          </a:xfrm>
          <a:prstGeom prst="rect">
            <a:avLst/>
          </a:prstGeom>
        </p:spPr>
      </p:pic>
      <p:pic>
        <p:nvPicPr>
          <p:cNvPr id="10" name="Рисунок 9"/>
          <p:cNvPicPr>
            <a:picLocks noChangeAspect="1"/>
          </p:cNvPicPr>
          <p:nvPr/>
        </p:nvPicPr>
        <p:blipFill>
          <a:blip r:embed="rId3"/>
          <a:stretch>
            <a:fillRect/>
          </a:stretch>
        </p:blipFill>
        <p:spPr>
          <a:xfrm>
            <a:off x="7284194" y="1275874"/>
            <a:ext cx="2276475" cy="2009775"/>
          </a:xfrm>
          <a:prstGeom prst="rect">
            <a:avLst/>
          </a:prstGeom>
        </p:spPr>
      </p:pic>
      <p:sp>
        <p:nvSpPr>
          <p:cNvPr id="11" name="Прямоугольник 10"/>
          <p:cNvSpPr/>
          <p:nvPr/>
        </p:nvSpPr>
        <p:spPr>
          <a:xfrm>
            <a:off x="3470698" y="2727086"/>
            <a:ext cx="3732243" cy="646331"/>
          </a:xfrm>
          <a:prstGeom prst="rect">
            <a:avLst/>
          </a:prstGeom>
          <a:solidFill>
            <a:schemeClr val="accent5">
              <a:lumMod val="75000"/>
            </a:schemeClr>
          </a:solidFill>
        </p:spPr>
        <p:txBody>
          <a:bodyPr wrap="square">
            <a:spAutoFit/>
          </a:bodyPr>
          <a:lstStyle/>
          <a:p>
            <a:r>
              <a:rPr lang="en-US" b="1" dirty="0" err="1" smtClean="0"/>
              <a:t>Fischertechnik</a:t>
            </a:r>
            <a:r>
              <a:rPr lang="en-US" b="1" dirty="0" smtClean="0"/>
              <a:t>, VEX, Huna, TRIK,</a:t>
            </a:r>
          </a:p>
          <a:p>
            <a:r>
              <a:rPr lang="en-US" b="1" dirty="0" smtClean="0"/>
              <a:t>Robotics </a:t>
            </a:r>
            <a:r>
              <a:rPr lang="ru-RU" b="1" dirty="0" smtClean="0"/>
              <a:t>и другие.</a:t>
            </a:r>
            <a:endParaRPr lang="ru-RU" b="1" dirty="0"/>
          </a:p>
        </p:txBody>
      </p:sp>
      <p:pic>
        <p:nvPicPr>
          <p:cNvPr id="12" name="Рисунок 11"/>
          <p:cNvPicPr>
            <a:picLocks noChangeAspect="1"/>
          </p:cNvPicPr>
          <p:nvPr/>
        </p:nvPicPr>
        <p:blipFill>
          <a:blip r:embed="rId4"/>
          <a:stretch>
            <a:fillRect/>
          </a:stretch>
        </p:blipFill>
        <p:spPr>
          <a:xfrm>
            <a:off x="7823330" y="3040390"/>
            <a:ext cx="2267511" cy="1655369"/>
          </a:xfrm>
          <a:prstGeom prst="rect">
            <a:avLst/>
          </a:prstGeom>
        </p:spPr>
      </p:pic>
      <p:pic>
        <p:nvPicPr>
          <p:cNvPr id="13" name="Рисунок 12"/>
          <p:cNvPicPr>
            <a:picLocks noChangeAspect="1"/>
          </p:cNvPicPr>
          <p:nvPr/>
        </p:nvPicPr>
        <p:blipFill>
          <a:blip r:embed="rId5"/>
          <a:stretch>
            <a:fillRect/>
          </a:stretch>
        </p:blipFill>
        <p:spPr>
          <a:xfrm>
            <a:off x="4788644" y="3551013"/>
            <a:ext cx="2495550" cy="1828800"/>
          </a:xfrm>
          <a:prstGeom prst="rect">
            <a:avLst/>
          </a:prstGeom>
        </p:spPr>
      </p:pic>
      <p:sp>
        <p:nvSpPr>
          <p:cNvPr id="14" name="TextBox 13"/>
          <p:cNvSpPr txBox="1"/>
          <p:nvPr/>
        </p:nvSpPr>
        <p:spPr>
          <a:xfrm>
            <a:off x="6689305" y="5188077"/>
            <a:ext cx="1048685" cy="369332"/>
          </a:xfrm>
          <a:prstGeom prst="rect">
            <a:avLst/>
          </a:prstGeom>
          <a:solidFill>
            <a:schemeClr val="accent2">
              <a:lumMod val="50000"/>
            </a:schemeClr>
          </a:solidFill>
        </p:spPr>
        <p:txBody>
          <a:bodyPr wrap="none" rtlCol="0">
            <a:spAutoFit/>
          </a:bodyPr>
          <a:lstStyle/>
          <a:p>
            <a:r>
              <a:rPr lang="ru-RU" b="1" dirty="0" smtClean="0"/>
              <a:t>КПМИС</a:t>
            </a:r>
            <a:endParaRPr lang="ru-RU" b="1" dirty="0"/>
          </a:p>
        </p:txBody>
      </p:sp>
    </p:spTree>
    <p:extLst>
      <p:ext uri="{BB962C8B-B14F-4D97-AF65-F5344CB8AC3E}">
        <p14:creationId xmlns:p14="http://schemas.microsoft.com/office/powerpoint/2010/main" val="235194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1012" y="783772"/>
            <a:ext cx="2291012" cy="769441"/>
          </a:xfrm>
          <a:prstGeom prst="rect">
            <a:avLst/>
          </a:prstGeom>
          <a:noFill/>
        </p:spPr>
        <p:txBody>
          <a:bodyPr wrap="none" rtlCol="0">
            <a:spAutoFit/>
          </a:bodyPr>
          <a:lstStyle/>
          <a:p>
            <a:r>
              <a:rPr lang="ru-RU" sz="4400" b="1" dirty="0" smtClean="0"/>
              <a:t>Зачем?</a:t>
            </a:r>
            <a:endParaRPr lang="ru-RU" sz="4400" b="1" dirty="0"/>
          </a:p>
        </p:txBody>
      </p:sp>
      <p:sp>
        <p:nvSpPr>
          <p:cNvPr id="3" name="TextBox 2"/>
          <p:cNvSpPr txBox="1"/>
          <p:nvPr/>
        </p:nvSpPr>
        <p:spPr>
          <a:xfrm>
            <a:off x="615820" y="1670180"/>
            <a:ext cx="4488024" cy="3693319"/>
          </a:xfrm>
          <a:prstGeom prst="rect">
            <a:avLst/>
          </a:prstGeom>
          <a:solidFill>
            <a:schemeClr val="bg2">
              <a:lumMod val="75000"/>
            </a:schemeClr>
          </a:solidFill>
        </p:spPr>
        <p:txBody>
          <a:bodyPr wrap="square" rtlCol="0">
            <a:spAutoFit/>
          </a:bodyPr>
          <a:lstStyle>
            <a:defPPr>
              <a:defRPr lang="ru-RU"/>
            </a:defPPr>
            <a:lvl1pPr>
              <a:defRPr b="1"/>
            </a:lvl1pPr>
          </a:lstStyle>
          <a:p>
            <a:r>
              <a:rPr lang="ru-RU" dirty="0"/>
              <a:t>Информатика</a:t>
            </a:r>
          </a:p>
          <a:p>
            <a:pPr lvl="1"/>
            <a:r>
              <a:rPr lang="ru-RU" dirty="0"/>
              <a:t>1.1 Программирование</a:t>
            </a:r>
            <a:br>
              <a:rPr lang="ru-RU" dirty="0"/>
            </a:br>
            <a:r>
              <a:rPr lang="ru-RU" dirty="0"/>
              <a:t>1.2 Электроника</a:t>
            </a:r>
            <a:br>
              <a:rPr lang="ru-RU" dirty="0"/>
            </a:br>
            <a:r>
              <a:rPr lang="ru-RU" dirty="0"/>
              <a:t>1.3 И многое другое</a:t>
            </a:r>
            <a:br>
              <a:rPr lang="ru-RU" dirty="0"/>
            </a:br>
            <a:endParaRPr lang="ru-RU" dirty="0"/>
          </a:p>
          <a:p>
            <a:r>
              <a:rPr lang="ru-RU" dirty="0"/>
              <a:t>2. Математика</a:t>
            </a:r>
            <a:br>
              <a:rPr lang="ru-RU" dirty="0"/>
            </a:br>
            <a:r>
              <a:rPr lang="ru-RU" dirty="0"/>
              <a:t>3. Технология</a:t>
            </a:r>
            <a:br>
              <a:rPr lang="ru-RU" dirty="0"/>
            </a:br>
            <a:r>
              <a:rPr lang="ru-RU" dirty="0"/>
              <a:t>4. Естественнонаучные предметы (физика, </a:t>
            </a:r>
            <a:r>
              <a:rPr lang="ru-RU" dirty="0" smtClean="0"/>
              <a:t>химия</a:t>
            </a:r>
            <a:r>
              <a:rPr lang="ru-RU" smtClean="0"/>
              <a:t>, биология)</a:t>
            </a:r>
            <a:r>
              <a:rPr lang="ru-RU" dirty="0"/>
              <a:t/>
            </a:r>
            <a:br>
              <a:rPr lang="ru-RU" dirty="0"/>
            </a:br>
            <a:r>
              <a:rPr lang="ru-RU" dirty="0"/>
              <a:t>5. Навыки работы над проектом</a:t>
            </a:r>
            <a:br>
              <a:rPr lang="ru-RU" dirty="0"/>
            </a:br>
            <a:r>
              <a:rPr lang="ru-RU" dirty="0"/>
              <a:t>6. Коммуникативные навыки</a:t>
            </a:r>
            <a:br>
              <a:rPr lang="ru-RU" dirty="0"/>
            </a:br>
            <a:r>
              <a:rPr lang="ru-RU" dirty="0"/>
              <a:t>7. Умение работать в команде</a:t>
            </a:r>
            <a:br>
              <a:rPr lang="ru-RU" dirty="0"/>
            </a:br>
            <a:endParaRPr lang="ru-RU" dirty="0"/>
          </a:p>
        </p:txBody>
      </p:sp>
      <p:pic>
        <p:nvPicPr>
          <p:cNvPr id="1026" name="Picture 2" descr="https://downloader.disk.yandex.ru/preview/7b06474b58378ede66b9b769dd48baa9ba2d5ba0e06d22c6b68b5b62d1099edc/6432d7bc/bU8BLy6O4VCxJKwM5FdI9jrP5pDhZlwngfG90hdidcXI8c3StTlSrDW1pqKwsNkBk5ve_5PN84kqhPNvzgycKg%3D%3D?uid=0&amp;filename=20230331_155557.jpg&amp;disposition=inline&amp;hash=&amp;limit=0&amp;content_type=image%2Fjpeg&amp;owner_uid=0&amp;tknv=v2&amp;size=504x382&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8616" y="0"/>
            <a:ext cx="4653384" cy="3526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ownloader.disk.yandex.ru/preview/6b2cb4f7667c69271a228b31857a18c0dae629fa3107d459bef8c845c5ab172e/6432e0f5/hvocdHQ_2ZJ1LLElG4wA65u3ogMpsUMaGo4mXwb9-HVJRKk7qti40Z2F34UdkQ0T5GqDsnbhOsGF5bSecWGccw%3D%3D?uid=0&amp;filename=IMG_0301.CR2&amp;disposition=inline&amp;hash=&amp;limit=0&amp;content_type=image%2Fjpeg&amp;owner_uid=0&amp;tknv=v2&amp;size=1680x9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44" y="3130766"/>
            <a:ext cx="5599599" cy="372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27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rot="20893996">
            <a:off x="5951121" y="3522740"/>
            <a:ext cx="5795347" cy="2607906"/>
          </a:xfrm>
          <a:prstGeom prst="rect">
            <a:avLst/>
          </a:prstGeom>
        </p:spPr>
      </p:pic>
      <p:pic>
        <p:nvPicPr>
          <p:cNvPr id="3074" name="Picture 2" descr="https://downloader.disk.yandex.ru/preview/8f353fc88d306293d33ca9c3c5c1671a6eea800ad9ddf95e5a27da555d1172c1/6432e0f5/w4WzpDBtOkj9oOPFrRJEBcdpXZN7-5tBNh1DSbJgVP-HR1ASPrPMnWt8h-b-ZF7a4WEICo_cHnrbMVQxOU8ngQ%3D%3D?uid=0&amp;filename=IMG_0220.CR2&amp;disposition=inline&amp;hash=&amp;limit=0&amp;content_type=image%2Fjpeg&amp;owner_uid=0&amp;tknv=v2&amp;size=1680x9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613963" flipV="1">
            <a:off x="625151" y="3574891"/>
            <a:ext cx="4743126" cy="315714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13722" y="558785"/>
            <a:ext cx="8064759" cy="3363998"/>
          </a:xfrm>
          <a:prstGeom prst="rect">
            <a:avLst/>
          </a:prstGeom>
          <a:solidFill>
            <a:srgbClr val="002060"/>
          </a:solidFill>
        </p:spPr>
        <p:txBody>
          <a:bodyPr wrap="square">
            <a:spAutoFit/>
          </a:bodyPr>
          <a:lstStyle/>
          <a:p>
            <a:pPr>
              <a:lnSpc>
                <a:spcPct val="107000"/>
              </a:lnSpc>
              <a:spcAft>
                <a:spcPts val="800"/>
              </a:spcAft>
            </a:pPr>
            <a:r>
              <a:rPr lang="ru-RU" sz="2000" b="1" kern="100" dirty="0" smtClean="0">
                <a:effectLst/>
                <a:latin typeface="Times New Roman" panose="02020603050405020304" pitchFamily="18" charset="0"/>
                <a:ea typeface="Calibri" panose="020F0502020204030204" pitchFamily="34" charset="0"/>
                <a:cs typeface="Times New Roman" panose="02020603050405020304" pitchFamily="18" charset="0"/>
              </a:rPr>
              <a:t>Задание №2. </a:t>
            </a:r>
            <a:r>
              <a:rPr lang="ru-RU" sz="2000" kern="100" dirty="0" smtClean="0">
                <a:effectLst/>
                <a:latin typeface="Times New Roman" panose="02020603050405020304" pitchFamily="18" charset="0"/>
                <a:ea typeface="Calibri" panose="020F0502020204030204" pitchFamily="34" charset="0"/>
                <a:cs typeface="Times New Roman" panose="02020603050405020304" pitchFamily="18" charset="0"/>
              </a:rPr>
              <a:t>«Парктроник» (3 балла)</a:t>
            </a:r>
            <a:endParaRPr lang="ru-RU" sz="20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70510">
              <a:lnSpc>
                <a:spcPct val="107000"/>
              </a:lnSpc>
              <a:spcAft>
                <a:spcPts val="800"/>
              </a:spcAft>
            </a:pPr>
            <a:r>
              <a:rPr lang="ru-RU" sz="2000" u="sng" kern="100" dirty="0" smtClean="0">
                <a:effectLst/>
                <a:latin typeface="Times New Roman" panose="02020603050405020304" pitchFamily="18" charset="0"/>
                <a:ea typeface="Calibri" panose="020F0502020204030204" pitchFamily="34" charset="0"/>
                <a:cs typeface="Times New Roman" panose="02020603050405020304" pitchFamily="18" charset="0"/>
              </a:rPr>
              <a:t>Схема содержит</a:t>
            </a:r>
            <a:r>
              <a:rPr lang="ru-RU" sz="2000" kern="100" dirty="0" smtClean="0">
                <a:effectLst/>
                <a:latin typeface="Times New Roman" panose="02020603050405020304" pitchFamily="18" charset="0"/>
                <a:ea typeface="Calibri" panose="020F0502020204030204" pitchFamily="34" charset="0"/>
                <a:cs typeface="Times New Roman" panose="02020603050405020304" pitchFamily="18" charset="0"/>
              </a:rPr>
              <a:t>: датчик расстояния, пьезопищалку и RGB-светодиод.</a:t>
            </a:r>
            <a:endParaRPr lang="ru-RU" sz="20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70510">
              <a:lnSpc>
                <a:spcPct val="107000"/>
              </a:lnSpc>
              <a:spcAft>
                <a:spcPts val="800"/>
              </a:spcAft>
            </a:pPr>
            <a:r>
              <a:rPr lang="ru-RU" sz="2000" u="sng" kern="100" dirty="0" smtClean="0">
                <a:effectLst/>
                <a:latin typeface="Times New Roman" panose="02020603050405020304" pitchFamily="18" charset="0"/>
                <a:ea typeface="Calibri" panose="020F0502020204030204" pitchFamily="34" charset="0"/>
                <a:cs typeface="Times New Roman" panose="02020603050405020304" pitchFamily="18" charset="0"/>
              </a:rPr>
              <a:t>Написать программу</a:t>
            </a:r>
            <a:r>
              <a:rPr lang="ru-RU" sz="2000" kern="100" dirty="0" smtClean="0">
                <a:effectLst/>
                <a:latin typeface="Times New Roman" panose="02020603050405020304" pitchFamily="18" charset="0"/>
                <a:ea typeface="Calibri" panose="020F0502020204030204" pitchFamily="34" charset="0"/>
                <a:cs typeface="Times New Roman" panose="02020603050405020304" pitchFamily="18" charset="0"/>
              </a:rPr>
              <a:t>, реализующую алгоритм работы </a:t>
            </a:r>
            <a:r>
              <a:rPr lang="ru-RU" sz="2000" kern="100" dirty="0" err="1" smtClean="0">
                <a:effectLst/>
                <a:latin typeface="Times New Roman" panose="02020603050405020304" pitchFamily="18" charset="0"/>
                <a:ea typeface="Calibri" panose="020F0502020204030204" pitchFamily="34" charset="0"/>
                <a:cs typeface="Times New Roman" panose="02020603050405020304" pitchFamily="18" charset="0"/>
              </a:rPr>
              <a:t>парктроника</a:t>
            </a:r>
            <a:r>
              <a:rPr lang="ru-RU" sz="2000" kern="100" dirty="0" smtClean="0">
                <a:effectLst/>
                <a:latin typeface="Times New Roman" panose="02020603050405020304" pitchFamily="18" charset="0"/>
                <a:ea typeface="Calibri" panose="020F0502020204030204" pitchFamily="34" charset="0"/>
                <a:cs typeface="Times New Roman" panose="02020603050405020304" pitchFamily="18" charset="0"/>
              </a:rPr>
              <a:t> автомобиля:</a:t>
            </a:r>
            <a:endParaRPr lang="ru-RU" sz="20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sz="2000" kern="100" dirty="0" smtClean="0">
                <a:effectLst/>
                <a:latin typeface="Times New Roman" panose="02020603050405020304" pitchFamily="18" charset="0"/>
                <a:ea typeface="Calibri" panose="020F0502020204030204" pitchFamily="34" charset="0"/>
                <a:cs typeface="Times New Roman" panose="02020603050405020304" pitchFamily="18" charset="0"/>
              </a:rPr>
              <a:t>При приближении препятствия на расстояние 40–60 см RGB-светодиод включает зеленый свет.</a:t>
            </a:r>
            <a:endParaRPr lang="ru-RU" sz="20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ru-RU" sz="2000" kern="100" dirty="0" smtClean="0">
                <a:effectLst/>
                <a:latin typeface="Times New Roman" panose="02020603050405020304" pitchFamily="18" charset="0"/>
                <a:ea typeface="Calibri" panose="020F0502020204030204" pitchFamily="34" charset="0"/>
                <a:cs typeface="Times New Roman" panose="02020603050405020304" pitchFamily="18" charset="0"/>
              </a:rPr>
              <a:t>При приближении препятствия на расстояние 3–59 см RGB-светодиод включает красный свет, начинает пищать пьезопищалка.</a:t>
            </a:r>
            <a:endParaRPr lang="ru-RU" sz="20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ru-RU" sz="2000" kern="100" dirty="0" smtClean="0">
                <a:effectLst/>
                <a:latin typeface="Times New Roman" panose="02020603050405020304" pitchFamily="18" charset="0"/>
                <a:ea typeface="Calibri" panose="020F0502020204030204" pitchFamily="34" charset="0"/>
                <a:cs typeface="Times New Roman" panose="02020603050405020304" pitchFamily="18" charset="0"/>
              </a:rPr>
              <a:t>В остальных ситуация RGB-светодиод светится синим цветом.</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382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0466" y="621928"/>
            <a:ext cx="10450286" cy="5449697"/>
          </a:xfrm>
          <a:prstGeom prst="rect">
            <a:avLst/>
          </a:prstGeom>
          <a:solidFill>
            <a:srgbClr val="002060"/>
          </a:solidFill>
        </p:spPr>
        <p:txBody>
          <a:bodyPr wrap="square">
            <a:spAutoFit/>
          </a:bodyPr>
          <a:lstStyle/>
          <a:p>
            <a:pPr algn="just">
              <a:lnSpc>
                <a:spcPct val="107000"/>
              </a:lnSpc>
              <a:spcAft>
                <a:spcPts val="800"/>
              </a:spcAft>
            </a:pPr>
            <a:r>
              <a:rPr lang="ru-RU" b="1" kern="100" dirty="0" smtClean="0">
                <a:effectLst/>
                <a:latin typeface="Times New Roman" panose="02020603050405020304" pitchFamily="18" charset="0"/>
                <a:ea typeface="Calibri" panose="020F0502020204030204" pitchFamily="34" charset="0"/>
                <a:cs typeface="Times New Roman" panose="02020603050405020304" pitchFamily="18" charset="0"/>
              </a:rPr>
              <a:t>Задание №4. «</a:t>
            </a: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Шлагбаум на выезде с подземной парковки» (4–6 баллов)</a:t>
            </a:r>
            <a:endParaRPr lang="ru-RU" sz="1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800"/>
              </a:spcAft>
            </a:pPr>
            <a:r>
              <a:rPr lang="ru-RU" u="sng" kern="100" dirty="0" smtClean="0">
                <a:effectLst/>
                <a:latin typeface="Times New Roman" panose="02020603050405020304" pitchFamily="18" charset="0"/>
                <a:ea typeface="Calibri" panose="020F0502020204030204" pitchFamily="34" charset="0"/>
                <a:cs typeface="Times New Roman" panose="02020603050405020304" pitchFamily="18" charset="0"/>
              </a:rPr>
              <a:t>Схема содержит</a:t>
            </a: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 датчик расстояния, микросервопривод, тактовую кнопку, пьезопищалку.</a:t>
            </a:r>
            <a:endParaRPr lang="ru-RU" sz="1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800"/>
              </a:spcAft>
            </a:pPr>
            <a:r>
              <a:rPr lang="ru-RU" u="sng" kern="100" dirty="0" smtClean="0">
                <a:effectLst/>
                <a:latin typeface="Times New Roman" panose="02020603050405020304" pitchFamily="18" charset="0"/>
                <a:ea typeface="Calibri" panose="020F0502020204030204" pitchFamily="34" charset="0"/>
                <a:cs typeface="Times New Roman" panose="02020603050405020304" pitchFamily="18" charset="0"/>
              </a:rPr>
              <a:t>Идея задачи</a:t>
            </a: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 автомобиль подъезжает к шлагбауму, и водитель нажимает на нем кнопку. Если датчик расстояния фиксирует, что впереди нет автомобиля, шлагбаум поднимается. Когда автомобиль проедет перед датчиком расстояния, и покинет его зону контроля, шлагбаум опустится, и система перейдет в режим ожидания следующего автомобиля.</a:t>
            </a:r>
            <a:endParaRPr lang="ru-RU" sz="1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800"/>
              </a:spcAft>
            </a:pPr>
            <a:r>
              <a:rPr lang="ru-RU" u="sng" kern="100" dirty="0" smtClean="0">
                <a:effectLst/>
                <a:latin typeface="Times New Roman" panose="02020603050405020304" pitchFamily="18" charset="0"/>
                <a:ea typeface="Calibri" panose="020F0502020204030204" pitchFamily="34" charset="0"/>
                <a:cs typeface="Times New Roman" panose="02020603050405020304" pitchFamily="18" charset="0"/>
              </a:rPr>
              <a:t>Написать программу</a:t>
            </a: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 реализующую следующий алгоритм (4 балла):</a:t>
            </a:r>
            <a:endParaRPr lang="ru-RU" sz="1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Если нажата кнопка, и датчик расстояния не фиксирует препятствия на расстоянии ближе 60 см, микросервопривод делает поворот вала на 90 градусов.</a:t>
            </a:r>
            <a:endParaRPr lang="ru-RU" sz="1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Если нажата кнопка, и на расстоянии меньше 60 см есть предмет, пьезопищалка издает краткий звуковой сигнал.</a:t>
            </a:r>
            <a:endParaRPr lang="ru-RU" sz="1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u="sng" kern="100" dirty="0" smtClean="0">
                <a:effectLst/>
                <a:latin typeface="Times New Roman" panose="02020603050405020304" pitchFamily="18" charset="0"/>
                <a:ea typeface="Calibri" panose="020F0502020204030204" pitchFamily="34" charset="0"/>
                <a:cs typeface="Times New Roman" panose="02020603050405020304" pitchFamily="18" charset="0"/>
              </a:rPr>
              <a:t>Дополнение алгоритма (+2 балла)</a:t>
            </a: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Если шлагбаум поднят (вал </a:t>
            </a:r>
            <a:r>
              <a:rPr lang="ru-RU" kern="100" dirty="0" err="1" smtClean="0">
                <a:effectLst/>
                <a:latin typeface="Times New Roman" panose="02020603050405020304" pitchFamily="18" charset="0"/>
                <a:ea typeface="Calibri" panose="020F0502020204030204" pitchFamily="34" charset="0"/>
                <a:cs typeface="Times New Roman" panose="02020603050405020304" pitchFamily="18" charset="0"/>
              </a:rPr>
              <a:t>микросервопривода</a:t>
            </a:r>
            <a:r>
              <a:rPr lang="ru-RU" kern="100" dirty="0" smtClean="0">
                <a:effectLst/>
                <a:latin typeface="Times New Roman" panose="02020603050405020304" pitchFamily="18" charset="0"/>
                <a:ea typeface="Calibri" panose="020F0502020204030204" pitchFamily="34" charset="0"/>
                <a:cs typeface="Times New Roman" panose="02020603050405020304" pitchFamily="18" charset="0"/>
              </a:rPr>
              <a:t> повернулся на 90 градусов) и датчик расстояния сначала фиксирует появление, а потом исчезновение препятствия на расстоянии меньше 60 см., то шлагбаум опускается (вал сервопривода возвращается на 0 градусов), а программа переходит в ожидания следующего автомобиля.</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15499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479</TotalTime>
  <Words>965</Words>
  <Application>Microsoft Office PowerPoint</Application>
  <PresentationFormat>Широкоэкранный</PresentationFormat>
  <Paragraphs>165</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Calibri</vt:lpstr>
      <vt:lpstr>Century Gothic</vt:lpstr>
      <vt:lpstr>Symbol</vt:lpstr>
      <vt:lpstr>Times New Roman</vt:lpstr>
      <vt:lpstr>Wingdings 3</vt: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Учетная запись Майкрософт</dc:creator>
  <cp:lastModifiedBy>Горбатова О.Н.</cp:lastModifiedBy>
  <cp:revision>52</cp:revision>
  <dcterms:created xsi:type="dcterms:W3CDTF">2023-04-09T04:43:57Z</dcterms:created>
  <dcterms:modified xsi:type="dcterms:W3CDTF">2023-04-10T01:42:54Z</dcterms:modified>
</cp:coreProperties>
</file>