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353" r:id="rId3"/>
    <p:sldId id="315" r:id="rId4"/>
    <p:sldId id="358" r:id="rId5"/>
    <p:sldId id="354" r:id="rId6"/>
    <p:sldId id="362" r:id="rId7"/>
    <p:sldId id="332" r:id="rId8"/>
    <p:sldId id="333" r:id="rId9"/>
    <p:sldId id="334" r:id="rId10"/>
    <p:sldId id="335" r:id="rId11"/>
    <p:sldId id="336" r:id="rId12"/>
    <p:sldId id="338" r:id="rId13"/>
    <p:sldId id="339" r:id="rId14"/>
    <p:sldId id="343" r:id="rId15"/>
    <p:sldId id="347" r:id="rId16"/>
    <p:sldId id="346" r:id="rId17"/>
    <p:sldId id="348" r:id="rId18"/>
    <p:sldId id="345" r:id="rId19"/>
    <p:sldId id="350" r:id="rId20"/>
    <p:sldId id="363" r:id="rId21"/>
    <p:sldId id="359" r:id="rId22"/>
    <p:sldId id="364" r:id="rId23"/>
    <p:sldId id="365" r:id="rId24"/>
    <p:sldId id="366" r:id="rId25"/>
    <p:sldId id="360" r:id="rId26"/>
    <p:sldId id="367" r:id="rId27"/>
    <p:sldId id="361" r:id="rId28"/>
    <p:sldId id="368" r:id="rId29"/>
    <p:sldId id="369" r:id="rId30"/>
    <p:sldId id="370" r:id="rId31"/>
    <p:sldId id="371" r:id="rId32"/>
    <p:sldId id="375" r:id="rId33"/>
    <p:sldId id="374" r:id="rId34"/>
    <p:sldId id="373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75E5"/>
    <a:srgbClr val="A44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76628" autoAdjust="0"/>
  </p:normalViewPr>
  <p:slideViewPr>
    <p:cSldViewPr>
      <p:cViewPr varScale="1">
        <p:scale>
          <a:sx n="116" d="100"/>
          <a:sy n="116" d="100"/>
        </p:scale>
        <p:origin x="14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E691-874C-46CB-8960-37093FF44F29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A276-B8FE-4DBF-8923-0A6BE580F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B7DB5-584D-44B3-A901-C823FF2B260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057D5-825D-4CF9-BE95-F0F7CF0D4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041e509ad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041e509ad5_0_137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9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9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63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22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71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07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111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10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68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750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47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627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55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436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819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914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945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615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262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98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68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77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5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02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66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3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4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71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90F9-76CB-45D1-B676-FE7A741A15CC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567E-CEE0-427C-9539-A3766DF15EEC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01A6-31E8-4CCF-9964-DFD5B23C2650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90D7-D6C6-4885-937A-5B87B057FFA4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A843-C0F8-46AB-B6F4-03C721ECDD38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6414-3763-4715-B173-D07143BBE4ED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A683-78FF-4A85-A520-2B50415DF0F1}" type="datetime1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EEB-D6FD-4F7F-95E0-6841A29C54AA}" type="datetime1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A1EA-1A65-4986-AF7F-647795805F64}" type="datetime1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D1FC-648E-41DE-B575-86CC3E40B243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30B8-AB42-4C7A-AA03-475ACD6BD8A8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DC24-A31C-4DE4-9F29-6B8059CA7BA2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500/Metodica_500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F3FLtcj6eEez6cp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proekty/soprovozhdenie-shno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ld.iro22.ru/index.php/o-proekte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n@iro22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den@iro22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" y="5141534"/>
            <a:ext cx="2814707" cy="1552509"/>
          </a:xfrm>
          <a:prstGeom prst="rect">
            <a:avLst/>
          </a:prstGeom>
        </p:spPr>
      </p:pic>
      <p:sp>
        <p:nvSpPr>
          <p:cNvPr id="762" name="Google Shape;762;p199"/>
          <p:cNvSpPr/>
          <p:nvPr/>
        </p:nvSpPr>
        <p:spPr>
          <a:xfrm>
            <a:off x="0" y="2000240"/>
            <a:ext cx="5958450" cy="2232528"/>
          </a:xfrm>
          <a:prstGeom prst="parallelogram">
            <a:avLst>
              <a:gd name="adj" fmla="val 5499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3" name="Google Shape;763;p199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357298"/>
            <a:ext cx="4582790" cy="4266704"/>
          </a:xfrm>
          <a:custGeom>
            <a:avLst/>
            <a:gdLst/>
            <a:ahLst/>
            <a:cxnLst/>
            <a:rect l="l" t="t" r="r" b="b"/>
            <a:pathLst>
              <a:path w="19553238" h="8985738" extrusionOk="0">
                <a:moveTo>
                  <a:pt x="0" y="0"/>
                </a:moveTo>
                <a:lnTo>
                  <a:pt x="19553238" y="0"/>
                </a:lnTo>
                <a:lnTo>
                  <a:pt x="19553238" y="8985738"/>
                </a:lnTo>
                <a:lnTo>
                  <a:pt x="0" y="898573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64" name="Google Shape;764;p199"/>
          <p:cNvSpPr/>
          <p:nvPr/>
        </p:nvSpPr>
        <p:spPr>
          <a:xfrm>
            <a:off x="3394688" y="2119525"/>
            <a:ext cx="2623725" cy="4738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02C1D3"/>
              </a:gs>
              <a:gs pos="100000">
                <a:srgbClr val="1985D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99"/>
          <p:cNvSpPr/>
          <p:nvPr/>
        </p:nvSpPr>
        <p:spPr>
          <a:xfrm>
            <a:off x="3444431" y="0"/>
            <a:ext cx="2711925" cy="4738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7FCA20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99"/>
          <p:cNvSpPr txBox="1"/>
          <p:nvPr/>
        </p:nvSpPr>
        <p:spPr>
          <a:xfrm>
            <a:off x="920249" y="2031695"/>
            <a:ext cx="3119457" cy="20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УСТАНОВОЧНЫЙ ВЕБИНАР ДЛЯ УЧАСТНИКОВ ПРОЕКТА 30+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71" name="Google Shape;771;p199"/>
          <p:cNvSpPr/>
          <p:nvPr/>
        </p:nvSpPr>
        <p:spPr>
          <a:xfrm>
            <a:off x="7967559" y="5847856"/>
            <a:ext cx="754875" cy="10731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02C1D3"/>
              </a:gs>
              <a:gs pos="100000">
                <a:srgbClr val="1985D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99"/>
          <p:cNvSpPr/>
          <p:nvPr/>
        </p:nvSpPr>
        <p:spPr>
          <a:xfrm>
            <a:off x="8335149" y="5080117"/>
            <a:ext cx="1000125" cy="14223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7FCA20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99"/>
          <p:cNvSpPr/>
          <p:nvPr/>
        </p:nvSpPr>
        <p:spPr>
          <a:xfrm>
            <a:off x="8585357" y="4738383"/>
            <a:ext cx="420975" cy="598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rgbClr val="7FCA20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218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5" cstate="print"/>
          <a:srcRect t="22745" b="23016"/>
          <a:stretch>
            <a:fillRect/>
          </a:stretch>
        </p:blipFill>
        <p:spPr bwMode="auto">
          <a:xfrm>
            <a:off x="392877" y="240926"/>
            <a:ext cx="2018883" cy="11053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4878" y="4699835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30.03.2023 г.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07881" y="5464713"/>
            <a:ext cx="8186464" cy="96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– Распределение ответов респондентов на вопрос «Каковы, на ваш взгляд, основные причины трудностей, возникающих в процессе реализации программ антирисковых мер?»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050" name="Диаграмма 7">
            <a:extLst>
              <a:ext uri="{FF2B5EF4-FFF2-40B4-BE49-F238E27FC236}">
                <a16:creationId xmlns="" xmlns:a16="http://schemas.microsoft.com/office/drawing/2014/main" id="{77E2BD1D-1262-B9C0-B2D7-5ED44D4D1E4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6" y="1491121"/>
            <a:ext cx="7959155" cy="387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4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49BACD-9987-A5D6-A329-A4B89635B154}"/>
              </a:ext>
            </a:extLst>
          </p:cNvPr>
          <p:cNvSpPr txBox="1"/>
          <p:nvPr/>
        </p:nvSpPr>
        <p:spPr>
          <a:xfrm>
            <a:off x="614344" y="1476962"/>
            <a:ext cx="81864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Второй блок вопросов «Оценка факторов риска в достижении образовательных результатов»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 нацелен на анализ групп факторов риска* в образовательных организациях в 2022 году: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группа факторов рисков «Проблемы с обеспеченностью материальными ресурсами и кадрами»;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группа факторов рисков «Низкая эффективность управления в школе»;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группа факторов рисков «Проблемы обеспечения благоприятного «школьного уклада».</a:t>
            </a:r>
          </a:p>
        </p:txBody>
      </p:sp>
      <p:cxnSp>
        <p:nvCxnSpPr>
          <p:cNvPr id="6" name="Google Shape;797;gd7fc3bd1be_31_257">
            <a:extLst>
              <a:ext uri="{FF2B5EF4-FFF2-40B4-BE49-F238E27FC236}">
                <a16:creationId xmlns="" xmlns:a16="http://schemas.microsoft.com/office/drawing/2014/main" id="{4DB21050-9A67-4A2D-1B20-5DA292CE3FE9}"/>
              </a:ext>
            </a:extLst>
          </p:cNvPr>
          <p:cNvCxnSpPr/>
          <p:nvPr/>
        </p:nvCxnSpPr>
        <p:spPr>
          <a:xfrm>
            <a:off x="50169" y="5076255"/>
            <a:ext cx="9147000" cy="120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58C9E3-0AFB-018D-A401-7401A69E8B8D}"/>
              </a:ext>
            </a:extLst>
          </p:cNvPr>
          <p:cNvSpPr txBox="1"/>
          <p:nvPr/>
        </p:nvSpPr>
        <p:spPr>
          <a:xfrm>
            <a:off x="2771799" y="5271228"/>
            <a:ext cx="6197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*Методика оказания адресной методической помощи общеобразовательным организациям, имеющим низкие образовательные результаты обучающихся: ФИОКО. URL: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https://fioco.ru/Media/Default/Documents/500/Metodica_500.pdf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0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8" y="1476962"/>
            <a:ext cx="7954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Вывод 1. Интернет-связь и компьютерное обеспечение в целом на допустимом (достаточном) уровне.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количества компьютеров в Вашем ОУ для выполнения профессиональных задач»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следующие ответы респондентов: «крайне низкий уровень» – 1,9%, «низкий уровень» – 5,7%, «средний уровень» – 54,7%, «высокий уровень» – 37,7%.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доступа в Интернет за компьютерами в Вашем ОУ для выполнения профессиональных задач»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ответы респондентов распределились следующим образом: «крайне низкий уровень» – 3,8%, «низкий уровень» – 3,8%, «средний уровень» – 56,6%, «высокий уровень» – 35,8%.</a:t>
            </a:r>
          </a:p>
        </p:txBody>
      </p:sp>
    </p:spTree>
    <p:extLst>
      <p:ext uri="{BB962C8B-B14F-4D97-AF65-F5344CB8AC3E}">
        <p14:creationId xmlns:p14="http://schemas.microsoft.com/office/powerpoint/2010/main" val="93410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8" y="1476962"/>
            <a:ext cx="7954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Вывод 2. Кадровое обеспечение находится на критическом уровне.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кадрового дефицита в Вашем ОУ»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следующие ответы респондентов: «0%» – 22,6%, «до 10%» – 47,2%, «до 20%» – 22,6%, «до 30%» – 3,8%%, «до 40%» – 0%, «до 50%» –3,8%, «выше 50%» – 0%.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Кроме этого, тревожная ситуация сложилась в позиции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«Соответствие занимаемой должности»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: самый массовый ответ (36 ответов из 53) – «ниже 20%», т.е. в большинстве опрашиваемых образовательных учреждений педагоги либо не проходили аттестацию, либо их квалификация не соответствует занимаемой должности.</a:t>
            </a:r>
          </a:p>
        </p:txBody>
      </p:sp>
    </p:spTree>
    <p:extLst>
      <p:ext uri="{BB962C8B-B14F-4D97-AF65-F5344CB8AC3E}">
        <p14:creationId xmlns:p14="http://schemas.microsoft.com/office/powerpoint/2010/main" val="3857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8" y="1476962"/>
            <a:ext cx="7954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Вывод 3. Сетевое взаимодействие в целом на достаточном уровне.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 «Оцените уровень организации сетевых партнерств в Вашем ОУ»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следующие ответы респондентов: «крайне низкий уровень» – 3,8%, «низкий уровень» – 20,8%, «средний уровень» – 66%, «высокий уровень» – 9,4%.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Крайне низкий уровень и низкий уровень организации сетевых партнерств отметили у себя 24,6% респондентов (каждый 4-й).</a:t>
            </a:r>
          </a:p>
        </p:txBody>
      </p:sp>
    </p:spTree>
    <p:extLst>
      <p:ext uri="{BB962C8B-B14F-4D97-AF65-F5344CB8AC3E}">
        <p14:creationId xmlns:p14="http://schemas.microsoft.com/office/powerpoint/2010/main" val="53102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8" y="1476962"/>
            <a:ext cx="7954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Вывод 4. Использование ИКТ педагогами в образовательном процессе выше среднего.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применения цифровых образовательных ресурсов педагогами Вашего ОУ для организации учебных занятий»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следующие ответы респондентов: «крайне низкий уровень» – 0%, «низкий уровень» – 0%, «средний уровень» – 64,2%, «высокий уровень» – 35,8%.</a:t>
            </a:r>
          </a:p>
        </p:txBody>
      </p:sp>
    </p:spTree>
    <p:extLst>
      <p:ext uri="{BB962C8B-B14F-4D97-AF65-F5344CB8AC3E}">
        <p14:creationId xmlns:p14="http://schemas.microsoft.com/office/powerpoint/2010/main" val="75374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7" y="1340768"/>
            <a:ext cx="80332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Вывод 5. По мнению директоров школ, управление в учреждении осуществляется на достаточном и часто на высоком уровне эффективности, несмотря на доминирование в учреждениях фактора риска «высокая доля обучающихся с рисками школьной неуспешности», который непосредственно связан с низкой эффективностью управления.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Такое противоречие порождает сомнения в объективности анализа руководителями школьной среды в своих учреждениях.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Этот вывод обоснован следующими результатами мониторинга: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системы объективного наблюдения за образовательными результатами и их анализ в Вашем ОУ»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ответы: «крайне низкий уровень» – 0%, «низкий уровень» – 1,9%, «средний уровень» – 64,1%, «высокий уровень» – 34%;</a:t>
            </a:r>
          </a:p>
        </p:txBody>
      </p:sp>
    </p:spTree>
    <p:extLst>
      <p:ext uri="{BB962C8B-B14F-4D97-AF65-F5344CB8AC3E}">
        <p14:creationId xmlns:p14="http://schemas.microsoft.com/office/powerpoint/2010/main" val="272788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7" y="1412776"/>
            <a:ext cx="81864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системной работы с неуспевающими обучающимися и их психологической поддержки в Вашем ОУ»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ответы: «крайне низкий уровень» – 0%, «низкий уровень» – 1,9%, «средний уровень» – 60,4%, «высокий уровень» – 37,7%;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развитых компетенций по работе с учащимися с ОВЗ у учителей Вашем ОУ»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ответы: «крайне низкий уровень» – 0%, «низкий уровень» – 0%, «средний уровень» – 66%, «высокий уровень» – 34%;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системы наставничества, системы посещения уроков других учителей в Вашем ОУ»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ответы: «крайне низкий уровень» – 0%, «низкий уровень» – 5,7%, «средний уровень» – 71,7%, «высокий уровень» – 22,6%.</a:t>
            </a:r>
          </a:p>
        </p:txBody>
      </p:sp>
    </p:spTree>
    <p:extLst>
      <p:ext uri="{BB962C8B-B14F-4D97-AF65-F5344CB8AC3E}">
        <p14:creationId xmlns:p14="http://schemas.microsoft.com/office/powerpoint/2010/main" val="100576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8" y="1476962"/>
            <a:ext cx="79547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Вывод 6. Для большинства педагогических коллективов школ, как следует из ответов директоров учреждений, характерно профессиональное сотрудничество и конструктивное взаимодействие, несмотря на обозначенную же респондентами кадровую проблему и риск неконструктивности общения.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Установленное противоречие также свидетельствует о необъективной оценки руководителями ситуаций в своих школах.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профессионального сотрудничества педагогического коллектива в Вашем ОУ»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были получены следующие ответы: «крайне низкий уровень» – 0%, «низкий уровень» – 0%, «средний уровень» – 45,3%, «высокий уровень» – 54,7%.</a:t>
            </a:r>
          </a:p>
        </p:txBody>
      </p:sp>
    </p:spTree>
    <p:extLst>
      <p:ext uri="{BB962C8B-B14F-4D97-AF65-F5344CB8AC3E}">
        <p14:creationId xmlns:p14="http://schemas.microsoft.com/office/powerpoint/2010/main" val="46662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DB5521-E7FC-FDBA-4936-F4E64B3E5365}"/>
              </a:ext>
            </a:extLst>
          </p:cNvPr>
          <p:cNvSpPr txBox="1"/>
          <p:nvPr/>
        </p:nvSpPr>
        <p:spPr>
          <a:xfrm>
            <a:off x="732008" y="1476962"/>
            <a:ext cx="79547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Вывод 7. Детское самоуправление в школах является фактором защиты, положительно влияющим на организацию «школьного уклада». Вместе с тем, учитывая, что риск школьной неуспешности доминирует, из ответов респондентов следует, что либо «активность детского самоуправления не влияет на успешность школьной жизни ребенка», либо респонденты не объективны в оценке уровня детского самоуправления.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На вопрос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«Оцените уровень детского самоуправления в Вашем ОУ»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 получены ответы: «крайне низкий уровень» – 0%, «низкий уровень» – 11,3%, «средний уровень» – 56,6%, «высокий уровень» – 32,1%.</a:t>
            </a:r>
          </a:p>
        </p:txBody>
      </p:sp>
    </p:spTree>
    <p:extLst>
      <p:ext uri="{BB962C8B-B14F-4D97-AF65-F5344CB8AC3E}">
        <p14:creationId xmlns:p14="http://schemas.microsoft.com/office/powerpoint/2010/main" val="384429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Значение числа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30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 определить несложно: это тройка следующего порядка. И если знаковым качеством числа 3 является одаренность, то 30 – это одаренность всеобъемлющая.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Волшебное значение числа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30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 в нумерологии заключается в том, что оно способствует обретению практически всего, что желает человек.</a:t>
            </a:r>
          </a:p>
        </p:txBody>
      </p:sp>
      <p:pic>
        <p:nvPicPr>
          <p:cNvPr id="1026" name="Picture 2" descr="АО ОКОС - Новая страница сайта — «ВОПРОС-ОТВЕ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79" y="548680"/>
            <a:ext cx="3265321" cy="22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4941168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forms.gle/bF3FLtcj6eEez6cp8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9411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РЕГИСТРАЦИЯ УЧАСТНИКОВ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0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8" cy="2640487"/>
            <a:chOff x="0" y="-152403"/>
            <a:chExt cx="8269124" cy="1980414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2" y="818125"/>
              <a:ext cx="7685912" cy="1009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indent="457200" algn="just">
                <a:spcAft>
                  <a:spcPts val="0"/>
                </a:spcAft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Вопрос 2.</a:t>
              </a:r>
            </a:p>
            <a:p>
              <a:pPr indent="457200" algn="just"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Цели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, задачи и функционал участников проекта 30+</a:t>
              </a:r>
            </a:p>
            <a:p>
              <a:pPr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9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Региональный проект 30+:</a:t>
              </a: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950" t="10800" r="31888" b="3801"/>
          <a:stretch/>
        </p:blipFill>
        <p:spPr>
          <a:xfrm>
            <a:off x="510672" y="1233519"/>
            <a:ext cx="3968922" cy="5122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4670" t="17414" r="36661" b="13963"/>
          <a:stretch/>
        </p:blipFill>
        <p:spPr>
          <a:xfrm>
            <a:off x="4531804" y="1233519"/>
            <a:ext cx="4042792" cy="53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6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Цель </a:t>
              </a: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6224" y="1125499"/>
            <a:ext cx="77962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ОРГАНИЗАЦИИ АДРЕСНОЙ МЕТОДИЧЕСКОЙ ПОМОЩИ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в образовательных организациях с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</a:t>
            </a:r>
            <a:r>
              <a:rPr lang="ru-RU" spc="-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путем</a:t>
            </a:r>
            <a:r>
              <a:rPr lang="ru-RU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каждой</a:t>
            </a:r>
            <a:r>
              <a:rPr lang="ru-RU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  комплекса</a:t>
            </a:r>
            <a:r>
              <a:rPr lang="ru-RU" spc="-2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20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Задачи проекта </a:t>
              </a: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19731"/>
              </p:ext>
            </p:extLst>
          </p:nvPr>
        </p:nvGraphicFramePr>
        <p:xfrm>
          <a:off x="583195" y="1397000"/>
          <a:ext cx="7877237" cy="450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97"/>
                <a:gridCol w="6120680"/>
                <a:gridCol w="1440160"/>
              </a:tblGrid>
              <a:tr h="7596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Задачи проекта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Участник проекта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региональных и муниципальных управленческих механизмов управления качеством образования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МОН АК, АИРО, МОУО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Выявление общеобразовательных организаций с НОР для включения их в программы методической поддержки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МОН АК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Комплексная диагностика факторов, влияющих существенным образом на качество образования в образовательных организациях, включенных в программу поддержки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Разработка для каждой общеобразовательной организацией плана и дорожной карты по реализации мер поддержки (программа антирисковых мер)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ОО, куратор проекта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организационных и информационных ресурсов для реализации программ поддержки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Ресурс 2022 года -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https://iro22.ru/dejatelnost/proekty/soprovozhdenie-shnor/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Ресурс 2022 года -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https://old.iro22.ru/index.php/o-proekte.html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АИРО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Организация консультирования всех участников проекта по вопросам, связанным с реализацией конкретных мероприятий проекта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МОН АК, АИРО, МОУО, ОО, кураторы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71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Задачи проекта </a:t>
              </a: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9884"/>
              </p:ext>
            </p:extLst>
          </p:nvPr>
        </p:nvGraphicFramePr>
        <p:xfrm>
          <a:off x="583195" y="1397000"/>
          <a:ext cx="7877237" cy="307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97"/>
                <a:gridCol w="5976664"/>
                <a:gridCol w="1584176"/>
              </a:tblGrid>
              <a:tr h="7596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Задачи проекта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Участник проекта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23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Реализация образовательной организацией сформированных планов и дорожных карт, включая мониторинг хода проекта и оценку результативности принимаемых мер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ОО, куратор, МОУО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00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информационной системы для реализации проекта, в которой: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каждая школа, участвующая в проекте, публикует рабочие материалы и документы, связанные с реализацией запланированных мер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КАУ ДПО "Алтайский институт цифровых технологий и оценки качества образования", ОО, куратор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77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План работы</a:t>
              </a: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33463" t="13601" r="36613" b="8000"/>
          <a:stretch/>
        </p:blipFill>
        <p:spPr>
          <a:xfrm>
            <a:off x="553695" y="1171885"/>
            <a:ext cx="3630735" cy="5350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675" t="16401" r="35825" b="6601"/>
          <a:stretch/>
        </p:blipFill>
        <p:spPr>
          <a:xfrm>
            <a:off x="4692824" y="1240316"/>
            <a:ext cx="3720752" cy="51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9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8" cy="3009819"/>
            <a:chOff x="0" y="-152403"/>
            <a:chExt cx="8269124" cy="2257420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2" y="818125"/>
              <a:ext cx="7685912" cy="1286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indent="457200" algn="just">
                <a:spcAft>
                  <a:spcPts val="0"/>
                </a:spcAft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Вопрос 3.</a:t>
              </a:r>
            </a:p>
            <a:p>
              <a:pPr indent="457200" algn="just">
                <a:spcAft>
                  <a:spcPts val="0"/>
                </a:spcAft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Чек-лист директора по переводу школы в эффективный режим работы</a:t>
              </a:r>
            </a:p>
            <a:p>
              <a:pPr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6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65760"/>
              </p:ext>
            </p:extLst>
          </p:nvPr>
        </p:nvGraphicFramePr>
        <p:xfrm>
          <a:off x="693912" y="898485"/>
          <a:ext cx="7992888" cy="546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101"/>
                <a:gridCol w="6553683"/>
                <a:gridCol w="432048"/>
                <a:gridCol w="504056"/>
              </a:tblGrid>
              <a:tr h="375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Вопрос для работы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430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Провести педагогический совет и мотивировать педагогический коллектив к переходу в эффективный режим работы. Создать рабочую группу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для коллегиальной работы.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Пройти диагностику «факторов риска»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69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Познакомиться с куратором проекта (рабочая встреча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онлайн - знакомство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телефонный разговор)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773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Получить результаты диагностики для анализа и принятия управленческих решений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Принять участие в установочном краевом вебинаре по проекту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Изучить макет концепции развития ОО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Изучить макет среднесрочной программы развития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Изучить макет программы антирисковых мер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Подготовить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педагогическом коллективе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 концепции развития ОО и получить оценку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консультацию куратора по документу, отработать рекомендации куратора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Подготовить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педагогическом коллективе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 среднесрочной программы развития и получить оценку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консультацию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куратора по документу, отработать рекомендации куратора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Подготовить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педагогическом коллективе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 программы (-м) антирисковых мер и получить оценку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консультацию  куратора по документу, отработать рекомендации куратора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Предоставить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подготовленные управленческие документы  для внешней экспертизы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Чек-лист директора</a:t>
            </a:r>
          </a:p>
        </p:txBody>
      </p:sp>
    </p:spTree>
    <p:extLst>
      <p:ext uri="{BB962C8B-B14F-4D97-AF65-F5344CB8AC3E}">
        <p14:creationId xmlns:p14="http://schemas.microsoft.com/office/powerpoint/2010/main" val="125402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64139"/>
              </p:ext>
            </p:extLst>
          </p:nvPr>
        </p:nvGraphicFramePr>
        <p:xfrm>
          <a:off x="672208" y="1033367"/>
          <a:ext cx="7992888" cy="534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101"/>
                <a:gridCol w="6553683"/>
                <a:gridCol w="432048"/>
                <a:gridCol w="504056"/>
              </a:tblGrid>
              <a:tr h="375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Вопрос для работы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387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Доработать управленческие документы по результатам внешней экспертизы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Подготовить документы для загрузки в ИС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69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Провести педагогический совет (с участием куратора). Познакомить педагогический коллектив с подготовленными управленческими документами и зонами ответственности.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773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Организовать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запуск реализации дорожных карт антирисковых мер в школе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Включить и поддержать педагогический коллектив в процессе реализации дорожных карт программ антирисковых мер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Обеспечить контроль реализации программ антирисковых мер (дорожных карт)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Подготовка подтверждающих документов по мероприятиям для последующей загрузки.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Обратиться з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 адресной методической помощью к куратору проекта (по необходимости)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Обратиться к муниципальному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координатору за адресной поддержкой в процессе реализации программ антирисковых мер (при необходимости, для выполнения дорожных карт)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Обеспечить целесообразное участие педагогического коллектива в методических мероприятиях АИРО (по приглашению, письма АИРО)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404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Провести по итогам года педагогический совет и подвести промежуточные итоги по реализации программ антирисковых мер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Чек-лист директора</a:t>
            </a:r>
          </a:p>
        </p:txBody>
      </p:sp>
    </p:spTree>
    <p:extLst>
      <p:ext uri="{BB962C8B-B14F-4D97-AF65-F5344CB8AC3E}">
        <p14:creationId xmlns:p14="http://schemas.microsoft.com/office/powerpoint/2010/main" val="356509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8" cy="2640488"/>
            <a:chOff x="0" y="-152403"/>
            <a:chExt cx="8269124" cy="1980415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2" y="818125"/>
              <a:ext cx="7685912" cy="100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indent="457200" algn="just">
                <a:spcAft>
                  <a:spcPts val="0"/>
                </a:spcAft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Вопрос 4.</a:t>
              </a:r>
            </a:p>
            <a:p>
              <a:pPr indent="457200" algn="just"/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Чек-лист куратора проекта 30+</a:t>
              </a:r>
            </a:p>
            <a:p>
              <a:pPr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Спикеры:</a:t>
              </a: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87824" y="965566"/>
            <a:ext cx="5517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Дронова Елена Николаевна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, декан факультета управления развитием образования, канд. пед. наук,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доцент,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КАУ ДПО «АИРО имени А.М. Топорова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»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, 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  <a:hlinkClick r:id="rId3"/>
              </a:rPr>
              <a:t>den@iro22.ru</a:t>
            </a:r>
            <a:endParaRPr lang="en-US" sz="15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itchFamily="18" charset="0"/>
            </a:endParaRPr>
          </a:p>
          <a:p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БГПУ, 1999 – бакалавр образования по направлению «Естествознание»</a:t>
            </a: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           2001 – магистр образования по направлению «Педагогика»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            2004 – аспирантура «Общая педагогика, история педагогики и образования»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АлтГУ, 2009 – юриспруденция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ЧГПУ, 2022 – государственное и муниципальное управление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Дронова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Екатерина Николаевна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доцент института информационных технологий и физико-математического образования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АлтГПУ, канд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. пед. н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аук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;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доцент КАУ ДПО «АИРО имени А.М. Топорова»</a:t>
            </a:r>
          </a:p>
          <a:p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БГПУ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2003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– бакалавр образования по направлению «Естествознание»</a:t>
            </a: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         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2005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– магистр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физико-математического образования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ОмГПУ, 2007 – аспирантура «Теория и методика обучения и воспитания (математика, уровень общего образования)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АлтГУ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2019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менеджмент в образовании</a:t>
            </a:r>
            <a:endParaRPr lang="en-US" sz="15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4" y="1398647"/>
            <a:ext cx="1497031" cy="1504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19896" y="7733854"/>
            <a:ext cx="3138675" cy="219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Дронова Екатерина Николаевна — репетитор по математике (Барнаул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1381839" cy="18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11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57285"/>
              </p:ext>
            </p:extLst>
          </p:nvPr>
        </p:nvGraphicFramePr>
        <p:xfrm>
          <a:off x="693912" y="898485"/>
          <a:ext cx="7992888" cy="560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12"/>
                <a:gridCol w="6563072"/>
                <a:gridCol w="432048"/>
                <a:gridCol w="504056"/>
              </a:tblGrid>
              <a:tr h="375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Вопрос для работы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Нет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430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Познакомиться с руководителем школы, педагогическим коллективе (рабочая встреча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онлайн - знакомство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телефонный разговор), особенностями школы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26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Принять участие в установочном краевом вебинаре по проекту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69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Изучить рисковый профиль школы. Подготовить методические рекомендации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советы для разработки управленческих документов для своей школы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773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Провести аудит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подготовленной школой проектов концепции развития, среднесрочной программы развития, программ антирисковых мер. Дать рекомендации руководителю школы по корректировке документов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Принять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участие в краевой экспертизе программ антирисковых мер в рамках проекта 30+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Подготовить выступление для педагогического совета в школе. Выступить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на педагогическом совете для мотивации педагогического коллектива к выходу в эффективный режим работы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Провести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консультации для 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уководителя и управленческой команды школы (по запросу)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Провести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консультации для 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уководителя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управленческой команды школы (в инициативном порядке)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Обратиться 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муниципальному координатору в случае нарушения коммуникации со школой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Подготовить презентацию опыта, статью, выступление по работе в проекте 30+ для тиражирования на региональном уровне (индивидуально или совместно с педагогическим коллективом школы) 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Чек-лист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куратора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0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8" cy="4858017"/>
            <a:chOff x="0" y="-152403"/>
            <a:chExt cx="8269124" cy="3643603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2" y="818125"/>
              <a:ext cx="7685912" cy="267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indent="457200" algn="just">
                <a:spcAft>
                  <a:spcPts val="0"/>
                </a:spcAft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Вопрос 5.</a:t>
              </a:r>
            </a:p>
            <a:p>
              <a:pPr indent="457200" algn="just">
                <a:spcAft>
                  <a:spcPts val="0"/>
                </a:spcAft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Концептуальные документы школы – участницы проекта 30</a:t>
              </a: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+</a:t>
              </a:r>
            </a:p>
            <a:p>
              <a:pPr indent="457200" algn="just">
                <a:spcAft>
                  <a:spcPts val="0"/>
                </a:spcAft>
              </a:pP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indent="457200" algn="just"/>
              <a:r>
                <a:rPr lang="ru-RU" sz="24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Вопрос </a:t>
              </a:r>
              <a:r>
                <a:rPr lang="ru-RU" sz="24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6.</a:t>
              </a:r>
              <a:endParaRPr lang="ru-RU" sz="24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  <a:p>
              <a:pPr indent="457200" algn="just"/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Особенности 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разработки в школе программы антирисковых мер </a:t>
              </a:r>
            </a:p>
            <a:p>
              <a:pPr indent="457200" algn="just">
                <a:spcAft>
                  <a:spcPts val="0"/>
                </a:spcAft>
              </a:pP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ct val="90000"/>
                </a:lnSpc>
              </a:pP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45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Макеты документов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10178" r="17782" b="21409"/>
          <a:stretch/>
        </p:blipFill>
        <p:spPr>
          <a:xfrm>
            <a:off x="827583" y="1417800"/>
            <a:ext cx="6647791" cy="38114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0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8" cy="3734634"/>
            <a:chOff x="0" y="-152403"/>
            <a:chExt cx="8269124" cy="2801044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2" y="818125"/>
              <a:ext cx="7685912" cy="1830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indent="457200" algn="just">
                <a:spcAft>
                  <a:spcPts val="0"/>
                </a:spcAft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Вопрос 7.</a:t>
              </a:r>
            </a:p>
            <a:p>
              <a:pPr indent="457200" algn="just">
                <a:spcAft>
                  <a:spcPts val="0"/>
                </a:spcAft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Чат-опрос «Методическая помощь АИРО: актуальные вопросы перевода школы в эффективный режим работы»</a:t>
              </a:r>
            </a:p>
            <a:p>
              <a:pPr indent="457200" algn="just">
                <a:spcAft>
                  <a:spcPts val="0"/>
                </a:spcAft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ct val="90000"/>
                </a:lnSpc>
              </a:pP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21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_________________________________________________________________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г. Барнаул</a:t>
            </a:r>
            <a:r>
              <a:rPr lang="en-US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smtClean="0">
                <a:latin typeface="Arial Narrow" panose="020B0606020202030204" pitchFamily="34" charset="0"/>
              </a:rPr>
              <a:t>пр-т Социалистический, 60, каб. 312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 Narrow" panose="020B0606020202030204" pitchFamily="34" charset="0"/>
                <a:hlinkClick r:id="rId2"/>
              </a:rPr>
              <a:t>den@iro22.ru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1" name="Picture 2" descr="Записаться на прием | youven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98808"/>
            <a:ext cx="6096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2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Рассматриваемые вопросы:</a:t>
              </a: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19896" y="7733854"/>
            <a:ext cx="3138675" cy="219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41368"/>
              </p:ext>
            </p:extLst>
          </p:nvPr>
        </p:nvGraphicFramePr>
        <p:xfrm>
          <a:off x="971600" y="1340768"/>
          <a:ext cx="7297316" cy="487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4339"/>
                <a:gridCol w="5792977"/>
              </a:tblGrid>
              <a:tr h="39201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10.00 – 10.10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Открытие вебинара. Регистрация участников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0332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10.10 – 10.20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Результаты мониторинга реализации проекта по поддержке школ с низкими образовательными результатами в 2022 году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39201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10.20 – 10.30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Цели, задачи и функционал участников проекта 30+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58802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10.30 – 10.40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Чек-лист директора по переводу школы в эффективный режим работы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39201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10.40 – 10.50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Чек-лист куратора проекта 30+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58802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10.50 – 11.00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Концептуальные документы школы – участницы проекта 30+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58802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11.00 – 11.10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Особенности разработки в школе программы антирисковых мер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58802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11.10 – 11.20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Чат-опрос «Методическая помощь АИРО: актуальные вопросы перевода школы в эффективный режим работы»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  <a:tr h="39201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11.20 – 11.30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Подведение итогов вебинара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9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8" cy="2869781"/>
            <a:chOff x="0" y="-152403"/>
            <a:chExt cx="8269124" cy="215238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2" y="818125"/>
              <a:ext cx="7685912" cy="1181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 smtClean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Вопрос 1. </a:t>
              </a:r>
              <a:r>
                <a:rPr lang="ru-RU" sz="23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  <a:ea typeface="+mj-ea"/>
                  <a:cs typeface="Times New Roman" pitchFamily="18" charset="0"/>
                </a:rPr>
                <a:t>Результаты мониторинга реализации проекта по поддержке школ с низкими образовательными результатами в 2022 году</a:t>
              </a:r>
            </a:p>
            <a:p>
              <a:pPr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9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Мониторинг включал в себя исследование: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99592" y="1340768"/>
            <a:ext cx="757242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регионального опыта работы руководителей школ по реализации программ антирисковых мер.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регионального опыта работы кураторов школ с низкими образовательными результатами.</a:t>
            </a:r>
            <a:endParaRPr lang="en-US" sz="23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регионального опыта работы муниципальных координаторов проекта оказания адресной методической помощи школам с низкими образовательными результатами.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D55E0A-C9B4-2909-9DF5-118E59F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76550" y="1477259"/>
            <a:ext cx="7954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Региональный мониторинг ОО, участвующих в проекте 500+, был проведен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 период с сентября по октябрь 2022 г.</a:t>
            </a:r>
          </a:p>
          <a:p>
            <a:pPr>
              <a:spcBef>
                <a:spcPts val="1200"/>
              </a:spcBef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В исследовании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приняли участие 53 ОО.</a:t>
            </a:r>
          </a:p>
          <a:p>
            <a:pPr>
              <a:spcBef>
                <a:spcPts val="1200"/>
              </a:spcBef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Мониторинг проводился в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форме онлайн-опроса директоров школ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, который включил два блока вопросов.</a:t>
            </a:r>
          </a:p>
          <a:p>
            <a:pPr>
              <a:spcBef>
                <a:spcPts val="1200"/>
              </a:spcBef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itchFamily="18" charset="0"/>
              </a:rPr>
              <a:t>Первый блок вопросов «Самооценка реализации программ антирисковых мер в школе» позволил установить реализуемые в 2022 году программы и оценить их эффективность с позиции руководителей ОО, а также провести оценку основных профессиональных затруднений.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92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32008" y="6064372"/>
            <a:ext cx="8186464" cy="67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– Распределение ответов респондентов на вопрос «Какие программы антирисковых мер вы реализовывали в 2022 году?»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26" name="Диаграмма 11">
            <a:extLst>
              <a:ext uri="{FF2B5EF4-FFF2-40B4-BE49-F238E27FC236}">
                <a16:creationId xmlns="" xmlns:a16="http://schemas.microsoft.com/office/drawing/2014/main" id="{13F6288A-628D-B74E-548F-6D83C5D4C17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6" y="1458662"/>
            <a:ext cx="7728984" cy="456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5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35520" y="188641"/>
            <a:ext cx="8268916" cy="1178448"/>
            <a:chOff x="0" y="33072"/>
            <a:chExt cx="8269122" cy="883859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33072"/>
              <a:ext cx="8108384" cy="883859"/>
              <a:chOff x="0" y="65422"/>
              <a:chExt cx="8108384" cy="883859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704027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497481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173436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65422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767955" y="165557"/>
              <a:ext cx="7501167" cy="7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500" b="1" dirty="0">
                  <a:solidFill>
                    <a:srgbClr val="002060"/>
                  </a:solidFill>
                  <a:latin typeface="Arial Narrow" pitchFamily="34" charset="0"/>
                  <a:ea typeface="Roboto Medium"/>
                  <a:cs typeface="Roboto Medium"/>
                  <a:sym typeface="Roboto Medium"/>
                </a:rPr>
                <a:t>Анализ регионального опыта работы руководителей школ по реализации программ антирисковых мер</a:t>
              </a: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32008" y="1340768"/>
            <a:ext cx="818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Таблица 1 – Распределение ответов на вопрос «Оцените уровень реализации программ антирисковых мер по 4-балльной шкале» (к числу ответивших)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E79391-2E95-4F76-F8E3-70576ACC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A6C125E-2E5A-7342-F7CE-6C815070F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6" t="21987" r="15350" b="12030"/>
          <a:stretch/>
        </p:blipFill>
        <p:spPr>
          <a:xfrm>
            <a:off x="1066112" y="2039878"/>
            <a:ext cx="7340246" cy="3981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E06971-A68C-B2F9-877C-3AAFC50E698E}"/>
              </a:ext>
            </a:extLst>
          </p:cNvPr>
          <p:cNvSpPr txBox="1"/>
          <p:nvPr/>
        </p:nvSpPr>
        <p:spPr>
          <a:xfrm>
            <a:off x="332705" y="6021288"/>
            <a:ext cx="31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«не реализована»;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«реализована частично»;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A226E7-8054-E40E-3A97-24B691953B8B}"/>
              </a:ext>
            </a:extLst>
          </p:cNvPr>
          <p:cNvSpPr txBox="1"/>
          <p:nvPr/>
        </p:nvSpPr>
        <p:spPr>
          <a:xfrm>
            <a:off x="3193504" y="6021288"/>
            <a:ext cx="5698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«реализована полностью, но возникали трудности»;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«реализована полностью, трудностей не возникало».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11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2546</Words>
  <Application>Microsoft Office PowerPoint</Application>
  <PresentationFormat>Экран (4:3)</PresentationFormat>
  <Paragraphs>329</Paragraphs>
  <Slides>34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Calibri</vt:lpstr>
      <vt:lpstr>Roboto</vt:lpstr>
      <vt:lpstr>Roboto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Макеты документов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Проектный менеджмент как технология эффективного управления качеством образования в условиях изменений</dc:title>
  <dc:creator>Татьяна</dc:creator>
  <cp:lastModifiedBy>Дронова Е.Н.</cp:lastModifiedBy>
  <cp:revision>394</cp:revision>
  <dcterms:created xsi:type="dcterms:W3CDTF">2016-12-10T09:45:20Z</dcterms:created>
  <dcterms:modified xsi:type="dcterms:W3CDTF">2023-04-05T07:11:43Z</dcterms:modified>
</cp:coreProperties>
</file>