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6"/>
  </p:notesMasterIdLst>
  <p:sldIdLst>
    <p:sldId id="256" r:id="rId2"/>
    <p:sldId id="304" r:id="rId3"/>
    <p:sldId id="302" r:id="rId4"/>
    <p:sldId id="303" r:id="rId5"/>
    <p:sldId id="266" r:id="rId6"/>
    <p:sldId id="305" r:id="rId7"/>
    <p:sldId id="306" r:id="rId8"/>
    <p:sldId id="312" r:id="rId9"/>
    <p:sldId id="307" r:id="rId10"/>
    <p:sldId id="308" r:id="rId11"/>
    <p:sldId id="309" r:id="rId12"/>
    <p:sldId id="310" r:id="rId13"/>
    <p:sldId id="313" r:id="rId14"/>
    <p:sldId id="31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ронова Е.Н." initials="ДЕ" lastIdx="0" clrIdx="0">
    <p:extLst>
      <p:ext uri="{19B8F6BF-5375-455C-9EA6-DF929625EA0E}">
        <p15:presenceInfo xmlns:p15="http://schemas.microsoft.com/office/powerpoint/2012/main" userId="S-1-5-21-3406116981-3228553128-2943120145-12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DE08F-5B37-4FC7-93A2-A55B0008CE8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3F809-41AC-442F-90D4-05787759C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43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7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6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172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0896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10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65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1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5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56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8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62D5-0515-4867-92BB-827B8495DE79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6F95D4-4AC1-45F8-8CA0-69D45AE5EE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6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ru/33qoM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lck.ru/33qnp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ekt@iro22.ru" TargetMode="External"/><Relationship Id="rId2" Type="http://schemas.openxmlformats.org/officeDocument/2006/relationships/hyperlink" Target="https://clck.ru/33qnpB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oekt@iro22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7132" y="2276011"/>
            <a:ext cx="8915399" cy="12928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Narrow" panose="020B0606020202030204" pitchFamily="34" charset="0"/>
              </a:rPr>
              <a:t>Установочный вебинар для участников отбора в региональную инновационную инфраструктуру в 2023 году</a:t>
            </a:r>
            <a:endParaRPr lang="ru-RU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5569" y="4594499"/>
            <a:ext cx="6058398" cy="1126283"/>
          </a:xfrm>
        </p:spPr>
        <p:txBody>
          <a:bodyPr/>
          <a:lstStyle/>
          <a:p>
            <a:pPr algn="ctr"/>
            <a:r>
              <a:rPr lang="ru-RU" dirty="0" smtClean="0"/>
              <a:t>КАУ ДПО «АИРО имени А.М. Топорова»,</a:t>
            </a:r>
          </a:p>
          <a:p>
            <a:pPr algn="ctr"/>
            <a:r>
              <a:rPr lang="ru-RU" dirty="0" smtClean="0"/>
              <a:t>4 </a:t>
            </a:r>
            <a:r>
              <a:rPr lang="ru-RU" dirty="0"/>
              <a:t>апреля 2023 г</a:t>
            </a:r>
            <a:r>
              <a:rPr lang="ru-RU" dirty="0" smtClean="0"/>
              <a:t>., 312 каб.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Затруднения соискателей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9304" y="1429512"/>
            <a:ext cx="9255188" cy="37776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Нахождение места своей организации на карте инновационной деятельности Алтайского края в системе образования (нет ограничений по типу образовательной организации).</a:t>
            </a:r>
          </a:p>
          <a:p>
            <a:r>
              <a:rPr lang="ru-RU" dirty="0" smtClean="0"/>
              <a:t>Формулировка темы</a:t>
            </a:r>
          </a:p>
          <a:p>
            <a:r>
              <a:rPr lang="ru-RU" dirty="0" smtClean="0"/>
              <a:t>Постановка цели и задач</a:t>
            </a:r>
            <a:r>
              <a:rPr lang="en-US" dirty="0" smtClean="0"/>
              <a:t>: </a:t>
            </a:r>
            <a:r>
              <a:rPr lang="ru-RU" dirty="0" smtClean="0"/>
              <a:t>соответствие теме, корреляция, диагностируемость и реальность.</a:t>
            </a:r>
          </a:p>
          <a:p>
            <a:r>
              <a:rPr lang="ru-RU" dirty="0" smtClean="0"/>
              <a:t>План работы по проекту</a:t>
            </a:r>
            <a:r>
              <a:rPr lang="en-US" dirty="0" smtClean="0"/>
              <a:t>: </a:t>
            </a:r>
            <a:r>
              <a:rPr lang="ru-RU" dirty="0" smtClean="0"/>
              <a:t>реалистичен, мероприятия отвечают задачам проекта</a:t>
            </a:r>
          </a:p>
          <a:p>
            <a:r>
              <a:rPr lang="ru-RU" dirty="0" smtClean="0"/>
              <a:t>Ресурсы</a:t>
            </a:r>
            <a:r>
              <a:rPr lang="en-US" dirty="0" smtClean="0"/>
              <a:t>: </a:t>
            </a:r>
            <a:r>
              <a:rPr lang="ru-RU" dirty="0" smtClean="0"/>
              <a:t>достаточность</a:t>
            </a:r>
          </a:p>
          <a:p>
            <a:r>
              <a:rPr lang="ru-RU" dirty="0" smtClean="0"/>
              <a:t>Инновационность для РИП</a:t>
            </a:r>
            <a:r>
              <a:rPr lang="en-US" dirty="0" smtClean="0"/>
              <a:t>: </a:t>
            </a:r>
            <a:r>
              <a:rPr lang="ru-RU" dirty="0" smtClean="0"/>
              <a:t>«не так как все» или «новое». </a:t>
            </a:r>
          </a:p>
          <a:p>
            <a:pPr marL="0" indent="0">
              <a:buNone/>
            </a:pPr>
            <a:r>
              <a:rPr lang="ru-RU" dirty="0" smtClean="0"/>
              <a:t>      Результативность для БЛП</a:t>
            </a:r>
            <a:r>
              <a:rPr lang="en-US" dirty="0" smtClean="0"/>
              <a:t>: </a:t>
            </a:r>
            <a:r>
              <a:rPr lang="ru-RU" dirty="0" smtClean="0"/>
              <a:t>реальность и тиражируемость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89304" y="5335150"/>
            <a:ext cx="9829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Обучающий семинар</a:t>
            </a:r>
            <a:r>
              <a:rPr lang="en-US" dirty="0" smtClean="0"/>
              <a:t>: </a:t>
            </a:r>
            <a:r>
              <a:rPr lang="ru-RU" dirty="0" smtClean="0"/>
              <a:t>14.04.2023 в 10.00, кабинет 217, пр-т Социалистический, 60</a:t>
            </a:r>
            <a:r>
              <a:rPr lang="en-US" dirty="0" smtClean="0"/>
              <a:t>/</a:t>
            </a:r>
          </a:p>
          <a:p>
            <a:r>
              <a:rPr lang="ru-RU" dirty="0"/>
              <a:t>Предварительная регистрация участников обучающего семинара осуществляется по электронной записи: </a:t>
            </a:r>
            <a:r>
              <a:rPr lang="ru-RU" u="sng" dirty="0">
                <a:hlinkClick r:id="rId2"/>
              </a:rPr>
              <a:t>https://clck.ru/33qoMu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4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Arial Narrow" panose="020B0606020202030204" pitchFamily="34" charset="0"/>
              </a:rPr>
              <a:t>Эффекты для РИП и БЛП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296" y="1603248"/>
            <a:ext cx="9255188" cy="3777622"/>
          </a:xfrm>
        </p:spPr>
        <p:txBody>
          <a:bodyPr/>
          <a:lstStyle/>
          <a:p>
            <a:r>
              <a:rPr lang="ru-RU" dirty="0" smtClean="0"/>
              <a:t>РИП и БЛП – ресурс командообразования в ОО</a:t>
            </a:r>
          </a:p>
          <a:p>
            <a:r>
              <a:rPr lang="ru-RU" dirty="0" smtClean="0"/>
              <a:t>РИП и БЛП – ресурс для укрепления корпоративного имиджа ОО</a:t>
            </a:r>
          </a:p>
          <a:p>
            <a:r>
              <a:rPr lang="ru-RU" dirty="0" smtClean="0"/>
              <a:t>РИП и БЛП – ресурс профессионального саморазвития</a:t>
            </a:r>
          </a:p>
          <a:p>
            <a:r>
              <a:rPr lang="ru-RU" dirty="0" smtClean="0"/>
              <a:t>РИП и БЛП – ресурс для профессионального взаимодействия</a:t>
            </a:r>
          </a:p>
          <a:p>
            <a:r>
              <a:rPr lang="ru-RU" dirty="0" smtClean="0"/>
              <a:t>РИП и БЛП – ресурс для профилактики «трудностей» в работе ОО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сделать ОО для участия в отборе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72" y="2133600"/>
            <a:ext cx="10471340" cy="37776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dirty="0" smtClean="0"/>
              <a:t>Изучить приказ МОН АК об отборе.</a:t>
            </a:r>
          </a:p>
          <a:p>
            <a:pPr>
              <a:buAutoNum type="arabicPeriod"/>
            </a:pPr>
            <a:r>
              <a:rPr lang="ru-RU" dirty="0" smtClean="0"/>
              <a:t>Определить тему инновационного проекта.</a:t>
            </a:r>
          </a:p>
          <a:p>
            <a:pPr>
              <a:buAutoNum type="arabicPeriod"/>
            </a:pPr>
            <a:r>
              <a:rPr lang="ru-RU" dirty="0" smtClean="0"/>
              <a:t>Выбрать направление инновационной деятельности, в которое вписывается тема инновационного проекта.</a:t>
            </a:r>
          </a:p>
          <a:p>
            <a:pPr>
              <a:buAutoNum type="arabicPeriod"/>
            </a:pPr>
            <a:r>
              <a:rPr lang="ru-RU" dirty="0" smtClean="0"/>
              <a:t>Заполнить форму заявки по проекту</a:t>
            </a:r>
            <a:r>
              <a:rPr lang="en-US" dirty="0" smtClean="0"/>
              <a:t> (</a:t>
            </a:r>
            <a:r>
              <a:rPr lang="ru-RU" dirty="0" smtClean="0"/>
              <a:t>в соответствии с приказом МОН АК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>
              <a:buFont typeface="Wingdings 3" charset="2"/>
              <a:buAutoNum type="arabicPeriod"/>
            </a:pPr>
            <a:r>
              <a:rPr lang="ru-RU" dirty="0" smtClean="0"/>
              <a:t>Заполнить электронную форму регистрации заявки -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://clck.ru/33qnpB</a:t>
            </a:r>
            <a:r>
              <a:rPr lang="ru-RU" dirty="0"/>
              <a:t>.</a:t>
            </a:r>
          </a:p>
          <a:p>
            <a:pPr>
              <a:buAutoNum type="arabicPeriod"/>
            </a:pPr>
            <a:r>
              <a:rPr lang="ru-RU" dirty="0" smtClean="0"/>
              <a:t>Принести или прислать печатный вариант заявки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656049, г. Барнаул, пр-т Социалистический, 60, каб. 312 с 9.00 до 15.00</a:t>
            </a:r>
          </a:p>
        </p:txBody>
      </p:sp>
    </p:spTree>
    <p:extLst>
      <p:ext uri="{BB962C8B-B14F-4D97-AF65-F5344CB8AC3E}">
        <p14:creationId xmlns:p14="http://schemas.microsoft.com/office/powerpoint/2010/main" val="717068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Процедура подачи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992" y="1690777"/>
            <a:ext cx="10788620" cy="441672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Заполнить электронную форму регистрации заявки -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clck.ru/33qnpB</a:t>
            </a:r>
            <a:endParaRPr lang="ru-RU" dirty="0" smtClean="0"/>
          </a:p>
          <a:p>
            <a:r>
              <a:rPr lang="ru-RU" dirty="0" smtClean="0"/>
              <a:t>Прислать на почту Оператора РИП </a:t>
            </a:r>
            <a:r>
              <a:rPr lang="en-US" dirty="0" smtClean="0">
                <a:hlinkClick r:id="rId3"/>
              </a:rPr>
              <a:t>proekt@iro22.ru</a:t>
            </a:r>
            <a:r>
              <a:rPr lang="ru-RU" dirty="0" smtClean="0"/>
              <a:t> Заявку в текстовом формате </a:t>
            </a:r>
            <a:r>
              <a:rPr lang="en-US" dirty="0" smtClean="0"/>
              <a:t>Word</a:t>
            </a:r>
            <a:r>
              <a:rPr lang="ru-RU" dirty="0" smtClean="0"/>
              <a:t>   </a:t>
            </a:r>
            <a:r>
              <a:rPr lang="ru-RU" b="1" u="sng" dirty="0" smtClean="0"/>
              <a:t>не сканировать!</a:t>
            </a:r>
          </a:p>
          <a:p>
            <a:r>
              <a:rPr lang="ru-RU" dirty="0" smtClean="0"/>
              <a:t>Привести</a:t>
            </a:r>
            <a:r>
              <a:rPr lang="ru-RU" b="1" u="sng" dirty="0" smtClean="0"/>
              <a:t> РАСПЕЧАТАННЫЙ, подписанный, с печатью</a:t>
            </a:r>
            <a:r>
              <a:rPr lang="ru-RU" dirty="0" smtClean="0"/>
              <a:t> в одном экземпляре </a:t>
            </a:r>
            <a:r>
              <a:rPr lang="ru-RU" i="1" dirty="0" smtClean="0"/>
              <a:t>документ.</a:t>
            </a:r>
          </a:p>
          <a:p>
            <a:r>
              <a:rPr lang="ru-RU" i="1" dirty="0" smtClean="0"/>
              <a:t>Документы принимаются по адресу:</a:t>
            </a:r>
          </a:p>
          <a:p>
            <a:pPr lvl="2"/>
            <a:r>
              <a:rPr lang="ru-RU" sz="1800" dirty="0" smtClean="0"/>
              <a:t>г. Барнаул, пр.-т Социалистический, 60, </a:t>
            </a:r>
            <a:r>
              <a:rPr lang="ru-RU" sz="1800" dirty="0" err="1" smtClean="0"/>
              <a:t>каб</a:t>
            </a:r>
            <a:r>
              <a:rPr lang="ru-RU" sz="1800" dirty="0" smtClean="0"/>
              <a:t>. 312. </a:t>
            </a:r>
          </a:p>
          <a:p>
            <a:pPr lvl="2"/>
            <a:r>
              <a:rPr lang="ru-RU" sz="1800" dirty="0" smtClean="0"/>
              <a:t>С 9.00. до 15.00  </a:t>
            </a:r>
          </a:p>
          <a:p>
            <a:pPr lvl="2"/>
            <a:r>
              <a:rPr lang="ru-RU" sz="1800" dirty="0" smtClean="0"/>
              <a:t>или выслать Почтой России на адрес:</a:t>
            </a:r>
          </a:p>
          <a:p>
            <a:pPr lvl="2"/>
            <a:r>
              <a:rPr lang="ru-RU" sz="1800" dirty="0" smtClean="0"/>
              <a:t>656049, г</a:t>
            </a:r>
            <a:r>
              <a:rPr lang="ru-RU" sz="1800" dirty="0"/>
              <a:t>. Барнаул, пр.-т Социалистический, 60, </a:t>
            </a:r>
            <a:r>
              <a:rPr lang="ru-RU" sz="1800" dirty="0" err="1"/>
              <a:t>каб</a:t>
            </a:r>
            <a:r>
              <a:rPr lang="ru-RU" sz="1800" dirty="0"/>
              <a:t>. 312. </a:t>
            </a:r>
            <a:r>
              <a:rPr lang="ru-RU" sz="1800" dirty="0" smtClean="0"/>
              <a:t>(для </a:t>
            </a:r>
            <a:r>
              <a:rPr lang="ru-RU" sz="1800" dirty="0" err="1" smtClean="0"/>
              <a:t>Евтушевской</a:t>
            </a:r>
            <a:r>
              <a:rPr lang="ru-RU" sz="1800" dirty="0" smtClean="0"/>
              <a:t> С.В.) </a:t>
            </a:r>
          </a:p>
          <a:p>
            <a:pPr lvl="2"/>
            <a:endParaRPr lang="ru-RU" sz="1800" dirty="0" smtClean="0"/>
          </a:p>
          <a:p>
            <a:r>
              <a:rPr lang="ru-RU" dirty="0" smtClean="0"/>
              <a:t>Дополнительную информацию по времени или дате представления документов можно получить по телефону: </a:t>
            </a:r>
            <a:r>
              <a:rPr lang="ru-RU" b="1" dirty="0" smtClean="0"/>
              <a:t>8(385-2) 555897*2502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43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117" y="660686"/>
            <a:ext cx="6615083" cy="1280890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7213156" cy="646176"/>
          </a:xfrm>
          <a:ln w="25400">
            <a:solidFill>
              <a:srgbClr val="C00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Справочная информация </a:t>
            </a:r>
            <a:r>
              <a:rPr lang="ru-RU" dirty="0" smtClean="0"/>
              <a:t>- </a:t>
            </a:r>
            <a:r>
              <a:rPr lang="ru-RU" u="sng" dirty="0">
                <a:hlinkClick r:id="rId2"/>
              </a:rPr>
              <a:t>proekt@iro22.ru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70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643" t="12572" r="24786" b="10222"/>
          <a:stretch/>
        </p:blipFill>
        <p:spPr>
          <a:xfrm>
            <a:off x="3683726" y="104501"/>
            <a:ext cx="5381898" cy="65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4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87" y="153847"/>
            <a:ext cx="8911687" cy="1280890"/>
          </a:xfrm>
        </p:spPr>
        <p:txBody>
          <a:bodyPr/>
          <a:lstStyle/>
          <a:p>
            <a:r>
              <a:rPr lang="ru-RU" dirty="0" smtClean="0"/>
              <a:t>РИП - 2023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044" t="14751" r="16834" b="6420"/>
          <a:stretch/>
        </p:blipFill>
        <p:spPr>
          <a:xfrm>
            <a:off x="2856412" y="1345424"/>
            <a:ext cx="7785463" cy="52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БЛП - 2023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214" t="15365" r="8643" b="7302"/>
          <a:stretch/>
        </p:blipFill>
        <p:spPr>
          <a:xfrm>
            <a:off x="1706881" y="1349827"/>
            <a:ext cx="10014857" cy="530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1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200" y="35414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На что важно обратить внимание претендентам на получение статуса РИП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1752" y="1534450"/>
            <a:ext cx="941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1. </a:t>
            </a:r>
            <a:r>
              <a:rPr lang="ru-RU" b="1" dirty="0" smtClean="0">
                <a:solidFill>
                  <a:srgbClr val="C00000"/>
                </a:solidFill>
              </a:rPr>
              <a:t>Направление инновационной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784" y="2004366"/>
            <a:ext cx="11283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 Narrow" panose="020B0606020202030204" pitchFamily="34" charset="0"/>
              </a:rPr>
              <a:t>Разработка</a:t>
            </a:r>
            <a:r>
              <a:rPr lang="ru-RU" dirty="0">
                <a:latin typeface="Arial Narrow" panose="020B0606020202030204" pitchFamily="34" charset="0"/>
              </a:rPr>
              <a:t>, апробация и (или) внедрение методик подготовки, профессиональной переподготовки и (или) повышения квалификации кадров, в том числе педагогических, научных и научно-педагогических работников и руководящих работников сферы образования, на основе применения современных образовательных </a:t>
            </a:r>
            <a:r>
              <a:rPr lang="ru-RU" dirty="0" smtClean="0">
                <a:latin typeface="Arial Narrow" panose="020B0606020202030204" pitchFamily="34" charset="0"/>
              </a:rPr>
              <a:t>технологий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Разработка, апробация и (или) внедрение новых элементов содержания образования и систем воспитания, новых педагогических технологий, учебно-методических и учебно-лабораторных комплексов, форм, методов и средств обучения и воспитания в организациях, осуществляющих образовательную деятельность, в том числе с использованием ресурсов негосударственного </a:t>
            </a:r>
            <a:r>
              <a:rPr lang="ru-RU" dirty="0" smtClean="0">
                <a:latin typeface="Arial Narrow" panose="020B0606020202030204" pitchFamily="34" charset="0"/>
              </a:rPr>
              <a:t>сектора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Разработка, апробация и (или) внедрение новых механизмов, форм и методов управления образованием, в том числе с использованием современных </a:t>
            </a:r>
            <a:r>
              <a:rPr lang="ru-RU" dirty="0" smtClean="0">
                <a:latin typeface="Arial Narrow" panose="020B0606020202030204" pitchFamily="34" charset="0"/>
              </a:rPr>
              <a:t>технологий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Разработка, апробация и (или) внедрение новых профилей (специализаций) подготовки в сфере профессионального образования, обеспечивающих формирование кадрового и научного потенциала в соответствии с основными направлениями социально-экономического развития Российской </a:t>
            </a:r>
            <a:r>
              <a:rPr lang="ru-RU" dirty="0" smtClean="0">
                <a:latin typeface="Arial Narrow" panose="020B0606020202030204" pitchFamily="34" charset="0"/>
              </a:rPr>
              <a:t>Федерации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Разработка, апробация и (или) внедрение новых институтов общественного участия в управлении </a:t>
            </a:r>
            <a:r>
              <a:rPr lang="ru-RU" dirty="0" smtClean="0">
                <a:latin typeface="Arial Narrow" panose="020B0606020202030204" pitchFamily="34" charset="0"/>
              </a:rPr>
              <a:t>образованием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Разработка, апробация и (или) внедрение примерных основных образовательных программ, инновационных образовательных программ, программ развития образовательных организаций, работающих в сложных социальных условиях</a:t>
            </a:r>
          </a:p>
          <a:p>
            <a:pPr marL="342900" indent="-342900">
              <a:buAutoNum type="arabicPeriod"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200" y="35414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На что важно обратить внимание претендентам на получение статуса РИП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928" y="2033628"/>
            <a:ext cx="11283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7. Разработка</a:t>
            </a:r>
            <a:r>
              <a:rPr lang="ru-RU" dirty="0">
                <a:latin typeface="Arial Narrow" panose="020B0606020202030204" pitchFamily="34" charset="0"/>
              </a:rPr>
              <a:t>, апробация и (или) внедрение новых механизмов саморегулирования деятельности объединений образовательных организаций и работников сферы образования, а также сетевого взаимодействия образовательных </a:t>
            </a:r>
            <a:r>
              <a:rPr lang="ru-RU" dirty="0" smtClean="0">
                <a:latin typeface="Arial Narrow" panose="020B0606020202030204" pitchFamily="34" charset="0"/>
              </a:rPr>
              <a:t>организаций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8. Инновационная </a:t>
            </a:r>
            <a:r>
              <a:rPr lang="ru-RU" dirty="0">
                <a:latin typeface="Arial Narrow" panose="020B0606020202030204" pitchFamily="34" charset="0"/>
              </a:rPr>
              <a:t>деятельность в сфере образования, направленная на совершенствование научно-педагогического, учебно-методического, организационного, правового, финансово-экономического, кадрового, материально-технического обеспечения сферы образования Алтайского края</a:t>
            </a: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37341" y="3774686"/>
            <a:ext cx="8223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Выбор темы в рамках направления инновационной деятельности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" y="4341952"/>
            <a:ext cx="1053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Подход 1. Выбираем тему – «встраиваемся» в направление</a:t>
            </a:r>
          </a:p>
          <a:p>
            <a:r>
              <a:rPr lang="ru-RU" dirty="0" smtClean="0"/>
              <a:t>Подход 2. Выбираем направление – определяем тему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2947" y="5056632"/>
            <a:ext cx="1068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Пример 1. Создание и организация деятельности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воспитательной команды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школы как инструмент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управления качеством образования</a:t>
            </a:r>
            <a:endParaRPr lang="ru-RU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9888" y="5885076"/>
            <a:ext cx="10680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ИДЕЯ – ПРОБЛЕМА – ТЕМА (МЕТОДИЧЕСКОЕ ОФОРМЛЕНИЕ)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200" y="35414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На что важно обратить внимание претендентам на получение статуса РИП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4813" y="1703383"/>
            <a:ext cx="359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Форма заявки 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соответствие требованиям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57200" y="2531827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Научный консультант</a:t>
            </a:r>
          </a:p>
          <a:p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dirty="0"/>
              <a:t>- </a:t>
            </a:r>
            <a:r>
              <a:rPr lang="ru-RU" dirty="0" smtClean="0"/>
              <a:t>до статуса РИП или после</a:t>
            </a:r>
            <a:r>
              <a:rPr lang="en-US" dirty="0" smtClean="0">
                <a:latin typeface="Arial Narrow" panose="020B0606020202030204" pitchFamily="34" charset="0"/>
              </a:rPr>
              <a:t>?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57200" y="3281399"/>
            <a:ext cx="43332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5. </a:t>
            </a:r>
            <a:r>
              <a:rPr lang="ru-RU" b="1" dirty="0" smtClean="0">
                <a:solidFill>
                  <a:srgbClr val="C00000"/>
                </a:solidFill>
              </a:rPr>
              <a:t>Подача заявки</a:t>
            </a:r>
          </a:p>
          <a:p>
            <a:r>
              <a:rPr lang="ru-RU" dirty="0" smtClean="0"/>
              <a:t>- заполнение электронной формы</a:t>
            </a:r>
          </a:p>
          <a:p>
            <a:r>
              <a:rPr lang="ru-RU" dirty="0"/>
              <a:t>- печатный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273237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357" t="17143" r="24072" b="11492"/>
          <a:stretch/>
        </p:blipFill>
        <p:spPr>
          <a:xfrm>
            <a:off x="304799" y="182879"/>
            <a:ext cx="5712824" cy="6447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4072" t="19302" r="27428" b="11872"/>
          <a:stretch/>
        </p:blipFill>
        <p:spPr>
          <a:xfrm>
            <a:off x="6174377" y="182879"/>
            <a:ext cx="5669280" cy="646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57200" y="35414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Arial Narrow" panose="020B0606020202030204" pitchFamily="34" charset="0"/>
              </a:rPr>
              <a:t>На что важно обратить внимание претендентам на получение статуса БЛП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200" y="1708186"/>
            <a:ext cx="9416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Ранее у ОО был статус РИП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Готовность ОО тиражировать эффективный опыт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Форма заявки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Электронная и печатная форма подачи заявки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1247</TotalTime>
  <Words>785</Words>
  <Application>Microsoft Office PowerPoint</Application>
  <PresentationFormat>Широкоэкранный</PresentationFormat>
  <Paragraphs>75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Wingdings 3</vt:lpstr>
      <vt:lpstr>Легкий дым</vt:lpstr>
      <vt:lpstr>Установочный вебинар для участников отбора в региональную инновационную инфраструктуру в 2023 году</vt:lpstr>
      <vt:lpstr>Презентация PowerPoint</vt:lpstr>
      <vt:lpstr>РИП - 2023</vt:lpstr>
      <vt:lpstr>БЛП - 2023</vt:lpstr>
      <vt:lpstr>На что важно обратить внимание претендентам на получение статуса РИП:</vt:lpstr>
      <vt:lpstr>На что важно обратить внимание претендентам на получение статуса РИП:</vt:lpstr>
      <vt:lpstr>На что важно обратить внимание претендентам на получение статуса РИП:</vt:lpstr>
      <vt:lpstr>Презентация PowerPoint</vt:lpstr>
      <vt:lpstr>На что важно обратить внимание претендентам на получение статуса БЛП:</vt:lpstr>
      <vt:lpstr>Затруднения соискателей</vt:lpstr>
      <vt:lpstr>Эффекты для РИП и БЛП</vt:lpstr>
      <vt:lpstr>Что необходимо сделать ОО для участия в отборе</vt:lpstr>
      <vt:lpstr>Процедура подачи Заявки</vt:lpstr>
      <vt:lpstr>Благодарим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взаимодействия РИП и КАУ ДПО «АИРО им. А. М. Топорова» по проведению и сопровождению стажерских практик в 2023 году</dc:title>
  <dc:creator>Евтушевская С.В.</dc:creator>
  <cp:lastModifiedBy>Евтушевская С.В.</cp:lastModifiedBy>
  <cp:revision>85</cp:revision>
  <dcterms:created xsi:type="dcterms:W3CDTF">2023-02-27T08:11:46Z</dcterms:created>
  <dcterms:modified xsi:type="dcterms:W3CDTF">2023-04-04T01:26:13Z</dcterms:modified>
</cp:coreProperties>
</file>