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7"/>
  </p:notesMasterIdLst>
  <p:sldIdLst>
    <p:sldId id="256" r:id="rId2"/>
    <p:sldId id="293" r:id="rId3"/>
    <p:sldId id="291" r:id="rId4"/>
    <p:sldId id="294" r:id="rId5"/>
    <p:sldId id="295" r:id="rId6"/>
    <p:sldId id="259" r:id="rId7"/>
    <p:sldId id="260" r:id="rId8"/>
    <p:sldId id="267" r:id="rId9"/>
    <p:sldId id="268" r:id="rId10"/>
    <p:sldId id="292" r:id="rId11"/>
    <p:sldId id="264" r:id="rId12"/>
    <p:sldId id="269" r:id="rId13"/>
    <p:sldId id="265" r:id="rId14"/>
    <p:sldId id="270" r:id="rId15"/>
    <p:sldId id="272" r:id="rId16"/>
    <p:sldId id="271" r:id="rId17"/>
    <p:sldId id="290" r:id="rId18"/>
    <p:sldId id="273" r:id="rId19"/>
    <p:sldId id="274" r:id="rId20"/>
    <p:sldId id="289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6" r:id="rId35"/>
    <p:sldId id="296" r:id="rId36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84" userDrawn="1">
          <p15:clr>
            <a:srgbClr val="A4A3A4"/>
          </p15:clr>
        </p15:guide>
        <p15:guide id="2" orient="horz" pos="975" userDrawn="1">
          <p15:clr>
            <a:srgbClr val="A4A3A4"/>
          </p15:clr>
        </p15:guide>
        <p15:guide id="3" pos="7683" userDrawn="1">
          <p15:clr>
            <a:srgbClr val="A4A3A4"/>
          </p15:clr>
        </p15:guide>
        <p15:guide id="4" orient="horz" pos="4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3333FF"/>
    <a:srgbClr val="A50021"/>
    <a:srgbClr val="7E0303"/>
    <a:srgbClr val="F2F2F2"/>
    <a:srgbClr val="A2C52D"/>
    <a:srgbClr val="1398D6"/>
    <a:srgbClr val="A88C54"/>
    <a:srgbClr val="2B4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46" y="78"/>
      </p:cViewPr>
      <p:guideLst>
        <p:guide pos="784"/>
        <p:guide orient="horz" pos="975"/>
        <p:guide pos="7683"/>
        <p:guide orient="horz" pos="41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3" d="100"/>
          <a:sy n="123" d="100"/>
        </p:scale>
        <p:origin x="49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DF11D-3D50-41D5-ADE1-BAEAD4D9FD79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78598F3C-B943-4F1B-A065-42352B5767AF}">
      <dgm:prSet phldrT="[Текст]" custT="1"/>
      <dgm:spPr/>
      <dgm:t>
        <a:bodyPr/>
        <a:lstStyle/>
        <a:p>
          <a:r>
            <a:rPr lang="ru-RU" sz="1000" b="1" kern="1200" dirty="0" smtClean="0">
              <a:latin typeface="Century Gothic" panose="020B0502020202020204" pitchFamily="34" charset="0"/>
              <a:ea typeface="+mn-ea"/>
              <a:cs typeface="+mn-cs"/>
            </a:rPr>
            <a:t>Федеральный оператор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 разрабатывает рекомендации по проектированию Центров «Точка роста» и Школьных Кванториумов.</a:t>
          </a:r>
          <a:endParaRPr lang="ru-RU" sz="1000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E65D0EBF-F1E8-4D6E-A3C9-8F830CA9EE60}" type="parTrans" cxnId="{3B845266-2119-43A3-B4CC-E22C951F88F9}">
      <dgm:prSet/>
      <dgm:spPr/>
      <dgm:t>
        <a:bodyPr/>
        <a:lstStyle/>
        <a:p>
          <a:endParaRPr lang="ru-RU"/>
        </a:p>
      </dgm:t>
    </dgm:pt>
    <dgm:pt modelId="{5E0A69C7-7EF3-4A6D-B2A5-C81FE0DEC6AA}" type="sibTrans" cxnId="{3B845266-2119-43A3-B4CC-E22C951F88F9}">
      <dgm:prSet/>
      <dgm:spPr/>
      <dgm:t>
        <a:bodyPr/>
        <a:lstStyle/>
        <a:p>
          <a:endParaRPr lang="ru-RU"/>
        </a:p>
      </dgm:t>
    </dgm:pt>
    <dgm:pt modelId="{99554FEF-C58A-48FB-8ACE-70BD51B076A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000" b="1" kern="1200" dirty="0" smtClean="0">
              <a:latin typeface="Century Gothic" panose="020B0502020202020204" pitchFamily="34" charset="0"/>
              <a:ea typeface="+mn-ea"/>
              <a:cs typeface="+mn-cs"/>
            </a:rPr>
            <a:t>Региональный оператор 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формирует и утверждает типовой дизайн-проект Центров «Точка роста» и Школьных Кванториумов.</a:t>
          </a:r>
          <a:endParaRPr lang="ru-RU" sz="1000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1B7BF723-8FA0-49C8-82E8-0D919B0C66CE}" type="parTrans" cxnId="{4294AC3C-5A0E-4A94-BCA7-3C8561490C66}">
      <dgm:prSet/>
      <dgm:spPr/>
      <dgm:t>
        <a:bodyPr/>
        <a:lstStyle/>
        <a:p>
          <a:endParaRPr lang="ru-RU"/>
        </a:p>
      </dgm:t>
    </dgm:pt>
    <dgm:pt modelId="{7D63F8B7-A1B5-4BA2-A4A8-443C3181DEE4}" type="sibTrans" cxnId="{4294AC3C-5A0E-4A94-BCA7-3C8561490C66}">
      <dgm:prSet/>
      <dgm:spPr/>
      <dgm:t>
        <a:bodyPr/>
        <a:lstStyle/>
        <a:p>
          <a:endParaRPr lang="ru-RU"/>
        </a:p>
      </dgm:t>
    </dgm:pt>
    <dgm:pt modelId="{AC3B9B63-CE56-4FC3-9F68-2EC93B5046AD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000" b="1" kern="1200" dirty="0" smtClean="0">
              <a:latin typeface="Century Gothic" panose="020B0502020202020204" pitchFamily="34" charset="0"/>
              <a:ea typeface="+mn-ea"/>
              <a:cs typeface="+mn-cs"/>
            </a:rPr>
            <a:t>Общеобразовательная организация 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определяет набор пространств с учетом имеющихся в организации условий и </a:t>
          </a:r>
          <a:r>
            <a:rPr lang="ru-RU" sz="1000" u="sng" kern="1200" dirty="0" smtClean="0">
              <a:latin typeface="Century Gothic" panose="020B0502020202020204" pitchFamily="34" charset="0"/>
              <a:ea typeface="+mn-ea"/>
              <a:cs typeface="+mn-cs"/>
            </a:rPr>
            <a:t>рекомендаций регионального оператора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.</a:t>
          </a:r>
          <a:endParaRPr lang="ru-RU" sz="1000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1AFB009C-2997-4575-A4E7-589EFC05FA99}" type="parTrans" cxnId="{9777689C-9B12-4626-83B8-D63CCF6EA1C4}">
      <dgm:prSet/>
      <dgm:spPr/>
      <dgm:t>
        <a:bodyPr/>
        <a:lstStyle/>
        <a:p>
          <a:endParaRPr lang="ru-RU"/>
        </a:p>
      </dgm:t>
    </dgm:pt>
    <dgm:pt modelId="{0022B093-75C4-423A-9BCA-3060CDA77C8E}" type="sibTrans" cxnId="{9777689C-9B12-4626-83B8-D63CCF6EA1C4}">
      <dgm:prSet/>
      <dgm:spPr/>
      <dgm:t>
        <a:bodyPr/>
        <a:lstStyle/>
        <a:p>
          <a:endParaRPr lang="ru-RU"/>
        </a:p>
      </dgm:t>
    </dgm:pt>
    <dgm:pt modelId="{2C646CA7-0DE8-4BE8-919A-931FF6984A46}" type="pres">
      <dgm:prSet presAssocID="{3CCDF11D-3D50-41D5-ADE1-BAEAD4D9FD79}" presName="Name0" presStyleCnt="0">
        <dgm:presLayoutVars>
          <dgm:dir/>
          <dgm:resizeHandles val="exact"/>
        </dgm:presLayoutVars>
      </dgm:prSet>
      <dgm:spPr/>
    </dgm:pt>
    <dgm:pt modelId="{BC87878F-8B41-40A4-BF2E-D73D4273853A}" type="pres">
      <dgm:prSet presAssocID="{78598F3C-B943-4F1B-A065-42352B5767AF}" presName="node" presStyleLbl="node1" presStyleIdx="0" presStyleCnt="3" custScaleY="110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9D17B-9257-4433-BC99-0297B92EEA73}" type="pres">
      <dgm:prSet presAssocID="{5E0A69C7-7EF3-4A6D-B2A5-C81FE0DEC6A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FE77154-71B1-48C6-9EEF-865041161DED}" type="pres">
      <dgm:prSet presAssocID="{5E0A69C7-7EF3-4A6D-B2A5-C81FE0DEC6A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3C5968F-D565-4129-A76C-FABC564C14A9}" type="pres">
      <dgm:prSet presAssocID="{99554FEF-C58A-48FB-8ACE-70BD51B076A1}" presName="node" presStyleLbl="node1" presStyleIdx="1" presStyleCnt="3" custScaleY="111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37D37-43C8-4F7D-A7E0-1795CAC655C2}" type="pres">
      <dgm:prSet presAssocID="{7D63F8B7-A1B5-4BA2-A4A8-443C3181DEE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4D69ED7-BFAD-4705-A9E6-6D4479B5B48C}" type="pres">
      <dgm:prSet presAssocID="{7D63F8B7-A1B5-4BA2-A4A8-443C3181DEE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E378A76-A520-4FC9-85A4-DDE36310D7F3}" type="pres">
      <dgm:prSet presAssocID="{AC3B9B63-CE56-4FC3-9F68-2EC93B5046AD}" presName="node" presStyleLbl="node1" presStyleIdx="2" presStyleCnt="3" custScaleY="109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380948-62ED-4EC7-A8FD-1E06505CFDDD}" type="presOf" srcId="{3CCDF11D-3D50-41D5-ADE1-BAEAD4D9FD79}" destId="{2C646CA7-0DE8-4BE8-919A-931FF6984A46}" srcOrd="0" destOrd="0" presId="urn:microsoft.com/office/officeart/2005/8/layout/process1"/>
    <dgm:cxn modelId="{D2A30643-AB17-44D2-B001-1A7D6E6259BC}" type="presOf" srcId="{5E0A69C7-7EF3-4A6D-B2A5-C81FE0DEC6AA}" destId="{AFE77154-71B1-48C6-9EEF-865041161DED}" srcOrd="1" destOrd="0" presId="urn:microsoft.com/office/officeart/2005/8/layout/process1"/>
    <dgm:cxn modelId="{83BF6270-BA03-4005-AD01-9BA53A6FEF14}" type="presOf" srcId="{99554FEF-C58A-48FB-8ACE-70BD51B076A1}" destId="{D3C5968F-D565-4129-A76C-FABC564C14A9}" srcOrd="0" destOrd="0" presId="urn:microsoft.com/office/officeart/2005/8/layout/process1"/>
    <dgm:cxn modelId="{B512FE64-25EA-4F73-A8B5-718972FE83DF}" type="presOf" srcId="{7D63F8B7-A1B5-4BA2-A4A8-443C3181DEE4}" destId="{C4D69ED7-BFAD-4705-A9E6-6D4479B5B48C}" srcOrd="1" destOrd="0" presId="urn:microsoft.com/office/officeart/2005/8/layout/process1"/>
    <dgm:cxn modelId="{9777689C-9B12-4626-83B8-D63CCF6EA1C4}" srcId="{3CCDF11D-3D50-41D5-ADE1-BAEAD4D9FD79}" destId="{AC3B9B63-CE56-4FC3-9F68-2EC93B5046AD}" srcOrd="2" destOrd="0" parTransId="{1AFB009C-2997-4575-A4E7-589EFC05FA99}" sibTransId="{0022B093-75C4-423A-9BCA-3060CDA77C8E}"/>
    <dgm:cxn modelId="{FD1C1432-A5B6-4C4E-B9B2-7C047AF48849}" type="presOf" srcId="{7D63F8B7-A1B5-4BA2-A4A8-443C3181DEE4}" destId="{04537D37-43C8-4F7D-A7E0-1795CAC655C2}" srcOrd="0" destOrd="0" presId="urn:microsoft.com/office/officeart/2005/8/layout/process1"/>
    <dgm:cxn modelId="{BF581838-2C50-4E57-818F-2189FF157A13}" type="presOf" srcId="{AC3B9B63-CE56-4FC3-9F68-2EC93B5046AD}" destId="{BE378A76-A520-4FC9-85A4-DDE36310D7F3}" srcOrd="0" destOrd="0" presId="urn:microsoft.com/office/officeart/2005/8/layout/process1"/>
    <dgm:cxn modelId="{9D7EE352-319F-4713-9911-1CB15544761D}" type="presOf" srcId="{5E0A69C7-7EF3-4A6D-B2A5-C81FE0DEC6AA}" destId="{A6D9D17B-9257-4433-BC99-0297B92EEA73}" srcOrd="0" destOrd="0" presId="urn:microsoft.com/office/officeart/2005/8/layout/process1"/>
    <dgm:cxn modelId="{3B845266-2119-43A3-B4CC-E22C951F88F9}" srcId="{3CCDF11D-3D50-41D5-ADE1-BAEAD4D9FD79}" destId="{78598F3C-B943-4F1B-A065-42352B5767AF}" srcOrd="0" destOrd="0" parTransId="{E65D0EBF-F1E8-4D6E-A3C9-8F830CA9EE60}" sibTransId="{5E0A69C7-7EF3-4A6D-B2A5-C81FE0DEC6AA}"/>
    <dgm:cxn modelId="{4294AC3C-5A0E-4A94-BCA7-3C8561490C66}" srcId="{3CCDF11D-3D50-41D5-ADE1-BAEAD4D9FD79}" destId="{99554FEF-C58A-48FB-8ACE-70BD51B076A1}" srcOrd="1" destOrd="0" parTransId="{1B7BF723-8FA0-49C8-82E8-0D919B0C66CE}" sibTransId="{7D63F8B7-A1B5-4BA2-A4A8-443C3181DEE4}"/>
    <dgm:cxn modelId="{2E599F6F-3382-4FC3-9770-5BA8D8055CBF}" type="presOf" srcId="{78598F3C-B943-4F1B-A065-42352B5767AF}" destId="{BC87878F-8B41-40A4-BF2E-D73D4273853A}" srcOrd="0" destOrd="0" presId="urn:microsoft.com/office/officeart/2005/8/layout/process1"/>
    <dgm:cxn modelId="{F0CDE15F-2373-43A7-8A10-D9646768C89E}" type="presParOf" srcId="{2C646CA7-0DE8-4BE8-919A-931FF6984A46}" destId="{BC87878F-8B41-40A4-BF2E-D73D4273853A}" srcOrd="0" destOrd="0" presId="urn:microsoft.com/office/officeart/2005/8/layout/process1"/>
    <dgm:cxn modelId="{7A059EBF-359A-44B5-A571-A0FEE1C2D217}" type="presParOf" srcId="{2C646CA7-0DE8-4BE8-919A-931FF6984A46}" destId="{A6D9D17B-9257-4433-BC99-0297B92EEA73}" srcOrd="1" destOrd="0" presId="urn:microsoft.com/office/officeart/2005/8/layout/process1"/>
    <dgm:cxn modelId="{10EBAC71-62C6-467F-BD46-FFA13F908988}" type="presParOf" srcId="{A6D9D17B-9257-4433-BC99-0297B92EEA73}" destId="{AFE77154-71B1-48C6-9EEF-865041161DED}" srcOrd="0" destOrd="0" presId="urn:microsoft.com/office/officeart/2005/8/layout/process1"/>
    <dgm:cxn modelId="{5B77F5EE-F56E-475A-8F68-D8D14B991552}" type="presParOf" srcId="{2C646CA7-0DE8-4BE8-919A-931FF6984A46}" destId="{D3C5968F-D565-4129-A76C-FABC564C14A9}" srcOrd="2" destOrd="0" presId="urn:microsoft.com/office/officeart/2005/8/layout/process1"/>
    <dgm:cxn modelId="{E7E9CC55-1637-40FE-9CEC-04A9335A07B0}" type="presParOf" srcId="{2C646CA7-0DE8-4BE8-919A-931FF6984A46}" destId="{04537D37-43C8-4F7D-A7E0-1795CAC655C2}" srcOrd="3" destOrd="0" presId="urn:microsoft.com/office/officeart/2005/8/layout/process1"/>
    <dgm:cxn modelId="{FFDA6471-8628-4599-BB89-7AA8815B0A9E}" type="presParOf" srcId="{04537D37-43C8-4F7D-A7E0-1795CAC655C2}" destId="{C4D69ED7-BFAD-4705-A9E6-6D4479B5B48C}" srcOrd="0" destOrd="0" presId="urn:microsoft.com/office/officeart/2005/8/layout/process1"/>
    <dgm:cxn modelId="{B42CF4AB-3EC6-441F-AB9D-4E686143EFD4}" type="presParOf" srcId="{2C646CA7-0DE8-4BE8-919A-931FF6984A46}" destId="{BE378A76-A520-4FC9-85A4-DDE36310D7F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CDF11D-3D50-41D5-ADE1-BAEAD4D9FD79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78598F3C-B943-4F1B-A065-42352B5767AF}">
      <dgm:prSet phldrT="[Текст]" custT="1"/>
      <dgm:spPr/>
      <dgm:t>
        <a:bodyPr/>
        <a:lstStyle/>
        <a:p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Федеральный оператор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формирует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примерный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перечень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оборудования для создания и обеспечения функционирования Центров «Точка роста» и Школьных Кванториумов.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E65D0EBF-F1E8-4D6E-A3C9-8F830CA9EE60}" type="parTrans" cxnId="{3B845266-2119-43A3-B4CC-E22C951F88F9}">
      <dgm:prSet/>
      <dgm:spPr/>
      <dgm:t>
        <a:bodyPr/>
        <a:lstStyle/>
        <a:p>
          <a:endParaRPr lang="ru-RU"/>
        </a:p>
      </dgm:t>
    </dgm:pt>
    <dgm:pt modelId="{5E0A69C7-7EF3-4A6D-B2A5-C81FE0DEC6AA}" type="sibTrans" cxnId="{3B845266-2119-43A3-B4CC-E22C951F88F9}">
      <dgm:prSet/>
      <dgm:spPr/>
      <dgm:t>
        <a:bodyPr/>
        <a:lstStyle/>
        <a:p>
          <a:endParaRPr lang="ru-RU"/>
        </a:p>
      </dgm:t>
    </dgm:pt>
    <dgm:pt modelId="{99554FEF-C58A-48FB-8ACE-70BD51B076A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Региональный оператор 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формирует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перечень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оборудования создания и обеспечения функционирования Центров «Точка роста» и Школьных Кванториумов.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1B7BF723-8FA0-49C8-82E8-0D919B0C66CE}" type="parTrans" cxnId="{4294AC3C-5A0E-4A94-BCA7-3C8561490C66}">
      <dgm:prSet/>
      <dgm:spPr/>
      <dgm:t>
        <a:bodyPr/>
        <a:lstStyle/>
        <a:p>
          <a:endParaRPr lang="ru-RU"/>
        </a:p>
      </dgm:t>
    </dgm:pt>
    <dgm:pt modelId="{7D63F8B7-A1B5-4BA2-A4A8-443C3181DEE4}" type="sibTrans" cxnId="{4294AC3C-5A0E-4A94-BCA7-3C8561490C66}">
      <dgm:prSet/>
      <dgm:spPr/>
      <dgm:t>
        <a:bodyPr/>
        <a:lstStyle/>
        <a:p>
          <a:endParaRPr lang="ru-RU"/>
        </a:p>
      </dgm:t>
    </dgm:pt>
    <dgm:pt modelId="{AC3B9B63-CE56-4FC3-9F68-2EC93B5046AD}">
      <dgm:prSet phldrT="[Текст]" custT="1"/>
      <dgm:spPr/>
      <dgm:t>
        <a:bodyPr/>
        <a:lstStyle/>
        <a:p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Федеральный оператор 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формирует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заключение о соответствии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перечня  единой технологической среде национального проекта «Образование» 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1AFB009C-2997-4575-A4E7-589EFC05FA99}" type="parTrans" cxnId="{9777689C-9B12-4626-83B8-D63CCF6EA1C4}">
      <dgm:prSet/>
      <dgm:spPr/>
      <dgm:t>
        <a:bodyPr/>
        <a:lstStyle/>
        <a:p>
          <a:endParaRPr lang="ru-RU"/>
        </a:p>
      </dgm:t>
    </dgm:pt>
    <dgm:pt modelId="{0022B093-75C4-423A-9BCA-3060CDA77C8E}" type="sibTrans" cxnId="{9777689C-9B12-4626-83B8-D63CCF6EA1C4}">
      <dgm:prSet/>
      <dgm:spPr/>
      <dgm:t>
        <a:bodyPr/>
        <a:lstStyle/>
        <a:p>
          <a:endParaRPr lang="ru-RU"/>
        </a:p>
      </dgm:t>
    </dgm:pt>
    <dgm:pt modelId="{4AEB0E60-EEBD-4D42-90A6-2FC14E0432EF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Региональный координатор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объявляет закупки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товаров, работ и услуг для создания Центров «Точка роста» и Школьных Кванториумов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CF3AFB6C-1E73-43BA-9DFA-0569883B4BB7}" type="parTrans" cxnId="{FE0C767A-CF29-474F-BF0D-2351DA6ABD2D}">
      <dgm:prSet/>
      <dgm:spPr/>
      <dgm:t>
        <a:bodyPr/>
        <a:lstStyle/>
        <a:p>
          <a:endParaRPr lang="ru-RU"/>
        </a:p>
      </dgm:t>
    </dgm:pt>
    <dgm:pt modelId="{82B69040-5F51-40CA-83EE-285D83AA26E2}" type="sibTrans" cxnId="{FE0C767A-CF29-474F-BF0D-2351DA6ABD2D}">
      <dgm:prSet/>
      <dgm:spPr/>
      <dgm:t>
        <a:bodyPr/>
        <a:lstStyle/>
        <a:p>
          <a:endParaRPr lang="ru-RU"/>
        </a:p>
      </dgm:t>
    </dgm:pt>
    <dgm:pt modelId="{2C646CA7-0DE8-4BE8-919A-931FF6984A46}" type="pres">
      <dgm:prSet presAssocID="{3CCDF11D-3D50-41D5-ADE1-BAEAD4D9FD79}" presName="Name0" presStyleCnt="0">
        <dgm:presLayoutVars>
          <dgm:dir/>
          <dgm:resizeHandles val="exact"/>
        </dgm:presLayoutVars>
      </dgm:prSet>
      <dgm:spPr/>
    </dgm:pt>
    <dgm:pt modelId="{BC87878F-8B41-40A4-BF2E-D73D4273853A}" type="pres">
      <dgm:prSet presAssocID="{78598F3C-B943-4F1B-A065-42352B5767A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9D17B-9257-4433-BC99-0297B92EEA73}" type="pres">
      <dgm:prSet presAssocID="{5E0A69C7-7EF3-4A6D-B2A5-C81FE0DEC6A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FE77154-71B1-48C6-9EEF-865041161DED}" type="pres">
      <dgm:prSet presAssocID="{5E0A69C7-7EF3-4A6D-B2A5-C81FE0DEC6A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3C5968F-D565-4129-A76C-FABC564C14A9}" type="pres">
      <dgm:prSet presAssocID="{99554FEF-C58A-48FB-8ACE-70BD51B076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37D37-43C8-4F7D-A7E0-1795CAC655C2}" type="pres">
      <dgm:prSet presAssocID="{7D63F8B7-A1B5-4BA2-A4A8-443C3181DEE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4D69ED7-BFAD-4705-A9E6-6D4479B5B48C}" type="pres">
      <dgm:prSet presAssocID="{7D63F8B7-A1B5-4BA2-A4A8-443C3181DEE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E378A76-A520-4FC9-85A4-DDE36310D7F3}" type="pres">
      <dgm:prSet presAssocID="{AC3B9B63-CE56-4FC3-9F68-2EC93B5046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D1940-DB2C-4FA8-A3BC-0DBAEDA7CCC6}" type="pres">
      <dgm:prSet presAssocID="{0022B093-75C4-423A-9BCA-3060CDA77C8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BC794A4-EEE9-44D1-9DB6-B48103735BA9}" type="pres">
      <dgm:prSet presAssocID="{0022B093-75C4-423A-9BCA-3060CDA77C8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C6D7DF3-70F7-4F65-A2E9-888CA21C1862}" type="pres">
      <dgm:prSet presAssocID="{4AEB0E60-EEBD-4D42-90A6-2FC14E0432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CB19A-D477-4C28-9CC6-9BBCEE662C75}" type="presOf" srcId="{4AEB0E60-EEBD-4D42-90A6-2FC14E0432EF}" destId="{1C6D7DF3-70F7-4F65-A2E9-888CA21C1862}" srcOrd="0" destOrd="0" presId="urn:microsoft.com/office/officeart/2005/8/layout/process1"/>
    <dgm:cxn modelId="{FE0C767A-CF29-474F-BF0D-2351DA6ABD2D}" srcId="{3CCDF11D-3D50-41D5-ADE1-BAEAD4D9FD79}" destId="{4AEB0E60-EEBD-4D42-90A6-2FC14E0432EF}" srcOrd="3" destOrd="0" parTransId="{CF3AFB6C-1E73-43BA-9DFA-0569883B4BB7}" sibTransId="{82B69040-5F51-40CA-83EE-285D83AA26E2}"/>
    <dgm:cxn modelId="{B2380948-62ED-4EC7-A8FD-1E06505CFDDD}" type="presOf" srcId="{3CCDF11D-3D50-41D5-ADE1-BAEAD4D9FD79}" destId="{2C646CA7-0DE8-4BE8-919A-931FF6984A46}" srcOrd="0" destOrd="0" presId="urn:microsoft.com/office/officeart/2005/8/layout/process1"/>
    <dgm:cxn modelId="{D2A30643-AB17-44D2-B001-1A7D6E6259BC}" type="presOf" srcId="{5E0A69C7-7EF3-4A6D-B2A5-C81FE0DEC6AA}" destId="{AFE77154-71B1-48C6-9EEF-865041161DED}" srcOrd="1" destOrd="0" presId="urn:microsoft.com/office/officeart/2005/8/layout/process1"/>
    <dgm:cxn modelId="{83BF6270-BA03-4005-AD01-9BA53A6FEF14}" type="presOf" srcId="{99554FEF-C58A-48FB-8ACE-70BD51B076A1}" destId="{D3C5968F-D565-4129-A76C-FABC564C14A9}" srcOrd="0" destOrd="0" presId="urn:microsoft.com/office/officeart/2005/8/layout/process1"/>
    <dgm:cxn modelId="{D51B717B-7949-4D77-8611-D926EA6E783D}" type="presOf" srcId="{0022B093-75C4-423A-9BCA-3060CDA77C8E}" destId="{330D1940-DB2C-4FA8-A3BC-0DBAEDA7CCC6}" srcOrd="0" destOrd="0" presId="urn:microsoft.com/office/officeart/2005/8/layout/process1"/>
    <dgm:cxn modelId="{B512FE64-25EA-4F73-A8B5-718972FE83DF}" type="presOf" srcId="{7D63F8B7-A1B5-4BA2-A4A8-443C3181DEE4}" destId="{C4D69ED7-BFAD-4705-A9E6-6D4479B5B48C}" srcOrd="1" destOrd="0" presId="urn:microsoft.com/office/officeart/2005/8/layout/process1"/>
    <dgm:cxn modelId="{74BC5670-CF8C-453A-AABE-F7BA31D5F6B9}" type="presOf" srcId="{0022B093-75C4-423A-9BCA-3060CDA77C8E}" destId="{4BC794A4-EEE9-44D1-9DB6-B48103735BA9}" srcOrd="1" destOrd="0" presId="urn:microsoft.com/office/officeart/2005/8/layout/process1"/>
    <dgm:cxn modelId="{9777689C-9B12-4626-83B8-D63CCF6EA1C4}" srcId="{3CCDF11D-3D50-41D5-ADE1-BAEAD4D9FD79}" destId="{AC3B9B63-CE56-4FC3-9F68-2EC93B5046AD}" srcOrd="2" destOrd="0" parTransId="{1AFB009C-2997-4575-A4E7-589EFC05FA99}" sibTransId="{0022B093-75C4-423A-9BCA-3060CDA77C8E}"/>
    <dgm:cxn modelId="{FD1C1432-A5B6-4C4E-B9B2-7C047AF48849}" type="presOf" srcId="{7D63F8B7-A1B5-4BA2-A4A8-443C3181DEE4}" destId="{04537D37-43C8-4F7D-A7E0-1795CAC655C2}" srcOrd="0" destOrd="0" presId="urn:microsoft.com/office/officeart/2005/8/layout/process1"/>
    <dgm:cxn modelId="{BF581838-2C50-4E57-818F-2189FF157A13}" type="presOf" srcId="{AC3B9B63-CE56-4FC3-9F68-2EC93B5046AD}" destId="{BE378A76-A520-4FC9-85A4-DDE36310D7F3}" srcOrd="0" destOrd="0" presId="urn:microsoft.com/office/officeart/2005/8/layout/process1"/>
    <dgm:cxn modelId="{9D7EE352-319F-4713-9911-1CB15544761D}" type="presOf" srcId="{5E0A69C7-7EF3-4A6D-B2A5-C81FE0DEC6AA}" destId="{A6D9D17B-9257-4433-BC99-0297B92EEA73}" srcOrd="0" destOrd="0" presId="urn:microsoft.com/office/officeart/2005/8/layout/process1"/>
    <dgm:cxn modelId="{3B845266-2119-43A3-B4CC-E22C951F88F9}" srcId="{3CCDF11D-3D50-41D5-ADE1-BAEAD4D9FD79}" destId="{78598F3C-B943-4F1B-A065-42352B5767AF}" srcOrd="0" destOrd="0" parTransId="{E65D0EBF-F1E8-4D6E-A3C9-8F830CA9EE60}" sibTransId="{5E0A69C7-7EF3-4A6D-B2A5-C81FE0DEC6AA}"/>
    <dgm:cxn modelId="{4294AC3C-5A0E-4A94-BCA7-3C8561490C66}" srcId="{3CCDF11D-3D50-41D5-ADE1-BAEAD4D9FD79}" destId="{99554FEF-C58A-48FB-8ACE-70BD51B076A1}" srcOrd="1" destOrd="0" parTransId="{1B7BF723-8FA0-49C8-82E8-0D919B0C66CE}" sibTransId="{7D63F8B7-A1B5-4BA2-A4A8-443C3181DEE4}"/>
    <dgm:cxn modelId="{2E599F6F-3382-4FC3-9770-5BA8D8055CBF}" type="presOf" srcId="{78598F3C-B943-4F1B-A065-42352B5767AF}" destId="{BC87878F-8B41-40A4-BF2E-D73D4273853A}" srcOrd="0" destOrd="0" presId="urn:microsoft.com/office/officeart/2005/8/layout/process1"/>
    <dgm:cxn modelId="{F0CDE15F-2373-43A7-8A10-D9646768C89E}" type="presParOf" srcId="{2C646CA7-0DE8-4BE8-919A-931FF6984A46}" destId="{BC87878F-8B41-40A4-BF2E-D73D4273853A}" srcOrd="0" destOrd="0" presId="urn:microsoft.com/office/officeart/2005/8/layout/process1"/>
    <dgm:cxn modelId="{7A059EBF-359A-44B5-A571-A0FEE1C2D217}" type="presParOf" srcId="{2C646CA7-0DE8-4BE8-919A-931FF6984A46}" destId="{A6D9D17B-9257-4433-BC99-0297B92EEA73}" srcOrd="1" destOrd="0" presId="urn:microsoft.com/office/officeart/2005/8/layout/process1"/>
    <dgm:cxn modelId="{10EBAC71-62C6-467F-BD46-FFA13F908988}" type="presParOf" srcId="{A6D9D17B-9257-4433-BC99-0297B92EEA73}" destId="{AFE77154-71B1-48C6-9EEF-865041161DED}" srcOrd="0" destOrd="0" presId="urn:microsoft.com/office/officeart/2005/8/layout/process1"/>
    <dgm:cxn modelId="{5B77F5EE-F56E-475A-8F68-D8D14B991552}" type="presParOf" srcId="{2C646CA7-0DE8-4BE8-919A-931FF6984A46}" destId="{D3C5968F-D565-4129-A76C-FABC564C14A9}" srcOrd="2" destOrd="0" presId="urn:microsoft.com/office/officeart/2005/8/layout/process1"/>
    <dgm:cxn modelId="{E7E9CC55-1637-40FE-9CEC-04A9335A07B0}" type="presParOf" srcId="{2C646CA7-0DE8-4BE8-919A-931FF6984A46}" destId="{04537D37-43C8-4F7D-A7E0-1795CAC655C2}" srcOrd="3" destOrd="0" presId="urn:microsoft.com/office/officeart/2005/8/layout/process1"/>
    <dgm:cxn modelId="{FFDA6471-8628-4599-BB89-7AA8815B0A9E}" type="presParOf" srcId="{04537D37-43C8-4F7D-A7E0-1795CAC655C2}" destId="{C4D69ED7-BFAD-4705-A9E6-6D4479B5B48C}" srcOrd="0" destOrd="0" presId="urn:microsoft.com/office/officeart/2005/8/layout/process1"/>
    <dgm:cxn modelId="{B42CF4AB-3EC6-441F-AB9D-4E686143EFD4}" type="presParOf" srcId="{2C646CA7-0DE8-4BE8-919A-931FF6984A46}" destId="{BE378A76-A520-4FC9-85A4-DDE36310D7F3}" srcOrd="4" destOrd="0" presId="urn:microsoft.com/office/officeart/2005/8/layout/process1"/>
    <dgm:cxn modelId="{F08D63BE-7F5B-4689-85F7-9B862D690B2B}" type="presParOf" srcId="{2C646CA7-0DE8-4BE8-919A-931FF6984A46}" destId="{330D1940-DB2C-4FA8-A3BC-0DBAEDA7CCC6}" srcOrd="5" destOrd="0" presId="urn:microsoft.com/office/officeart/2005/8/layout/process1"/>
    <dgm:cxn modelId="{1AA0D7E6-1F2C-4674-89F5-B1E15EBB5351}" type="presParOf" srcId="{330D1940-DB2C-4FA8-A3BC-0DBAEDA7CCC6}" destId="{4BC794A4-EEE9-44D1-9DB6-B48103735BA9}" srcOrd="0" destOrd="0" presId="urn:microsoft.com/office/officeart/2005/8/layout/process1"/>
    <dgm:cxn modelId="{4E810A9A-D3AB-47FD-AF43-73FEA58AC35E}" type="presParOf" srcId="{2C646CA7-0DE8-4BE8-919A-931FF6984A46}" destId="{1C6D7DF3-70F7-4F65-A2E9-888CA21C18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A0271E-B662-4D54-8335-CC3E4CDF2302}" type="doc">
      <dgm:prSet loTypeId="urn:microsoft.com/office/officeart/2005/8/layout/cycle6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1F876E1-5BE7-41E7-8653-C343ABC2ABF1}">
      <dgm:prSet phldrT="[Текст]" custT="1"/>
      <dgm:spPr>
        <a:ln w="9525"/>
      </dgm:spPr>
      <dgm:t>
        <a:bodyPr/>
        <a:lstStyle/>
        <a:p>
          <a:r>
            <a:rPr lang="ru-RU" sz="10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Региональный институт развития образования </a:t>
          </a:r>
          <a:endParaRPr lang="ru-RU" sz="10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34CD538D-C372-46B6-8D62-C00FDAE0728C}" type="parTrans" cxnId="{9A2BDC77-2B7B-4FDD-A928-69F3998F6310}">
      <dgm:prSet/>
      <dgm:spPr/>
      <dgm:t>
        <a:bodyPr/>
        <a:lstStyle/>
        <a:p>
          <a:endParaRPr lang="ru-RU"/>
        </a:p>
      </dgm:t>
    </dgm:pt>
    <dgm:pt modelId="{39F3644C-1269-413D-951B-4E2783A0EA29}" type="sibTrans" cxnId="{9A2BDC77-2B7B-4FDD-A928-69F3998F6310}">
      <dgm:prSet/>
      <dgm:spPr>
        <a:ln w="9525"/>
      </dgm:spPr>
      <dgm:t>
        <a:bodyPr/>
        <a:lstStyle/>
        <a:p>
          <a:endParaRPr lang="ru-RU"/>
        </a:p>
      </dgm:t>
    </dgm:pt>
    <dgm:pt modelId="{EDD37235-9424-4118-8AEB-D6DCB0E5250D}">
      <dgm:prSet phldrT="[Текст]" custT="1"/>
      <dgm:spPr>
        <a:ln w="9525"/>
      </dgm:spPr>
      <dgm:t>
        <a:bodyPr/>
        <a:lstStyle/>
        <a:p>
          <a:r>
            <a:rPr lang="ru-RU" sz="10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Центр непрерывного повышения профессионального мастерства</a:t>
          </a:r>
          <a:endParaRPr lang="ru-RU" sz="10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E2D8AD63-C819-4F85-92AB-D0FFB92D6FF9}" type="parTrans" cxnId="{C365E10D-DD0D-4FED-81B0-3180EEBC9D8E}">
      <dgm:prSet/>
      <dgm:spPr/>
      <dgm:t>
        <a:bodyPr/>
        <a:lstStyle/>
        <a:p>
          <a:endParaRPr lang="ru-RU"/>
        </a:p>
      </dgm:t>
    </dgm:pt>
    <dgm:pt modelId="{61E8BDE5-9C61-400F-B9BE-9E6D8211AD5A}" type="sibTrans" cxnId="{C365E10D-DD0D-4FED-81B0-3180EEBC9D8E}">
      <dgm:prSet/>
      <dgm:spPr>
        <a:ln w="9525"/>
      </dgm:spPr>
      <dgm:t>
        <a:bodyPr/>
        <a:lstStyle/>
        <a:p>
          <a:endParaRPr lang="ru-RU"/>
        </a:p>
      </dgm:t>
    </dgm:pt>
    <dgm:pt modelId="{40A8E65E-06DA-4F1E-A8B1-AD27CDEB91E6}">
      <dgm:prSet phldrT="[Текст]" custT="1"/>
      <dgm:spPr>
        <a:ln w="9525"/>
      </dgm:spPr>
      <dgm:t>
        <a:bodyPr/>
        <a:lstStyle/>
        <a:p>
          <a:r>
            <a:rPr lang="ru-RU" sz="10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Технопарк «Кванториум» на базе педагогического вуза</a:t>
          </a:r>
          <a:endParaRPr lang="ru-RU" sz="10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CE31E23C-0487-437D-A866-DC3680B34C14}" type="parTrans" cxnId="{8F5650B4-1667-48AB-BBF5-CDFE6B6EB83D}">
      <dgm:prSet/>
      <dgm:spPr/>
      <dgm:t>
        <a:bodyPr/>
        <a:lstStyle/>
        <a:p>
          <a:endParaRPr lang="ru-RU"/>
        </a:p>
      </dgm:t>
    </dgm:pt>
    <dgm:pt modelId="{E7E8CF94-9E8E-4562-82AD-0931F16F6912}" type="sibTrans" cxnId="{8F5650B4-1667-48AB-BBF5-CDFE6B6EB83D}">
      <dgm:prSet/>
      <dgm:spPr>
        <a:ln w="9525"/>
      </dgm:spPr>
      <dgm:t>
        <a:bodyPr/>
        <a:lstStyle/>
        <a:p>
          <a:endParaRPr lang="ru-RU"/>
        </a:p>
      </dgm:t>
    </dgm:pt>
    <dgm:pt modelId="{3A0B4E6C-528E-43FB-B20D-9C280EADEBE9}" type="pres">
      <dgm:prSet presAssocID="{A3A0271E-B662-4D54-8335-CC3E4CDF23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D3D702-8DD9-475B-85F7-D8B4EEB4C52A}" type="pres">
      <dgm:prSet presAssocID="{11F876E1-5BE7-41E7-8653-C343ABC2ABF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22046-CD29-4602-B70A-812882441BDB}" type="pres">
      <dgm:prSet presAssocID="{11F876E1-5BE7-41E7-8653-C343ABC2ABF1}" presName="spNode" presStyleCnt="0"/>
      <dgm:spPr/>
    </dgm:pt>
    <dgm:pt modelId="{E6487D38-9FEA-4621-9C59-17642534DB42}" type="pres">
      <dgm:prSet presAssocID="{39F3644C-1269-413D-951B-4E2783A0EA29}" presName="sibTrans" presStyleLbl="sibTrans1D1" presStyleIdx="0" presStyleCnt="3"/>
      <dgm:spPr/>
      <dgm:t>
        <a:bodyPr/>
        <a:lstStyle/>
        <a:p>
          <a:endParaRPr lang="ru-RU"/>
        </a:p>
      </dgm:t>
    </dgm:pt>
    <dgm:pt modelId="{2F2889CC-6ADE-41C4-9687-2D3EC7BBB1D2}" type="pres">
      <dgm:prSet presAssocID="{40A8E65E-06DA-4F1E-A8B1-AD27CDEB91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7D7F5-112A-4987-AAC1-709C78EEDC44}" type="pres">
      <dgm:prSet presAssocID="{40A8E65E-06DA-4F1E-A8B1-AD27CDEB91E6}" presName="spNode" presStyleCnt="0"/>
      <dgm:spPr/>
    </dgm:pt>
    <dgm:pt modelId="{D59ABBB3-637F-4B63-A5E5-E5BC62FAD5DA}" type="pres">
      <dgm:prSet presAssocID="{E7E8CF94-9E8E-4562-82AD-0931F16F6912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59A500D-E5C3-402A-AA19-A22F1F8C1C3C}" type="pres">
      <dgm:prSet presAssocID="{EDD37235-9424-4118-8AEB-D6DCB0E525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9D6D6-22B1-4C6F-B3E2-252047526B20}" type="pres">
      <dgm:prSet presAssocID="{EDD37235-9424-4118-8AEB-D6DCB0E5250D}" presName="spNode" presStyleCnt="0"/>
      <dgm:spPr/>
    </dgm:pt>
    <dgm:pt modelId="{1C6DBB02-A812-4803-AC55-637B1F785CFE}" type="pres">
      <dgm:prSet presAssocID="{61E8BDE5-9C61-400F-B9BE-9E6D8211AD5A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F4926DE1-3AFA-4C65-9719-3759968CE090}" type="presOf" srcId="{39F3644C-1269-413D-951B-4E2783A0EA29}" destId="{E6487D38-9FEA-4621-9C59-17642534DB42}" srcOrd="0" destOrd="0" presId="urn:microsoft.com/office/officeart/2005/8/layout/cycle6"/>
    <dgm:cxn modelId="{9EFEFD19-DF65-43B5-AC22-5342536AFF35}" type="presOf" srcId="{EDD37235-9424-4118-8AEB-D6DCB0E5250D}" destId="{059A500D-E5C3-402A-AA19-A22F1F8C1C3C}" srcOrd="0" destOrd="0" presId="urn:microsoft.com/office/officeart/2005/8/layout/cycle6"/>
    <dgm:cxn modelId="{8F5650B4-1667-48AB-BBF5-CDFE6B6EB83D}" srcId="{A3A0271E-B662-4D54-8335-CC3E4CDF2302}" destId="{40A8E65E-06DA-4F1E-A8B1-AD27CDEB91E6}" srcOrd="1" destOrd="0" parTransId="{CE31E23C-0487-437D-A866-DC3680B34C14}" sibTransId="{E7E8CF94-9E8E-4562-82AD-0931F16F6912}"/>
    <dgm:cxn modelId="{C365E10D-DD0D-4FED-81B0-3180EEBC9D8E}" srcId="{A3A0271E-B662-4D54-8335-CC3E4CDF2302}" destId="{EDD37235-9424-4118-8AEB-D6DCB0E5250D}" srcOrd="2" destOrd="0" parTransId="{E2D8AD63-C819-4F85-92AB-D0FFB92D6FF9}" sibTransId="{61E8BDE5-9C61-400F-B9BE-9E6D8211AD5A}"/>
    <dgm:cxn modelId="{0C1B89D3-B116-474A-81AF-97AB097F61A9}" type="presOf" srcId="{40A8E65E-06DA-4F1E-A8B1-AD27CDEB91E6}" destId="{2F2889CC-6ADE-41C4-9687-2D3EC7BBB1D2}" srcOrd="0" destOrd="0" presId="urn:microsoft.com/office/officeart/2005/8/layout/cycle6"/>
    <dgm:cxn modelId="{965F4572-BADA-49BA-B1C3-8003F42E3939}" type="presOf" srcId="{E7E8CF94-9E8E-4562-82AD-0931F16F6912}" destId="{D59ABBB3-637F-4B63-A5E5-E5BC62FAD5DA}" srcOrd="0" destOrd="0" presId="urn:microsoft.com/office/officeart/2005/8/layout/cycle6"/>
    <dgm:cxn modelId="{9A2BDC77-2B7B-4FDD-A928-69F3998F6310}" srcId="{A3A0271E-B662-4D54-8335-CC3E4CDF2302}" destId="{11F876E1-5BE7-41E7-8653-C343ABC2ABF1}" srcOrd="0" destOrd="0" parTransId="{34CD538D-C372-46B6-8D62-C00FDAE0728C}" sibTransId="{39F3644C-1269-413D-951B-4E2783A0EA29}"/>
    <dgm:cxn modelId="{C3616A16-2E5D-428E-9A63-9E51C4293E24}" type="presOf" srcId="{11F876E1-5BE7-41E7-8653-C343ABC2ABF1}" destId="{3FD3D702-8DD9-475B-85F7-D8B4EEB4C52A}" srcOrd="0" destOrd="0" presId="urn:microsoft.com/office/officeart/2005/8/layout/cycle6"/>
    <dgm:cxn modelId="{879FAC1F-ACF2-4F66-B1EB-128D24B37003}" type="presOf" srcId="{61E8BDE5-9C61-400F-B9BE-9E6D8211AD5A}" destId="{1C6DBB02-A812-4803-AC55-637B1F785CFE}" srcOrd="0" destOrd="0" presId="urn:microsoft.com/office/officeart/2005/8/layout/cycle6"/>
    <dgm:cxn modelId="{7841875A-5FA5-422F-98D4-BA539502B3B3}" type="presOf" srcId="{A3A0271E-B662-4D54-8335-CC3E4CDF2302}" destId="{3A0B4E6C-528E-43FB-B20D-9C280EADEBE9}" srcOrd="0" destOrd="0" presId="urn:microsoft.com/office/officeart/2005/8/layout/cycle6"/>
    <dgm:cxn modelId="{4FBB83A5-55AD-4C16-8675-8A4947A17081}" type="presParOf" srcId="{3A0B4E6C-528E-43FB-B20D-9C280EADEBE9}" destId="{3FD3D702-8DD9-475B-85F7-D8B4EEB4C52A}" srcOrd="0" destOrd="0" presId="urn:microsoft.com/office/officeart/2005/8/layout/cycle6"/>
    <dgm:cxn modelId="{8A0000CD-7519-45CC-A501-1B7CB49F0938}" type="presParOf" srcId="{3A0B4E6C-528E-43FB-B20D-9C280EADEBE9}" destId="{7D622046-CD29-4602-B70A-812882441BDB}" srcOrd="1" destOrd="0" presId="urn:microsoft.com/office/officeart/2005/8/layout/cycle6"/>
    <dgm:cxn modelId="{CB783BA4-9B1C-4C69-9158-C9057126EE1E}" type="presParOf" srcId="{3A0B4E6C-528E-43FB-B20D-9C280EADEBE9}" destId="{E6487D38-9FEA-4621-9C59-17642534DB42}" srcOrd="2" destOrd="0" presId="urn:microsoft.com/office/officeart/2005/8/layout/cycle6"/>
    <dgm:cxn modelId="{6160099D-49CF-42BA-AD76-840D948A3E14}" type="presParOf" srcId="{3A0B4E6C-528E-43FB-B20D-9C280EADEBE9}" destId="{2F2889CC-6ADE-41C4-9687-2D3EC7BBB1D2}" srcOrd="3" destOrd="0" presId="urn:microsoft.com/office/officeart/2005/8/layout/cycle6"/>
    <dgm:cxn modelId="{B6A07809-CC9A-4861-A851-A4D388361E35}" type="presParOf" srcId="{3A0B4E6C-528E-43FB-B20D-9C280EADEBE9}" destId="{65E7D7F5-112A-4987-AAC1-709C78EEDC44}" srcOrd="4" destOrd="0" presId="urn:microsoft.com/office/officeart/2005/8/layout/cycle6"/>
    <dgm:cxn modelId="{71FAF660-C454-4DFD-8A2F-9B9EEA4BD393}" type="presParOf" srcId="{3A0B4E6C-528E-43FB-B20D-9C280EADEBE9}" destId="{D59ABBB3-637F-4B63-A5E5-E5BC62FAD5DA}" srcOrd="5" destOrd="0" presId="urn:microsoft.com/office/officeart/2005/8/layout/cycle6"/>
    <dgm:cxn modelId="{BB5529A8-D771-4097-92A9-D08D914E4CC1}" type="presParOf" srcId="{3A0B4E6C-528E-43FB-B20D-9C280EADEBE9}" destId="{059A500D-E5C3-402A-AA19-A22F1F8C1C3C}" srcOrd="6" destOrd="0" presId="urn:microsoft.com/office/officeart/2005/8/layout/cycle6"/>
    <dgm:cxn modelId="{1F3FB2C3-6D39-48C5-BCEE-B50CAC0AD9EC}" type="presParOf" srcId="{3A0B4E6C-528E-43FB-B20D-9C280EADEBE9}" destId="{CA39D6D6-22B1-4C6F-B3E2-252047526B20}" srcOrd="7" destOrd="0" presId="urn:microsoft.com/office/officeart/2005/8/layout/cycle6"/>
    <dgm:cxn modelId="{B8E959EE-957C-40C5-AE37-172717809AA5}" type="presParOf" srcId="{3A0B4E6C-528E-43FB-B20D-9C280EADEBE9}" destId="{1C6DBB02-A812-4803-AC55-637B1F785CF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7878F-8B41-40A4-BF2E-D73D4273853A}">
      <dsp:nvSpPr>
        <dsp:cNvPr id="0" name=""/>
        <dsp:cNvSpPr/>
      </dsp:nvSpPr>
      <dsp:spPr>
        <a:xfrm>
          <a:off x="6221" y="727689"/>
          <a:ext cx="1859575" cy="14059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entury Gothic" panose="020B0502020202020204" pitchFamily="34" charset="0"/>
              <a:ea typeface="+mn-ea"/>
              <a:cs typeface="+mn-cs"/>
            </a:rPr>
            <a:t>Федеральный оператор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 разрабатывает рекомендации по проектированию Центров «Точка роста» и Школьных Кванториумов.</a:t>
          </a:r>
          <a:endParaRPr lang="ru-RU" sz="1000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7399" y="768867"/>
        <a:ext cx="1777219" cy="1323550"/>
      </dsp:txXfrm>
    </dsp:sp>
    <dsp:sp modelId="{A6D9D17B-9257-4433-BC99-0297B92EEA73}">
      <dsp:nvSpPr>
        <dsp:cNvPr id="0" name=""/>
        <dsp:cNvSpPr/>
      </dsp:nvSpPr>
      <dsp:spPr>
        <a:xfrm>
          <a:off x="2051755" y="1200055"/>
          <a:ext cx="394230" cy="46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051755" y="1292290"/>
        <a:ext cx="275961" cy="276704"/>
      </dsp:txXfrm>
    </dsp:sp>
    <dsp:sp modelId="{D3C5968F-D565-4129-A76C-FABC564C14A9}">
      <dsp:nvSpPr>
        <dsp:cNvPr id="0" name=""/>
        <dsp:cNvSpPr/>
      </dsp:nvSpPr>
      <dsp:spPr>
        <a:xfrm>
          <a:off x="2609628" y="721822"/>
          <a:ext cx="1859575" cy="141764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entury Gothic" panose="020B0502020202020204" pitchFamily="34" charset="0"/>
              <a:ea typeface="+mn-ea"/>
              <a:cs typeface="+mn-cs"/>
            </a:rPr>
            <a:t>Региональный оператор 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формирует и утверждает типовой дизайн-проект Центров «Точка роста» и Школьных Кванториумов.</a:t>
          </a:r>
          <a:endParaRPr lang="ru-RU" sz="1000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651149" y="763343"/>
        <a:ext cx="1776533" cy="1334598"/>
      </dsp:txXfrm>
    </dsp:sp>
    <dsp:sp modelId="{04537D37-43C8-4F7D-A7E0-1795CAC655C2}">
      <dsp:nvSpPr>
        <dsp:cNvPr id="0" name=""/>
        <dsp:cNvSpPr/>
      </dsp:nvSpPr>
      <dsp:spPr>
        <a:xfrm>
          <a:off x="4655161" y="1200055"/>
          <a:ext cx="394230" cy="46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655161" y="1292290"/>
        <a:ext cx="275961" cy="276704"/>
      </dsp:txXfrm>
    </dsp:sp>
    <dsp:sp modelId="{BE378A76-A520-4FC9-85A4-DDE36310D7F3}">
      <dsp:nvSpPr>
        <dsp:cNvPr id="0" name=""/>
        <dsp:cNvSpPr/>
      </dsp:nvSpPr>
      <dsp:spPr>
        <a:xfrm>
          <a:off x="5213034" y="733549"/>
          <a:ext cx="1859575" cy="139418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entury Gothic" panose="020B0502020202020204" pitchFamily="34" charset="0"/>
              <a:ea typeface="+mn-ea"/>
              <a:cs typeface="+mn-cs"/>
            </a:rPr>
            <a:t>Общеобразовательная организация 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определяет набор пространств с учетом имеющихся в организации условий и </a:t>
          </a:r>
          <a:r>
            <a:rPr lang="ru-RU" sz="1000" u="sng" kern="1200" dirty="0" smtClean="0">
              <a:latin typeface="Century Gothic" panose="020B0502020202020204" pitchFamily="34" charset="0"/>
              <a:ea typeface="+mn-ea"/>
              <a:cs typeface="+mn-cs"/>
            </a:rPr>
            <a:t>рекомендаций регионального оператора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.</a:t>
          </a:r>
          <a:endParaRPr lang="ru-RU" sz="1000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253868" y="774383"/>
        <a:ext cx="1777907" cy="1312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7878F-8B41-40A4-BF2E-D73D4273853A}">
      <dsp:nvSpPr>
        <dsp:cNvPr id="0" name=""/>
        <dsp:cNvSpPr/>
      </dsp:nvSpPr>
      <dsp:spPr>
        <a:xfrm>
          <a:off x="4113" y="549584"/>
          <a:ext cx="1798602" cy="2343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Федеральный оператор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формирует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примерный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перечень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оборудования для создания и обеспечения функционирования Центров «Точка роста» и Школьных Кванториумов.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6792" y="602263"/>
        <a:ext cx="1693244" cy="2238445"/>
      </dsp:txXfrm>
    </dsp:sp>
    <dsp:sp modelId="{A6D9D17B-9257-4433-BC99-0297B92EEA73}">
      <dsp:nvSpPr>
        <dsp:cNvPr id="0" name=""/>
        <dsp:cNvSpPr/>
      </dsp:nvSpPr>
      <dsp:spPr>
        <a:xfrm>
          <a:off x="1982576" y="1498459"/>
          <a:ext cx="381303" cy="446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982576" y="1587670"/>
        <a:ext cx="266912" cy="267631"/>
      </dsp:txXfrm>
    </dsp:sp>
    <dsp:sp modelId="{D3C5968F-D565-4129-A76C-FABC564C14A9}">
      <dsp:nvSpPr>
        <dsp:cNvPr id="0" name=""/>
        <dsp:cNvSpPr/>
      </dsp:nvSpPr>
      <dsp:spPr>
        <a:xfrm>
          <a:off x="2522156" y="549584"/>
          <a:ext cx="1798602" cy="234380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Региональный оператор 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формирует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перечень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оборудования создания и обеспечения функционирования Центров «Точка роста» и Школьных Кванториумов.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574835" y="602263"/>
        <a:ext cx="1693244" cy="2238445"/>
      </dsp:txXfrm>
    </dsp:sp>
    <dsp:sp modelId="{04537D37-43C8-4F7D-A7E0-1795CAC655C2}">
      <dsp:nvSpPr>
        <dsp:cNvPr id="0" name=""/>
        <dsp:cNvSpPr/>
      </dsp:nvSpPr>
      <dsp:spPr>
        <a:xfrm>
          <a:off x="4500619" y="1498459"/>
          <a:ext cx="381303" cy="446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500619" y="1587670"/>
        <a:ext cx="266912" cy="267631"/>
      </dsp:txXfrm>
    </dsp:sp>
    <dsp:sp modelId="{BE378A76-A520-4FC9-85A4-DDE36310D7F3}">
      <dsp:nvSpPr>
        <dsp:cNvPr id="0" name=""/>
        <dsp:cNvSpPr/>
      </dsp:nvSpPr>
      <dsp:spPr>
        <a:xfrm>
          <a:off x="5040199" y="549584"/>
          <a:ext cx="1798602" cy="2343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Федеральный оператор 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формирует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заключение о соответствии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перечня  единой технологической среде национального проекта «Образование» 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092878" y="602263"/>
        <a:ext cx="1693244" cy="2238445"/>
      </dsp:txXfrm>
    </dsp:sp>
    <dsp:sp modelId="{330D1940-DB2C-4FA8-A3BC-0DBAEDA7CCC6}">
      <dsp:nvSpPr>
        <dsp:cNvPr id="0" name=""/>
        <dsp:cNvSpPr/>
      </dsp:nvSpPr>
      <dsp:spPr>
        <a:xfrm>
          <a:off x="7018662" y="1498459"/>
          <a:ext cx="381303" cy="446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018662" y="1587670"/>
        <a:ext cx="266912" cy="267631"/>
      </dsp:txXfrm>
    </dsp:sp>
    <dsp:sp modelId="{1C6D7DF3-70F7-4F65-A2E9-888CA21C1862}">
      <dsp:nvSpPr>
        <dsp:cNvPr id="0" name=""/>
        <dsp:cNvSpPr/>
      </dsp:nvSpPr>
      <dsp:spPr>
        <a:xfrm>
          <a:off x="7558243" y="549584"/>
          <a:ext cx="1798602" cy="234380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Региональный координатор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объявляет закупки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товаров, работ и услуг для создания Центров «Точка роста» и Школьных Кванториумов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7610922" y="602263"/>
        <a:ext cx="1693244" cy="2238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3D702-8DD9-475B-85F7-D8B4EEB4C52A}">
      <dsp:nvSpPr>
        <dsp:cNvPr id="0" name=""/>
        <dsp:cNvSpPr/>
      </dsp:nvSpPr>
      <dsp:spPr>
        <a:xfrm>
          <a:off x="1583647" y="1641"/>
          <a:ext cx="1648310" cy="10714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Региональный институт развития образования </a:t>
          </a:r>
          <a:endParaRPr lang="ru-RU" sz="10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635948" y="53942"/>
        <a:ext cx="1543708" cy="966799"/>
      </dsp:txXfrm>
    </dsp:sp>
    <dsp:sp modelId="{E6487D38-9FEA-4621-9C59-17642534DB42}">
      <dsp:nvSpPr>
        <dsp:cNvPr id="0" name=""/>
        <dsp:cNvSpPr/>
      </dsp:nvSpPr>
      <dsp:spPr>
        <a:xfrm>
          <a:off x="978507" y="537342"/>
          <a:ext cx="2858590" cy="2858590"/>
        </a:xfrm>
        <a:custGeom>
          <a:avLst/>
          <a:gdLst/>
          <a:ahLst/>
          <a:cxnLst/>
          <a:rect l="0" t="0" r="0" b="0"/>
          <a:pathLst>
            <a:path>
              <a:moveTo>
                <a:pt x="2265431" y="270088"/>
              </a:moveTo>
              <a:arcTo wR="1429295" hR="1429295" stAng="18348175" swAng="3647960"/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889CC-6ADE-41C4-9687-2D3EC7BBB1D2}">
      <dsp:nvSpPr>
        <dsp:cNvPr id="0" name=""/>
        <dsp:cNvSpPr/>
      </dsp:nvSpPr>
      <dsp:spPr>
        <a:xfrm>
          <a:off x="2821453" y="2145584"/>
          <a:ext cx="1648310" cy="10714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Технопарк «Кванториум» на базе педагогического вуза</a:t>
          </a:r>
          <a:endParaRPr lang="ru-RU" sz="10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873754" y="2197885"/>
        <a:ext cx="1543708" cy="966799"/>
      </dsp:txXfrm>
    </dsp:sp>
    <dsp:sp modelId="{D59ABBB3-637F-4B63-A5E5-E5BC62FAD5DA}">
      <dsp:nvSpPr>
        <dsp:cNvPr id="0" name=""/>
        <dsp:cNvSpPr/>
      </dsp:nvSpPr>
      <dsp:spPr>
        <a:xfrm>
          <a:off x="978507" y="537342"/>
          <a:ext cx="2858590" cy="2858590"/>
        </a:xfrm>
        <a:custGeom>
          <a:avLst/>
          <a:gdLst/>
          <a:ahLst/>
          <a:cxnLst/>
          <a:rect l="0" t="0" r="0" b="0"/>
          <a:pathLst>
            <a:path>
              <a:moveTo>
                <a:pt x="2109616" y="2686294"/>
              </a:moveTo>
              <a:arcTo wR="1429295" hR="1429295" stAng="3694594" swAng="3410812"/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A500D-E5C3-402A-AA19-A22F1F8C1C3C}">
      <dsp:nvSpPr>
        <dsp:cNvPr id="0" name=""/>
        <dsp:cNvSpPr/>
      </dsp:nvSpPr>
      <dsp:spPr>
        <a:xfrm>
          <a:off x="345841" y="2145584"/>
          <a:ext cx="1648310" cy="10714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Центр непрерывного повышения профессионального мастерства</a:t>
          </a:r>
          <a:endParaRPr lang="ru-RU" sz="10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98142" y="2197885"/>
        <a:ext cx="1543708" cy="966799"/>
      </dsp:txXfrm>
    </dsp:sp>
    <dsp:sp modelId="{1C6DBB02-A812-4803-AC55-637B1F785CFE}">
      <dsp:nvSpPr>
        <dsp:cNvPr id="0" name=""/>
        <dsp:cNvSpPr/>
      </dsp:nvSpPr>
      <dsp:spPr>
        <a:xfrm>
          <a:off x="978507" y="537342"/>
          <a:ext cx="2858590" cy="2858590"/>
        </a:xfrm>
        <a:custGeom>
          <a:avLst/>
          <a:gdLst/>
          <a:ahLst/>
          <a:cxnLst/>
          <a:rect l="0" t="0" r="0" b="0"/>
          <a:pathLst>
            <a:path>
              <a:moveTo>
                <a:pt x="9478" y="1593630"/>
              </a:moveTo>
              <a:arcTo wR="1429295" hR="1429295" stAng="10403865" swAng="3647960"/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E9675-295A-0243-AB77-2660C53AF8F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5AE28-77C4-A94D-9F91-7D0D518A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6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2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1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6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905345D-402B-43CD-99B0-C269DF06C760}"/>
              </a:ext>
            </a:extLst>
          </p:cNvPr>
          <p:cNvSpPr/>
          <p:nvPr userDrawn="1"/>
        </p:nvSpPr>
        <p:spPr>
          <a:xfrm rot="10800000" flipH="1">
            <a:off x="1045" y="-1"/>
            <a:ext cx="13438728" cy="75596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A88C54"/>
              </a:gs>
            </a:gsLst>
            <a:lin ang="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B138146-3D2A-4772-B255-C3C79A5AEFD2}"/>
              </a:ext>
            </a:extLst>
          </p:cNvPr>
          <p:cNvSpPr/>
          <p:nvPr userDrawn="1"/>
        </p:nvSpPr>
        <p:spPr>
          <a:xfrm>
            <a:off x="2" y="233204"/>
            <a:ext cx="13439775" cy="7093268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rgbClr val="F2F2F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C16F3E-9F3A-446F-9E5E-C138197E3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1" t="71898"/>
          <a:stretch/>
        </p:blipFill>
        <p:spPr>
          <a:xfrm flipV="1">
            <a:off x="8683914" y="-5"/>
            <a:ext cx="4754815" cy="22522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94D014D-6780-4E19-9F46-A5457498F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79" t="7021" r="-3879" b="-3738"/>
          <a:stretch/>
        </p:blipFill>
        <p:spPr>
          <a:xfrm rot="17717621">
            <a:off x="416554" y="5311271"/>
            <a:ext cx="1689879" cy="3589089"/>
          </a:xfrm>
          <a:custGeom>
            <a:avLst/>
            <a:gdLst>
              <a:gd name="connsiteX0" fmla="*/ 1689879 w 1689879"/>
              <a:gd name="connsiteY0" fmla="*/ 0 h 3589089"/>
              <a:gd name="connsiteX1" fmla="*/ 1689879 w 1689879"/>
              <a:gd name="connsiteY1" fmla="*/ 3589089 h 3589089"/>
              <a:gd name="connsiteX2" fmla="*/ 1190990 w 1689879"/>
              <a:gd name="connsiteY2" fmla="*/ 3589089 h 3589089"/>
              <a:gd name="connsiteX3" fmla="*/ 0 w 1689879"/>
              <a:gd name="connsiteY3" fmla="*/ 1068810 h 3589089"/>
              <a:gd name="connsiteX4" fmla="*/ 0 w 1689879"/>
              <a:gd name="connsiteY4" fmla="*/ 798574 h 358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879" h="3589089">
                <a:moveTo>
                  <a:pt x="1689879" y="0"/>
                </a:moveTo>
                <a:lnTo>
                  <a:pt x="1689879" y="3589089"/>
                </a:lnTo>
                <a:lnTo>
                  <a:pt x="1190990" y="3589089"/>
                </a:lnTo>
                <a:lnTo>
                  <a:pt x="0" y="1068810"/>
                </a:lnTo>
                <a:lnTo>
                  <a:pt x="0" y="798574"/>
                </a:lnTo>
                <a:close/>
              </a:path>
            </a:pathLst>
          </a:cu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8B14343-B7EB-C06A-8A95-A034B5E337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57533" y="1026767"/>
            <a:ext cx="1770618" cy="504522"/>
          </a:xfrm>
          <a:prstGeom prst="rect">
            <a:avLst/>
          </a:prstGeom>
        </p:spPr>
      </p:pic>
      <p:pic>
        <p:nvPicPr>
          <p:cNvPr id="9" name="Picture 2" descr="Национальный проект «Образование» |">
            <a:extLst>
              <a:ext uri="{FF2B5EF4-FFF2-40B4-BE49-F238E27FC236}">
                <a16:creationId xmlns:a16="http://schemas.microsoft.com/office/drawing/2014/main" xmlns="" id="{1EA5582B-3501-856C-1505-C6F9D9E9F4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8" y="525517"/>
            <a:ext cx="1631274" cy="16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04612DA-80C4-F615-404B-E09574DE9F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1056" y="6374245"/>
            <a:ext cx="2021367" cy="51346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AC3ACE74-3BDE-44DE-AA2F-9A6B2A88231D}"/>
              </a:ext>
            </a:extLst>
          </p:cNvPr>
          <p:cNvGrpSpPr/>
          <p:nvPr userDrawn="1"/>
        </p:nvGrpSpPr>
        <p:grpSpPr>
          <a:xfrm>
            <a:off x="10162906" y="445721"/>
            <a:ext cx="1540043" cy="1540043"/>
            <a:chOff x="756270" y="311366"/>
            <a:chExt cx="1582169" cy="1582169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1B595301-56F7-4F81-9E0F-17F4B4C2389F}"/>
                </a:ext>
              </a:extLst>
            </p:cNvPr>
            <p:cNvSpPr/>
            <p:nvPr/>
          </p:nvSpPr>
          <p:spPr>
            <a:xfrm>
              <a:off x="756270" y="311366"/>
              <a:ext cx="1582169" cy="158216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220C0310-C9BA-4F60-91B4-11D8CA58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632" y="590168"/>
              <a:ext cx="1035536" cy="936124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B6DB5F5F-A079-E9CE-10AA-F21CD002416B}"/>
              </a:ext>
            </a:extLst>
          </p:cNvPr>
          <p:cNvGrpSpPr/>
          <p:nvPr userDrawn="1"/>
        </p:nvGrpSpPr>
        <p:grpSpPr>
          <a:xfrm>
            <a:off x="12189313" y="3595225"/>
            <a:ext cx="1325847" cy="3658734"/>
            <a:chOff x="-500051" y="987373"/>
            <a:chExt cx="1884558" cy="6537138"/>
          </a:xfrm>
        </p:grpSpPr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xmlns="" id="{EC6141EB-BA27-A3FE-A13E-84280BFDD738}"/>
                </a:ext>
              </a:extLst>
            </p:cNvPr>
            <p:cNvSpPr/>
            <p:nvPr userDrawn="1"/>
          </p:nvSpPr>
          <p:spPr>
            <a:xfrm rot="16200000">
              <a:off x="-1155629" y="1642951"/>
              <a:ext cx="2226186" cy="915030"/>
            </a:xfrm>
            <a:prstGeom prst="parallelogram">
              <a:avLst>
                <a:gd name="adj" fmla="val 102443"/>
              </a:avLst>
            </a:prstGeom>
            <a:solidFill>
              <a:srgbClr val="ED1C24">
                <a:alpha val="452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24"/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C1239130-7F7F-B8C6-F5FB-75070C595137}"/>
                </a:ext>
              </a:extLst>
            </p:cNvPr>
            <p:cNvGrpSpPr/>
            <p:nvPr userDrawn="1"/>
          </p:nvGrpSpPr>
          <p:grpSpPr>
            <a:xfrm>
              <a:off x="-456494" y="2407726"/>
              <a:ext cx="1841001" cy="5116785"/>
              <a:chOff x="7838129" y="-1874544"/>
              <a:chExt cx="3447658" cy="9582239"/>
            </a:xfrm>
          </p:grpSpPr>
          <p:sp>
            <p:nvSpPr>
              <p:cNvPr id="26" name="Параллелограмм 25">
                <a:extLst>
                  <a:ext uri="{FF2B5EF4-FFF2-40B4-BE49-F238E27FC236}">
                    <a16:creationId xmlns:a16="http://schemas.microsoft.com/office/drawing/2014/main" xmlns="" id="{FE8AC744-32A0-5D14-7B15-21C8F1C7FF12}"/>
                  </a:ext>
                </a:extLst>
              </p:cNvPr>
              <p:cNvSpPr/>
              <p:nvPr/>
            </p:nvSpPr>
            <p:spPr>
              <a:xfrm rot="5400000" flipH="1">
                <a:off x="8344500" y="4766408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9050">
                <a:solidFill>
                  <a:srgbClr val="ED1C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7" name="Параллелограмм 26">
                <a:extLst>
                  <a:ext uri="{FF2B5EF4-FFF2-40B4-BE49-F238E27FC236}">
                    <a16:creationId xmlns:a16="http://schemas.microsoft.com/office/drawing/2014/main" xmlns="" id="{D6C14571-C361-68E7-0A0E-BD8BE029A435}"/>
                  </a:ext>
                </a:extLst>
              </p:cNvPr>
              <p:cNvSpPr/>
              <p:nvPr/>
            </p:nvSpPr>
            <p:spPr>
              <a:xfrm rot="16200000">
                <a:off x="6610425" y="2100829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9050">
                <a:solidFill>
                  <a:srgbClr val="ED1C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8" name="Параллелограмм 27">
                <a:extLst>
                  <a:ext uri="{FF2B5EF4-FFF2-40B4-BE49-F238E27FC236}">
                    <a16:creationId xmlns:a16="http://schemas.microsoft.com/office/drawing/2014/main" xmlns="" id="{FFF37BE4-3CC0-E46C-EDDA-33A04FC673EE}"/>
                  </a:ext>
                </a:extLst>
              </p:cNvPr>
              <p:cNvSpPr/>
              <p:nvPr/>
            </p:nvSpPr>
            <p:spPr>
              <a:xfrm rot="5400000" flipH="1">
                <a:off x="8344500" y="-646840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9050">
                <a:solidFill>
                  <a:srgbClr val="ED1C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</p:grp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0335080-9E1A-BDD9-456E-52A2F5820DC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79" y="6247138"/>
            <a:ext cx="1880540" cy="6149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95" y="579518"/>
            <a:ext cx="933822" cy="13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61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B6DFEE3-AA3D-EB7E-6066-D23D120B71CC}"/>
              </a:ext>
            </a:extLst>
          </p:cNvPr>
          <p:cNvSpPr/>
          <p:nvPr userDrawn="1"/>
        </p:nvSpPr>
        <p:spPr>
          <a:xfrm rot="10800000" flipH="1">
            <a:off x="1045" y="-1"/>
            <a:ext cx="13438728" cy="75596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A88C54"/>
              </a:gs>
            </a:gsLst>
            <a:lin ang="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FAAE239-D10B-BE92-156E-009351C93DAC}"/>
              </a:ext>
            </a:extLst>
          </p:cNvPr>
          <p:cNvSpPr/>
          <p:nvPr userDrawn="1"/>
        </p:nvSpPr>
        <p:spPr>
          <a:xfrm>
            <a:off x="2" y="233204"/>
            <a:ext cx="13439775" cy="7093268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rgbClr val="F2F2F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0E6E5F-96EC-9006-FF62-1A328B63A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1" t="71898" r="13397"/>
          <a:stretch/>
        </p:blipFill>
        <p:spPr>
          <a:xfrm flipV="1">
            <a:off x="10630874" y="-6"/>
            <a:ext cx="2807856" cy="19501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0873512-6419-9CF4-433D-3DC986BB2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55000"/>
          </a:blip>
          <a:srcRect l="3879" t="7021" r="-3879" b="-3738"/>
          <a:stretch/>
        </p:blipFill>
        <p:spPr>
          <a:xfrm rot="17717621">
            <a:off x="651158" y="5184607"/>
            <a:ext cx="1475819" cy="3940056"/>
          </a:xfrm>
          <a:custGeom>
            <a:avLst/>
            <a:gdLst>
              <a:gd name="connsiteX0" fmla="*/ 1689879 w 1689879"/>
              <a:gd name="connsiteY0" fmla="*/ 0 h 3589089"/>
              <a:gd name="connsiteX1" fmla="*/ 1689879 w 1689879"/>
              <a:gd name="connsiteY1" fmla="*/ 3589089 h 3589089"/>
              <a:gd name="connsiteX2" fmla="*/ 1190990 w 1689879"/>
              <a:gd name="connsiteY2" fmla="*/ 3589089 h 3589089"/>
              <a:gd name="connsiteX3" fmla="*/ 0 w 1689879"/>
              <a:gd name="connsiteY3" fmla="*/ 1068810 h 3589089"/>
              <a:gd name="connsiteX4" fmla="*/ 0 w 1689879"/>
              <a:gd name="connsiteY4" fmla="*/ 798574 h 358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879" h="3589089">
                <a:moveTo>
                  <a:pt x="1689879" y="0"/>
                </a:moveTo>
                <a:lnTo>
                  <a:pt x="1689879" y="3589089"/>
                </a:lnTo>
                <a:lnTo>
                  <a:pt x="1190990" y="3589089"/>
                </a:lnTo>
                <a:lnTo>
                  <a:pt x="0" y="1068810"/>
                </a:lnTo>
                <a:lnTo>
                  <a:pt x="0" y="798574"/>
                </a:ln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95167D-2404-6166-8522-932375045A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09709" y="6296812"/>
            <a:ext cx="2786347" cy="70778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133746" y="6791035"/>
            <a:ext cx="105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E0303"/>
                </a:solidFill>
                <a:latin typeface="Century Gothic" panose="020B0502020202020204" pitchFamily="34" charset="0"/>
              </a:rPr>
              <a:t>обратная </a:t>
            </a:r>
            <a:endParaRPr lang="ru-RU" sz="1200" b="1" dirty="0" smtClean="0">
              <a:solidFill>
                <a:srgbClr val="7E0303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7E0303"/>
                </a:solidFill>
                <a:latin typeface="Century Gothic" panose="020B0502020202020204" pitchFamily="34" charset="0"/>
              </a:rPr>
              <a:t>связь</a:t>
            </a:r>
            <a:endParaRPr lang="ru-RU" sz="1200" b="1" dirty="0">
              <a:solidFill>
                <a:srgbClr val="7E030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0335080-9E1A-BDD9-456E-52A2F5820D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23" y="6272558"/>
            <a:ext cx="2069666" cy="676781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DB02F70-3DE9-DACE-2838-F5E9E8F78238}"/>
              </a:ext>
            </a:extLst>
          </p:cNvPr>
          <p:cNvGrpSpPr/>
          <p:nvPr userDrawn="1"/>
        </p:nvGrpSpPr>
        <p:grpSpPr>
          <a:xfrm>
            <a:off x="0" y="0"/>
            <a:ext cx="4308260" cy="461162"/>
            <a:chOff x="191440" y="6635239"/>
            <a:chExt cx="5710991" cy="768429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C1239130-7F7F-B8C6-F5FB-75070C595137}"/>
                </a:ext>
              </a:extLst>
            </p:cNvPr>
            <p:cNvGrpSpPr/>
            <p:nvPr userDrawn="1"/>
          </p:nvGrpSpPr>
          <p:grpSpPr>
            <a:xfrm rot="5400000">
              <a:off x="875091" y="5951588"/>
              <a:ext cx="768428" cy="2135729"/>
              <a:chOff x="7838129" y="-1874544"/>
              <a:chExt cx="3447658" cy="9582239"/>
            </a:xfrm>
          </p:grpSpPr>
          <p:sp>
            <p:nvSpPr>
              <p:cNvPr id="21" name="Параллелограмм 20">
                <a:extLst>
                  <a:ext uri="{FF2B5EF4-FFF2-40B4-BE49-F238E27FC236}">
                    <a16:creationId xmlns:a16="http://schemas.microsoft.com/office/drawing/2014/main" xmlns="" id="{FE8AC744-32A0-5D14-7B15-21C8F1C7FF12}"/>
                  </a:ext>
                </a:extLst>
              </p:cNvPr>
              <p:cNvSpPr/>
              <p:nvPr/>
            </p:nvSpPr>
            <p:spPr>
              <a:xfrm rot="5400000" flipH="1">
                <a:off x="8344500" y="4766408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3" name="Параллелограмм 22">
                <a:extLst>
                  <a:ext uri="{FF2B5EF4-FFF2-40B4-BE49-F238E27FC236}">
                    <a16:creationId xmlns:a16="http://schemas.microsoft.com/office/drawing/2014/main" xmlns="" id="{D6C14571-C361-68E7-0A0E-BD8BE029A435}"/>
                  </a:ext>
                </a:extLst>
              </p:cNvPr>
              <p:cNvSpPr/>
              <p:nvPr/>
            </p:nvSpPr>
            <p:spPr>
              <a:xfrm rot="16200000">
                <a:off x="6610425" y="2100829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4" name="Параллелограмм 23">
                <a:extLst>
                  <a:ext uri="{FF2B5EF4-FFF2-40B4-BE49-F238E27FC236}">
                    <a16:creationId xmlns:a16="http://schemas.microsoft.com/office/drawing/2014/main" xmlns="" id="{FFF37BE4-3CC0-E46C-EDDA-33A04FC673EE}"/>
                  </a:ext>
                </a:extLst>
              </p:cNvPr>
              <p:cNvSpPr/>
              <p:nvPr/>
            </p:nvSpPr>
            <p:spPr>
              <a:xfrm rot="5400000" flipH="1">
                <a:off x="8344500" y="-646840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59F4939D-E420-8B38-C5BA-F2FB76ABD2CF}"/>
                </a:ext>
              </a:extLst>
            </p:cNvPr>
            <p:cNvGrpSpPr/>
            <p:nvPr userDrawn="1"/>
          </p:nvGrpSpPr>
          <p:grpSpPr>
            <a:xfrm rot="16200000" flipV="1">
              <a:off x="2651889" y="5951589"/>
              <a:ext cx="768428" cy="2135729"/>
              <a:chOff x="7838129" y="-1874544"/>
              <a:chExt cx="3447658" cy="9582239"/>
            </a:xfrm>
          </p:grpSpPr>
          <p:sp>
            <p:nvSpPr>
              <p:cNvPr id="18" name="Параллелограмм 17">
                <a:extLst>
                  <a:ext uri="{FF2B5EF4-FFF2-40B4-BE49-F238E27FC236}">
                    <a16:creationId xmlns:a16="http://schemas.microsoft.com/office/drawing/2014/main" xmlns="" id="{88EC117B-1E0E-0E27-9445-77E14D2571CD}"/>
                  </a:ext>
                </a:extLst>
              </p:cNvPr>
              <p:cNvSpPr/>
              <p:nvPr/>
            </p:nvSpPr>
            <p:spPr>
              <a:xfrm rot="5400000" flipH="1">
                <a:off x="8344500" y="4766408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19" name="Параллелограмм 18">
                <a:extLst>
                  <a:ext uri="{FF2B5EF4-FFF2-40B4-BE49-F238E27FC236}">
                    <a16:creationId xmlns:a16="http://schemas.microsoft.com/office/drawing/2014/main" xmlns="" id="{7D877B99-7B2B-A2FC-01E4-C52749AA11E9}"/>
                  </a:ext>
                </a:extLst>
              </p:cNvPr>
              <p:cNvSpPr/>
              <p:nvPr/>
            </p:nvSpPr>
            <p:spPr>
              <a:xfrm rot="16200000">
                <a:off x="6610425" y="2100829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0" name="Параллелограмм 19">
                <a:extLst>
                  <a:ext uri="{FF2B5EF4-FFF2-40B4-BE49-F238E27FC236}">
                    <a16:creationId xmlns:a16="http://schemas.microsoft.com/office/drawing/2014/main" xmlns="" id="{146A4273-3E09-5902-6774-18E3DFC5FEE0}"/>
                  </a:ext>
                </a:extLst>
              </p:cNvPr>
              <p:cNvSpPr/>
              <p:nvPr/>
            </p:nvSpPr>
            <p:spPr>
              <a:xfrm rot="5400000" flipH="1">
                <a:off x="8344500" y="-646840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80CE2A15-E8CA-63D5-ABEE-7A5F33D4D264}"/>
                </a:ext>
              </a:extLst>
            </p:cNvPr>
            <p:cNvGrpSpPr/>
            <p:nvPr userDrawn="1"/>
          </p:nvGrpSpPr>
          <p:grpSpPr>
            <a:xfrm rot="5400000">
              <a:off x="4450353" y="5951589"/>
              <a:ext cx="768428" cy="2135729"/>
              <a:chOff x="7838129" y="-1874544"/>
              <a:chExt cx="3447658" cy="9582239"/>
            </a:xfrm>
          </p:grpSpPr>
          <p:sp>
            <p:nvSpPr>
              <p:cNvPr id="15" name="Параллелограмм 14">
                <a:extLst>
                  <a:ext uri="{FF2B5EF4-FFF2-40B4-BE49-F238E27FC236}">
                    <a16:creationId xmlns:a16="http://schemas.microsoft.com/office/drawing/2014/main" xmlns="" id="{B96FE849-19F2-38E8-6792-EEA67AB94D14}"/>
                  </a:ext>
                </a:extLst>
              </p:cNvPr>
              <p:cNvSpPr/>
              <p:nvPr/>
            </p:nvSpPr>
            <p:spPr>
              <a:xfrm rot="5400000" flipH="1">
                <a:off x="8344500" y="4766408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16" name="Параллелограмм 15">
                <a:extLst>
                  <a:ext uri="{FF2B5EF4-FFF2-40B4-BE49-F238E27FC236}">
                    <a16:creationId xmlns:a16="http://schemas.microsoft.com/office/drawing/2014/main" xmlns="" id="{51692609-1D08-263C-6E38-0A3E8DB0D5C2}"/>
                  </a:ext>
                </a:extLst>
              </p:cNvPr>
              <p:cNvSpPr/>
              <p:nvPr/>
            </p:nvSpPr>
            <p:spPr>
              <a:xfrm rot="16200000">
                <a:off x="6610425" y="2100829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17" name="Параллелограмм 16">
                <a:extLst>
                  <a:ext uri="{FF2B5EF4-FFF2-40B4-BE49-F238E27FC236}">
                    <a16:creationId xmlns:a16="http://schemas.microsoft.com/office/drawing/2014/main" xmlns="" id="{1B8579AE-4C71-E869-7D09-4E6E2B5D240C}"/>
                  </a:ext>
                </a:extLst>
              </p:cNvPr>
              <p:cNvSpPr/>
              <p:nvPr/>
            </p:nvSpPr>
            <p:spPr>
              <a:xfrm rot="5400000" flipH="1">
                <a:off x="8344500" y="-646840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</p:grpSp>
      </p:grp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807" y="5702719"/>
            <a:ext cx="1069763" cy="10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03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8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5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1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2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5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7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6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0406-15B7-4093-A69D-2D1FF74F0C5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8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86" r:id="rId1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UA_tl4ZiE" TargetMode="External"/><Relationship Id="rId2" Type="http://schemas.openxmlformats.org/officeDocument/2006/relationships/hyperlink" Target="https://t.me/TR_metod/16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pcenter.ru/d/s/nutSlJafnKw4tmPZgPvrjzLXGcmG258i/8ljU6V7zf3Raq9j5kizyMTuLtD5UfY9J-iL_AdBi2YAk" TargetMode="External"/><Relationship Id="rId2" Type="http://schemas.openxmlformats.org/officeDocument/2006/relationships/hyperlink" Target="https://t.me/ScKvant_metod/2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tel:+74959692617" TargetMode="External"/><Relationship Id="rId2" Type="http://schemas.openxmlformats.org/officeDocument/2006/relationships/hyperlink" Target="https://apkpro.r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gif"/><Relationship Id="rId4" Type="http://schemas.openxmlformats.org/officeDocument/2006/relationships/hyperlink" Target="mailto:academy@apkpro.r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s://mpcenter.ru/national-project/informacionnoe-soprovozhdenie/tochka-rosta/ped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mpcenter.ru/national-project/informacionnoe-soprovozhdenie/quantorium/ped/" TargetMode="External"/><Relationship Id="rId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R_metod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t.me/ScKvant_metod" TargetMode="External"/><Relationship Id="rId4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2.gif"/><Relationship Id="rId7" Type="http://schemas.openxmlformats.org/officeDocument/2006/relationships/hyperlink" Target="https://mpcenter.ru/national-project/informacionnoe-soprovozhdenie/tochka-rosta/&#1053;&#1072;&#1074;&#1080;&#1075;&#1072;&#1090;&#1086;&#1088;_&#1087;&#1086;&#1083;&#1077;&#1079;&#1085;&#1099;&#1093;_&#1084;&#1072;&#1090;&#1077;&#1088;&#1080;&#1072;&#1083;&#1086;&#1074;_&#1058;&#1056;.pdf" TargetMode="External"/><Relationship Id="rId2" Type="http://schemas.openxmlformats.org/officeDocument/2006/relationships/hyperlink" Target="https://mpcenter.ru/national-project/informacionnoe-soprovozhdenie/tochka-rosta/ped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gif"/><Relationship Id="rId5" Type="http://schemas.openxmlformats.org/officeDocument/2006/relationships/hyperlink" Target="https://mpcenter.ru/national-project/informacionnoe-soprovozhdenie/quantorium/ped/" TargetMode="External"/><Relationship Id="rId4" Type="http://schemas.openxmlformats.org/officeDocument/2006/relationships/image" Target="../media/image33.gif"/><Relationship Id="rId9" Type="http://schemas.openxmlformats.org/officeDocument/2006/relationships/hyperlink" Target="https://mpcenter.ru/national-project/informacionnoe-soprovozhdenie/quantorium/&#1053;&#1072;&#1074;&#1080;&#1075;&#1072;&#1090;&#1086;&#1088;_&#1087;&#1086;&#1083;&#1077;&#1079;&#1085;&#1099;&#1093;_&#1084;&#1072;&#1090;&#1077;&#1088;&#1080;&#1072;&#1083;&#1086;&#1074;_&#1064;&#1050;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R_metod/32" TargetMode="External"/><Relationship Id="rId2" Type="http://schemas.openxmlformats.org/officeDocument/2006/relationships/hyperlink" Target="https://t.me/TR_metod/3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pcenter.ru/d/s/nutSlJafnKw4tmPZgPvrjzLXGcmG258i/8ljU6V7zf3Raq9j5kizyMTuLtD5UfY9J-iL_AdBi2YAk" TargetMode="External"/><Relationship Id="rId2" Type="http://schemas.openxmlformats.org/officeDocument/2006/relationships/hyperlink" Target="https://t.me/ScKvant_metod/2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s://t.me/ScKvant_metod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hyperlink" Target="https://t.me/TR_metod" TargetMode="External"/><Relationship Id="rId4" Type="http://schemas.openxmlformats.org/officeDocument/2006/relationships/image" Target="../media/image1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hyperlink" Target="https://vk.com/mpcenter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R_metod/161" TargetMode="External"/><Relationship Id="rId2" Type="http://schemas.openxmlformats.org/officeDocument/2006/relationships/hyperlink" Target="https://t.me/TR_metod/162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ScKvant_metod/108" TargetMode="External"/><Relationship Id="rId2" Type="http://schemas.openxmlformats.org/officeDocument/2006/relationships/hyperlink" Target="https://t.me/ScKvant_metod/109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jjUzwZEwNeE2yg" TargetMode="External"/><Relationship Id="rId7" Type="http://schemas.openxmlformats.org/officeDocument/2006/relationships/image" Target="../media/image2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gif"/><Relationship Id="rId5" Type="http://schemas.openxmlformats.org/officeDocument/2006/relationships/hyperlink" Target="https://disk.yandex.ru/d/V6dmIYnUFOG6-w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0" y="2344615"/>
            <a:ext cx="13439775" cy="2162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Century Gothic" panose="020B0502020202020204" pitchFamily="34" charset="0"/>
              </a:rPr>
              <a:t>Школьные Кванториумы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Century Gothic" panose="020B0502020202020204" pitchFamily="34" charset="0"/>
              </a:rPr>
              <a:t>и центры образования «Точка роста»: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Century Gothic" panose="020B0502020202020204" pitchFamily="34" charset="0"/>
              </a:rPr>
              <a:t>актуальные вопросы, ответы и решения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324" y="4507523"/>
            <a:ext cx="12951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Century Gothic" panose="020B0502020202020204" pitchFamily="34" charset="0"/>
              </a:rPr>
              <a:t>22 июня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17279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Не получается запустить программу на ноутбуке.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Очень нужен комплект оборудования «ГИА-лаборатория».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>
                <a:latin typeface="Century Gothic" panose="020B0502020202020204" pitchFamily="34" charset="0"/>
              </a:rPr>
              <a:t>Подскажите пожалуйста пароль на ноутбук «Аккорд </a:t>
            </a:r>
            <a:r>
              <a:rPr lang="ru-RU" sz="1500" i="1" dirty="0" err="1">
                <a:latin typeface="Century Gothic" panose="020B0502020202020204" pitchFamily="34" charset="0"/>
              </a:rPr>
              <a:t>Киа</a:t>
            </a:r>
            <a:r>
              <a:rPr lang="ru-RU" sz="1500" i="1" dirty="0" smtClean="0">
                <a:latin typeface="Century Gothic" panose="020B0502020202020204" pitchFamily="34" charset="0"/>
              </a:rPr>
              <a:t>».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>
                <a:latin typeface="Century Gothic" panose="020B0502020202020204" pitchFamily="34" charset="0"/>
              </a:rPr>
              <a:t>При установке программы </a:t>
            </a:r>
            <a:r>
              <a:rPr lang="ru-RU" sz="1500" i="1" dirty="0" err="1">
                <a:latin typeface="Century Gothic" panose="020B0502020202020204" pitchFamily="34" charset="0"/>
              </a:rPr>
              <a:t>Releon</a:t>
            </a:r>
            <a:r>
              <a:rPr lang="ru-RU" sz="1500" i="1" dirty="0">
                <a:latin typeface="Century Gothic" panose="020B0502020202020204" pitchFamily="34" charset="0"/>
              </a:rPr>
              <a:t> Физиология на ноутбуках </a:t>
            </a:r>
            <a:r>
              <a:rPr lang="ru-RU" sz="1500" i="1" dirty="0" err="1">
                <a:latin typeface="Century Gothic" panose="020B0502020202020204" pitchFamily="34" charset="0"/>
              </a:rPr>
              <a:t>rbookT</a:t>
            </a:r>
            <a:r>
              <a:rPr lang="ru-RU" sz="1500" i="1" dirty="0">
                <a:latin typeface="Century Gothic" panose="020B0502020202020204" pitchFamily="34" charset="0"/>
              </a:rPr>
              <a:t> просит пароль </a:t>
            </a:r>
            <a:r>
              <a:rPr lang="ru-RU" sz="1500" i="1" dirty="0" smtClean="0">
                <a:latin typeface="Century Gothic" panose="020B0502020202020204" pitchFamily="34" charset="0"/>
              </a:rPr>
              <a:t>администратора.</a:t>
            </a:r>
            <a:endParaRPr lang="ru-RU" sz="1500" i="1" dirty="0">
              <a:latin typeface="Century Gothic" panose="020B0502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9227" y="1266135"/>
            <a:ext cx="9360958" cy="1076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(письмо Минпросвещения России от 25.11.2022 № ТВ-2610/02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детских технопарков «Кванториум» на базе общеобразовательных организаций (письмо Минпросвещения России от 01.12.2022 № ТВ-2662/02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1000" dirty="0">
              <a:effectLst>
                <a:outerShdw blurRad="50800" dist="38100" dir="2700000" algn="tl" rotWithShape="0">
                  <a:schemeClr val="accent1">
                    <a:alpha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20664954"/>
              </p:ext>
            </p:extLst>
          </p:nvPr>
        </p:nvGraphicFramePr>
        <p:xfrm>
          <a:off x="3839226" y="2342366"/>
          <a:ext cx="9360959" cy="344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9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2186" y="2351310"/>
            <a:ext cx="638893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Презентация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2"/>
              </a:rPr>
              <a:t>t.me/TR_metod/16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2185" y="912718"/>
            <a:ext cx="12947999" cy="1435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Онлайн-семинар «Центры образования «</a:t>
            </a:r>
            <a:r>
              <a:rPr lang="ru-RU" sz="2800" b="1" dirty="0">
                <a:latin typeface="Century Gothic" panose="020B0502020202020204" pitchFamily="34" charset="0"/>
              </a:rPr>
              <a:t>Т</a:t>
            </a:r>
            <a:r>
              <a:rPr lang="ru-RU" sz="2800" b="1" dirty="0" smtClean="0">
                <a:latin typeface="Century Gothic" panose="020B0502020202020204" pitchFamily="34" charset="0"/>
              </a:rPr>
              <a:t>очка роста»: образовательная среда, средства обучения и воспитания»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6776078" y="2351310"/>
            <a:ext cx="642410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Видеозапись в открытом доступе: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www.youtube.com/watch?v=VTUA_tl4ZiE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Picture 2" descr="http://qrcoder.ru/code/?https%3A%2F%2Ft.me%2FTR_metod%2F16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39" y="3059723"/>
            <a:ext cx="2174629" cy="21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qrcoder.ru/code/?https%3A%2F%2Fwww.youtube.com%2Fwatch%3Fv%3DVTUA_tl4ZiE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403" y="3062898"/>
            <a:ext cx="2171456" cy="21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2186" y="2351310"/>
            <a:ext cx="638893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Презентация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2"/>
              </a:rPr>
              <a:t>t.me/ScKvant_metod/21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2185" y="912718"/>
            <a:ext cx="12947999" cy="1435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Онлайн-семинар «Детские технопарки «Кванториум»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на базе общеобразовательных организаций: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образовательная среда, средства обучения и воспитания»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6776078" y="2351310"/>
            <a:ext cx="642410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Видеозапись: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cloud.mpcenter.ru/d/s/nutSlJafnKw4tmPZgPvrjzLXGcmG258i/8ljU6V7zf3Raq9j5kizyMTuLtD5UfY9J-iL_AdBi2YAk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9218" name="Picture 2" descr="http://qrcoder.ru/code/?https%3A%2F%2Ft.me%2FScKvant_metod%2F21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38" y="3059722"/>
            <a:ext cx="2174632" cy="21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qrcoder.ru/code/?https%3A%2F%2Fcloud.mpcenter.ru%2Fd%2Fs%2FnutSlJafnKw4tmPZgPvrjzLXGcmG258i%2F8ljU6V7zf3Raq9j5kizyMTuLtD5UfY9J-iL_AdBi2YAk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15" y="3059722"/>
            <a:ext cx="2174631" cy="21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0" y="2853199"/>
            <a:ext cx="13439775" cy="115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>
                <a:latin typeface="Century Gothic" panose="020B0502020202020204" pitchFamily="34" charset="0"/>
              </a:rPr>
              <a:t>2</a:t>
            </a:r>
            <a:r>
              <a:rPr lang="ru-RU" sz="3200" b="1" dirty="0" smtClean="0">
                <a:latin typeface="Century Gothic" panose="020B0502020202020204" pitchFamily="34" charset="0"/>
              </a:rPr>
              <a:t>. Кадровое обеспечение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Здравствуйте</a:t>
            </a:r>
            <a:r>
              <a:rPr lang="ru-RU" sz="1500" i="1" dirty="0">
                <a:latin typeface="Century Gothic" panose="020B0502020202020204" pitchFamily="34" charset="0"/>
              </a:rPr>
              <a:t>, вопрос по кадрам. У меня среднее специальное образование, педагогический работник. Имею ли право работать  </a:t>
            </a:r>
            <a:r>
              <a:rPr lang="ru-RU" sz="1500" i="1" dirty="0" smtClean="0">
                <a:latin typeface="Century Gothic" panose="020B0502020202020204" pitchFamily="34" charset="0"/>
              </a:rPr>
              <a:t>руководителем «</a:t>
            </a:r>
            <a:r>
              <a:rPr lang="ru-RU" sz="1500" i="1" dirty="0">
                <a:latin typeface="Century Gothic" panose="020B0502020202020204" pitchFamily="34" charset="0"/>
              </a:rPr>
              <a:t>Т</a:t>
            </a:r>
            <a:r>
              <a:rPr lang="ru-RU" sz="1500" i="1" dirty="0" smtClean="0">
                <a:latin typeface="Century Gothic" panose="020B0502020202020204" pitchFamily="34" charset="0"/>
              </a:rPr>
              <a:t>очки роста» при </a:t>
            </a:r>
            <a:r>
              <a:rPr lang="ru-RU" sz="1500" i="1" dirty="0">
                <a:latin typeface="Century Gothic" panose="020B0502020202020204" pitchFamily="34" charset="0"/>
              </a:rPr>
              <a:t>школе, стаж работы в данном учреждении, 31 лет учителем начальных классов. Спасибо</a:t>
            </a:r>
            <a:r>
              <a:rPr lang="ru-RU" sz="1500" i="1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>
                <a:latin typeface="Century Gothic" panose="020B0502020202020204" pitchFamily="34" charset="0"/>
              </a:rPr>
              <a:t>Может ли учитель быть руководителем центра "Точка роста"? Или только заместитель директора?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50549" y="2342366"/>
            <a:ext cx="9349636" cy="108350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u="sng" dirty="0">
                <a:latin typeface="Century Gothic" panose="020B0502020202020204" pitchFamily="34" charset="0"/>
              </a:rPr>
              <a:t>Требования</a:t>
            </a:r>
            <a:r>
              <a:rPr lang="ru-RU" sz="1500" dirty="0">
                <a:latin typeface="Century Gothic" panose="020B0502020202020204" pitchFamily="34" charset="0"/>
              </a:rPr>
              <a:t> к кадровому обеспечению деятельности Центра «Точка роста» </a:t>
            </a:r>
            <a:r>
              <a:rPr lang="ru-RU" sz="1500" dirty="0" smtClean="0">
                <a:latin typeface="Century Gothic" panose="020B0502020202020204" pitchFamily="34" charset="0"/>
              </a:rPr>
              <a:t>и Школьного Кванториума </a:t>
            </a:r>
            <a:r>
              <a:rPr lang="ru-RU" sz="1500" u="sng" dirty="0" smtClean="0">
                <a:latin typeface="Century Gothic" panose="020B0502020202020204" pitchFamily="34" charset="0"/>
              </a:rPr>
              <a:t>определяются </a:t>
            </a:r>
            <a:r>
              <a:rPr lang="ru-RU" sz="1500" u="sng" dirty="0">
                <a:latin typeface="Century Gothic" panose="020B0502020202020204" pitchFamily="34" charset="0"/>
              </a:rPr>
              <a:t>общеобразовательной организацией самостоятельно</a:t>
            </a:r>
            <a:r>
              <a:rPr lang="ru-RU" sz="1500" dirty="0">
                <a:latin typeface="Century Gothic" panose="020B0502020202020204" pitchFamily="34" charset="0"/>
              </a:rPr>
              <a:t> с учетом действующего трудового законодательства, а также </a:t>
            </a:r>
            <a:r>
              <a:rPr lang="ru-RU" sz="1500" dirty="0" smtClean="0">
                <a:latin typeface="Century Gothic" panose="020B0502020202020204" pitchFamily="34" charset="0"/>
              </a:rPr>
              <a:t>Методических рекомендаций.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9227" y="1266135"/>
            <a:ext cx="9360958" cy="1076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(письмо Минпросвещения России от 25.11.2022 № ТВ-2610/02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детских технопарков «Кванториум» на базе общеобразовательных организаций (письмо Минпросвещения России от 01.12.2022 № ТВ-2662/02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1000" dirty="0">
              <a:effectLst>
                <a:outerShdw blurRad="50800" dist="38100" dir="2700000" algn="tl" rotWithShape="0">
                  <a:schemeClr val="accent1">
                    <a:alpha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4888" y="3532339"/>
            <a:ext cx="93496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50" dirty="0">
                <a:latin typeface="Century Gothic" panose="020B0502020202020204" pitchFamily="34" charset="0"/>
              </a:rPr>
              <a:t>К функциям руководителя Центра «Точка роста</a:t>
            </a:r>
            <a:r>
              <a:rPr lang="ru-RU" sz="1250" dirty="0" smtClean="0">
                <a:latin typeface="Century Gothic" panose="020B0502020202020204" pitchFamily="34" charset="0"/>
              </a:rPr>
              <a:t>» или Школьного Кванториума </a:t>
            </a:r>
            <a:r>
              <a:rPr lang="ru-RU" sz="1250" dirty="0">
                <a:latin typeface="Century Gothic" panose="020B0502020202020204" pitchFamily="34" charset="0"/>
              </a:rPr>
              <a:t>могут быть отнесены: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50" dirty="0">
                <a:latin typeface="Century Gothic" panose="020B0502020202020204" pitchFamily="34" charset="0"/>
              </a:rPr>
              <a:t>организация работы по текущему и перспективному планированию деятельности </a:t>
            </a:r>
            <a:r>
              <a:rPr lang="ru-RU" sz="1250" dirty="0" smtClean="0">
                <a:latin typeface="Century Gothic" panose="020B0502020202020204" pitchFamily="34" charset="0"/>
              </a:rPr>
              <a:t>ОО с </a:t>
            </a:r>
            <a:r>
              <a:rPr lang="ru-RU" sz="1250" dirty="0">
                <a:latin typeface="Century Gothic" panose="020B0502020202020204" pitchFamily="34" charset="0"/>
              </a:rPr>
              <a:t>учетом целей и задач Центра «Точка роста</a:t>
            </a:r>
            <a:r>
              <a:rPr lang="ru-RU" sz="1250" dirty="0" smtClean="0">
                <a:latin typeface="Century Gothic" panose="020B0502020202020204" pitchFamily="34" charset="0"/>
              </a:rPr>
              <a:t>» или Школьного Кванториума;</a:t>
            </a:r>
            <a:endParaRPr lang="ru-RU" sz="1250" dirty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50" dirty="0">
                <a:latin typeface="Century Gothic" panose="020B0502020202020204" pitchFamily="34" charset="0"/>
              </a:rPr>
              <a:t>координация работы педагогических работников по выполнению учебных (образовательных) планов и программ, разработке необходимой учебно-методической документации;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50" dirty="0">
                <a:latin typeface="Century Gothic" panose="020B0502020202020204" pitchFamily="34" charset="0"/>
              </a:rPr>
              <a:t>оказание помощи педагогическим работникам в освоении и разработке программ и технологий;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50" dirty="0">
                <a:latin typeface="Century Gothic" panose="020B0502020202020204" pitchFamily="34" charset="0"/>
              </a:rPr>
              <a:t>организация методической, культурно-массовой, внеклассной работы, а также информационной работы для родителей;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50" dirty="0">
                <a:latin typeface="Century Gothic" panose="020B0502020202020204" pitchFamily="34" charset="0"/>
              </a:rPr>
              <a:t>обеспечение контроля за выполнением плановых заданий, своевременного составления </a:t>
            </a:r>
            <a:r>
              <a:rPr lang="ru-RU" sz="1250" dirty="0" smtClean="0">
                <a:latin typeface="Century Gothic" panose="020B0502020202020204" pitchFamily="34" charset="0"/>
              </a:rPr>
              <a:t>установленной отчетной </a:t>
            </a:r>
            <a:r>
              <a:rPr lang="ru-RU" sz="1250" dirty="0">
                <a:latin typeface="Century Gothic" panose="020B0502020202020204" pitchFamily="34" charset="0"/>
              </a:rPr>
              <a:t>документации;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50" dirty="0">
                <a:latin typeface="Century Gothic" panose="020B0502020202020204" pitchFamily="34" charset="0"/>
              </a:rPr>
              <a:t>внесение предложений по совершенствованию образовательного процесса и управления </a:t>
            </a:r>
            <a:r>
              <a:rPr lang="ru-RU" sz="1250" dirty="0" smtClean="0">
                <a:latin typeface="Century Gothic" panose="020B0502020202020204" pitchFamily="34" charset="0"/>
              </a:rPr>
              <a:t>ОО;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50" dirty="0" smtClean="0">
                <a:latin typeface="Century Gothic" panose="020B0502020202020204" pitchFamily="34" charset="0"/>
              </a:rPr>
              <a:t>участие в развитии и укреплении материально-технической базы ОО.</a:t>
            </a:r>
          </a:p>
        </p:txBody>
      </p:sp>
    </p:spTree>
    <p:extLst>
      <p:ext uri="{BB962C8B-B14F-4D97-AF65-F5344CB8AC3E}">
        <p14:creationId xmlns:p14="http://schemas.microsoft.com/office/powerpoint/2010/main" val="33192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Здравствуйте</a:t>
            </a:r>
            <a:r>
              <a:rPr lang="ru-RU" sz="1500" i="1" dirty="0">
                <a:latin typeface="Century Gothic" panose="020B0502020202020204" pitchFamily="34" charset="0"/>
              </a:rPr>
              <a:t>, </a:t>
            </a:r>
            <a:r>
              <a:rPr lang="ru-RU" sz="1500" i="1" dirty="0" smtClean="0">
                <a:latin typeface="Century Gothic" panose="020B0502020202020204" pitchFamily="34" charset="0"/>
              </a:rPr>
              <a:t>предполагается ли доплата за «Точку роста»?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Добрый день, сколько я буду получать за «Точку роста»?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Предполагается ли оплата руководителю Школьного Кванториума?</a:t>
            </a:r>
            <a:endParaRPr lang="ru-RU" sz="1500" i="1" dirty="0">
              <a:latin typeface="Century Gothic" panose="020B050202020202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50549" y="2342366"/>
            <a:ext cx="9349636" cy="143747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 smtClean="0">
                <a:latin typeface="Century Gothic" panose="020B0502020202020204" pitchFamily="34" charset="0"/>
              </a:rPr>
              <a:t>Образовательную </a:t>
            </a:r>
            <a:r>
              <a:rPr lang="ru-RU" sz="1500" dirty="0">
                <a:latin typeface="Century Gothic" panose="020B0502020202020204" pitchFamily="34" charset="0"/>
              </a:rPr>
              <a:t>деятельность на базе Центра «Точка роста» </a:t>
            </a:r>
            <a:r>
              <a:rPr lang="ru-RU" sz="1500" dirty="0" smtClean="0">
                <a:latin typeface="Century Gothic" panose="020B0502020202020204" pitchFamily="34" charset="0"/>
              </a:rPr>
              <a:t>и Школьного Кванториума осуществляют </a:t>
            </a:r>
            <a:r>
              <a:rPr lang="ru-RU" sz="1500" dirty="0">
                <a:latin typeface="Century Gothic" panose="020B0502020202020204" pitchFamily="34" charset="0"/>
              </a:rPr>
              <a:t>педагогические работники общеобразовательной организации. </a:t>
            </a:r>
            <a:r>
              <a:rPr lang="ru-RU" sz="1500" u="sng" dirty="0">
                <a:latin typeface="Century Gothic" panose="020B0502020202020204" pitchFamily="34" charset="0"/>
              </a:rPr>
              <a:t>Кадровое обеспечение</a:t>
            </a:r>
            <a:r>
              <a:rPr lang="ru-RU" sz="1500" dirty="0">
                <a:latin typeface="Century Gothic" panose="020B0502020202020204" pitchFamily="34" charset="0"/>
              </a:rPr>
              <a:t> Центра «Точка роста» </a:t>
            </a:r>
            <a:r>
              <a:rPr lang="ru-RU" sz="1500" dirty="0" smtClean="0">
                <a:latin typeface="Century Gothic" panose="020B0502020202020204" pitchFamily="34" charset="0"/>
              </a:rPr>
              <a:t>и Школьного Кванториума </a:t>
            </a:r>
            <a:r>
              <a:rPr lang="ru-RU" sz="1500" u="sng" dirty="0" smtClean="0">
                <a:latin typeface="Century Gothic" panose="020B0502020202020204" pitchFamily="34" charset="0"/>
              </a:rPr>
              <a:t>осуществляется </a:t>
            </a:r>
            <a:r>
              <a:rPr lang="ru-RU" sz="1500" u="sng" dirty="0">
                <a:latin typeface="Century Gothic" panose="020B0502020202020204" pitchFamily="34" charset="0"/>
              </a:rPr>
              <a:t>с учетом </a:t>
            </a:r>
            <a:r>
              <a:rPr lang="ru-RU" sz="1500" dirty="0">
                <a:latin typeface="Century Gothic" panose="020B0502020202020204" pitchFamily="34" charset="0"/>
              </a:rPr>
              <a:t>устанавливаемого руководителем штатного расписания, </a:t>
            </a:r>
            <a:r>
              <a:rPr lang="ru-RU" sz="1500" u="sng" dirty="0">
                <a:latin typeface="Century Gothic" panose="020B0502020202020204" pitchFamily="34" charset="0"/>
              </a:rPr>
              <a:t>действующих локальных нормативных актов, в том числе об оплате труда и выплатах стимулирующего характера</a:t>
            </a:r>
            <a:r>
              <a:rPr lang="ru-RU" sz="1500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9227" y="1266135"/>
            <a:ext cx="9360958" cy="1076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(письмо Минпросвещения России от 25.11.2022 № ТВ-2610/02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детских технопарков «Кванториум» на базе общеобразовательных организаций (письмо Минпросвещения России от 01.12.2022 № ТВ-2662/02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1000" dirty="0">
              <a:effectLst>
                <a:outerShdw blurRad="50800" dist="38100" dir="2700000" algn="tl" rotWithShape="0">
                  <a:schemeClr val="accent1">
                    <a:alpha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4888" y="3850176"/>
            <a:ext cx="93496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entury Gothic" panose="020B0502020202020204" pitchFamily="34" charset="0"/>
              </a:rPr>
              <a:t>Субъекту Российской Федерации при формировании бюджета на очередной год и плановый период рекомендуется предусматривать объем бюджетных ассигнований для предоставления субвенций местным бюджетам в объеме, необходимом для финансового обеспечения оплаты труда педагогических работников общеобразовательных организаций, обеспечивающих функционирование Центров «Точка роста» и Школьного Кванториума. </a:t>
            </a:r>
          </a:p>
        </p:txBody>
      </p:sp>
    </p:spTree>
    <p:extLst>
      <p:ext uri="{BB962C8B-B14F-4D97-AF65-F5344CB8AC3E}">
        <p14:creationId xmlns:p14="http://schemas.microsoft.com/office/powerpoint/2010/main" val="14670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Здравствуйте</a:t>
            </a:r>
            <a:r>
              <a:rPr lang="ru-RU" sz="1500" i="1" dirty="0">
                <a:latin typeface="Century Gothic" panose="020B0502020202020204" pitchFamily="34" charset="0"/>
              </a:rPr>
              <a:t>, на каких платформах можно пройти курсы учителю биологии помимо </a:t>
            </a:r>
            <a:r>
              <a:rPr lang="ru-RU" sz="1500" i="1" dirty="0" err="1">
                <a:latin typeface="Century Gothic" panose="020B0502020202020204" pitchFamily="34" charset="0"/>
              </a:rPr>
              <a:t>Академиии</a:t>
            </a:r>
            <a:r>
              <a:rPr lang="ru-RU" sz="1500" i="1" dirty="0">
                <a:latin typeface="Century Gothic" panose="020B0502020202020204" pitchFamily="34" charset="0"/>
              </a:rPr>
              <a:t> </a:t>
            </a:r>
            <a:r>
              <a:rPr lang="ru-RU" sz="1500" i="1" dirty="0" smtClean="0">
                <a:latin typeface="Century Gothic" panose="020B0502020202020204" pitchFamily="34" charset="0"/>
              </a:rPr>
              <a:t>Минпросвещения </a:t>
            </a:r>
            <a:r>
              <a:rPr lang="ru-RU" sz="1500" i="1" dirty="0">
                <a:latin typeface="Century Gothic" panose="020B0502020202020204" pitchFamily="34" charset="0"/>
              </a:rPr>
              <a:t>РФ в летний период в 2023г</a:t>
            </a:r>
            <a:r>
              <a:rPr lang="ru-RU" sz="1500" i="1" dirty="0" smtClean="0">
                <a:latin typeface="Century Gothic" panose="020B0502020202020204" pitchFamily="34" charset="0"/>
              </a:rPr>
              <a:t>?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>
                <a:latin typeface="Century Gothic" panose="020B0502020202020204" pitchFamily="34" charset="0"/>
              </a:rPr>
              <a:t>Можно ли пройти повышение квалификации в Центре "Сириус" педагогам ДОД из учреждения ДОД - Центра детского творчества? Обычно все программы предлагают для учителей Точки Роста.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50549" y="2342366"/>
            <a:ext cx="4773621" cy="288725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>
                <a:latin typeface="Century Gothic" panose="020B0502020202020204" pitchFamily="34" charset="0"/>
              </a:rPr>
              <a:t>Региональному координатору рекомендуется предусмотреть организацию и проведение региональных обучающих мероприятий для педагогических работников общеобразовательных организаций по работе со средствами обучения и воспитания, оборудованием, которым оснащаются Центры «Точка роста</a:t>
            </a:r>
            <a:r>
              <a:rPr lang="ru-RU" sz="1500" dirty="0" smtClean="0">
                <a:latin typeface="Century Gothic" panose="020B0502020202020204" pitchFamily="34" charset="0"/>
              </a:rPr>
              <a:t>» и Школьные Кванториумы, </a:t>
            </a:r>
            <a:r>
              <a:rPr lang="ru-RU" sz="1500" dirty="0">
                <a:latin typeface="Century Gothic" panose="020B0502020202020204" pitchFamily="34" charset="0"/>
              </a:rPr>
              <a:t>в том числе с применением иной инфраструктуры национального проекта «Образование», созданной в субъекте Российской Федерации</a:t>
            </a:r>
            <a:r>
              <a:rPr lang="ru-RU" sz="1500" dirty="0" smtClean="0">
                <a:latin typeface="Century Gothic" panose="020B0502020202020204" pitchFamily="34" charset="0"/>
              </a:rPr>
              <a:t>.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9227" y="1266135"/>
            <a:ext cx="9360958" cy="1076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(письмо Минпросвещения России от 25.11.2022 № ТВ-2610/02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детских технопарков «Кванториум» на базе общеобразовательных организаций (письмо Минпросвещения России от 01.12.2022 № ТВ-2662/02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1000" dirty="0">
              <a:effectLst>
                <a:outerShdw blurRad="50800" dist="38100" dir="2700000" algn="tl" rotWithShape="0">
                  <a:schemeClr val="accent1">
                    <a:alpha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34230598"/>
              </p:ext>
            </p:extLst>
          </p:nvPr>
        </p:nvGraphicFramePr>
        <p:xfrm>
          <a:off x="8624170" y="2342366"/>
          <a:ext cx="4815605" cy="359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18" y="5229616"/>
            <a:ext cx="879039" cy="3271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952" y="5229616"/>
            <a:ext cx="863746" cy="32712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601757" y="3621418"/>
            <a:ext cx="286043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dirty="0" smtClean="0">
                <a:latin typeface="Century Gothic" panose="020B0502020202020204" pitchFamily="34" charset="0"/>
              </a:rPr>
              <a:t>Комплексное</a:t>
            </a:r>
          </a:p>
          <a:p>
            <a:pPr algn="ctr"/>
            <a:r>
              <a:rPr lang="ru-RU" sz="1250" dirty="0" smtClean="0">
                <a:latin typeface="Century Gothic" panose="020B0502020202020204" pitchFamily="34" charset="0"/>
              </a:rPr>
              <a:t>организационно-методическое сопровождение деятельности</a:t>
            </a:r>
            <a:endParaRPr lang="ru-RU" sz="1250" dirty="0">
              <a:latin typeface="Century Gothic" panose="020B0502020202020204" pitchFamily="34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50549" y="5363308"/>
            <a:ext cx="4770892" cy="1949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b="1" dirty="0" smtClean="0">
                <a:latin typeface="Century Gothic" panose="020B0502020202020204" pitchFamily="34" charset="0"/>
              </a:rPr>
              <a:t>Примечание. </a:t>
            </a:r>
            <a:r>
              <a:rPr lang="ru-RU" sz="1000" dirty="0" smtClean="0">
                <a:latin typeface="Century Gothic" panose="020B0502020202020204" pitchFamily="34" charset="0"/>
              </a:rPr>
              <a:t>Подать заявку на программу повышения квалификации в образовательном центре «Сириус» может любой педагог, в том числе педагог, реализующий образовательные программы в учреждении дополнительного образования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22627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>
                <a:latin typeface="Century Gothic" panose="020B0502020202020204" pitchFamily="34" charset="0"/>
              </a:rPr>
              <a:t>Добрый день, я слушатель курса </a:t>
            </a:r>
            <a:r>
              <a:rPr lang="ru-RU" sz="1500" i="1" dirty="0" smtClean="0">
                <a:latin typeface="Century Gothic" panose="020B0502020202020204" pitchFamily="34" charset="0"/>
              </a:rPr>
              <a:t>«Использование </a:t>
            </a:r>
            <a:r>
              <a:rPr lang="ru-RU" sz="1500" i="1" dirty="0">
                <a:latin typeface="Century Gothic" panose="020B0502020202020204" pitchFamily="34" charset="0"/>
              </a:rPr>
              <a:t>современного учебного оборудования детских технопарков "Кванториум" на базе </a:t>
            </a:r>
            <a:r>
              <a:rPr lang="ru-RU" sz="1500" i="1" dirty="0" smtClean="0">
                <a:latin typeface="Century Gothic" panose="020B0502020202020204" pitchFamily="34" charset="0"/>
              </a:rPr>
              <a:t>ОО». </a:t>
            </a:r>
            <a:r>
              <a:rPr lang="ru-RU" sz="1500" i="1" dirty="0">
                <a:latin typeface="Century Gothic" panose="020B0502020202020204" pitchFamily="34" charset="0"/>
              </a:rPr>
              <a:t>Скажите, пожалуйста возможно проект выполнить и прикрепить в течение следующей </a:t>
            </a:r>
            <a:r>
              <a:rPr lang="ru-RU" sz="1500" i="1" dirty="0" smtClean="0">
                <a:latin typeface="Century Gothic" panose="020B0502020202020204" pitchFamily="34" charset="0"/>
              </a:rPr>
              <a:t>недели?</a:t>
            </a: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Проходила курсы в Академии Минпросвещения России. Где мое удостоверение?</a:t>
            </a: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Напомните</a:t>
            </a:r>
            <a:r>
              <a:rPr lang="ru-RU" sz="1500" i="1" dirty="0">
                <a:latin typeface="Century Gothic" panose="020B0502020202020204" pitchFamily="34" charset="0"/>
              </a:rPr>
              <a:t>, пожалуйста, сайт на котором мы </a:t>
            </a:r>
            <a:r>
              <a:rPr lang="ru-RU" sz="1500" i="1" dirty="0" smtClean="0">
                <a:latin typeface="Century Gothic" panose="020B0502020202020204" pitchFamily="34" charset="0"/>
              </a:rPr>
              <a:t>проходили курсы.</a:t>
            </a:r>
            <a:endParaRPr lang="ru-RU" sz="1500" i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7721" y="1266136"/>
            <a:ext cx="93779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</a:rPr>
              <a:t>Проведение курсов повышения квалификации по дополнительным профессиональным программам </a:t>
            </a:r>
            <a:r>
              <a:rPr lang="ru-RU" sz="1500" dirty="0" smtClean="0">
                <a:latin typeface="Century Gothic" panose="020B0502020202020204" pitchFamily="34" charset="0"/>
              </a:rPr>
              <a:t>для </a:t>
            </a:r>
            <a:r>
              <a:rPr lang="ru-RU" sz="1500" dirty="0">
                <a:latin typeface="Century Gothic" panose="020B0502020202020204" pitchFamily="34" charset="0"/>
              </a:rPr>
              <a:t>педагогических работников Школьных </a:t>
            </a:r>
            <a:r>
              <a:rPr lang="ru-RU" sz="1500" dirty="0" smtClean="0">
                <a:latin typeface="Century Gothic" panose="020B0502020202020204" pitchFamily="34" charset="0"/>
              </a:rPr>
              <a:t>Кванториумов и Центров «</a:t>
            </a:r>
            <a:r>
              <a:rPr lang="ru-RU" sz="1500" dirty="0">
                <a:latin typeface="Century Gothic" panose="020B0502020202020204" pitchFamily="34" charset="0"/>
              </a:rPr>
              <a:t>Т</a:t>
            </a:r>
            <a:r>
              <a:rPr lang="ru-RU" sz="1500" dirty="0" smtClean="0">
                <a:latin typeface="Century Gothic" panose="020B0502020202020204" pitchFamily="34" charset="0"/>
              </a:rPr>
              <a:t>очка роста» осуществляется </a:t>
            </a:r>
            <a:r>
              <a:rPr lang="ru-RU" sz="1500" u="sng" dirty="0" smtClean="0">
                <a:latin typeface="Century Gothic" panose="020B0502020202020204" pitchFamily="34" charset="0"/>
              </a:rPr>
              <a:t>ФГАОУ ДПО «</a:t>
            </a:r>
            <a:r>
              <a:rPr lang="ru-RU" sz="1500" u="sng" dirty="0">
                <a:latin typeface="Century Gothic" panose="020B0502020202020204" pitchFamily="34" charset="0"/>
              </a:rPr>
              <a:t>Академия </a:t>
            </a:r>
            <a:r>
              <a:rPr lang="ru-RU" sz="1500" u="sng" dirty="0" smtClean="0">
                <a:latin typeface="Century Gothic" panose="020B0502020202020204" pitchFamily="34" charset="0"/>
              </a:rPr>
              <a:t>Минпросвещения России»</a:t>
            </a:r>
            <a:r>
              <a:rPr lang="ru-RU" sz="1500" dirty="0" smtClean="0">
                <a:latin typeface="Century Gothic" panose="020B0502020202020204" pitchFamily="34" charset="0"/>
              </a:rPr>
              <a:t>. </a:t>
            </a:r>
            <a:r>
              <a:rPr lang="ru-RU" sz="1500" dirty="0">
                <a:latin typeface="Century Gothic" panose="020B0502020202020204" pitchFamily="34" charset="0"/>
              </a:rPr>
              <a:t>По указанным программам предусматривается повышение квалификации педагогических работников общеобразовательных организаций, в которых в текущем году обеспечивается создание Школьных </a:t>
            </a:r>
            <a:r>
              <a:rPr lang="ru-RU" sz="1500" dirty="0" smtClean="0">
                <a:latin typeface="Century Gothic" panose="020B0502020202020204" pitchFamily="34" charset="0"/>
              </a:rPr>
              <a:t>Кванториумов </a:t>
            </a:r>
            <a:r>
              <a:rPr lang="ru-RU" sz="1500" dirty="0">
                <a:latin typeface="Century Gothic" panose="020B0502020202020204" pitchFamily="34" charset="0"/>
              </a:rPr>
              <a:t>и Центров «Точка роста» </a:t>
            </a:r>
            <a:r>
              <a:rPr lang="ru-RU" sz="1500" dirty="0" smtClean="0">
                <a:latin typeface="Century Gothic" panose="020B0502020202020204" pitchFamily="34" charset="0"/>
              </a:rPr>
              <a:t>. </a:t>
            </a:r>
            <a:r>
              <a:rPr lang="ru-RU" sz="1500" dirty="0">
                <a:latin typeface="Century Gothic" panose="020B0502020202020204" pitchFamily="34" charset="0"/>
              </a:rPr>
              <a:t>Порядок, сроки и формат проведения повышения квалификации доводятся до сведения общеобразовательных организаций </a:t>
            </a:r>
            <a:r>
              <a:rPr lang="ru-RU" sz="1500" u="sng" dirty="0">
                <a:latin typeface="Century Gothic" panose="020B0502020202020204" pitchFamily="34" charset="0"/>
              </a:rPr>
              <a:t>через Региональных координаторов</a:t>
            </a:r>
            <a:r>
              <a:rPr lang="ru-RU" sz="1500" dirty="0">
                <a:latin typeface="Century Gothic" panose="020B0502020202020204" pitchFamily="34" charset="0"/>
              </a:rPr>
              <a:t>, в том числе с применением информационных ресурсов Федерального оператора.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9626" y="3880935"/>
            <a:ext cx="71960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</a:rPr>
              <a:t>ФГАОУ ДПО «Академия Минпросвещения России»:</a:t>
            </a:r>
          </a:p>
          <a:p>
            <a:r>
              <a:rPr lang="ru-RU" sz="1500" dirty="0">
                <a:latin typeface="Century Gothic" panose="020B0502020202020204" pitchFamily="34" charset="0"/>
                <a:hlinkClick r:id="rId2"/>
              </a:rPr>
              <a:t>https://apkpro.ru/</a:t>
            </a:r>
            <a:r>
              <a:rPr lang="ru-RU" sz="1500" dirty="0">
                <a:latin typeface="Century Gothic" panose="020B0502020202020204" pitchFamily="34" charset="0"/>
              </a:rPr>
              <a:t> 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Телефон:</a:t>
            </a:r>
            <a:br>
              <a:rPr lang="ru-RU" sz="1500" dirty="0">
                <a:latin typeface="Century Gothic" panose="020B0502020202020204" pitchFamily="34" charset="0"/>
              </a:rPr>
            </a:br>
            <a:r>
              <a:rPr lang="ru-RU" sz="1500" dirty="0">
                <a:latin typeface="Century Gothic" panose="020B0502020202020204" pitchFamily="34" charset="0"/>
                <a:hlinkClick r:id="rId3"/>
              </a:rPr>
              <a:t>+ 7 (495) 969-26-17</a:t>
            </a:r>
            <a:endParaRPr lang="ru-RU" sz="1500" dirty="0">
              <a:latin typeface="Century Gothic" panose="020B0502020202020204" pitchFamily="34" charset="0"/>
            </a:endParaRPr>
          </a:p>
          <a:p>
            <a:r>
              <a:rPr lang="ru-RU" sz="1500" dirty="0">
                <a:latin typeface="Century Gothic" panose="020B0502020202020204" pitchFamily="34" charset="0"/>
              </a:rPr>
              <a:t>Эл. почта:</a:t>
            </a:r>
            <a:br>
              <a:rPr lang="ru-RU" sz="1500" dirty="0">
                <a:latin typeface="Century Gothic" panose="020B0502020202020204" pitchFamily="34" charset="0"/>
              </a:rPr>
            </a:br>
            <a:r>
              <a:rPr lang="ru-RU" sz="1500" dirty="0">
                <a:latin typeface="Century Gothic" panose="020B0502020202020204" pitchFamily="34" charset="0"/>
                <a:hlinkClick r:id="rId4"/>
              </a:rPr>
              <a:t>academy@apkpro.ru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://qrcoder.ru/code/?https%3A%2F%2Fapkpro.ru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2" y="3528646"/>
            <a:ext cx="2181904" cy="218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0" y="2853199"/>
            <a:ext cx="13439775" cy="115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Century Gothic" panose="020B0502020202020204" pitchFamily="34" charset="0"/>
              </a:rPr>
              <a:t>3. Организация образовательной деятельности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>
                <a:latin typeface="Century Gothic" panose="020B0502020202020204" pitchFamily="34" charset="0"/>
              </a:rPr>
              <a:t>Здравствуйте, в сентябре на базе </a:t>
            </a:r>
            <a:r>
              <a:rPr lang="ru-RU" sz="1500" i="1" dirty="0" smtClean="0">
                <a:latin typeface="Century Gothic" panose="020B0502020202020204" pitchFamily="34" charset="0"/>
              </a:rPr>
              <a:t>школы планируется </a:t>
            </a:r>
            <a:r>
              <a:rPr lang="ru-RU" sz="1500" i="1" dirty="0">
                <a:latin typeface="Century Gothic" panose="020B0502020202020204" pitchFamily="34" charset="0"/>
              </a:rPr>
              <a:t>открытие </a:t>
            </a:r>
            <a:r>
              <a:rPr lang="ru-RU" sz="1500" i="1" dirty="0" smtClean="0">
                <a:latin typeface="Century Gothic" panose="020B0502020202020204" pitchFamily="34" charset="0"/>
              </a:rPr>
              <a:t>центра «Точка роста». </a:t>
            </a:r>
            <a:r>
              <a:rPr lang="ru-RU" sz="1500" i="1" dirty="0">
                <a:latin typeface="Century Gothic" panose="020B0502020202020204" pitchFamily="34" charset="0"/>
              </a:rPr>
              <a:t>Помогите пожалуйста составить список необходимых документов для функционирования центра «Точка роста»</a:t>
            </a:r>
            <a:r>
              <a:rPr lang="ru-RU" sz="1500" i="1" dirty="0" smtClean="0">
                <a:latin typeface="Century Gothic" panose="020B0502020202020204" pitchFamily="34" charset="0"/>
              </a:rPr>
              <a:t>. </a:t>
            </a:r>
            <a:r>
              <a:rPr lang="ru-RU" sz="1500" i="1" dirty="0">
                <a:latin typeface="Century Gothic" panose="020B0502020202020204" pitchFamily="34" charset="0"/>
              </a:rPr>
              <a:t>Спасибо.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50549" y="2342365"/>
            <a:ext cx="9349636" cy="216583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 smtClean="0">
                <a:latin typeface="Century Gothic" panose="020B0502020202020204" pitchFamily="34" charset="0"/>
              </a:rPr>
              <a:t>Для обеспечения функционирования </a:t>
            </a:r>
            <a:r>
              <a:rPr lang="ru-RU" sz="15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Центров </a:t>
            </a:r>
            <a:r>
              <a:rPr lang="ru-RU" sz="15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«Точка роста» </a:t>
            </a:r>
            <a:r>
              <a:rPr lang="ru-RU" sz="1500" dirty="0">
                <a:latin typeface="Century Gothic" panose="020B0502020202020204" pitchFamily="34" charset="0"/>
              </a:rPr>
              <a:t>и</a:t>
            </a:r>
            <a:r>
              <a:rPr lang="ru-RU" sz="15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5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Школьных Кванториумов </a:t>
            </a:r>
            <a:r>
              <a:rPr lang="ru-RU" sz="1500" dirty="0" smtClean="0">
                <a:latin typeface="Century Gothic" panose="020B0502020202020204" pitchFamily="34" charset="0"/>
              </a:rPr>
              <a:t>общеобразовательной организации рекомендуется издать локальный нормативный акт (локальные нормативные акты):</a:t>
            </a:r>
          </a:p>
          <a:p>
            <a:pPr algn="just"/>
            <a:r>
              <a:rPr lang="ru-RU" sz="1500" dirty="0" smtClean="0">
                <a:latin typeface="Century Gothic" panose="020B0502020202020204" pitchFamily="34" charset="0"/>
              </a:rPr>
              <a:t>О создании Центра «Точка роста» или Школьного Кванториума;</a:t>
            </a:r>
          </a:p>
          <a:p>
            <a:pPr algn="just"/>
            <a:r>
              <a:rPr lang="ru-RU" sz="1500" dirty="0" smtClean="0">
                <a:latin typeface="Century Gothic" panose="020B0502020202020204" pitchFamily="34" charset="0"/>
              </a:rPr>
              <a:t>О назначении руководителя (куратора, ответственного за функционирование и развитие);</a:t>
            </a:r>
          </a:p>
          <a:p>
            <a:pPr algn="just"/>
            <a:r>
              <a:rPr lang="ru-RU" sz="1500" dirty="0" smtClean="0">
                <a:latin typeface="Century Gothic" panose="020B0502020202020204" pitchFamily="34" charset="0"/>
              </a:rPr>
              <a:t>Об утверждении Положения о деятельности.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9227" y="1266135"/>
            <a:ext cx="9360958" cy="1076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(письмо Минпросвещения России от 25.11.2022 № ТВ-2610/02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детских технопарков «Кванториум» на базе общеобразовательных организаций (письмо Минпросвещения России от 01.12.2022 № ТВ-2662/02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1000" dirty="0">
              <a:effectLst>
                <a:outerShdw blurRad="50800" dist="38100" dir="2700000" algn="tl" rotWithShape="0">
                  <a:schemeClr val="accent1">
                    <a:alpha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44888" y="4573363"/>
            <a:ext cx="9349636" cy="1949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b="1" dirty="0" smtClean="0">
                <a:latin typeface="Century Gothic" panose="020B0502020202020204" pitchFamily="34" charset="0"/>
              </a:rPr>
              <a:t>Примечание. </a:t>
            </a:r>
            <a:r>
              <a:rPr lang="ru-RU" sz="1000" dirty="0" smtClean="0">
                <a:latin typeface="Century Gothic" panose="020B0502020202020204" pitchFamily="34" charset="0"/>
              </a:rPr>
              <a:t>Типовые формы Положений о деятельности представлены в приложениях к Методическим рекомендациям.</a:t>
            </a:r>
          </a:p>
        </p:txBody>
      </p:sp>
    </p:spTree>
    <p:extLst>
      <p:ext uri="{BB962C8B-B14F-4D97-AF65-F5344CB8AC3E}">
        <p14:creationId xmlns:p14="http://schemas.microsoft.com/office/powerpoint/2010/main" val="24824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2185" y="912718"/>
            <a:ext cx="12947999" cy="705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Программа вебинара: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184" y="1617785"/>
            <a:ext cx="12947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Century Gothic" panose="020B0502020202020204" pitchFamily="34" charset="0"/>
              </a:rPr>
              <a:t>Формирование предметно-пространственной среды, материально-техническое обеспечение;</a:t>
            </a:r>
          </a:p>
          <a:p>
            <a:pPr marL="457200" indent="-457200">
              <a:buAutoNum type="arabicPeriod"/>
            </a:pPr>
            <a:endParaRPr lang="ru-RU" sz="1200" dirty="0" smtClean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Century Gothic" panose="020B0502020202020204" pitchFamily="34" charset="0"/>
              </a:rPr>
              <a:t>Кадровое обеспечение;</a:t>
            </a:r>
          </a:p>
          <a:p>
            <a:pPr marL="457200" indent="-457200">
              <a:buAutoNum type="arabicPeriod"/>
            </a:pPr>
            <a:endParaRPr lang="ru-RU" sz="1200" dirty="0" smtClean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Century Gothic" panose="020B0502020202020204" pitchFamily="34" charset="0"/>
              </a:rPr>
              <a:t>Организация образовательной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7674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Уточните</a:t>
            </a:r>
            <a:r>
              <a:rPr lang="ru-RU" sz="1500" i="1" dirty="0">
                <a:latin typeface="Century Gothic" panose="020B0502020202020204" pitchFamily="34" charset="0"/>
              </a:rPr>
              <a:t>, какие требования с составлению рабочих программ, по которым будут вестись основные занятия в </a:t>
            </a:r>
            <a:r>
              <a:rPr lang="ru-RU" sz="1500" i="1" dirty="0" smtClean="0">
                <a:latin typeface="Century Gothic" panose="020B0502020202020204" pitchFamily="34" charset="0"/>
              </a:rPr>
              <a:t>центре «Точка роста». </a:t>
            </a:r>
            <a:r>
              <a:rPr lang="ru-RU" sz="1500" i="1" dirty="0">
                <a:latin typeface="Century Gothic" panose="020B0502020202020204" pitchFamily="34" charset="0"/>
              </a:rPr>
              <a:t>Это будет внеурочная деятельность? Или это дополнительная образовательная общеразвивающая программа? Или школа сама решает? Не найду </a:t>
            </a:r>
            <a:r>
              <a:rPr lang="ru-RU" sz="1500" i="1" dirty="0" smtClean="0">
                <a:latin typeface="Century Gothic" panose="020B0502020202020204" pitchFamily="34" charset="0"/>
              </a:rPr>
              <a:t>рекомендаций по этому </a:t>
            </a:r>
            <a:r>
              <a:rPr lang="ru-RU" sz="1500" i="1" dirty="0">
                <a:latin typeface="Century Gothic" panose="020B0502020202020204" pitchFamily="34" charset="0"/>
              </a:rPr>
              <a:t>вопросу.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50549" y="2342366"/>
            <a:ext cx="9349636" cy="179588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 smtClean="0">
                <a:latin typeface="Century Gothic" panose="020B0502020202020204" pitchFamily="34" charset="0"/>
              </a:rPr>
              <a:t>Образовательную </a:t>
            </a:r>
            <a:r>
              <a:rPr lang="ru-RU" sz="1500" dirty="0">
                <a:latin typeface="Century Gothic" panose="020B0502020202020204" pitchFamily="34" charset="0"/>
              </a:rPr>
              <a:t>деятельность на базе </a:t>
            </a:r>
            <a:r>
              <a:rPr lang="ru-RU" sz="15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Центров «Точка роста» </a:t>
            </a:r>
            <a:r>
              <a:rPr lang="ru-RU" sz="1500" dirty="0">
                <a:latin typeface="Century Gothic" panose="020B0502020202020204" pitchFamily="34" charset="0"/>
              </a:rPr>
              <a:t>рекомендуется осуществлять по образовательным программам общего образования и, при наличии условий, дополнительным общеобразовательным программам. </a:t>
            </a:r>
          </a:p>
          <a:p>
            <a:pPr marL="0" indent="0" algn="just">
              <a:buNone/>
            </a:pPr>
            <a:r>
              <a:rPr lang="ru-RU" sz="1500" dirty="0">
                <a:latin typeface="Century Gothic" panose="020B0502020202020204" pitchFamily="34" charset="0"/>
              </a:rPr>
              <a:t>Образовательную деятельность </a:t>
            </a:r>
            <a:r>
              <a:rPr lang="ru-RU" sz="15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Школьного Кванториума </a:t>
            </a:r>
            <a:r>
              <a:rPr lang="ru-RU" sz="1500" dirty="0">
                <a:latin typeface="Century Gothic" panose="020B0502020202020204" pitchFamily="34" charset="0"/>
              </a:rPr>
              <a:t>рекомендуется осуществлять по образовательным программам начального общего, основного общего и среднего общего образования, </a:t>
            </a:r>
            <a:r>
              <a:rPr lang="ru-RU" sz="1500" dirty="0" smtClean="0">
                <a:latin typeface="Century Gothic" panose="020B0502020202020204" pitchFamily="34" charset="0"/>
              </a:rPr>
              <a:t>дополнительным общеобразовательным программам.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9227" y="1266135"/>
            <a:ext cx="9360958" cy="1076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(письмо Минпросвещения России от 25.11.2022 № ТВ-2610/02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детских технопарков «Кванториум» на базе общеобразовательных организаций (письмо Минпросвещения России от 01.12.2022 № ТВ-2662/02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1000" dirty="0">
              <a:effectLst>
                <a:outerShdw blurRad="50800" dist="38100" dir="2700000" algn="tl" rotWithShape="0">
                  <a:schemeClr val="accent1">
                    <a:alpha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372" y="4507523"/>
            <a:ext cx="1294981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50" dirty="0">
                <a:latin typeface="Century Gothic" panose="020B0502020202020204" pitchFamily="34" charset="0"/>
              </a:rPr>
              <a:t>Нормативные документы, </a:t>
            </a:r>
            <a:r>
              <a:rPr lang="ru-RU" sz="1250" dirty="0" smtClean="0">
                <a:latin typeface="Century Gothic" panose="020B0502020202020204" pitchFamily="34" charset="0"/>
              </a:rPr>
              <a:t>регламентирующие деятельность </a:t>
            </a:r>
            <a:r>
              <a:rPr lang="ru-RU" sz="1250" dirty="0">
                <a:latin typeface="Century Gothic" panose="020B0502020202020204" pitchFamily="34" charset="0"/>
              </a:rPr>
              <a:t>общеобразовательных </a:t>
            </a:r>
            <a:r>
              <a:rPr lang="ru-RU" sz="1250" dirty="0" smtClean="0">
                <a:latin typeface="Century Gothic" panose="020B0502020202020204" pitchFamily="34" charset="0"/>
              </a:rPr>
              <a:t>организаций в </a:t>
            </a:r>
            <a:r>
              <a:rPr lang="ru-RU" sz="1250" dirty="0">
                <a:latin typeface="Century Gothic" panose="020B0502020202020204" pitchFamily="34" charset="0"/>
              </a:rPr>
              <a:t>части реализации основных общеобразовательных программ </a:t>
            </a:r>
            <a:r>
              <a:rPr lang="ru-RU" sz="1250" dirty="0" smtClean="0">
                <a:latin typeface="Century Gothic" panose="020B0502020202020204" pitchFamily="34" charset="0"/>
              </a:rPr>
              <a:t>: </a:t>
            </a:r>
            <a:endParaRPr lang="ru-RU" sz="1250" dirty="0">
              <a:latin typeface="Century Gothic" panose="020B0502020202020204" pitchFamily="34" charset="0"/>
              <a:sym typeface="Arial"/>
            </a:endParaRP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Century Gothic" panose="020B0502020202020204" pitchFamily="34" charset="0"/>
                <a:sym typeface="Arial"/>
              </a:rPr>
              <a:t>Федеральный закон от 29.12.2012 № </a:t>
            </a:r>
            <a:r>
              <a:rPr lang="ru-RU" sz="1250" dirty="0" smtClean="0">
                <a:latin typeface="Century Gothic" panose="020B0502020202020204" pitchFamily="34" charset="0"/>
                <a:sym typeface="Arial"/>
              </a:rPr>
              <a:t>273-ФЗ «Об </a:t>
            </a:r>
            <a:r>
              <a:rPr lang="ru-RU" sz="1250" dirty="0">
                <a:latin typeface="Century Gothic" panose="020B0502020202020204" pitchFamily="34" charset="0"/>
                <a:sym typeface="Arial"/>
              </a:rPr>
              <a:t>образовании в Российской </a:t>
            </a:r>
            <a:r>
              <a:rPr lang="ru-RU" sz="1250" dirty="0" smtClean="0">
                <a:latin typeface="Century Gothic" panose="020B0502020202020204" pitchFamily="34" charset="0"/>
                <a:sym typeface="Arial"/>
              </a:rPr>
              <a:t>Федерации»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latin typeface="Century Gothic" panose="020B0502020202020204" pitchFamily="34" charset="0"/>
                <a:sym typeface="Arial"/>
              </a:rPr>
              <a:t>Приказ </a:t>
            </a:r>
            <a:r>
              <a:rPr lang="ru-RU" sz="1250" dirty="0">
                <a:latin typeface="Century Gothic" panose="020B0502020202020204" pitchFamily="34" charset="0"/>
                <a:sym typeface="Arial"/>
              </a:rPr>
              <a:t>Минпросвещения России от 31.05.2021 № 287 «Об утверждении федерального государственного образовательного стандарта основного общего образования»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Century Gothic" panose="020B0502020202020204" pitchFamily="34" charset="0"/>
                <a:sym typeface="Arial"/>
              </a:rPr>
              <a:t>Приказ </a:t>
            </a:r>
            <a:r>
              <a:rPr lang="ru-RU" sz="1250" dirty="0" smtClean="0">
                <a:latin typeface="Century Gothic" panose="020B0502020202020204" pitchFamily="34" charset="0"/>
                <a:sym typeface="Arial"/>
              </a:rPr>
              <a:t>Минпросвещения России </a:t>
            </a:r>
            <a:r>
              <a:rPr lang="ru-RU" sz="1250" dirty="0">
                <a:latin typeface="Century Gothic" panose="020B0502020202020204" pitchFamily="34" charset="0"/>
                <a:sym typeface="Arial"/>
              </a:rPr>
              <a:t>от 22 марта 2021 г. № 115 «Об утверждении Порядка организации и осуществления </a:t>
            </a:r>
            <a:r>
              <a:rPr lang="ru-RU" sz="1250" dirty="0" smtClean="0">
                <a:latin typeface="Century Gothic" panose="020B0502020202020204" pitchFamily="34" charset="0"/>
                <a:sym typeface="Arial"/>
              </a:rPr>
              <a:t>образовательной           деятельности </a:t>
            </a:r>
            <a:r>
              <a:rPr lang="ru-RU" sz="1250" dirty="0">
                <a:latin typeface="Century Gothic" panose="020B0502020202020204" pitchFamily="34" charset="0"/>
                <a:sym typeface="Arial"/>
              </a:rPr>
              <a:t>по основным общеобразовательным программам - образовательным программам начального общего, основного </a:t>
            </a:r>
            <a:r>
              <a:rPr lang="ru-RU" sz="1250" dirty="0" smtClean="0">
                <a:latin typeface="Century Gothic" panose="020B0502020202020204" pitchFamily="34" charset="0"/>
                <a:sym typeface="Arial"/>
              </a:rPr>
              <a:t>общего       и </a:t>
            </a:r>
            <a:r>
              <a:rPr lang="ru-RU" sz="1250" dirty="0">
                <a:latin typeface="Century Gothic" panose="020B0502020202020204" pitchFamily="34" charset="0"/>
                <a:sym typeface="Arial"/>
              </a:rPr>
              <a:t>среднего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3515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6456" y="1632945"/>
            <a:ext cx="129361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П. 1. Образовательные программы определяют содержание образования.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П. 5. Образовательные программы </a:t>
            </a:r>
            <a:r>
              <a:rPr lang="ru-RU" sz="1500" u="sng" dirty="0">
                <a:latin typeface="Century Gothic" panose="020B0502020202020204" pitchFamily="34" charset="0"/>
              </a:rPr>
              <a:t>самостоятельно</a:t>
            </a:r>
            <a:r>
              <a:rPr lang="ru-RU" sz="1500" dirty="0">
                <a:latin typeface="Century Gothic" panose="020B0502020202020204" pitchFamily="34" charset="0"/>
              </a:rPr>
              <a:t> разрабатываются и утверждаются организацией, осуществляющей образовательную деятельность.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П. 6.1. Организации, осуществляющие образовательную деятельность по имеющим государственную аккредитацию основным общеобразовательным программам, разрабатывают образовательные программы </a:t>
            </a:r>
            <a:r>
              <a:rPr lang="ru-RU" sz="1500" u="sng" dirty="0">
                <a:latin typeface="Century Gothic" panose="020B0502020202020204" pitchFamily="34" charset="0"/>
              </a:rPr>
              <a:t>в соответствии с федеральными государственными образовательными стандартами и</a:t>
            </a:r>
            <a:r>
              <a:rPr lang="ru-RU" sz="1500" dirty="0">
                <a:latin typeface="Century Gothic" panose="020B0502020202020204" pitchFamily="34" charset="0"/>
              </a:rPr>
              <a:t> соответствующими </a:t>
            </a:r>
            <a:r>
              <a:rPr lang="ru-RU" sz="1500" u="sng" dirty="0">
                <a:latin typeface="Century Gothic" panose="020B0502020202020204" pitchFamily="34" charset="0"/>
              </a:rPr>
              <a:t>федеральными основными общеобразовательными программами</a:t>
            </a:r>
            <a:r>
              <a:rPr lang="ru-RU" sz="1500" dirty="0">
                <a:latin typeface="Century Gothic" panose="020B0502020202020204" pitchFamily="34" charset="0"/>
              </a:rPr>
              <a:t>.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 smtClean="0">
                <a:latin typeface="Century Gothic" panose="020B0502020202020204" pitchFamily="34" charset="0"/>
              </a:rPr>
              <a:t>П. 6.2</a:t>
            </a:r>
            <a:r>
              <a:rPr lang="ru-RU" sz="1500" dirty="0">
                <a:latin typeface="Century Gothic" panose="020B0502020202020204" pitchFamily="34" charset="0"/>
              </a:rPr>
              <a:t>. Организация, осуществляющая образовательную деятельность по имеющим государственную аккредитацию образовательным программам основного общего, среднего общего образования, при разработке соответствующей общеобразовательной программы вправе предусмотреть </a:t>
            </a:r>
            <a:r>
              <a:rPr lang="ru-RU" sz="1500" u="sng" dirty="0">
                <a:latin typeface="Century Gothic" panose="020B0502020202020204" pitchFamily="34" charset="0"/>
              </a:rPr>
              <a:t>перераспределение</a:t>
            </a:r>
            <a:r>
              <a:rPr lang="ru-RU" sz="1500" dirty="0">
                <a:latin typeface="Century Gothic" panose="020B0502020202020204" pitchFamily="34" charset="0"/>
              </a:rPr>
              <a:t> предусмотренного в федеральном учебном плане </a:t>
            </a:r>
            <a:r>
              <a:rPr lang="ru-RU" sz="1500" u="sng" dirty="0">
                <a:latin typeface="Century Gothic" panose="020B0502020202020204" pitchFamily="34" charset="0"/>
              </a:rPr>
              <a:t>времени на изучение учебных предметов</a:t>
            </a:r>
            <a:r>
              <a:rPr lang="ru-RU" sz="1500" dirty="0">
                <a:latin typeface="Century Gothic" panose="020B0502020202020204" pitchFamily="34" charset="0"/>
              </a:rPr>
              <a:t>, по которым не проводится государственная итоговая аттестация, в пользу изучения иных учебных предметов, </a:t>
            </a:r>
            <a:r>
              <a:rPr lang="ru-RU" sz="1500" u="sng" dirty="0">
                <a:latin typeface="Century Gothic" panose="020B0502020202020204" pitchFamily="34" charset="0"/>
              </a:rPr>
              <a:t>в том числе на организацию углубленного изучения отдельных учебных предметов</a:t>
            </a:r>
            <a:r>
              <a:rPr lang="ru-RU" sz="1500" dirty="0">
                <a:latin typeface="Century Gothic" panose="020B0502020202020204" pitchFamily="34" charset="0"/>
              </a:rPr>
              <a:t> и профильное </a:t>
            </a:r>
            <a:r>
              <a:rPr lang="ru-RU" sz="1500" dirty="0" smtClean="0">
                <a:latin typeface="Century Gothic" panose="020B0502020202020204" pitchFamily="34" charset="0"/>
              </a:rPr>
              <a:t>обучение.</a:t>
            </a:r>
            <a:endParaRPr lang="ru-RU" sz="150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6456" y="916871"/>
            <a:ext cx="10079668" cy="63094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  <a:sym typeface="Arial"/>
              </a:rPr>
              <a:t>Статья 12 Федерального закона от 29.12.2012 № 273-ФЗ (ред. от 13.06.2023</a:t>
            </a: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)</a:t>
            </a:r>
          </a:p>
          <a:p>
            <a:pPr lvl="0" algn="just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«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Об образовании в Российской Федерации» (с изм. и доп., вступ. в силу с 18.06.2023)</a:t>
            </a:r>
          </a:p>
        </p:txBody>
      </p:sp>
    </p:spTree>
    <p:extLst>
      <p:ext uri="{BB962C8B-B14F-4D97-AF65-F5344CB8AC3E}">
        <p14:creationId xmlns:p14="http://schemas.microsoft.com/office/powerpoint/2010/main" val="35540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6456" y="916871"/>
            <a:ext cx="10421544" cy="63094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  <a:sym typeface="Arial"/>
              </a:rPr>
              <a:t>Раздел </a:t>
            </a:r>
            <a:r>
              <a:rPr lang="en-US" sz="1500" dirty="0">
                <a:latin typeface="Century Gothic" panose="020B0502020202020204" pitchFamily="34" charset="0"/>
                <a:sym typeface="Arial"/>
              </a:rPr>
              <a:t>II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 Федерального государственного образовательного стандарта основного общего </a:t>
            </a: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образования,</a:t>
            </a:r>
          </a:p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утвержденного 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приказом Минпросвещения России от 31.05.2021 № </a:t>
            </a: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287 (ред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. </a:t>
            </a:r>
            <a:r>
              <a:rPr lang="ru-RU" sz="1500" dirty="0">
                <a:latin typeface="Century Gothic" panose="020B0502020202020204" pitchFamily="34" charset="0"/>
              </a:rPr>
              <a:t>от 08.11.2022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456" y="1632945"/>
            <a:ext cx="12936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П. </a:t>
            </a:r>
            <a:r>
              <a:rPr lang="ru-RU" sz="1500" dirty="0" smtClean="0">
                <a:latin typeface="Century Gothic" panose="020B0502020202020204" pitchFamily="34" charset="0"/>
              </a:rPr>
              <a:t>25</a:t>
            </a:r>
            <a:r>
              <a:rPr lang="ru-RU" sz="1500" dirty="0">
                <a:latin typeface="Century Gothic" panose="020B0502020202020204" pitchFamily="34" charset="0"/>
              </a:rPr>
              <a:t>. Структура программы основного общего </a:t>
            </a:r>
            <a:r>
              <a:rPr lang="ru-RU" sz="1500" dirty="0" smtClean="0">
                <a:latin typeface="Century Gothic" panose="020B0502020202020204" pitchFamily="34" charset="0"/>
              </a:rPr>
              <a:t>образования</a:t>
            </a:r>
            <a:r>
              <a:rPr lang="en-US" sz="1500" dirty="0" smtClean="0">
                <a:latin typeface="Century Gothic" panose="020B0502020202020204" pitchFamily="34" charset="0"/>
              </a:rPr>
              <a:t> </a:t>
            </a:r>
            <a:r>
              <a:rPr lang="ru-RU" sz="1500" dirty="0" smtClean="0">
                <a:latin typeface="Century Gothic" panose="020B0502020202020204" pitchFamily="34" charset="0"/>
              </a:rPr>
              <a:t>включает </a:t>
            </a:r>
            <a:r>
              <a:rPr lang="ru-RU" sz="1500" u="sng" dirty="0">
                <a:latin typeface="Century Gothic" panose="020B0502020202020204" pitchFamily="34" charset="0"/>
              </a:rPr>
              <a:t>обязательную часть и часть, формируемую участниками образовательных отношений</a:t>
            </a:r>
            <a:r>
              <a:rPr lang="ru-RU" sz="1500" dirty="0">
                <a:latin typeface="Century Gothic" panose="020B0502020202020204" pitchFamily="34" charset="0"/>
              </a:rPr>
              <a:t> за счет включения в учебные планы учебных предметов, учебных курсов (в том числе внеурочной деятельности), учебных модулей по выбору обучающихся, родителей (законных представителей) несовершеннолетних обучающихся из перечня, предлагаемого </a:t>
            </a:r>
            <a:r>
              <a:rPr lang="ru-RU" sz="1500" dirty="0" smtClean="0">
                <a:latin typeface="Century Gothic" panose="020B0502020202020204" pitchFamily="34" charset="0"/>
              </a:rPr>
              <a:t>организацией</a:t>
            </a:r>
            <a:r>
              <a:rPr lang="ru-RU" sz="1500" dirty="0">
                <a:latin typeface="Century Gothic" panose="020B0502020202020204" pitchFamily="34" charset="0"/>
              </a:rPr>
              <a:t>.</a:t>
            </a:r>
            <a:endParaRPr lang="ru-RU" sz="1500" dirty="0">
              <a:latin typeface="Century Gothic" panose="020B0502020202020204" pitchFamily="34" charset="0"/>
              <a:sym typeface="Arial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87705"/>
              </p:ext>
            </p:extLst>
          </p:nvPr>
        </p:nvGraphicFramePr>
        <p:xfrm>
          <a:off x="1794457" y="2733739"/>
          <a:ext cx="11388143" cy="3223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681">
                  <a:extLst>
                    <a:ext uri="{9D8B030D-6E8A-4147-A177-3AD203B41FA5}">
                      <a16:colId xmlns:a16="http://schemas.microsoft.com/office/drawing/2014/main" xmlns="" val="1667779766"/>
                    </a:ext>
                  </a:extLst>
                </a:gridCol>
                <a:gridCol w="7918939">
                  <a:extLst>
                    <a:ext uri="{9D8B030D-6E8A-4147-A177-3AD203B41FA5}">
                      <a16:colId xmlns:a16="http://schemas.microsoft.com/office/drawing/2014/main" xmlns="" val="3093066596"/>
                    </a:ext>
                  </a:extLst>
                </a:gridCol>
                <a:gridCol w="697523">
                  <a:extLst>
                    <a:ext uri="{9D8B030D-6E8A-4147-A177-3AD203B41FA5}">
                      <a16:colId xmlns:a16="http://schemas.microsoft.com/office/drawing/2014/main" xmlns="" val="183723442"/>
                    </a:ext>
                  </a:extLst>
                </a:gridCol>
              </a:tblGrid>
              <a:tr h="16117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Обязательные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для изучения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предметные области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 учебные предметы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Рекомендуется предусматривать на базе центров «Точка роста» освоение обучающимися учебных предметов «Физика», «Химия», «Биология» с использованием приобретаемого оборудования, расходных материалов, средств обучения и воспитания. </a:t>
                      </a:r>
                      <a:endParaRPr lang="ru-RU" sz="125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70%</a:t>
                      </a:r>
                      <a:endParaRPr lang="ru-RU" sz="12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21645605"/>
                  </a:ext>
                </a:extLst>
              </a:tr>
              <a:tr h="16117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Учебные предметы, курсы, модули (в том числе внеурочной деятельности) по выбору обучающихся, родителей из перечня, предлагаемого организацией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Перечень направленностей реализуемых на базе Центров «Точка роста» образовательных программ может быть расширен в зависимости от имеющихся у образовательных организаций условий, а также потребностей участников образовательных отношений.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30%</a:t>
                      </a:r>
                      <a:endParaRPr lang="ru-RU" sz="12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80131903"/>
                  </a:ext>
                </a:extLst>
              </a:tr>
            </a:tbl>
          </a:graphicData>
        </a:graphic>
      </p:graphicFrame>
      <p:sp>
        <p:nvSpPr>
          <p:cNvPr id="16" name="Стрелка вправо 15"/>
          <p:cNvSpPr/>
          <p:nvPr/>
        </p:nvSpPr>
        <p:spPr>
          <a:xfrm>
            <a:off x="247857" y="2733739"/>
            <a:ext cx="1548000" cy="1548000"/>
          </a:xfrm>
          <a:prstGeom prst="rightArrow">
            <a:avLst/>
          </a:pr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456" y="3307684"/>
            <a:ext cx="155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Обязательная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часть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6456" y="4752296"/>
            <a:ext cx="15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Часть,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формируемая участниками образовательных отношений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46456" y="4409183"/>
            <a:ext cx="1548000" cy="1548000"/>
          </a:xfrm>
          <a:prstGeom prst="rightArrow">
            <a:avLst/>
          </a:pr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6456" y="916871"/>
            <a:ext cx="10421544" cy="63094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  <a:sym typeface="Arial"/>
              </a:rPr>
              <a:t>Раздел </a:t>
            </a:r>
            <a:r>
              <a:rPr lang="en-US" sz="1500" dirty="0">
                <a:latin typeface="Century Gothic" panose="020B0502020202020204" pitchFamily="34" charset="0"/>
                <a:sym typeface="Arial"/>
              </a:rPr>
              <a:t>II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 Федерального государственного образовательного стандарта основного общего </a:t>
            </a: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образования,</a:t>
            </a:r>
          </a:p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утвержденного 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приказом Минпросвещения России от 31.05.2021 № </a:t>
            </a: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287 (ред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. </a:t>
            </a:r>
            <a:r>
              <a:rPr lang="ru-RU" sz="1500" dirty="0">
                <a:latin typeface="Century Gothic" panose="020B0502020202020204" pitchFamily="34" charset="0"/>
              </a:rPr>
              <a:t>от 08.11.2022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456" y="1632945"/>
            <a:ext cx="12936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П. </a:t>
            </a:r>
            <a:r>
              <a:rPr lang="ru-RU" sz="1500" dirty="0" smtClean="0">
                <a:latin typeface="Century Gothic" panose="020B0502020202020204" pitchFamily="34" charset="0"/>
              </a:rPr>
              <a:t>25</a:t>
            </a:r>
            <a:r>
              <a:rPr lang="ru-RU" sz="1500" dirty="0">
                <a:latin typeface="Century Gothic" panose="020B0502020202020204" pitchFamily="34" charset="0"/>
              </a:rPr>
              <a:t>. Структура программы основного общего </a:t>
            </a:r>
            <a:r>
              <a:rPr lang="ru-RU" sz="1500" dirty="0" smtClean="0">
                <a:latin typeface="Century Gothic" panose="020B0502020202020204" pitchFamily="34" charset="0"/>
              </a:rPr>
              <a:t>образования</a:t>
            </a:r>
            <a:r>
              <a:rPr lang="en-US" sz="1500" dirty="0" smtClean="0">
                <a:latin typeface="Century Gothic" panose="020B0502020202020204" pitchFamily="34" charset="0"/>
              </a:rPr>
              <a:t> </a:t>
            </a:r>
            <a:r>
              <a:rPr lang="ru-RU" sz="1500" dirty="0" smtClean="0">
                <a:latin typeface="Century Gothic" panose="020B0502020202020204" pitchFamily="34" charset="0"/>
              </a:rPr>
              <a:t>включает </a:t>
            </a:r>
            <a:r>
              <a:rPr lang="ru-RU" sz="1500" u="sng" dirty="0">
                <a:latin typeface="Century Gothic" panose="020B0502020202020204" pitchFamily="34" charset="0"/>
              </a:rPr>
              <a:t>обязательную часть и часть, формируемую участниками образовательных отношений</a:t>
            </a:r>
            <a:r>
              <a:rPr lang="ru-RU" sz="1500" dirty="0">
                <a:latin typeface="Century Gothic" panose="020B0502020202020204" pitchFamily="34" charset="0"/>
              </a:rPr>
              <a:t> за счет включения в учебные планы учебных предметов, учебных курсов (в том числе внеурочной деятельности), учебных модулей по выбору обучающихся, родителей (законных представителей) несовершеннолетних обучающихся из перечня, предлагаемого </a:t>
            </a:r>
            <a:r>
              <a:rPr lang="ru-RU" sz="1500" dirty="0" smtClean="0">
                <a:latin typeface="Century Gothic" panose="020B0502020202020204" pitchFamily="34" charset="0"/>
              </a:rPr>
              <a:t>организацией</a:t>
            </a:r>
            <a:r>
              <a:rPr lang="ru-RU" sz="1500" dirty="0">
                <a:latin typeface="Century Gothic" panose="020B0502020202020204" pitchFamily="34" charset="0"/>
              </a:rPr>
              <a:t>.</a:t>
            </a:r>
            <a:endParaRPr lang="ru-RU" sz="1500" dirty="0">
              <a:latin typeface="Century Gothic" panose="020B0502020202020204" pitchFamily="34" charset="0"/>
              <a:sym typeface="Arial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273485"/>
              </p:ext>
            </p:extLst>
          </p:nvPr>
        </p:nvGraphicFramePr>
        <p:xfrm>
          <a:off x="1794457" y="2733739"/>
          <a:ext cx="2771681" cy="3223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681">
                  <a:extLst>
                    <a:ext uri="{9D8B030D-6E8A-4147-A177-3AD203B41FA5}">
                      <a16:colId xmlns:a16="http://schemas.microsoft.com/office/drawing/2014/main" xmlns="" val="1667779766"/>
                    </a:ext>
                  </a:extLst>
                </a:gridCol>
              </a:tblGrid>
              <a:tr h="16117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i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например,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Физика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Химия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Биология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21645605"/>
                  </a:ext>
                </a:extLst>
              </a:tr>
              <a:tr h="16117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i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например,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Экспериментальная</a:t>
                      </a:r>
                      <a:r>
                        <a:rPr lang="ru-RU" sz="125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ф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изика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Химия в быту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Практическая физиология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80131903"/>
                  </a:ext>
                </a:extLst>
              </a:tr>
            </a:tbl>
          </a:graphicData>
        </a:graphic>
      </p:graphicFrame>
      <p:sp>
        <p:nvSpPr>
          <p:cNvPr id="16" name="Стрелка вправо 15"/>
          <p:cNvSpPr/>
          <p:nvPr/>
        </p:nvSpPr>
        <p:spPr>
          <a:xfrm>
            <a:off x="247857" y="2733739"/>
            <a:ext cx="1548000" cy="1548000"/>
          </a:xfrm>
          <a:prstGeom prst="rightArrow">
            <a:avLst/>
          </a:pr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456" y="3307684"/>
            <a:ext cx="155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Обязательная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часть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6456" y="4752296"/>
            <a:ext cx="15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Часть,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формируемая участниками образовательных отношений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46456" y="4409183"/>
            <a:ext cx="1548000" cy="1548000"/>
          </a:xfrm>
          <a:prstGeom prst="rightArrow">
            <a:avLst/>
          </a:pr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6138" y="2733739"/>
            <a:ext cx="8616461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64BDE1"/>
              </a:buClr>
              <a:buSzPct val="100000"/>
              <a:defRPr/>
            </a:pPr>
            <a:r>
              <a:rPr lang="ru-RU" sz="1250" dirty="0">
                <a:latin typeface="Century Gothic" panose="020B0502020202020204" pitchFamily="34" charset="0"/>
                <a:sym typeface="Arial"/>
              </a:rPr>
              <a:t>Изменения должны быть внесены во все разделы программы основного общего образования:</a:t>
            </a:r>
          </a:p>
          <a:p>
            <a:pPr lvl="0" algn="just">
              <a:spcBef>
                <a:spcPts val="1200"/>
              </a:spcBef>
              <a:buClr>
                <a:srgbClr val="64BDE1"/>
              </a:buClr>
              <a:buSzPct val="100000"/>
              <a:defRPr/>
            </a:pPr>
            <a:r>
              <a:rPr lang="ru-RU" sz="1250" dirty="0">
                <a:latin typeface="Century Gothic" panose="020B0502020202020204" pitchFamily="34" charset="0"/>
                <a:sym typeface="Arial"/>
              </a:rPr>
              <a:t>1. целевой</a:t>
            </a:r>
          </a:p>
          <a:p>
            <a:pPr lvl="0" algn="just">
              <a:buClr>
                <a:srgbClr val="64BDE1"/>
              </a:buClr>
              <a:buSzPct val="100000"/>
              <a:defRPr/>
            </a:pPr>
            <a:r>
              <a:rPr lang="ru-RU" sz="1250" i="1" dirty="0">
                <a:latin typeface="Century Gothic" panose="020B0502020202020204" pitchFamily="34" charset="0"/>
                <a:sym typeface="Arial"/>
              </a:rPr>
              <a:t>Например, указать в пояснительной записке принципы формирования и механизмы реализации программы, в частности, предлагаемый организацией перечень учебных предметов, курсов, модулей (в том числе внеурочной деятельности) на выбор обучающихся, родителей с учетом использования оборудования Центра «Точка роста».</a:t>
            </a:r>
          </a:p>
          <a:p>
            <a:pPr lvl="0" algn="just">
              <a:spcBef>
                <a:spcPts val="1200"/>
              </a:spcBef>
              <a:buSzPct val="100000"/>
              <a:defRPr/>
            </a:pPr>
            <a:r>
              <a:rPr lang="ru-RU" sz="1250" dirty="0">
                <a:latin typeface="Century Gothic" panose="020B0502020202020204" pitchFamily="34" charset="0"/>
                <a:sym typeface="Arial"/>
              </a:rPr>
              <a:t>2. содержательный</a:t>
            </a:r>
          </a:p>
          <a:p>
            <a:pPr lvl="0" algn="just">
              <a:buClr>
                <a:srgbClr val="64BDE1"/>
              </a:buClr>
              <a:buSzPct val="100000"/>
              <a:defRPr/>
            </a:pPr>
            <a:r>
              <a:rPr lang="ru-RU" sz="1250" i="1" dirty="0">
                <a:latin typeface="Century Gothic" panose="020B0502020202020204" pitchFamily="34" charset="0"/>
                <a:sym typeface="Arial"/>
              </a:rPr>
              <a:t>В том числе в части рабочих программ учебных предметов, курсов, модулей (в том числе внеурочной деятельности) с учетом использования оборудования Центра «Точка роста».</a:t>
            </a:r>
          </a:p>
          <a:p>
            <a:pPr lvl="0" algn="just">
              <a:spcBef>
                <a:spcPts val="1200"/>
              </a:spcBef>
              <a:buSzPct val="100000"/>
              <a:defRPr/>
            </a:pPr>
            <a:r>
              <a:rPr lang="ru-RU" sz="1250" dirty="0">
                <a:latin typeface="Century Gothic" panose="020B0502020202020204" pitchFamily="34" charset="0"/>
                <a:sym typeface="Arial"/>
              </a:rPr>
              <a:t>3. организационный</a:t>
            </a:r>
          </a:p>
          <a:p>
            <a:pPr algn="just">
              <a:buSzPct val="100000"/>
              <a:defRPr/>
            </a:pPr>
            <a:r>
              <a:rPr lang="ru-RU" sz="1250" i="1" dirty="0">
                <a:latin typeface="Century Gothic" panose="020B0502020202020204" pitchFamily="34" charset="0"/>
                <a:sym typeface="Arial"/>
              </a:rPr>
              <a:t>В том числе в части учебного плана, плана внеурочной деятельности, например увеличить количество часов для изучения предметных областей «Естественнонаучные предметы», «Естественные науки», «Математика и информатика», «Обществознание и естествознание», «Технология» с учетом использования оборудования Центра «Точка роста».</a:t>
            </a:r>
          </a:p>
        </p:txBody>
      </p:sp>
    </p:spTree>
    <p:extLst>
      <p:ext uri="{BB962C8B-B14F-4D97-AF65-F5344CB8AC3E}">
        <p14:creationId xmlns:p14="http://schemas.microsoft.com/office/powerpoint/2010/main" val="12055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i="1" dirty="0" smtClean="0">
                <a:latin typeface="Century Gothic" panose="020B0502020202020204" pitchFamily="34" charset="0"/>
              </a:rPr>
              <a:t>например</a:t>
            </a:r>
            <a:endParaRPr lang="ru-RU" sz="200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06164"/>
              </p:ext>
            </p:extLst>
          </p:nvPr>
        </p:nvGraphicFramePr>
        <p:xfrm>
          <a:off x="250374" y="2478436"/>
          <a:ext cx="12965721" cy="2649855"/>
        </p:xfrm>
        <a:graphic>
          <a:graphicData uri="http://schemas.openxmlformats.org/drawingml/2006/table">
            <a:tbl>
              <a:tblPr firstRow="1" firstCol="1" bandRow="1"/>
              <a:tblGrid>
                <a:gridCol w="737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1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7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67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731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№ урока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Название темы (раздела)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Тема урока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Базовые понятия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Используемое оборудование кабинета физики и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accent1">
                                <a:alpha val="5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Школьного</a:t>
                      </a:r>
                      <a:r>
                        <a:rPr lang="ru-RU" sz="1250" kern="1200" baseline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accent1">
                                <a:alpha val="5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Кванториума</a:t>
                      </a:r>
                      <a:endParaRPr lang="ru-RU" sz="1250" kern="12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chemeClr val="accent1">
                              <a:alpha val="50000"/>
                            </a:scheme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«Введение» (4 часа)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Физические величины. Измерение физических величин. Точность и погрешность измерений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Приборы для проведения исследований. Цена деления прибора. Международная система единиц. Запись результата прямого измерения с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учетом </a:t>
                      </a: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абсолютной погрешности. Интервальное Представление абсолютной погрешности. Точность измерений. Измерение массы тела, весы (рычажные, пружинные, электронные)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Линейка, измерительная лента, мензурка, термометр, весы, </a:t>
                      </a:r>
                      <a:r>
                        <a:rPr lang="ru-RU" sz="1250" b="1" u="sng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датчики цифровой лаборатории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Лабораторная работа №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 Определение </a:t>
                      </a: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цены деления измерительного прибора.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Прямые и косвенные измерения величин. Измерительный цилиндр. Измерение объема жидкости и твердого тела.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Измерительный цилиндр, мерный стакан, стакан с отливом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35440" y="1266137"/>
            <a:ext cx="2888761" cy="35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50" i="1" dirty="0" smtClean="0">
                <a:latin typeface="Century Gothic" panose="020B0502020202020204" pitchFamily="34" charset="0"/>
              </a:rPr>
              <a:t>Физика, 7 класс</a:t>
            </a:r>
            <a:endParaRPr lang="ru-RU" sz="125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i="1" dirty="0" smtClean="0">
                <a:latin typeface="Century Gothic" panose="020B0502020202020204" pitchFamily="34" charset="0"/>
              </a:rPr>
              <a:t>например</a:t>
            </a:r>
            <a:endParaRPr lang="ru-RU" sz="2000" i="1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35440" y="1266137"/>
            <a:ext cx="2888761" cy="35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50" i="1" dirty="0" smtClean="0">
                <a:latin typeface="Century Gothic" panose="020B0502020202020204" pitchFamily="34" charset="0"/>
              </a:rPr>
              <a:t>Биология, </a:t>
            </a:r>
            <a:r>
              <a:rPr lang="ru-RU" sz="1250" i="1" dirty="0">
                <a:latin typeface="Century Gothic" panose="020B0502020202020204" pitchFamily="34" charset="0"/>
              </a:rPr>
              <a:t>8</a:t>
            </a:r>
            <a:r>
              <a:rPr lang="ru-RU" sz="1250" i="1" dirty="0" smtClean="0">
                <a:latin typeface="Century Gothic" panose="020B0502020202020204" pitchFamily="34" charset="0"/>
              </a:rPr>
              <a:t> класс</a:t>
            </a:r>
            <a:endParaRPr lang="ru-RU" sz="125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366685"/>
              </p:ext>
            </p:extLst>
          </p:nvPr>
        </p:nvGraphicFramePr>
        <p:xfrm>
          <a:off x="235438" y="2972340"/>
          <a:ext cx="12965723" cy="1630680"/>
        </p:xfrm>
        <a:graphic>
          <a:graphicData uri="http://schemas.openxmlformats.org/drawingml/2006/table">
            <a:tbl>
              <a:tblPr firstRow="1" firstCol="1" bandRow="1"/>
              <a:tblGrid>
                <a:gridCol w="731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70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29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06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334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урока</a:t>
                      </a:r>
                      <a:endParaRPr lang="ru-RU" sz="12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Название темы (раздела)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Тема урока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Базовые понятия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Используемое оборудование кабинета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биологии </a:t>
                      </a: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accent1">
                                <a:alpha val="5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Школьного</a:t>
                      </a:r>
                      <a:r>
                        <a:rPr lang="ru-RU" sz="1250" kern="1200" baseline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accent1">
                                <a:alpha val="5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Кванториума</a:t>
                      </a:r>
                      <a:endParaRPr lang="ru-RU" sz="1250" kern="12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chemeClr val="accent1">
                              <a:alpha val="50000"/>
                            </a:scheme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2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Ткани</a:t>
                      </a:r>
                      <a:endParaRPr lang="ru-RU" sz="12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Лабораторная работа №2. Выявление особенностей строения клеток разных тканей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Эпителий, соединительная и мышечная ткани. Строение и функции нейрона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Микроскоп цифровой, микропрепараты</a:t>
                      </a:r>
                      <a:endParaRPr lang="ru-RU" sz="12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146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5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240323" y="2806932"/>
            <a:ext cx="1548000" cy="1548000"/>
          </a:xfrm>
          <a:prstGeom prst="rightArrow">
            <a:avLst/>
          </a:pr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6456" y="916871"/>
            <a:ext cx="10421544" cy="63094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  <a:sym typeface="Arial"/>
              </a:rPr>
              <a:t>Раздел </a:t>
            </a:r>
            <a:r>
              <a:rPr lang="en-US" sz="1500" dirty="0">
                <a:latin typeface="Century Gothic" panose="020B0502020202020204" pitchFamily="34" charset="0"/>
                <a:sym typeface="Arial"/>
              </a:rPr>
              <a:t>II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 Федерального государственного образовательного стандарта основного общего </a:t>
            </a: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образования,</a:t>
            </a:r>
          </a:p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утвержденного 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приказом Минпросвещения России от 31.05.2021 № </a:t>
            </a: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287 (ред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. </a:t>
            </a:r>
            <a:r>
              <a:rPr lang="ru-RU" sz="1500" dirty="0">
                <a:latin typeface="Century Gothic" panose="020B0502020202020204" pitchFamily="34" charset="0"/>
              </a:rPr>
              <a:t>от 08.11.2022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6456" y="1632945"/>
            <a:ext cx="12936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П. </a:t>
            </a:r>
            <a:r>
              <a:rPr lang="ru-RU" sz="1500" dirty="0" smtClean="0">
                <a:latin typeface="Century Gothic" panose="020B0502020202020204" pitchFamily="34" charset="0"/>
              </a:rPr>
              <a:t>25</a:t>
            </a:r>
            <a:r>
              <a:rPr lang="ru-RU" sz="1500" dirty="0">
                <a:latin typeface="Century Gothic" panose="020B0502020202020204" pitchFamily="34" charset="0"/>
              </a:rPr>
              <a:t>. Структура программы основного общего </a:t>
            </a:r>
            <a:r>
              <a:rPr lang="ru-RU" sz="1500" dirty="0" smtClean="0">
                <a:latin typeface="Century Gothic" panose="020B0502020202020204" pitchFamily="34" charset="0"/>
              </a:rPr>
              <a:t>образования</a:t>
            </a:r>
            <a:r>
              <a:rPr lang="en-US" sz="1500" dirty="0" smtClean="0">
                <a:latin typeface="Century Gothic" panose="020B0502020202020204" pitchFamily="34" charset="0"/>
              </a:rPr>
              <a:t> </a:t>
            </a:r>
            <a:r>
              <a:rPr lang="ru-RU" sz="1500" dirty="0" smtClean="0">
                <a:latin typeface="Century Gothic" panose="020B0502020202020204" pitchFamily="34" charset="0"/>
              </a:rPr>
              <a:t>включает </a:t>
            </a:r>
            <a:r>
              <a:rPr lang="ru-RU" sz="1500" dirty="0">
                <a:latin typeface="Century Gothic" panose="020B0502020202020204" pitchFamily="34" charset="0"/>
              </a:rPr>
              <a:t>обязательную часть и часть, формируемую участниками образовательных отношений за счет включения в учебные планы учебных предметов, учебных курсов (</a:t>
            </a:r>
            <a:r>
              <a:rPr lang="ru-RU" sz="1500" u="sng" dirty="0">
                <a:latin typeface="Century Gothic" panose="020B0502020202020204" pitchFamily="34" charset="0"/>
              </a:rPr>
              <a:t>в том числе внеурочной деятельности</a:t>
            </a:r>
            <a:r>
              <a:rPr lang="ru-RU" sz="1500" dirty="0">
                <a:latin typeface="Century Gothic" panose="020B0502020202020204" pitchFamily="34" charset="0"/>
              </a:rPr>
              <a:t>), учебных модулей по выбору обучающихся, родителей (законных представителей) несовершеннолетних обучающихся из перечня, предлагаемого </a:t>
            </a:r>
            <a:r>
              <a:rPr lang="ru-RU" sz="1500" dirty="0" smtClean="0">
                <a:latin typeface="Century Gothic" panose="020B0502020202020204" pitchFamily="34" charset="0"/>
              </a:rPr>
              <a:t>организацией</a:t>
            </a:r>
            <a:r>
              <a:rPr lang="ru-RU" sz="1500" dirty="0">
                <a:latin typeface="Century Gothic" panose="020B0502020202020204" pitchFamily="34" charset="0"/>
              </a:rPr>
              <a:t>.</a:t>
            </a:r>
            <a:endParaRPr lang="ru-RU" sz="150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323" y="3379728"/>
            <a:ext cx="155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Внеурочная деятельность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74472"/>
              </p:ext>
            </p:extLst>
          </p:nvPr>
        </p:nvGraphicFramePr>
        <p:xfrm>
          <a:off x="1788323" y="2648608"/>
          <a:ext cx="11394278" cy="1805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7139">
                  <a:extLst>
                    <a:ext uri="{9D8B030D-6E8A-4147-A177-3AD203B41FA5}">
                      <a16:colId xmlns:a16="http://schemas.microsoft.com/office/drawing/2014/main" xmlns="" val="184381711"/>
                    </a:ext>
                  </a:extLst>
                </a:gridCol>
                <a:gridCol w="5697139">
                  <a:extLst>
                    <a:ext uri="{9D8B030D-6E8A-4147-A177-3AD203B41FA5}">
                      <a16:colId xmlns:a16="http://schemas.microsoft.com/office/drawing/2014/main" xmlns="" val="1411570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 менее 1/3 объема внеурочной деятельности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обучающихся на достижение планируемых результатов учебных предметов, курсов и модулей предметных областей «Естественнонаучные предметы», «Естественные науки», «Математика и информатика», «Обществознание и естествознание», «Технология», при этом </a:t>
                      </a: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объем программ естественно-научной направленности рекомендуется определять на уровне не менее 20%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от общего объема внеурочной деятельности.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Разработка рабочих программ по предметам «Физика», «Химия», «Биология», учебным предметам естественно-научной и технологической направленностей из части учебного плана, формируемой участниками образовательных отношений, программ внеурочной деятельности и дополнительного образования осуществляется общеобразовательными организациями </a:t>
                      </a: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самостоятельно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в соответствии с требованиями законодательства в сфере образования и </a:t>
                      </a: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 учетом рекомендаций Федерального оператора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657916689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90328" y="4605456"/>
            <a:ext cx="12192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Методические пособия по реализации образовательных программ естественно-научной и технологической направленностей с использованием оборудования </a:t>
            </a: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центра «Точка роста»: </a:t>
            </a:r>
            <a:r>
              <a:rPr lang="ru-RU" sz="1000" dirty="0" smtClean="0">
                <a:latin typeface="Century Gothic" panose="020B0502020202020204" pitchFamily="34" charset="0"/>
                <a:hlinkClick r:id="rId2"/>
              </a:rPr>
              <a:t>https</a:t>
            </a:r>
            <a:r>
              <a:rPr lang="ru-RU" sz="1000" dirty="0">
                <a:latin typeface="Century Gothic" panose="020B0502020202020204" pitchFamily="34" charset="0"/>
                <a:hlinkClick r:id="rId2"/>
              </a:rPr>
              <a:t>://mpcenter.ru/national-project/informacionnoe-soprovozhdenie/tochka-rosta/ped</a:t>
            </a:r>
            <a:r>
              <a:rPr lang="ru-RU" sz="1000" dirty="0" smtClean="0">
                <a:latin typeface="Century Gothic" panose="020B0502020202020204" pitchFamily="34" charset="0"/>
                <a:hlinkClick r:id="rId2"/>
              </a:rPr>
              <a:t>/</a:t>
            </a:r>
            <a:r>
              <a:rPr lang="ru-RU" sz="10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ru-RU" sz="1000" i="1" dirty="0" smtClean="0">
                <a:latin typeface="Century Gothic" panose="020B0502020202020204" pitchFamily="34" charset="0"/>
              </a:rPr>
              <a:t>* сайт </a:t>
            </a:r>
            <a:r>
              <a:rPr lang="ru-RU" sz="1000" i="1" dirty="0">
                <a:latin typeface="Century Gothic" panose="020B0502020202020204" pitchFamily="34" charset="0"/>
              </a:rPr>
              <a:t>Центра просветительских инициатив – «Нацпроект «Образование» - «Информационное сопровождение» – «Точка роста» - «Педагогическим работникам</a:t>
            </a:r>
            <a:r>
              <a:rPr lang="ru-RU" sz="1000" i="1" dirty="0" smtClean="0">
                <a:latin typeface="Century Gothic" panose="020B0502020202020204" pitchFamily="34" charset="0"/>
              </a:rPr>
              <a:t>»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qrcoder.ru/code/?https%3A%2F%2Fmpcenter.ru%2Fnational-project%2Finformacionnoe-soprovozhdenie%2Ftochka-rosta%2Fped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3" y="4510958"/>
            <a:ext cx="750006" cy="75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pcenter.ru%2Fnational-project%2Finformacionnoe-soprovozhdenie%2Fquantorium%2Fped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6" y="5260964"/>
            <a:ext cx="739733" cy="7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990328" y="5358968"/>
            <a:ext cx="12192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Методические пособия по реализации образовательных программ естественно-научной и технологической направленностей с использованием оборудования 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Школьного Кванториума: </a:t>
            </a:r>
            <a:r>
              <a:rPr lang="en-US" sz="1000" dirty="0">
                <a:latin typeface="Century Gothic" panose="020B0502020202020204" pitchFamily="34" charset="0"/>
                <a:hlinkClick r:id="rId5"/>
              </a:rPr>
              <a:t>https://mpcenter.ru/national-project/informacionnoe-soprovozhdenie/quantorium/ped</a:t>
            </a:r>
            <a:r>
              <a:rPr lang="en-US" sz="1000" dirty="0" smtClean="0">
                <a:latin typeface="Century Gothic" panose="020B0502020202020204" pitchFamily="34" charset="0"/>
                <a:hlinkClick r:id="rId5"/>
              </a:rPr>
              <a:t>/</a:t>
            </a:r>
            <a:r>
              <a:rPr lang="ru-RU" sz="10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ru-RU" sz="1000" i="1" dirty="0" smtClean="0">
                <a:latin typeface="Century Gothic" panose="020B0502020202020204" pitchFamily="34" charset="0"/>
              </a:rPr>
              <a:t>* сайт </a:t>
            </a:r>
            <a:r>
              <a:rPr lang="ru-RU" sz="1000" i="1" dirty="0">
                <a:latin typeface="Century Gothic" panose="020B0502020202020204" pitchFamily="34" charset="0"/>
              </a:rPr>
              <a:t>Центра просветительских инициатив – «Нацпроект «Образование» - «Информационное сопровождение» – </a:t>
            </a:r>
            <a:r>
              <a:rPr lang="ru-RU" sz="1000" i="1" dirty="0" smtClean="0">
                <a:latin typeface="Century Gothic" panose="020B0502020202020204" pitchFamily="34" charset="0"/>
              </a:rPr>
              <a:t>«Кванториум» </a:t>
            </a:r>
            <a:r>
              <a:rPr lang="ru-RU" sz="1000" i="1" dirty="0">
                <a:latin typeface="Century Gothic" panose="020B0502020202020204" pitchFamily="34" charset="0"/>
              </a:rPr>
              <a:t>- «Педагогическим работникам</a:t>
            </a:r>
            <a:r>
              <a:rPr lang="ru-RU" sz="1000" i="1" dirty="0" smtClean="0">
                <a:latin typeface="Century Gothic" panose="020B0502020202020204" pitchFamily="34" charset="0"/>
              </a:rPr>
              <a:t>»</a:t>
            </a:r>
            <a:endParaRPr lang="ru-RU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240322" y="4067322"/>
            <a:ext cx="1548000" cy="1548000"/>
          </a:xfrm>
          <a:prstGeom prst="rightArrow">
            <a:avLst/>
          </a:pr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6456" y="916871"/>
            <a:ext cx="10421544" cy="6617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Приказ Минпросвещения 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России от </a:t>
            </a:r>
            <a:r>
              <a:rPr lang="ru-RU" sz="1600" dirty="0" smtClean="0">
                <a:latin typeface="Century Gothic" panose="020B0502020202020204" pitchFamily="34" charset="0"/>
              </a:rPr>
              <a:t>27.07.2022 </a:t>
            </a:r>
            <a:r>
              <a:rPr lang="ru-RU" sz="1600" dirty="0">
                <a:latin typeface="Century Gothic" panose="020B0502020202020204" pitchFamily="34" charset="0"/>
              </a:rPr>
              <a:t>г. № 629 «Об утверждении порядка и </a:t>
            </a:r>
            <a:r>
              <a:rPr lang="ru-RU" sz="1600" dirty="0" smtClean="0">
                <a:latin typeface="Century Gothic" panose="020B0502020202020204" pitchFamily="34" charset="0"/>
              </a:rPr>
              <a:t>осуществления</a:t>
            </a:r>
          </a:p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600" dirty="0" smtClean="0">
                <a:latin typeface="Century Gothic" panose="020B0502020202020204" pitchFamily="34" charset="0"/>
              </a:rPr>
              <a:t>образовательной </a:t>
            </a:r>
            <a:r>
              <a:rPr lang="ru-RU" sz="1600" dirty="0">
                <a:latin typeface="Century Gothic" panose="020B0502020202020204" pitchFamily="34" charset="0"/>
              </a:rPr>
              <a:t>деятельности по дополнительным общеобразовательным программам»</a:t>
            </a:r>
            <a:endParaRPr lang="ru-RU" sz="150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6456" y="1632945"/>
            <a:ext cx="129361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П. </a:t>
            </a:r>
            <a:r>
              <a:rPr lang="ru-RU" sz="1500" dirty="0" smtClean="0">
                <a:latin typeface="Century Gothic" panose="020B0502020202020204" pitchFamily="34" charset="0"/>
              </a:rPr>
              <a:t>6. </a:t>
            </a:r>
            <a:r>
              <a:rPr lang="ru-RU" sz="1500" u="sng" dirty="0">
                <a:latin typeface="Century Gothic" panose="020B0502020202020204" pitchFamily="34" charset="0"/>
              </a:rPr>
              <a:t>Содержание дополнительных общеразвивающих программ</a:t>
            </a:r>
            <a:r>
              <a:rPr lang="ru-RU" sz="1500" dirty="0">
                <a:latin typeface="Century Gothic" panose="020B0502020202020204" pitchFamily="34" charset="0"/>
              </a:rPr>
              <a:t> и сроки обучения по ним </a:t>
            </a:r>
            <a:r>
              <a:rPr lang="ru-RU" sz="1500" u="sng" dirty="0">
                <a:latin typeface="Century Gothic" panose="020B0502020202020204" pitchFamily="34" charset="0"/>
              </a:rPr>
              <a:t>определяются образовательной программой</a:t>
            </a:r>
            <a:r>
              <a:rPr lang="ru-RU" sz="1500" dirty="0">
                <a:latin typeface="Century Gothic" panose="020B0502020202020204" pitchFamily="34" charset="0"/>
              </a:rPr>
              <a:t>, разработанной и утвержденной организацией, осуществляющей образовательную деятельность</a:t>
            </a:r>
            <a:r>
              <a:rPr lang="ru-RU" sz="1500" dirty="0" smtClean="0">
                <a:latin typeface="Century Gothic" panose="020B0502020202020204" pitchFamily="34" charset="0"/>
              </a:rPr>
              <a:t>.</a:t>
            </a:r>
          </a:p>
          <a:p>
            <a:pPr>
              <a:buClr>
                <a:srgbClr val="64BDE1"/>
              </a:buClr>
              <a:buSzPct val="100000"/>
              <a:defRPr/>
            </a:pPr>
            <a:r>
              <a:rPr lang="ru-RU" sz="1500" dirty="0" smtClean="0">
                <a:latin typeface="Century Gothic" panose="020B0502020202020204" pitchFamily="34" charset="0"/>
              </a:rPr>
              <a:t>П. 11</a:t>
            </a:r>
            <a:r>
              <a:rPr lang="ru-RU" sz="1500" dirty="0">
                <a:latin typeface="Century Gothic" panose="020B0502020202020204" pitchFamily="34" charset="0"/>
              </a:rPr>
              <a:t>. Занятия в объединениях могут проводиться по дополнительным общеобразовательным программам различной </a:t>
            </a:r>
            <a:r>
              <a:rPr lang="ru-RU" sz="1500" dirty="0" smtClean="0">
                <a:latin typeface="Century Gothic" panose="020B0502020202020204" pitchFamily="34" charset="0"/>
              </a:rPr>
              <a:t>направленности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500" u="sng" dirty="0" smtClean="0">
                <a:latin typeface="Century Gothic" panose="020B0502020202020204" pitchFamily="34" charset="0"/>
              </a:rPr>
              <a:t>Технической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500" u="sng" dirty="0" smtClean="0">
                <a:latin typeface="Century Gothic" panose="020B0502020202020204" pitchFamily="34" charset="0"/>
              </a:rPr>
              <a:t>Естественнонаучной</a:t>
            </a:r>
            <a:endParaRPr lang="ru-RU" sz="1500" dirty="0">
              <a:latin typeface="Century Gothic" panose="020B0502020202020204" pitchFamily="34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Century Gothic" panose="020B0502020202020204" pitchFamily="34" charset="0"/>
              </a:rPr>
              <a:t>физкультурно-спортивной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Century Gothic" panose="020B0502020202020204" pitchFamily="34" charset="0"/>
              </a:rPr>
              <a:t>Художественной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Century Gothic" panose="020B0502020202020204" pitchFamily="34" charset="0"/>
              </a:rPr>
              <a:t>Туристско-краеведческой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Century Gothic" panose="020B0502020202020204" pitchFamily="34" charset="0"/>
              </a:rPr>
              <a:t>Социально-гуманитарной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189" y="4564323"/>
            <a:ext cx="1541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Программы дополнительного образования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95601"/>
              </p:ext>
            </p:extLst>
          </p:nvPr>
        </p:nvGraphicFramePr>
        <p:xfrm>
          <a:off x="1788322" y="4033602"/>
          <a:ext cx="11394278" cy="161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7139">
                  <a:extLst>
                    <a:ext uri="{9D8B030D-6E8A-4147-A177-3AD203B41FA5}">
                      <a16:colId xmlns:a16="http://schemas.microsoft.com/office/drawing/2014/main" xmlns="" val="184381711"/>
                    </a:ext>
                  </a:extLst>
                </a:gridCol>
                <a:gridCol w="5697139">
                  <a:extLst>
                    <a:ext uri="{9D8B030D-6E8A-4147-A177-3AD203B41FA5}">
                      <a16:colId xmlns:a16="http://schemas.microsoft.com/office/drawing/2014/main" xmlns="" val="1411570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Образовательную деятельность на базе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FF0000">
                                <a:alpha val="50000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Центров «Точка роста»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рекомендуется осуществлять,</a:t>
                      </a:r>
                      <a:r>
                        <a:rPr lang="ru-RU" sz="125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при наличии условий, по дополнительным общеобразовательным программам.</a:t>
                      </a:r>
                      <a:endParaRPr lang="ru-RU" sz="125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Перечень направленностей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реализуемых на базе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FF0000">
                                <a:alpha val="50000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Центров «Точка роста»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образовательных программ </a:t>
                      </a: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может быть расширен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в зависимости от имеющихся у общеобразовательных организации условий, а также потребностей участников образовательных отношений.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Образовательную деятельность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accent1">
                                <a:alpha val="5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Школьного Кванториума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рекомендуется осуществлять по программам дополнительного</a:t>
                      </a:r>
                      <a:r>
                        <a:rPr lang="ru-RU" sz="125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образования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естественнонаучной и технической направленностей.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Количество дополнительных общеразвивающих программ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естественно-научной и технической направленностей, реализуемых на базе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accent1">
                                <a:alpha val="5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Школьного Кванториума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определяется общеобразовательной организацией самостоятельно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с учетом имеющихся кадровых и материально-технических ресурсов.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657916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9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i="1" dirty="0" smtClean="0">
                <a:latin typeface="Century Gothic" panose="020B0502020202020204" pitchFamily="34" charset="0"/>
              </a:rPr>
              <a:t>например</a:t>
            </a:r>
            <a:endParaRPr lang="ru-RU" sz="2000" i="1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35440" y="1266137"/>
            <a:ext cx="10807698" cy="35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Century Gothic" panose="020B0502020202020204" pitchFamily="34" charset="0"/>
              </a:rPr>
              <a:t>Школьный Кванториум на базе</a:t>
            </a:r>
          </a:p>
          <a:p>
            <a:pPr algn="just"/>
            <a:r>
              <a:rPr lang="ru-RU" sz="1200" i="1" dirty="0">
                <a:latin typeface="Century Gothic" panose="020B0502020202020204" pitchFamily="34" charset="0"/>
              </a:rPr>
              <a:t>МБОУ «Средняя общеобразовательная школа №35 им. К.Д. Воробьева» города Курска Курской области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14986"/>
              </p:ext>
            </p:extLst>
          </p:nvPr>
        </p:nvGraphicFramePr>
        <p:xfrm>
          <a:off x="235438" y="2338754"/>
          <a:ext cx="648286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4377">
                  <a:extLst>
                    <a:ext uri="{9D8B030D-6E8A-4147-A177-3AD203B41FA5}">
                      <a16:colId xmlns:a16="http://schemas.microsoft.com/office/drawing/2014/main" xmlns="" val="1633482131"/>
                    </a:ext>
                  </a:extLst>
                </a:gridCol>
                <a:gridCol w="4678485">
                  <a:extLst>
                    <a:ext uri="{9D8B030D-6E8A-4147-A177-3AD203B41FA5}">
                      <a16:colId xmlns:a16="http://schemas.microsoft.com/office/drawing/2014/main" xmlns="" val="2455373814"/>
                    </a:ext>
                  </a:extLst>
                </a:gridCol>
              </a:tblGrid>
              <a:tr h="826477">
                <a:tc>
                  <a:txBody>
                    <a:bodyPr/>
                    <a:lstStyle/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Техническая</a:t>
                      </a:r>
                    </a:p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-моделирование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Python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Scratch</a:t>
                      </a:r>
                    </a:p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Квантоматематика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Робототехника</a:t>
                      </a:r>
                    </a:p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Энерджи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Юный техник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1152865"/>
                  </a:ext>
                </a:extLst>
              </a:tr>
              <a:tr h="495886">
                <a:tc>
                  <a:txBody>
                    <a:bodyPr/>
                    <a:lstStyle/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Естественнонаучная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Биоквантум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Геоквантум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Квантофизика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Квантохимия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2411023"/>
                  </a:ext>
                </a:extLst>
              </a:tr>
              <a:tr h="495886">
                <a:tc>
                  <a:txBody>
                    <a:bodyPr/>
                    <a:lstStyle/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Социально-гуманитарная</a:t>
                      </a:r>
                    </a:p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Экологический волонтерский молодежный клуб «Квант»</a:t>
                      </a:r>
                    </a:p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Медиаквантум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Профориентация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Технический английский язык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05772568"/>
                  </a:ext>
                </a:extLst>
              </a:tr>
              <a:tr h="385689">
                <a:tc>
                  <a:txBody>
                    <a:bodyPr/>
                    <a:lstStyle/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Физкультурно-спортивная</a:t>
                      </a:r>
                    </a:p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Шахматы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39901893"/>
                  </a:ext>
                </a:extLst>
              </a:tr>
            </a:tbl>
          </a:graphicData>
        </a:graphic>
      </p:graphicFrame>
      <p:pic>
        <p:nvPicPr>
          <p:cNvPr id="8" name="Рисунок 7" descr="1BF3A136-CDEC-4944-8788-2C7508515D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3138" y="2341360"/>
            <a:ext cx="2158023" cy="2890390"/>
          </a:xfrm>
          <a:prstGeom prst="rect">
            <a:avLst/>
          </a:prstGeom>
        </p:spPr>
      </p:pic>
      <p:pic>
        <p:nvPicPr>
          <p:cNvPr id="9" name="Рисунок 8" descr="IMG_1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425635" y="2708032"/>
            <a:ext cx="2890390" cy="2157046"/>
          </a:xfrm>
          <a:prstGeom prst="rect">
            <a:avLst/>
          </a:prstGeom>
        </p:spPr>
      </p:pic>
      <p:pic>
        <p:nvPicPr>
          <p:cNvPr id="10" name="Рисунок 9" descr="photo_5467542335186387248_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729" y="2334643"/>
            <a:ext cx="2167793" cy="28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i="1" dirty="0" smtClean="0">
                <a:latin typeface="Century Gothic" panose="020B0502020202020204" pitchFamily="34" charset="0"/>
              </a:rPr>
              <a:t>например</a:t>
            </a:r>
            <a:endParaRPr lang="ru-RU" sz="2000" i="1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35440" y="1266137"/>
            <a:ext cx="10807698" cy="35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Century Gothic" panose="020B0502020202020204" pitchFamily="34" charset="0"/>
              </a:rPr>
              <a:t>Школьный Кванториум на базе</a:t>
            </a:r>
          </a:p>
          <a:p>
            <a:pPr algn="just"/>
            <a:r>
              <a:rPr lang="ru-RU" sz="1200" i="1" dirty="0">
                <a:latin typeface="Century Gothic" panose="020B0502020202020204" pitchFamily="34" charset="0"/>
              </a:rPr>
              <a:t>МБОУ СОШ с углубленным изучением отдельных предметов № 29 города Георгиевска Ставропольского края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17163"/>
              </p:ext>
            </p:extLst>
          </p:nvPr>
        </p:nvGraphicFramePr>
        <p:xfrm>
          <a:off x="235438" y="2338755"/>
          <a:ext cx="6482862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4377">
                  <a:extLst>
                    <a:ext uri="{9D8B030D-6E8A-4147-A177-3AD203B41FA5}">
                      <a16:colId xmlns:a16="http://schemas.microsoft.com/office/drawing/2014/main" xmlns="" val="1633482131"/>
                    </a:ext>
                  </a:extLst>
                </a:gridCol>
                <a:gridCol w="4678485">
                  <a:extLst>
                    <a:ext uri="{9D8B030D-6E8A-4147-A177-3AD203B41FA5}">
                      <a16:colId xmlns:a16="http://schemas.microsoft.com/office/drawing/2014/main" xmlns="" val="2455373814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Техническая</a:t>
                      </a:r>
                    </a:p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-моделирование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Программирование на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Python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Мобильная разработка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Основы робототехники</a:t>
                      </a:r>
                    </a:p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Аэро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и геоинформационные технологии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Основы информационной безопасности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1152865"/>
                  </a:ext>
                </a:extLst>
              </a:tr>
              <a:tr h="267433">
                <a:tc>
                  <a:txBody>
                    <a:bodyPr/>
                    <a:lstStyle/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Естественнонаучная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Первые шаги в науку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2411023"/>
                  </a:ext>
                </a:extLst>
              </a:tr>
              <a:tr h="374406">
                <a:tc>
                  <a:txBody>
                    <a:bodyPr/>
                    <a:lstStyle/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Социально-гуманитарная</a:t>
                      </a:r>
                    </a:p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Мастерская по мультимедиа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05772568"/>
                  </a:ext>
                </a:extLst>
              </a:tr>
              <a:tr h="374406">
                <a:tc>
                  <a:txBody>
                    <a:bodyPr/>
                    <a:lstStyle/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Физкультурно-спортивная</a:t>
                      </a:r>
                    </a:p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Шахматы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39901893"/>
                  </a:ext>
                </a:extLst>
              </a:tr>
            </a:tbl>
          </a:graphicData>
        </a:graphic>
      </p:graphicFrame>
      <p:pic>
        <p:nvPicPr>
          <p:cNvPr id="12" name="Picture 4" descr="https://sun9-88.userapi.com/impg/CNdfiDGpbjETEC7ugnFLEL3ax_Q2LmU0usrzxA/HRjW4tMzYLk.jpg?size=1280x734&amp;quality=95&amp;sign=7c9a3f92ce2f666ee2b035e54fd52049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3" t="13421" r="25203"/>
          <a:stretch/>
        </p:blipFill>
        <p:spPr bwMode="auto">
          <a:xfrm>
            <a:off x="8815753" y="2338755"/>
            <a:ext cx="2156063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un9-76.userapi.com/impg/bKvBceHpdtAxoS6Tilrgk-UBvxnIWynYideY5Q/UXcxH25Chb0.jpg?size=1200x1600&amp;quality=95&amp;sign=d916350bf7427a6e69147326979878f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72" y="2338755"/>
            <a:ext cx="2143363" cy="29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un9-12.userapi.com/impg/KHEsWL1q9w3iWHv_aSDXcAA5OvjML-xcKXX6jA/FfDb_DJEFHk.jpg?size=1213x1600&amp;quality=95&amp;sign=d3a10dc7f6e3aceec8764fbbd5ba142e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3" t="11348" r="2508" b="55157"/>
          <a:stretch/>
        </p:blipFill>
        <p:spPr bwMode="auto">
          <a:xfrm>
            <a:off x="11060234" y="2338756"/>
            <a:ext cx="2146299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qrcoder.ru/code/?https%3A%2F%2Ft.me%2FTR_metod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19" y="2709746"/>
            <a:ext cx="2140181" cy="21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030" y="1547813"/>
            <a:ext cx="35872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Century Gothic" panose="020B0502020202020204" pitchFamily="34" charset="0"/>
              </a:rPr>
              <a:t>Информационно-методический канал </a:t>
            </a:r>
            <a:r>
              <a:rPr lang="ru-RU" sz="15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центров «Точка роста»</a:t>
            </a:r>
            <a:r>
              <a:rPr lang="ru-RU" sz="1500" dirty="0" smtClean="0">
                <a:latin typeface="Century Gothic" panose="020B0502020202020204" pitchFamily="34" charset="0"/>
              </a:rPr>
              <a:t>: </a:t>
            </a:r>
            <a:r>
              <a:rPr lang="en-US" sz="15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500" dirty="0" smtClean="0">
                <a:latin typeface="Century Gothic" panose="020B0502020202020204" pitchFamily="34" charset="0"/>
                <a:hlinkClick r:id="rId3"/>
              </a:rPr>
              <a:t>t.me/TR_metod</a:t>
            </a:r>
            <a:r>
              <a:rPr lang="ru-RU" sz="1500" dirty="0" smtClean="0">
                <a:latin typeface="Century Gothic" panose="020B0502020202020204" pitchFamily="34" charset="0"/>
              </a:rPr>
              <a:t> 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pic>
        <p:nvPicPr>
          <p:cNvPr id="4" name="Picture 4" descr="http://qrcoder.ru/code/?https%3A%2F%2Ft.me%2FScKvant_metod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403" y="2698657"/>
            <a:ext cx="2162360" cy="21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81755" y="1547813"/>
            <a:ext cx="43125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Century Gothic" panose="020B0502020202020204" pitchFamily="34" charset="0"/>
              </a:rPr>
              <a:t>Информационно-методический канал </a:t>
            </a:r>
            <a:r>
              <a:rPr lang="ru-RU" sz="16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Школьных Кванториумов: </a:t>
            </a:r>
            <a:r>
              <a:rPr lang="en-US" sz="1500" dirty="0">
                <a:latin typeface="Century Gothic" panose="020B0502020202020204" pitchFamily="34" charset="0"/>
                <a:hlinkClick r:id="rId5"/>
              </a:rPr>
              <a:t>https://t.me/ScKvant_metod</a:t>
            </a:r>
            <a:r>
              <a:rPr lang="ru-RU" sz="15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Как можно вступить в группу, чтобы получить больше информации?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Зарегистрируйте меня в телеграмм «Точка роста», иначе доступ у меня ограничен.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Как попасть в группу «Точек роста» в телеграмме?</a:t>
            </a:r>
            <a:endParaRPr lang="ru-RU" sz="15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51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Для </a:t>
            </a:r>
            <a:r>
              <a:rPr lang="ru-RU" sz="1500" i="1" dirty="0" err="1" smtClean="0">
                <a:latin typeface="Century Gothic" panose="020B0502020202020204" pitchFamily="34" charset="0"/>
              </a:rPr>
              <a:t>интенсива</a:t>
            </a:r>
            <a:r>
              <a:rPr lang="ru-RU" sz="1500" i="1" dirty="0" smtClean="0">
                <a:latin typeface="Century Gothic" panose="020B0502020202020204" pitchFamily="34" charset="0"/>
              </a:rPr>
              <a:t> по кружкам, например, программирование, шахматы, какое минимальное количество часов?</a:t>
            </a: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Если у нас из 132 учащихся 90 задействованы в проекте «Успех каждого ребенка», то в «Точку роста» я могу записать только оставшихся 42 или всех?</a:t>
            </a: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В нашей школе уже открыт центр образования цифрового и гуманитарного профилей «Точка роста». Можно ли в нашем центре осуществлять программы естественно-научной и технологической направленности? Необходимы ли курсы для педагогов?</a:t>
            </a:r>
            <a:endParaRPr lang="ru-RU" sz="1500" i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8353" y="1266136"/>
            <a:ext cx="9377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Century Gothic" panose="020B0502020202020204" pitchFamily="34" charset="0"/>
              </a:rPr>
              <a:t>Разработка </a:t>
            </a:r>
            <a:r>
              <a:rPr lang="ru-RU" sz="1500" dirty="0">
                <a:latin typeface="Century Gothic" panose="020B0502020202020204" pitchFamily="34" charset="0"/>
              </a:rPr>
              <a:t>рабочих программ по </a:t>
            </a:r>
            <a:r>
              <a:rPr lang="ru-RU" sz="1500" dirty="0" smtClean="0">
                <a:latin typeface="Century Gothic" panose="020B0502020202020204" pitchFamily="34" charset="0"/>
              </a:rPr>
              <a:t>предметам, </a:t>
            </a:r>
            <a:r>
              <a:rPr lang="ru-RU" sz="1500" dirty="0">
                <a:latin typeface="Century Gothic" panose="020B0502020202020204" pitchFamily="34" charset="0"/>
              </a:rPr>
              <a:t>программ внеурочной деятельности и дополнительного образования осуществляется общеобразовательными </a:t>
            </a:r>
            <a:r>
              <a:rPr lang="ru-RU" sz="1500" dirty="0" smtClean="0">
                <a:latin typeface="Century Gothic" panose="020B0502020202020204" pitchFamily="34" charset="0"/>
              </a:rPr>
              <a:t>организациями </a:t>
            </a:r>
            <a:r>
              <a:rPr lang="ru-RU" sz="1500" u="sng" dirty="0" smtClean="0">
                <a:latin typeface="Century Gothic" panose="020B0502020202020204" pitchFamily="34" charset="0"/>
              </a:rPr>
              <a:t>самостоятельно</a:t>
            </a:r>
            <a:r>
              <a:rPr lang="ru-RU" sz="1500" dirty="0" smtClean="0">
                <a:latin typeface="Century Gothic" panose="020B0502020202020204" pitchFamily="34" charset="0"/>
              </a:rPr>
              <a:t>. Разработку </a:t>
            </a:r>
            <a:r>
              <a:rPr lang="ru-RU" sz="1500" dirty="0">
                <a:latin typeface="Century Gothic" panose="020B0502020202020204" pitchFamily="34" charset="0"/>
              </a:rPr>
              <a:t>и утверждение образовательных </a:t>
            </a:r>
            <a:r>
              <a:rPr lang="ru-RU" sz="1500" dirty="0" smtClean="0">
                <a:latin typeface="Century Gothic" panose="020B0502020202020204" pitchFamily="34" charset="0"/>
              </a:rPr>
              <a:t>программ рекомендуется </a:t>
            </a:r>
            <a:r>
              <a:rPr lang="ru-RU" sz="1500" dirty="0">
                <a:latin typeface="Century Gothic" panose="020B0502020202020204" pitchFamily="34" charset="0"/>
              </a:rPr>
              <a:t>осуществлять </a:t>
            </a:r>
            <a:r>
              <a:rPr lang="ru-RU" sz="1500" u="sng" dirty="0">
                <a:latin typeface="Century Gothic" panose="020B0502020202020204" pitchFamily="34" charset="0"/>
              </a:rPr>
              <a:t>в соответствии с требованиями законодательства</a:t>
            </a:r>
            <a:r>
              <a:rPr lang="ru-RU" sz="1500" dirty="0">
                <a:latin typeface="Century Gothic" panose="020B0502020202020204" pitchFamily="34" charset="0"/>
              </a:rPr>
              <a:t> в сфере </a:t>
            </a:r>
            <a:r>
              <a:rPr lang="ru-RU" sz="1500" dirty="0" smtClean="0">
                <a:latin typeface="Century Gothic" panose="020B0502020202020204" pitchFamily="34" charset="0"/>
              </a:rPr>
              <a:t>образования.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38353" y="5034597"/>
            <a:ext cx="82833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Century Gothic" panose="020B0502020202020204" pitchFamily="34" charset="0"/>
              </a:rPr>
              <a:t>В </a:t>
            </a:r>
            <a:r>
              <a:rPr lang="ru-RU" sz="1500" dirty="0">
                <a:latin typeface="Century Gothic" panose="020B0502020202020204" pitchFamily="34" charset="0"/>
              </a:rPr>
              <a:t>части реализации </a:t>
            </a:r>
            <a:r>
              <a:rPr lang="ru-RU" sz="1500" dirty="0" smtClean="0">
                <a:latin typeface="Century Gothic" panose="020B0502020202020204" pitchFamily="34" charset="0"/>
              </a:rPr>
              <a:t>ДОП технической </a:t>
            </a:r>
            <a:r>
              <a:rPr lang="ru-RU" sz="1500" dirty="0">
                <a:latin typeface="Century Gothic" panose="020B0502020202020204" pitchFamily="34" charset="0"/>
              </a:rPr>
              <a:t>и естественнонаучной направленностей </a:t>
            </a:r>
            <a:r>
              <a:rPr lang="ru-RU" sz="1500" u="sng" dirty="0">
                <a:latin typeface="Century Gothic" panose="020B0502020202020204" pitchFamily="34" charset="0"/>
              </a:rPr>
              <a:t>важно наладить взаимодействие с детскими технопарками «</a:t>
            </a:r>
            <a:r>
              <a:rPr lang="ru-RU" sz="1500" u="sng" dirty="0" smtClean="0">
                <a:latin typeface="Century Gothic" panose="020B0502020202020204" pitchFamily="34" charset="0"/>
              </a:rPr>
              <a:t>Кванториум»</a:t>
            </a:r>
            <a:r>
              <a:rPr lang="ru-RU" sz="1500" dirty="0" smtClean="0">
                <a:latin typeface="Century Gothic" panose="020B0502020202020204" pitchFamily="34" charset="0"/>
              </a:rPr>
              <a:t>, которые могут </a:t>
            </a:r>
            <a:r>
              <a:rPr lang="ru-RU" sz="1500" dirty="0">
                <a:latin typeface="Century Gothic" panose="020B0502020202020204" pitchFamily="34" charset="0"/>
              </a:rPr>
              <a:t>стать площадками для стажировки педагогов Центров «Точка роста» и подготовки обучающихся к профильным соревнованиям, а также площадками для обмена опытом и распространения успешных практик реализации образовательных кейсов.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38353" y="2577709"/>
            <a:ext cx="93774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Century Gothic" panose="020B0502020202020204" pitchFamily="34" charset="0"/>
              </a:rPr>
              <a:t>Расчет показателей реализации мероприятий по созданию и функционированию центров «</a:t>
            </a:r>
            <a:r>
              <a:rPr lang="ru-RU" sz="1500" dirty="0">
                <a:latin typeface="Century Gothic" panose="020B0502020202020204" pitchFamily="34" charset="0"/>
              </a:rPr>
              <a:t>Т</a:t>
            </a:r>
            <a:r>
              <a:rPr lang="ru-RU" sz="1500" dirty="0" smtClean="0">
                <a:latin typeface="Century Gothic" panose="020B0502020202020204" pitchFamily="34" charset="0"/>
              </a:rPr>
              <a:t>очка роста» предусматривает </a:t>
            </a:r>
            <a:r>
              <a:rPr lang="ru-RU" sz="1500" dirty="0">
                <a:latin typeface="Century Gothic" panose="020B0502020202020204" pitchFamily="34" charset="0"/>
              </a:rPr>
              <a:t>суммирование численности обучающихся общеобразовательной организации, </a:t>
            </a:r>
            <a:r>
              <a:rPr lang="ru-RU" sz="1500" u="sng" dirty="0">
                <a:latin typeface="Century Gothic" panose="020B0502020202020204" pitchFamily="34" charset="0"/>
              </a:rPr>
              <a:t>каждый из которых задействован в освоении</a:t>
            </a:r>
            <a:r>
              <a:rPr lang="ru-RU" sz="1500" dirty="0">
                <a:latin typeface="Century Gothic" panose="020B0502020202020204" pitchFamily="34" charset="0"/>
              </a:rPr>
              <a:t> не менее двух предметов, курсов, дисциплин (модулей) естественно-научной и технологической направленностей в рамках реализации основных общеобразовательных программ</a:t>
            </a:r>
            <a:r>
              <a:rPr lang="ru-RU" sz="1500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38353" y="4115439"/>
            <a:ext cx="9377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Century Gothic" panose="020B0502020202020204" pitchFamily="34" charset="0"/>
              </a:rPr>
              <a:t>Центры «Точка роста» призваны </a:t>
            </a:r>
            <a:r>
              <a:rPr lang="ru-RU" sz="1500" dirty="0">
                <a:latin typeface="Century Gothic" panose="020B0502020202020204" pitchFamily="34" charset="0"/>
              </a:rPr>
              <a:t>обеспечить возможность освоения обучающимися общеобразовательных организаций основных и дополнительных общеобразовательных программ цифрового, </a:t>
            </a:r>
            <a:r>
              <a:rPr lang="ru-RU" sz="1500" u="sng" dirty="0">
                <a:latin typeface="Century Gothic" panose="020B0502020202020204" pitchFamily="34" charset="0"/>
              </a:rPr>
              <a:t>естественнонаучного</a:t>
            </a:r>
            <a:r>
              <a:rPr lang="ru-RU" sz="1500" dirty="0">
                <a:latin typeface="Century Gothic" panose="020B0502020202020204" pitchFamily="34" charset="0"/>
              </a:rPr>
              <a:t>, </a:t>
            </a:r>
            <a:r>
              <a:rPr lang="ru-RU" sz="1500" u="sng" dirty="0">
                <a:latin typeface="Century Gothic" panose="020B0502020202020204" pitchFamily="34" charset="0"/>
              </a:rPr>
              <a:t>технического</a:t>
            </a:r>
            <a:r>
              <a:rPr lang="ru-RU" sz="1500" dirty="0">
                <a:latin typeface="Century Gothic" panose="020B0502020202020204" pitchFamily="34" charset="0"/>
              </a:rPr>
              <a:t> и гуманитарного профилей, в том числе в сетевой форме</a:t>
            </a:r>
            <a:r>
              <a:rPr lang="ru-RU" sz="1500" dirty="0" smtClean="0">
                <a:latin typeface="Century Gothic" panose="020B0502020202020204" pitchFamily="34" charset="0"/>
              </a:rPr>
              <a:t>.</a:t>
            </a:r>
            <a:endParaRPr lang="ru-RU" sz="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dirty="0" smtClean="0">
                <a:latin typeface="Century Gothic" panose="020B0502020202020204" pitchFamily="34" charset="0"/>
              </a:rPr>
              <a:t>Необходимы методические материалы для работы кружка по робототехнике.</a:t>
            </a:r>
          </a:p>
          <a:p>
            <a:pPr marL="0" indent="0">
              <a:buNone/>
            </a:pPr>
            <a:r>
              <a:rPr lang="ru-RU" sz="1400" i="1" dirty="0">
                <a:latin typeface="Century Gothic" panose="020B0502020202020204" pitchFamily="34" charset="0"/>
              </a:rPr>
              <a:t>Х</a:t>
            </a:r>
            <a:r>
              <a:rPr lang="ru-RU" sz="1400" i="1" dirty="0" smtClean="0">
                <a:latin typeface="Century Gothic" panose="020B0502020202020204" pitchFamily="34" charset="0"/>
              </a:rPr>
              <a:t>отелось </a:t>
            </a:r>
            <a:r>
              <a:rPr lang="ru-RU" sz="1400" i="1" dirty="0">
                <a:latin typeface="Century Gothic" panose="020B0502020202020204" pitchFamily="34" charset="0"/>
              </a:rPr>
              <a:t>бы получить методические рекомендации </a:t>
            </a:r>
            <a:r>
              <a:rPr lang="ru-RU" sz="1400" i="1" dirty="0" smtClean="0">
                <a:latin typeface="Century Gothic" panose="020B0502020202020204" pitchFamily="34" charset="0"/>
              </a:rPr>
              <a:t>по робототехнике, основам </a:t>
            </a:r>
            <a:r>
              <a:rPr lang="ru-RU" sz="1400" i="1" dirty="0">
                <a:latin typeface="Century Gothic" panose="020B0502020202020204" pitchFamily="34" charset="0"/>
              </a:rPr>
              <a:t>программирования </a:t>
            </a:r>
            <a:r>
              <a:rPr lang="ru-RU" sz="1400" i="1" dirty="0" smtClean="0">
                <a:latin typeface="Century Gothic" panose="020B0502020202020204" pitchFamily="34" charset="0"/>
              </a:rPr>
              <a:t>и т.д. для </a:t>
            </a:r>
            <a:r>
              <a:rPr lang="ru-RU" sz="1400" i="1" dirty="0">
                <a:latin typeface="Century Gothic" panose="020B0502020202020204" pitchFamily="34" charset="0"/>
              </a:rPr>
              <a:t>работы с оборудованием, </a:t>
            </a:r>
            <a:r>
              <a:rPr lang="ru-RU" sz="1400" i="1" dirty="0" smtClean="0">
                <a:latin typeface="Century Gothic" panose="020B0502020202020204" pitchFamily="34" charset="0"/>
              </a:rPr>
              <a:t>поставленным </a:t>
            </a:r>
            <a:r>
              <a:rPr lang="ru-RU" sz="1400" i="1" dirty="0">
                <a:latin typeface="Century Gothic" panose="020B0502020202020204" pitchFamily="34" charset="0"/>
              </a:rPr>
              <a:t>в центры </a:t>
            </a:r>
            <a:r>
              <a:rPr lang="ru-RU" sz="1400" i="1" dirty="0" smtClean="0">
                <a:latin typeface="Century Gothic" panose="020B0502020202020204" pitchFamily="34" charset="0"/>
              </a:rPr>
              <a:t>«Точка роста» </a:t>
            </a:r>
            <a:r>
              <a:rPr lang="ru-RU" sz="1400" i="1" dirty="0">
                <a:latin typeface="Century Gothic" panose="020B0502020202020204" pitchFamily="34" charset="0"/>
              </a:rPr>
              <a:t>в 2022 </a:t>
            </a:r>
            <a:r>
              <a:rPr lang="ru-RU" sz="1400" i="1" dirty="0" smtClean="0">
                <a:latin typeface="Century Gothic" panose="020B0502020202020204" pitchFamily="34" charset="0"/>
              </a:rPr>
              <a:t>году.</a:t>
            </a:r>
            <a:endParaRPr lang="ru-RU" sz="1400" i="1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8633" y="1266135"/>
            <a:ext cx="78557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Методические пособия по реализации образовательных программ естественно-научной и технологической направленностей с использованием оборудования </a:t>
            </a: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центра «Точка роста»: </a:t>
            </a:r>
            <a:r>
              <a:rPr lang="ru-RU" sz="1000" dirty="0" smtClean="0">
                <a:latin typeface="Century Gothic" panose="020B0502020202020204" pitchFamily="34" charset="0"/>
                <a:hlinkClick r:id="rId2"/>
              </a:rPr>
              <a:t>https</a:t>
            </a:r>
            <a:r>
              <a:rPr lang="ru-RU" sz="1000" dirty="0">
                <a:latin typeface="Century Gothic" panose="020B0502020202020204" pitchFamily="34" charset="0"/>
                <a:hlinkClick r:id="rId2"/>
              </a:rPr>
              <a:t>://mpcenter.ru/national-project/informacionnoe-soprovozhdenie/tochka-rosta/ped</a:t>
            </a:r>
            <a:r>
              <a:rPr lang="ru-RU" sz="1000" dirty="0" smtClean="0">
                <a:latin typeface="Century Gothic" panose="020B0502020202020204" pitchFamily="34" charset="0"/>
                <a:hlinkClick r:id="rId2"/>
              </a:rPr>
              <a:t>/</a:t>
            </a:r>
            <a:r>
              <a:rPr lang="ru-RU" sz="10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ru-RU" sz="1000" i="1" dirty="0" smtClean="0">
                <a:latin typeface="Century Gothic" panose="020B0502020202020204" pitchFamily="34" charset="0"/>
              </a:rPr>
              <a:t>* сайт </a:t>
            </a:r>
            <a:r>
              <a:rPr lang="ru-RU" sz="1000" i="1" dirty="0">
                <a:latin typeface="Century Gothic" panose="020B0502020202020204" pitchFamily="34" charset="0"/>
              </a:rPr>
              <a:t>Центра просветительских инициатив – «Нацпроект «Образование» - «Информационное сопровождение» – «Точка роста» - «Педагогическим работникам</a:t>
            </a:r>
            <a:r>
              <a:rPr lang="ru-RU" sz="1000" i="1" dirty="0" smtClean="0">
                <a:latin typeface="Century Gothic" panose="020B0502020202020204" pitchFamily="34" charset="0"/>
              </a:rPr>
              <a:t>»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://qrcoder.ru/code/?https%3A%2F%2Fmpcenter.ru%2Fnational-project%2Finformacionnoe-soprovozhdenie%2Ftochka-rosta%2Fped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91" y="1266135"/>
            <a:ext cx="1428990" cy="1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qrcoder.ru/code/?https%3A%2F%2Fmpcenter.ru%2Fnational-project%2Finformacionnoe-soprovozhdenie%2Fquantorium%2Fped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89" y="3975034"/>
            <a:ext cx="1428990" cy="1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84380" y="3975034"/>
            <a:ext cx="78999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Методические пособия по реализации образовательных программ естественно-научной и технологической направленностей с использованием оборудования 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Школьного Кванториума: </a:t>
            </a:r>
            <a:r>
              <a:rPr lang="en-US" sz="1000" dirty="0">
                <a:latin typeface="Century Gothic" panose="020B0502020202020204" pitchFamily="34" charset="0"/>
                <a:hlinkClick r:id="rId5"/>
              </a:rPr>
              <a:t>https://mpcenter.ru/national-project/informacionnoe-soprovozhdenie/quantorium/ped</a:t>
            </a:r>
            <a:r>
              <a:rPr lang="en-US" sz="1000" dirty="0" smtClean="0">
                <a:latin typeface="Century Gothic" panose="020B0502020202020204" pitchFamily="34" charset="0"/>
                <a:hlinkClick r:id="rId5"/>
              </a:rPr>
              <a:t>/</a:t>
            </a:r>
            <a:r>
              <a:rPr lang="ru-RU" sz="10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ru-RU" sz="1000" i="1" dirty="0" smtClean="0">
                <a:latin typeface="Century Gothic" panose="020B0502020202020204" pitchFamily="34" charset="0"/>
              </a:rPr>
              <a:t>* сайт </a:t>
            </a:r>
            <a:r>
              <a:rPr lang="ru-RU" sz="1000" i="1" dirty="0">
                <a:latin typeface="Century Gothic" panose="020B0502020202020204" pitchFamily="34" charset="0"/>
              </a:rPr>
              <a:t>Центра просветительских инициатив – «Нацпроект «Образование» - «Информационное сопровождение» – </a:t>
            </a:r>
            <a:r>
              <a:rPr lang="ru-RU" sz="1000" i="1" dirty="0" smtClean="0">
                <a:latin typeface="Century Gothic" panose="020B0502020202020204" pitchFamily="34" charset="0"/>
              </a:rPr>
              <a:t>«Кванториум» </a:t>
            </a:r>
            <a:r>
              <a:rPr lang="ru-RU" sz="1000" i="1" dirty="0">
                <a:latin typeface="Century Gothic" panose="020B0502020202020204" pitchFamily="34" charset="0"/>
              </a:rPr>
              <a:t>- «Педагогическим работникам</a:t>
            </a:r>
            <a:r>
              <a:rPr lang="ru-RU" sz="1000" i="1" dirty="0" smtClean="0">
                <a:latin typeface="Century Gothic" panose="020B0502020202020204" pitchFamily="34" charset="0"/>
              </a:rPr>
              <a:t>»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qrcoder.ru/code/?https%3A%2F%2Fmpcenter.ru%2Fnational-project%2Finformacionnoe-soprovozhdenie%2Ftochka-rosta%2F%CD%E0%E2%E8%E3%E0%F2%EE%F0_%EF%EE%EB%E5%E7%ED%FB%F5_%EC%E0%F2%E5%F0%E8%E0%EB%EE%E2_%D2%D0.pd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382" y="2127909"/>
            <a:ext cx="1428990" cy="14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84381" y="2541237"/>
            <a:ext cx="6471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latin typeface="Century Gothic" panose="020B0502020202020204" pitchFamily="34" charset="0"/>
              </a:rPr>
              <a:t>Навигатор полезных материалов для 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центра </a:t>
            </a: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«Точка роста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»: </a:t>
            </a:r>
            <a:r>
              <a:rPr lang="en-US" sz="1000" dirty="0">
                <a:latin typeface="Century Gothic" panose="020B0502020202020204" pitchFamily="34" charset="0"/>
                <a:hlinkClick r:id="rId7"/>
              </a:rPr>
              <a:t>https</a:t>
            </a:r>
            <a:r>
              <a:rPr lang="en-US" sz="1000" dirty="0" smtClean="0">
                <a:latin typeface="Century Gothic" panose="020B0502020202020204" pitchFamily="34" charset="0"/>
                <a:hlinkClick r:id="rId7"/>
              </a:rPr>
              <a:t>://mpcenter.ru/national-project/informacionnoe-soprovozhdenie/tochka-rosta/</a:t>
            </a:r>
            <a:r>
              <a:rPr lang="ru-RU" sz="1000" dirty="0" err="1" smtClean="0">
                <a:latin typeface="Century Gothic" panose="020B0502020202020204" pitchFamily="34" charset="0"/>
                <a:hlinkClick r:id="rId7"/>
              </a:rPr>
              <a:t>Навигатор_полезных_материалов_ТР</a:t>
            </a:r>
            <a:r>
              <a:rPr lang="ru-RU" sz="1000" dirty="0" smtClean="0">
                <a:latin typeface="Century Gothic" panose="020B0502020202020204" pitchFamily="34" charset="0"/>
                <a:hlinkClick r:id="rId7"/>
              </a:rPr>
              <a:t>.</a:t>
            </a:r>
            <a:r>
              <a:rPr lang="en-US" sz="1000" dirty="0" smtClean="0">
                <a:latin typeface="Century Gothic" panose="020B0502020202020204" pitchFamily="34" charset="0"/>
                <a:hlinkClick r:id="rId7"/>
              </a:rPr>
              <a:t>pdf</a:t>
            </a:r>
            <a:r>
              <a:rPr lang="ru-RU" sz="1000" dirty="0" smtClean="0">
                <a:latin typeface="Century Gothic" panose="020B0502020202020204" pitchFamily="34" charset="0"/>
              </a:rPr>
              <a:t> 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Информация о внешних ресурсах для поддержки центров «</a:t>
            </a:r>
            <a:r>
              <a:rPr lang="ru-RU" sz="1000" dirty="0">
                <a:latin typeface="Century Gothic" panose="020B0502020202020204" pitchFamily="34" charset="0"/>
              </a:rPr>
              <a:t>Т</a:t>
            </a:r>
            <a:r>
              <a:rPr lang="ru-RU" sz="1000" dirty="0" smtClean="0">
                <a:latin typeface="Century Gothic" panose="020B0502020202020204" pitchFamily="34" charset="0"/>
              </a:rPr>
              <a:t>очка роста»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Полезные материалы и ссылки по составлению рабочих программ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Записи мероприятий, практических выступлений и мастер-классов, проведенных представителями центров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19098" y="5571460"/>
            <a:ext cx="1520678" cy="1679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qrcoder.ru/code/?https%3A%2F%2Fmpcenter.ru%2Fnational-project%2Finformacionnoe-soprovozhdenie%2Fquantorium%2F%CD%E0%E2%E8%E3%E0%F2%EE%F0_%EF%EE%EB%E5%E7%ED%FB%F5_%EC%E0%F2%E5%F0%E8%E0%EB%EE%E2_%D8%CA.pdf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382" y="4832002"/>
            <a:ext cx="1428990" cy="14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284380" y="5245330"/>
            <a:ext cx="6471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latin typeface="Century Gothic" panose="020B0502020202020204" pitchFamily="34" charset="0"/>
              </a:rPr>
              <a:t>Навигатор полезных материалов для 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Школьных Кванториумов: </a:t>
            </a:r>
            <a:r>
              <a:rPr lang="en-US" sz="1000" dirty="0">
                <a:latin typeface="Century Gothic" panose="020B0502020202020204" pitchFamily="34" charset="0"/>
                <a:hlinkClick r:id="rId9"/>
              </a:rPr>
              <a:t>https://mpcenter.ru/national-project/informacionnoe-soprovozhdenie/quantorium/</a:t>
            </a:r>
            <a:r>
              <a:rPr lang="ru-RU" sz="1000" dirty="0" err="1">
                <a:latin typeface="Century Gothic" panose="020B0502020202020204" pitchFamily="34" charset="0"/>
                <a:hlinkClick r:id="rId9"/>
              </a:rPr>
              <a:t>Навигатор_полезных_материалов_ШК</a:t>
            </a:r>
            <a:r>
              <a:rPr lang="ru-RU" sz="1000" dirty="0">
                <a:latin typeface="Century Gothic" panose="020B0502020202020204" pitchFamily="34" charset="0"/>
                <a:hlinkClick r:id="rId9"/>
              </a:rPr>
              <a:t>.</a:t>
            </a:r>
            <a:r>
              <a:rPr lang="en-US" sz="1000" dirty="0" smtClean="0">
                <a:latin typeface="Century Gothic" panose="020B0502020202020204" pitchFamily="34" charset="0"/>
                <a:hlinkClick r:id="rId9"/>
              </a:rPr>
              <a:t>pdf</a:t>
            </a:r>
            <a:r>
              <a:rPr lang="ru-RU" sz="1000" dirty="0" smtClean="0">
                <a:latin typeface="Century Gothic" panose="020B0502020202020204" pitchFamily="34" charset="0"/>
              </a:rPr>
              <a:t> </a:t>
            </a:r>
            <a:endParaRPr lang="ru-RU" sz="1000" dirty="0">
              <a:latin typeface="Century Gothic" panose="020B050202020202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Информация о внешних ресурсах для поддержки Школьных Кванториумов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Полезные материалы и ссылки по составлению рабочих программ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Записи мероприятий, практических выступлений и мастер-классов, проведенных представителями технопарков</a:t>
            </a:r>
            <a:endParaRPr lang="ru-RU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2186" y="2351310"/>
            <a:ext cx="638893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Презентация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2"/>
              </a:rPr>
              <a:t>t.me/TR_metod/31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2185" y="912718"/>
            <a:ext cx="12947999" cy="1435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Онлайн-семинар «Центры образования «</a:t>
            </a:r>
            <a:r>
              <a:rPr lang="ru-RU" sz="2800" b="1" dirty="0">
                <a:latin typeface="Century Gothic" panose="020B0502020202020204" pitchFamily="34" charset="0"/>
              </a:rPr>
              <a:t>Т</a:t>
            </a:r>
            <a:r>
              <a:rPr lang="ru-RU" sz="2800" b="1" dirty="0" smtClean="0">
                <a:latin typeface="Century Gothic" panose="020B0502020202020204" pitchFamily="34" charset="0"/>
              </a:rPr>
              <a:t>очка роста»: планирование образовательной деятельности, разработки и реализации образовательных программ»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6776078" y="2351310"/>
            <a:ext cx="642410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Видеозапись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t.me/TR_metod/32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098" name="Picture 2" descr="http://qrcoder.ru/code/?https%3A%2F%2Ft.me%2FTR_metod%2F31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21" y="3059723"/>
            <a:ext cx="2171456" cy="217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qrcoder.ru/code/?https%3A%2F%2Ft.me%2FTR_metod%2F32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16" y="3056305"/>
            <a:ext cx="2174874" cy="21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2186" y="2351310"/>
            <a:ext cx="638893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Презентация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2"/>
              </a:rPr>
              <a:t>t.me/ScKvant_metod/21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2185" y="912718"/>
            <a:ext cx="12947999" cy="1435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Онлайн-семинар «Детские технопарки «Кванториум»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на базе ОО:</a:t>
            </a:r>
            <a:r>
              <a:rPr lang="ru-RU" sz="2800" b="1" dirty="0">
                <a:latin typeface="Century Gothic" panose="020B0502020202020204" pitchFamily="34" charset="0"/>
              </a:rPr>
              <a:t> </a:t>
            </a:r>
            <a:r>
              <a:rPr lang="ru-RU" sz="2800" b="1" dirty="0" smtClean="0">
                <a:latin typeface="Century Gothic" panose="020B0502020202020204" pitchFamily="34" charset="0"/>
              </a:rPr>
              <a:t>планирование образовательной деятельности и реализации образовательных программ»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6776078" y="2351310"/>
            <a:ext cx="642410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Видеозапись: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cloud.mpcenter.ru/d/s/nutSlJafnKw4tmPZgPvrjzLXGcmG258i/8ljU6V7zf3Raq9j5kizyMTuLtD5UfY9J-iL_AdBi2YAk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9218" name="Picture 2" descr="http://qrcoder.ru/code/?https%3A%2F%2Ft.me%2FScKvant_metod%2F21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38" y="3059722"/>
            <a:ext cx="2174632" cy="21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qrcoder.ru/code/?https%3A%2F%2Fcloud.mpcenter.ru%2Fd%2Fs%2FnutSlJafnKw4tmPZgPvrjzLXGcmG258i%2F8ljU6V7zf3Raq9j5kizyMTuLtD5UfY9J-iL_AdBi2YAk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15" y="3059722"/>
            <a:ext cx="2174631" cy="21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4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919098" y="5571460"/>
            <a:ext cx="1520678" cy="1679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504" t="2826" r="42377" b="20216"/>
          <a:stretch/>
        </p:blipFill>
        <p:spPr>
          <a:xfrm>
            <a:off x="1318846" y="1703275"/>
            <a:ext cx="3171941" cy="42370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374" t="2959" r="51559" b="17441"/>
          <a:stretch/>
        </p:blipFill>
        <p:spPr>
          <a:xfrm>
            <a:off x="7872764" y="1703273"/>
            <a:ext cx="3186135" cy="4237059"/>
          </a:xfrm>
          <a:prstGeom prst="rect">
            <a:avLst/>
          </a:prstGeom>
        </p:spPr>
      </p:pic>
      <p:pic>
        <p:nvPicPr>
          <p:cNvPr id="3074" name="Picture 2" descr="http://qrcoder.ru/code/?https%3A%2F%2Ft.me%2FTR_metod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5" y="893003"/>
            <a:ext cx="1066542" cy="10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318847" y="1149276"/>
            <a:ext cx="53994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Century Gothic" panose="020B0502020202020204" pitchFamily="34" charset="0"/>
              </a:rPr>
              <a:t>Информационно-методический канал </a:t>
            </a:r>
            <a:r>
              <a:rPr lang="ru-RU" sz="15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центров «Точка роста»</a:t>
            </a:r>
            <a:r>
              <a:rPr lang="ru-RU" sz="1500" dirty="0" smtClean="0">
                <a:latin typeface="Century Gothic" panose="020B0502020202020204" pitchFamily="34" charset="0"/>
              </a:rPr>
              <a:t>: </a:t>
            </a:r>
            <a:r>
              <a:rPr lang="en-US" sz="1500" dirty="0">
                <a:latin typeface="Century Gothic" panose="020B0502020202020204" pitchFamily="34" charset="0"/>
                <a:hlinkClick r:id="rId5"/>
              </a:rPr>
              <a:t>https://</a:t>
            </a:r>
            <a:r>
              <a:rPr lang="en-US" sz="1500" dirty="0" smtClean="0">
                <a:latin typeface="Century Gothic" panose="020B0502020202020204" pitchFamily="34" charset="0"/>
                <a:hlinkClick r:id="rId5"/>
              </a:rPr>
              <a:t>t.me/TR_metod</a:t>
            </a:r>
            <a:r>
              <a:rPr lang="ru-RU" sz="1500" dirty="0" smtClean="0">
                <a:latin typeface="Century Gothic" panose="020B0502020202020204" pitchFamily="34" charset="0"/>
              </a:rPr>
              <a:t> 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98831" y="2087682"/>
            <a:ext cx="1419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Закрепленное сообщение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00954" y="2872200"/>
            <a:ext cx="1419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Навигация по тегам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cxnSp>
        <p:nvCxnSpPr>
          <p:cNvPr id="14" name="Прямая со стрелкой 13"/>
          <p:cNvCxnSpPr>
            <a:stCxn id="19" idx="1"/>
          </p:cNvCxnSpPr>
          <p:nvPr/>
        </p:nvCxnSpPr>
        <p:spPr>
          <a:xfrm flipH="1">
            <a:off x="4724400" y="2287737"/>
            <a:ext cx="574431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4724400" y="3070976"/>
            <a:ext cx="574432" cy="2556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6" name="Picture 4" descr="http://qrcoder.ru/code/?https%3A%2F%2Ft.me%2FScKvant_metod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893003"/>
            <a:ext cx="1066542" cy="10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784842" y="1133886"/>
            <a:ext cx="5399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Century Gothic" panose="020B0502020202020204" pitchFamily="34" charset="0"/>
              </a:rPr>
              <a:t>Информационно-методический канал </a:t>
            </a:r>
            <a:r>
              <a:rPr lang="ru-RU" sz="16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Школьных Кванториумов: </a:t>
            </a:r>
            <a:r>
              <a:rPr lang="en-US" sz="1500" dirty="0">
                <a:latin typeface="Century Gothic" panose="020B0502020202020204" pitchFamily="34" charset="0"/>
                <a:hlinkClick r:id="rId7"/>
              </a:rPr>
              <a:t>https://t.me/ScKvant_metod</a:t>
            </a:r>
            <a:r>
              <a:rPr lang="ru-RU" sz="15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764826" y="2087682"/>
            <a:ext cx="1419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Закрепленное сообщение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766949" y="2872200"/>
            <a:ext cx="1419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Навигация по тегам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cxnSp>
        <p:nvCxnSpPr>
          <p:cNvPr id="31" name="Прямая со стрелкой 30"/>
          <p:cNvCxnSpPr>
            <a:stCxn id="29" idx="1"/>
          </p:cNvCxnSpPr>
          <p:nvPr/>
        </p:nvCxnSpPr>
        <p:spPr>
          <a:xfrm flipH="1">
            <a:off x="11190395" y="2287737"/>
            <a:ext cx="574431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11190395" y="3070976"/>
            <a:ext cx="574432" cy="2556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8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47633" y="570518"/>
            <a:ext cx="7558921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64BDE1"/>
              </a:buClr>
              <a:buFont typeface="Arial" panose="020B0604020202020204" pitchFamily="34" charset="0"/>
              <a:buChar char="•"/>
              <a:defRPr sz="1600">
                <a:latin typeface="Century Gothic" panose="020B0502020202020204" pitchFamily="34" charset="0"/>
              </a:defRPr>
            </a:lvl1pPr>
            <a:lvl2pPr marL="755957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/>
            </a:lvl2pPr>
            <a:lvl3pPr marL="1259929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/>
            </a:lvl3pPr>
            <a:lvl4pPr marL="1763900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4pPr>
            <a:lvl5pPr marL="2267872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5pPr>
            <a:lvl6pPr marL="2771844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6pPr>
            <a:lvl7pPr marL="3275815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7pPr>
            <a:lvl8pPr marL="3779787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8pPr>
            <a:lvl9pPr marL="4283758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ru-RU" sz="2000" dirty="0" smtClean="0">
                <a:ea typeface="+mj-ea"/>
                <a:cs typeface="+mj-cs"/>
              </a:rPr>
              <a:t>Ежемесячные информационно-методические онлайн-семинары в официальной группе </a:t>
            </a:r>
            <a:r>
              <a:rPr lang="ru-RU" sz="2000" dirty="0">
                <a:ea typeface="+mj-ea"/>
                <a:cs typeface="+mj-cs"/>
              </a:rPr>
              <a:t>«</a:t>
            </a:r>
            <a:r>
              <a:rPr lang="ru-RU" sz="2000" dirty="0" err="1">
                <a:ea typeface="+mj-ea"/>
                <a:cs typeface="+mj-cs"/>
              </a:rPr>
              <a:t>ВКонтакте</a:t>
            </a:r>
            <a:r>
              <a:rPr lang="ru-RU" sz="2000" dirty="0">
                <a:ea typeface="+mj-ea"/>
                <a:cs typeface="+mj-cs"/>
              </a:rPr>
              <a:t>» Центра </a:t>
            </a:r>
            <a:r>
              <a:rPr lang="ru-RU" sz="2000" dirty="0" smtClean="0">
                <a:ea typeface="+mj-ea"/>
                <a:cs typeface="+mj-cs"/>
              </a:rPr>
              <a:t>просветительских </a:t>
            </a:r>
            <a:r>
              <a:rPr lang="ru-RU" sz="2000" dirty="0">
                <a:ea typeface="+mj-ea"/>
                <a:cs typeface="+mj-cs"/>
              </a:rPr>
              <a:t>инициатив: </a:t>
            </a:r>
            <a:r>
              <a:rPr lang="en-US" sz="2000" dirty="0">
                <a:ea typeface="+mj-ea"/>
                <a:cs typeface="+mj-cs"/>
                <a:hlinkClick r:id="rId2"/>
              </a:rPr>
              <a:t>https://vk.com/mpcenter</a:t>
            </a:r>
            <a:r>
              <a:rPr lang="ru-RU" sz="2000" dirty="0"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8" descr="http://qrcoder.ru/code/?https%3A%2F%2Fvk.com%2Fmpcenter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2" y="3779838"/>
            <a:ext cx="2168770" cy="21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048CA22-1F63-49F5-8F93-C6E0C56C38F1}"/>
              </a:ext>
            </a:extLst>
          </p:cNvPr>
          <p:cNvSpPr/>
          <p:nvPr/>
        </p:nvSpPr>
        <p:spPr>
          <a:xfrm>
            <a:off x="246185" y="475629"/>
            <a:ext cx="283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Н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П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333CB09-E42D-4CEE-949F-557D45D6F8C9}"/>
              </a:ext>
            </a:extLst>
          </p:cNvPr>
          <p:cNvSpPr/>
          <p:nvPr/>
        </p:nvSpPr>
        <p:spPr>
          <a:xfrm>
            <a:off x="1010649" y="574624"/>
            <a:ext cx="283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ациональный</a:t>
            </a:r>
            <a:r>
              <a:rPr lang="ru-RU" sz="28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	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D3AAC3F-D481-436B-9E31-53F915C1B522}"/>
              </a:ext>
            </a:extLst>
          </p:cNvPr>
          <p:cNvSpPr/>
          <p:nvPr/>
        </p:nvSpPr>
        <p:spPr>
          <a:xfrm>
            <a:off x="1010649" y="1689419"/>
            <a:ext cx="283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роект</a:t>
            </a:r>
            <a:r>
              <a:rPr lang="ru-RU" sz="28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	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CFFCEDD-F5CD-473B-9467-C3324BA73FC3}"/>
              </a:ext>
            </a:extLst>
          </p:cNvPr>
          <p:cNvSpPr/>
          <p:nvPr/>
        </p:nvSpPr>
        <p:spPr>
          <a:xfrm>
            <a:off x="1010649" y="2776259"/>
            <a:ext cx="283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бразование</a:t>
            </a:r>
            <a:r>
              <a:rPr lang="ru-RU" sz="28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	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9364586-3FB2-4750-91AB-F91E80F1A3CF}"/>
              </a:ext>
            </a:extLst>
          </p:cNvPr>
          <p:cNvSpPr/>
          <p:nvPr/>
        </p:nvSpPr>
        <p:spPr>
          <a:xfrm>
            <a:off x="1010649" y="914669"/>
            <a:ext cx="283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ОВОСТИ</a:t>
            </a:r>
            <a:r>
              <a:rPr lang="ru-RU" sz="28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	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DDE030C-9356-4F7E-82C9-DD2208202485}"/>
              </a:ext>
            </a:extLst>
          </p:cNvPr>
          <p:cNvSpPr/>
          <p:nvPr/>
        </p:nvSpPr>
        <p:spPr>
          <a:xfrm>
            <a:off x="1010649" y="2025726"/>
            <a:ext cx="283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РАКТИКИ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3F16BC-3E56-403D-A35B-EC496D972A29}"/>
              </a:ext>
            </a:extLst>
          </p:cNvPr>
          <p:cNvSpPr/>
          <p:nvPr/>
        </p:nvSpPr>
        <p:spPr>
          <a:xfrm>
            <a:off x="1010649" y="3115824"/>
            <a:ext cx="283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ТКРЫТИЯ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81F5E97E-CACC-4CF7-9240-70D6275604E4}"/>
              </a:ext>
            </a:extLst>
          </p:cNvPr>
          <p:cNvSpPr txBox="1">
            <a:spLocks/>
          </p:cNvSpPr>
          <p:nvPr/>
        </p:nvSpPr>
        <p:spPr>
          <a:xfrm>
            <a:off x="4000034" y="5380892"/>
            <a:ext cx="8196730" cy="87923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2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13 июля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10 августа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14 сентября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12 октября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9 ноября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14 декабря 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xmlns="" id="{81F5E97E-CACC-4CF7-9240-70D6275604E4}"/>
              </a:ext>
            </a:extLst>
          </p:cNvPr>
          <p:cNvSpPr txBox="1">
            <a:spLocks/>
          </p:cNvSpPr>
          <p:nvPr/>
        </p:nvSpPr>
        <p:spPr>
          <a:xfrm>
            <a:off x="4000033" y="1789717"/>
            <a:ext cx="9358413" cy="3591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2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Дайджест </a:t>
            </a:r>
            <a:r>
              <a:rPr lang="ru-RU" sz="1500" dirty="0">
                <a:latin typeface="Century Gothic" panose="020B0502020202020204" pitchFamily="34" charset="0"/>
                <a:ea typeface="+mj-ea"/>
                <a:cs typeface="+mj-cs"/>
              </a:rPr>
              <a:t>событий в системе объектов инфраструктуры национального проекта «Образование», мероприятий центров «Точка роста» и Школьных Кванториумов, открытых мероприятий федеральных операторов и регионов, навигация по материалам и документам, актуальным для педагогических работников и управленческих кадров образовательных организаций.</a:t>
            </a:r>
          </a:p>
          <a:p>
            <a:pPr>
              <a:lnSpc>
                <a:spcPct val="100000"/>
              </a:lnSpc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Привлечение </a:t>
            </a:r>
            <a:r>
              <a:rPr lang="ru-RU" sz="1500" dirty="0">
                <a:latin typeface="Century Gothic" panose="020B0502020202020204" pitchFamily="34" charset="0"/>
                <a:ea typeface="+mj-ea"/>
                <a:cs typeface="+mj-cs"/>
              </a:rPr>
              <a:t>представителей образовательных организаций к диалогу и демонстрации опыта работы с применением инфраструктуры национального проекта «Образование», обсуждение с партнерами и внешними организациями эффективных практик работы с центрами «Точка роста», Школьными </a:t>
            </a:r>
            <a:r>
              <a:rPr lang="ru-RU" sz="1500" dirty="0" err="1">
                <a:latin typeface="Century Gothic" panose="020B0502020202020204" pitchFamily="34" charset="0"/>
                <a:ea typeface="+mj-ea"/>
                <a:cs typeface="+mj-cs"/>
              </a:rPr>
              <a:t>Кванториумами</a:t>
            </a:r>
            <a:r>
              <a:rPr lang="ru-RU" sz="1500" dirty="0">
                <a:latin typeface="Century Gothic" panose="020B0502020202020204" pitchFamily="34" charset="0"/>
                <a:ea typeface="+mj-ea"/>
                <a:cs typeface="+mj-cs"/>
              </a:rPr>
              <a:t> и иными объектами нацпроекта «Образование».</a:t>
            </a:r>
          </a:p>
          <a:p>
            <a:pPr>
              <a:lnSpc>
                <a:spcPct val="100000"/>
              </a:lnSpc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Результаты </a:t>
            </a:r>
            <a:r>
              <a:rPr lang="ru-RU" sz="1500" dirty="0">
                <a:latin typeface="Century Gothic" panose="020B0502020202020204" pitchFamily="34" charset="0"/>
                <a:ea typeface="+mj-ea"/>
                <a:cs typeface="+mj-cs"/>
              </a:rPr>
              <a:t>и проекты детей, обучающихся с применением инфраструктуры национального проекта «Образование», связка с практической деятельностью педагогических вузов для образовательных организаций и обучающихся, привлечение участников объединения «Сила – в знании</a:t>
            </a: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!».</a:t>
            </a:r>
          </a:p>
        </p:txBody>
      </p:sp>
    </p:spTree>
    <p:extLst>
      <p:ext uri="{BB962C8B-B14F-4D97-AF65-F5344CB8AC3E}">
        <p14:creationId xmlns:p14="http://schemas.microsoft.com/office/powerpoint/2010/main" val="3777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2186" y="2351310"/>
            <a:ext cx="638893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Презентация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2"/>
              </a:rPr>
              <a:t>t.me/TR_metod/162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2185" y="912718"/>
            <a:ext cx="12947999" cy="1435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latin typeface="Century Gothic" panose="020B0502020202020204" pitchFamily="34" charset="0"/>
              </a:rPr>
              <a:t>Установочный вебинар «О создании и функционировании центров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Century Gothic" panose="020B0502020202020204" pitchFamily="34" charset="0"/>
              </a:rPr>
              <a:t>образования естественнонаучной и технологической направленностей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Century Gothic" panose="020B0502020202020204" pitchFamily="34" charset="0"/>
              </a:rPr>
              <a:t>«Точка роста» в 2023 году» </a:t>
            </a:r>
            <a:r>
              <a:rPr lang="ru-RU" sz="2400" dirty="0" smtClean="0">
                <a:latin typeface="Century Gothic" panose="020B0502020202020204" pitchFamily="34" charset="0"/>
              </a:rPr>
              <a:t>(3 марта 2023 года)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6776078" y="2351310"/>
            <a:ext cx="642410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Видеозапись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t.me/TR_metod/161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26" name="Picture 2" descr="http://qrcoder.ru/code/?https%3A%2F%2Ft.me%2FTR_metod%2F162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64" y="3056305"/>
            <a:ext cx="2174874" cy="21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t.me%2FTR_metod%2F161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65" y="3062898"/>
            <a:ext cx="2171942" cy="21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2186" y="2351310"/>
            <a:ext cx="638893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Презентация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2"/>
              </a:rPr>
              <a:t>t.me/ScKvant_metod/109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2185" y="912718"/>
            <a:ext cx="12947999" cy="1435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latin typeface="Century Gothic" panose="020B0502020202020204" pitchFamily="34" charset="0"/>
              </a:rPr>
              <a:t>Установочный вебинар «О создании и функционировании детских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Century Gothic" panose="020B0502020202020204" pitchFamily="34" charset="0"/>
              </a:rPr>
              <a:t>технопарков «Кванториум» на базе общеобразовательных организаций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Century Gothic" panose="020B0502020202020204" pitchFamily="34" charset="0"/>
              </a:rPr>
              <a:t>в 2023 году» </a:t>
            </a:r>
            <a:r>
              <a:rPr lang="ru-RU" sz="2400" dirty="0" smtClean="0">
                <a:latin typeface="Century Gothic" panose="020B0502020202020204" pitchFamily="34" charset="0"/>
              </a:rPr>
              <a:t>(6 марта 2023 года)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6776078" y="2351310"/>
            <a:ext cx="642410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Видеозапись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t.me/ScKvant_metod/108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050" name="Picture 2" descr="http://qrcoder.ru/code/?https%3A%2F%2Ft.me%2FScKvant_metod%2F109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31" y="3074987"/>
            <a:ext cx="2162907" cy="21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s%3A%2F%2Ft.me%2FScKvant_metod%2F108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369" y="3074988"/>
            <a:ext cx="2162906" cy="21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0" y="2853199"/>
            <a:ext cx="13439775" cy="115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ctr">
              <a:lnSpc>
                <a:spcPct val="100000"/>
              </a:lnSpc>
              <a:buAutoNum type="arabicPeriod"/>
            </a:pPr>
            <a:r>
              <a:rPr lang="ru-RU" sz="3200" b="1" dirty="0" smtClean="0">
                <a:latin typeface="Century Gothic" panose="020B0502020202020204" pitchFamily="34" charset="0"/>
              </a:rPr>
              <a:t>Формирование предметно-пространственной среды,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Century Gothic" panose="020B0502020202020204" pitchFamily="34" charset="0"/>
              </a:rPr>
              <a:t>материально-техническое обеспечение 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>
                <a:latin typeface="Century Gothic" panose="020B0502020202020204" pitchFamily="34" charset="0"/>
              </a:rPr>
              <a:t>Где взять макеты графических файлов для создания стендов, табличек, фирменных знаков Точки роста. Никто не может помочь. В типографиях </a:t>
            </a:r>
            <a:r>
              <a:rPr lang="ru-RU" sz="1500" i="1" dirty="0" err="1" smtClean="0">
                <a:latin typeface="Century Gothic" panose="020B0502020202020204" pitchFamily="34" charset="0"/>
              </a:rPr>
              <a:t>всë</a:t>
            </a:r>
            <a:r>
              <a:rPr lang="ru-RU" sz="1500" i="1" dirty="0" smtClean="0">
                <a:latin typeface="Century Gothic" panose="020B0502020202020204" pitchFamily="34" charset="0"/>
              </a:rPr>
              <a:t> отличается</a:t>
            </a:r>
            <a:r>
              <a:rPr lang="ru-RU" sz="1500" i="1" dirty="0">
                <a:latin typeface="Century Gothic" panose="020B0502020202020204" pitchFamily="34" charset="0"/>
              </a:rPr>
              <a:t>. В руководстве по дизайну сказано, что должен макеты выдать оператор </a:t>
            </a:r>
            <a:r>
              <a:rPr lang="ru-RU" sz="1500" i="1" dirty="0" smtClean="0">
                <a:latin typeface="Century Gothic" panose="020B0502020202020204" pitchFamily="34" charset="0"/>
              </a:rPr>
              <a:t>проекта.</a:t>
            </a:r>
          </a:p>
          <a:p>
            <a:pPr marL="0" indent="0">
              <a:buNone/>
            </a:pPr>
            <a:endParaRPr lang="ru-RU" sz="1500" i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Здравствуйте</a:t>
            </a:r>
            <a:r>
              <a:rPr lang="ru-RU" sz="1500" i="1" dirty="0">
                <a:latin typeface="Century Gothic" panose="020B0502020202020204" pitchFamily="34" charset="0"/>
              </a:rPr>
              <a:t>, подскажите, пожалуйста, где </a:t>
            </a:r>
            <a:r>
              <a:rPr lang="ru-RU" sz="1500" i="1" dirty="0" smtClean="0">
                <a:latin typeface="Century Gothic" panose="020B0502020202020204" pitchFamily="34" charset="0"/>
              </a:rPr>
              <a:t>можно </a:t>
            </a:r>
            <a:r>
              <a:rPr lang="ru-RU" sz="1500" i="1" dirty="0">
                <a:latin typeface="Century Gothic" panose="020B0502020202020204" pitchFamily="34" charset="0"/>
              </a:rPr>
              <a:t>заказать все необходимое для </a:t>
            </a:r>
            <a:r>
              <a:rPr lang="ru-RU" sz="1500" i="1" dirty="0" err="1">
                <a:latin typeface="Century Gothic" panose="020B0502020202020204" pitchFamily="34" charset="0"/>
              </a:rPr>
              <a:t>брендирования</a:t>
            </a:r>
            <a:r>
              <a:rPr lang="ru-RU" sz="1500" i="1" dirty="0">
                <a:latin typeface="Century Gothic" panose="020B0502020202020204" pitchFamily="34" charset="0"/>
              </a:rPr>
              <a:t> Точки Роста в школе.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985" y="1274154"/>
            <a:ext cx="3834969" cy="25137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35985" y="3779838"/>
            <a:ext cx="4579954" cy="409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1007943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ru-RU" sz="15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ru-RU" sz="1500" dirty="0" smtClean="0">
                <a:latin typeface="Century Gothic" panose="020B0502020202020204" pitchFamily="34" charset="0"/>
                <a:hlinkClick r:id="rId3"/>
              </a:rPr>
              <a:t>disk.yandex.ru/d/jjUzwZEwNeE2yg</a:t>
            </a:r>
            <a:r>
              <a:rPr lang="ru-RU" sz="1500" dirty="0" smtClean="0">
                <a:latin typeface="Century Gothic" panose="020B0502020202020204" pitchFamily="34" charset="0"/>
              </a:rPr>
              <a:t> 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5986" y="4189245"/>
            <a:ext cx="9351114" cy="1415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>
                <a:latin typeface="Century Gothic" panose="020B0502020202020204" pitchFamily="34" charset="0"/>
              </a:rPr>
              <a:t>Методические рекомендации по созданию и функционированию центров «Точка роста» и Школьных Кванториумов</a:t>
            </a:r>
          </a:p>
          <a:p>
            <a:r>
              <a:rPr lang="ru-RU" sz="1500" dirty="0" smtClean="0">
                <a:latin typeface="Century Gothic" panose="020B0502020202020204" pitchFamily="34" charset="0"/>
              </a:rPr>
              <a:t>Пособия для педагогов</a:t>
            </a:r>
          </a:p>
          <a:p>
            <a:r>
              <a:rPr lang="ru-RU" sz="1500" dirty="0" smtClean="0">
                <a:latin typeface="Century Gothic" panose="020B0502020202020204" pitchFamily="34" charset="0"/>
              </a:rPr>
              <a:t>Руководства по дизайну и фирменному стилю, </a:t>
            </a:r>
            <a:r>
              <a:rPr lang="ru-RU" sz="1500" u="sng" dirty="0" smtClean="0">
                <a:latin typeface="Century Gothic" panose="020B0502020202020204" pitchFamily="34" charset="0"/>
              </a:rPr>
              <a:t>включая графические файлы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271" y="1244821"/>
            <a:ext cx="3867643" cy="25350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581271" y="3779838"/>
            <a:ext cx="4605829" cy="31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1007943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ru-RU" sz="1500" dirty="0">
                <a:latin typeface="Century Gothic" panose="020B0502020202020204" pitchFamily="34" charset="0"/>
                <a:hlinkClick r:id="rId5"/>
              </a:rPr>
              <a:t>https://disk.yandex.ru/d/V6dmIYnUFOG6-w</a:t>
            </a:r>
            <a:r>
              <a:rPr lang="ru-RU" sz="15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7170" name="Picture 2" descr="http://qrcoder.ru/code/?https%3A%2F%2Fdisk.yandex.ru%2Fd%2FjjUzwZEwNeE2yg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10" y="1784064"/>
            <a:ext cx="1935529" cy="19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qrcoder.ru/code/?https%3A%2F%2Fdisk.yandex.ru%2Fd%2FV6dmIYnUFOG6-w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571" y="1768028"/>
            <a:ext cx="1935529" cy="19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5984" y="5604388"/>
            <a:ext cx="7957431" cy="1426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b="1" dirty="0" smtClean="0">
                <a:latin typeface="Century Gothic" panose="020B0502020202020204" pitchFamily="34" charset="0"/>
              </a:rPr>
              <a:t>Примечание. </a:t>
            </a:r>
            <a:r>
              <a:rPr lang="ru-RU" sz="1000" dirty="0" smtClean="0">
                <a:latin typeface="Century Gothic" panose="020B0502020202020204" pitchFamily="34" charset="0"/>
              </a:rPr>
              <a:t>Федеральный оператор не может составлять коммерческие предложения и рекомендовать компании, осуществляющие услуги полиграфии и широкоформатной печати, производство и поставку мебели, строительных и отделочных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24376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Добрый </a:t>
            </a:r>
            <a:r>
              <a:rPr lang="ru-RU" sz="1500" i="1" dirty="0">
                <a:latin typeface="Century Gothic" panose="020B0502020202020204" pitchFamily="34" charset="0"/>
              </a:rPr>
              <a:t>день. В нашей школе планируется открытие Точки роста в 2023-2024 учебном году. </a:t>
            </a:r>
            <a:r>
              <a:rPr lang="ru-RU" sz="1500" i="1" dirty="0" smtClean="0">
                <a:latin typeface="Century Gothic" panose="020B0502020202020204" pitchFamily="34" charset="0"/>
              </a:rPr>
              <a:t>Есть ли рекомендации по выбору мебели?</a:t>
            </a: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Здравствуйте, как формируется дизайн-проект «Точки роста»? Это делает сама школа или управление образования?</a:t>
            </a:r>
            <a:endParaRPr lang="ru-RU" sz="1500" i="1" dirty="0">
              <a:latin typeface="Century Gothic" panose="020B050202020202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9227" y="1266135"/>
            <a:ext cx="9360958" cy="1076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(письмо Минпросвещения России от 25.11.2022 № ТВ-2610/02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детских технопарков «Кванториум» на базе общеобразовательных организаций (письмо Минпросвещения России от 01.12.2022 № ТВ-2662/02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1000" dirty="0">
              <a:effectLst>
                <a:outerShdw blurRad="50800" dist="38100" dir="2700000" algn="tl" rotWithShape="0">
                  <a:schemeClr val="accent1">
                    <a:alpha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50549" y="2342366"/>
            <a:ext cx="9349636" cy="143747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 smtClean="0">
                <a:latin typeface="Century Gothic" panose="020B0502020202020204" pitchFamily="34" charset="0"/>
              </a:rPr>
              <a:t>При </a:t>
            </a:r>
            <a:r>
              <a:rPr lang="ru-RU" sz="1500" dirty="0">
                <a:latin typeface="Century Gothic" panose="020B0502020202020204" pitchFamily="34" charset="0"/>
              </a:rPr>
              <a:t>проектировании и зонировании помещений рекомендуется формировать открытые пространства, использовать энергосберегающие технологии и другие современные архитектурные и проектировочные решения, а также рекомендации по проектированию </a:t>
            </a:r>
            <a:r>
              <a:rPr lang="ru-RU" sz="1500" dirty="0" smtClean="0">
                <a:latin typeface="Century Gothic" panose="020B0502020202020204" pitchFamily="34" charset="0"/>
              </a:rPr>
              <a:t>Центров «Точка роста» и Школьных Кванториумов, </a:t>
            </a:r>
            <a:r>
              <a:rPr lang="ru-RU" sz="1500" dirty="0">
                <a:latin typeface="Century Gothic" panose="020B0502020202020204" pitchFamily="34" charset="0"/>
              </a:rPr>
              <a:t>разработанные Федеральным оператором.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33" y="3644731"/>
            <a:ext cx="2816572" cy="19999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833" y="3641336"/>
            <a:ext cx="2838324" cy="2003326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14670456"/>
              </p:ext>
            </p:extLst>
          </p:nvPr>
        </p:nvGraphicFramePr>
        <p:xfrm>
          <a:off x="250373" y="3779838"/>
          <a:ext cx="7078832" cy="2861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93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Здравствуйте</a:t>
            </a:r>
            <a:r>
              <a:rPr lang="ru-RU" sz="1500" i="1" dirty="0">
                <a:latin typeface="Century Gothic" panose="020B0502020202020204" pitchFamily="34" charset="0"/>
              </a:rPr>
              <a:t>, я спонсирую ремонт в школе. У нас уже есть три класса от Точки Роста, они очень хорошо получились. Хотелось бы сделать аналогичный ремонт коридоров и актового зала, но уже за собственный счёт (благотворительность). Интересует возможность сопровождения со стороны оператора проекта, чтобы соблюсти все нормы и, быть может, получить дополнительные рекомендации</a:t>
            </a:r>
            <a:r>
              <a:rPr lang="ru-RU" sz="1500" i="1" dirty="0" smtClean="0">
                <a:latin typeface="Century Gothic" panose="020B0502020202020204" pitchFamily="34" charset="0"/>
              </a:rPr>
              <a:t>.</a:t>
            </a:r>
            <a:endParaRPr lang="ru-RU" sz="1500" i="1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6563" t="30096" r="35469" b="10865"/>
          <a:stretch/>
        </p:blipFill>
        <p:spPr>
          <a:xfrm>
            <a:off x="4554362" y="1991636"/>
            <a:ext cx="3753910" cy="2639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544" y="1991635"/>
            <a:ext cx="3734053" cy="2639971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4117" y="1266136"/>
            <a:ext cx="9362054" cy="725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 smtClean="0">
                <a:latin typeface="Century Gothic" panose="020B0502020202020204" pitchFamily="34" charset="0"/>
              </a:rPr>
              <a:t>Руководства про проектированию и дизайну образовательных пространств центров «Точка роста» и Школьных Кванториумов 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34115" y="4723009"/>
            <a:ext cx="9362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Century Gothic" panose="020B0502020202020204" pitchFamily="34" charset="0"/>
              </a:rPr>
              <a:t>Цветовые решения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Century Gothic" panose="020B0502020202020204" pitchFamily="34" charset="0"/>
              </a:rPr>
              <a:t>Материалы для замены полов, потолков, дверей, элементов освещения и т.д.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Century Gothic" panose="020B0502020202020204" pitchFamily="34" charset="0"/>
              </a:rPr>
              <a:t>Общие принципы подбора мебели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Century Gothic" panose="020B0502020202020204" pitchFamily="34" charset="0"/>
              </a:rPr>
              <a:t>Рекомендации по навигации</a:t>
            </a:r>
            <a:endParaRPr lang="ru-RU" sz="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3030</TotalTime>
  <Words>4021</Words>
  <Application>Microsoft Office PowerPoint</Application>
  <PresentationFormat>Произвольный</PresentationFormat>
  <Paragraphs>345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Helvetica Neue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форум педагогических работников и управленческих кадров общеобразовательных организаций, обеспечивающих функционирование центров «Точка роста»</dc:title>
  <dc:creator>АМР</dc:creator>
  <cp:lastModifiedBy>Горбатова О.Н.</cp:lastModifiedBy>
  <cp:revision>168</cp:revision>
  <dcterms:created xsi:type="dcterms:W3CDTF">2022-11-09T09:39:13Z</dcterms:created>
  <dcterms:modified xsi:type="dcterms:W3CDTF">2023-06-26T02:35:09Z</dcterms:modified>
</cp:coreProperties>
</file>