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7941-5D2E-4843-B8B9-D58BBF3F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08B4-68DF-4FD4-8EE5-A477A16E5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39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7941-5D2E-4843-B8B9-D58BBF3F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08B4-68DF-4FD4-8EE5-A477A16E5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7941-5D2E-4843-B8B9-D58BBF3F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08B4-68DF-4FD4-8EE5-A477A16E5E8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02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7941-5D2E-4843-B8B9-D58BBF3F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08B4-68DF-4FD4-8EE5-A477A16E5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99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7941-5D2E-4843-B8B9-D58BBF3F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08B4-68DF-4FD4-8EE5-A477A16E5E8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5966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7941-5D2E-4843-B8B9-D58BBF3F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08B4-68DF-4FD4-8EE5-A477A16E5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82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7941-5D2E-4843-B8B9-D58BBF3F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08B4-68DF-4FD4-8EE5-A477A16E5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18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7941-5D2E-4843-B8B9-D58BBF3F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08B4-68DF-4FD4-8EE5-A477A16E5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7941-5D2E-4843-B8B9-D58BBF3F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08B4-68DF-4FD4-8EE5-A477A16E5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8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7941-5D2E-4843-B8B9-D58BBF3F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08B4-68DF-4FD4-8EE5-A477A16E5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5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7941-5D2E-4843-B8B9-D58BBF3F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08B4-68DF-4FD4-8EE5-A477A16E5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3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7941-5D2E-4843-B8B9-D58BBF3F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08B4-68DF-4FD4-8EE5-A477A16E5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5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7941-5D2E-4843-B8B9-D58BBF3F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08B4-68DF-4FD4-8EE5-A477A16E5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9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7941-5D2E-4843-B8B9-D58BBF3F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08B4-68DF-4FD4-8EE5-A477A16E5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8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7941-5D2E-4843-B8B9-D58BBF3F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08B4-68DF-4FD4-8EE5-A477A16E5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4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7941-5D2E-4843-B8B9-D58BBF3F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08B4-68DF-4FD4-8EE5-A477A16E5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7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37941-5D2E-4843-B8B9-D58BBF3F3422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4308B4-68DF-4FD4-8EE5-A477A16E5E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33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0099336-AEE5-70BE-CAA8-30137933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на уроках русского языка и литературы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8222C976-EF60-05CA-4C3C-6391E2EB3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pPr algn="r"/>
            <a:endParaRPr lang="ru-RU" b="1" dirty="0"/>
          </a:p>
          <a:p>
            <a:pPr algn="r"/>
            <a:endParaRPr lang="ru-RU" b="1" dirty="0"/>
          </a:p>
          <a:p>
            <a:pPr algn="r"/>
            <a:r>
              <a:rPr lang="ru-RU" b="1" dirty="0"/>
              <a:t>Ильичева Марина Владимировна</a:t>
            </a:r>
          </a:p>
          <a:p>
            <a:r>
              <a:rPr lang="ru-RU" dirty="0"/>
              <a:t>учитель русского языка и </a:t>
            </a:r>
            <a:r>
              <a:rPr lang="ru-RU" dirty="0" smtClean="0"/>
              <a:t>литературы </a:t>
            </a:r>
            <a:r>
              <a:rPr lang="ru-RU" b="1" dirty="0" smtClean="0"/>
              <a:t>МБОУ </a:t>
            </a:r>
            <a:r>
              <a:rPr lang="ru-RU" b="1" dirty="0"/>
              <a:t>«Гимназия №80»</a:t>
            </a:r>
          </a:p>
          <a:p>
            <a:pPr algn="r"/>
            <a:r>
              <a:rPr lang="ru-RU" b="1" dirty="0"/>
              <a:t>Г. Барнаул</a:t>
            </a:r>
          </a:p>
        </p:txBody>
      </p:sp>
    </p:spTree>
    <p:extLst>
      <p:ext uri="{BB962C8B-B14F-4D97-AF65-F5344CB8AC3E}">
        <p14:creationId xmlns:p14="http://schemas.microsoft.com/office/powerpoint/2010/main" val="339966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9595575-DC34-187F-5A93-775CE83A2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89" y="141668"/>
            <a:ext cx="10223292" cy="65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3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8E56D7-ED2F-DE59-AA90-4A3D5DDB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638" y="532327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6763A3-6AA9-0195-1A59-6360427A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974" y="1684070"/>
            <a:ext cx="8596668" cy="388077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4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функциональной грамотностью понимают уровень знаний, умений и навыков, обеспечивающий нормальное функционирование личности в системе социальных отношений, который считается минимально необходимым для осуществления жизнедеятельности личности в конкретной культурной среде.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74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7CC9B3-C9E0-1F88-A531-66DB0A63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256489-11CB-8F42-53A6-CA754114A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245" y="1543987"/>
            <a:ext cx="5627555" cy="4527029"/>
          </a:xfrm>
        </p:spPr>
        <p:txBody>
          <a:bodyPr>
            <a:noAutofit/>
          </a:bodyPr>
          <a:lstStyle/>
          <a:p>
            <a:r>
              <a:rPr lang="ru-RU" sz="36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способность обучающихся к осмыслению письменных текстов, к использованию их содержания для достижения собственных целей, для развития своих знаний и возможностей</a:t>
            </a:r>
            <a:endParaRPr lang="ru-RU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0E9D022-085A-DD0C-1498-A4EDE61DF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48590" y="1737170"/>
            <a:ext cx="5627556" cy="41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3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9689499-A75E-F2F1-7110-3FC1EB620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«Давать не рыбу, а удочку»</a:t>
            </a:r>
            <a:endParaRPr lang="ru-RU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A7B65F52-FF85-0B6F-B436-EF4F9A3DB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537" y="1499016"/>
            <a:ext cx="6355829" cy="4993859"/>
          </a:xfrm>
        </p:spPr>
        <p:txBody>
          <a:bodyPr>
            <a:normAutofit lnSpcReduction="10000"/>
          </a:bodyPr>
          <a:lstStyle/>
          <a:p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умение брать ответственность на себя;</a:t>
            </a:r>
          </a:p>
          <a:p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принимать решение;</a:t>
            </a:r>
          </a:p>
          <a:p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действовать и работать в 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коллек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</a:p>
          <a:p>
            <a:pPr marL="0" indent="0">
              <a:buNone/>
            </a:pP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ru-RU" sz="32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тиве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ведомым и ведущим;</a:t>
            </a:r>
          </a:p>
          <a:p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выдвигать гипотезы;    </a:t>
            </a:r>
          </a:p>
          <a:p>
            <a:r>
              <a:rPr lang="ru-RU" sz="32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ритиковать;</a:t>
            </a:r>
          </a:p>
          <a:p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оказывать помощь другим; </a:t>
            </a:r>
          </a:p>
          <a:p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умение обучаться. </a:t>
            </a:r>
            <a:endParaRPr lang="ru-RU" sz="32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9B328468-3D5B-7D32-7047-8847C59646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5279" y="1486137"/>
            <a:ext cx="4362138" cy="4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6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21C93-3965-941C-D54A-7E78F370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750"/>
              </a:spcAft>
            </a:pPr>
            <a:r>
              <a:rPr lang="ru-R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Приемы для формирования функциональной грамотности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C74A16-0978-8CC8-C494-97F55A7CA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2203553"/>
            <a:ext cx="11039007" cy="44970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Приём – «Чтение с остановками»; 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Приём «Работа с вопросником» 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«Верные – неверные утверждения»;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«Знаю. Хочу узнать. Узнал»;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«Бортовой журнал»;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Приём «Диктант на засыпку»;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“Диктант значений” 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Приём “Реклама”;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«Мозговой штурм»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9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86F6B7-3229-92DA-4CC6-E2A18EC0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«Мозговой штурм»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A17D42-8355-7F07-546D-17594C7F7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54046"/>
            <a:ext cx="5650237" cy="5038829"/>
          </a:xfrm>
        </p:spPr>
        <p:txBody>
          <a:bodyPr>
            <a:normAutofit/>
          </a:bodyPr>
          <a:lstStyle/>
          <a:p>
            <a:r>
              <a:rPr lang="ru-RU" dirty="0"/>
              <a:t>Участвует каждый ребёнок;</a:t>
            </a:r>
          </a:p>
          <a:p>
            <a:r>
              <a:rPr lang="ru-RU" dirty="0"/>
              <a:t>Свободно и открыто высказываются идеи;</a:t>
            </a:r>
          </a:p>
          <a:p>
            <a:r>
              <a:rPr lang="ru-RU" dirty="0"/>
              <a:t>Принимаются абсолютно все предложения;</a:t>
            </a:r>
          </a:p>
          <a:p>
            <a:r>
              <a:rPr lang="ru-RU" dirty="0"/>
              <a:t>Соблюдаются правила проведения;</a:t>
            </a:r>
          </a:p>
          <a:p>
            <a:r>
              <a:rPr lang="ru-RU" dirty="0"/>
              <a:t>Анализируются предложенные варианты;</a:t>
            </a:r>
          </a:p>
          <a:p>
            <a:r>
              <a:rPr lang="ru-RU" dirty="0"/>
              <a:t>Выбираются наиболее рациональные.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DCAF369-9648-A28F-6610-53FDFE5951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0585" y="1342958"/>
            <a:ext cx="45491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3220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131</Words>
  <Application>Microsoft Office PowerPoint</Application>
  <PresentationFormat>Произвольный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Формирование функциональной грамотности на уроках русского языка и литературы</vt:lpstr>
      <vt:lpstr>Презентация PowerPoint</vt:lpstr>
      <vt:lpstr>Функциональная грамотность</vt:lpstr>
      <vt:lpstr>Читательская грамотность</vt:lpstr>
      <vt:lpstr>«Давать не рыбу, а удочку»</vt:lpstr>
      <vt:lpstr>Приемы для формирования функциональной грамотности </vt:lpstr>
      <vt:lpstr>«Мозговой штурм»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на уроках русского языка и литературы</dc:title>
  <dc:creator>dmitriymaksimenko2828@gmail.com</dc:creator>
  <cp:lastModifiedBy>--</cp:lastModifiedBy>
  <cp:revision>3</cp:revision>
  <dcterms:created xsi:type="dcterms:W3CDTF">2023-08-28T15:58:56Z</dcterms:created>
  <dcterms:modified xsi:type="dcterms:W3CDTF">2023-08-30T14:48:29Z</dcterms:modified>
</cp:coreProperties>
</file>