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0" r:id="rId6"/>
    <p:sldId id="261" r:id="rId7"/>
    <p:sldId id="262" r:id="rId8"/>
    <p:sldId id="271" r:id="rId9"/>
    <p:sldId id="272" r:id="rId10"/>
    <p:sldId id="273" r:id="rId11"/>
    <p:sldId id="274" r:id="rId12"/>
    <p:sldId id="275" r:id="rId13"/>
    <p:sldId id="263" r:id="rId14"/>
    <p:sldId id="264" r:id="rId15"/>
    <p:sldId id="265" r:id="rId16"/>
    <p:sldId id="269" r:id="rId17"/>
    <p:sldId id="276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458200" cy="18300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Формирование функциональной грамотности</a:t>
            </a:r>
            <a:br>
              <a:rPr lang="ru-RU" dirty="0" smtClean="0"/>
            </a:br>
            <a:r>
              <a:rPr lang="ru-RU" dirty="0" smtClean="0"/>
              <a:t>на уроках иностранного языка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4941168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Юрова Ольга </a:t>
            </a:r>
            <a:r>
              <a:rPr lang="ru-RU" sz="2400" dirty="0" smtClean="0"/>
              <a:t>Александровна</a:t>
            </a:r>
            <a:r>
              <a:rPr lang="en-US" sz="2400" dirty="0"/>
              <a:t>,</a:t>
            </a:r>
            <a:r>
              <a:rPr lang="ru-RU" sz="2400" dirty="0" smtClean="0"/>
              <a:t> </a:t>
            </a:r>
            <a:r>
              <a:rPr lang="ru-RU" sz="2400" dirty="0"/>
              <a:t>учитель иностранного языка</a:t>
            </a:r>
            <a:endParaRPr lang="ru-RU" sz="2400" dirty="0" smtClean="0"/>
          </a:p>
          <a:p>
            <a:r>
              <a:rPr lang="ru-RU" sz="2400" dirty="0" smtClean="0"/>
              <a:t>МБОУ «СОШ № 31»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269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26" y="360131"/>
            <a:ext cx="5112568" cy="646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52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Задания на формирование естественно-научной грамотности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500375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18" y="1818600"/>
            <a:ext cx="36004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76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Going Green: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ru-RU" dirty="0" smtClean="0"/>
              <a:t>•</a:t>
            </a:r>
            <a:r>
              <a:rPr lang="ru-RU" b="1" dirty="0"/>
              <a:t>Проблема здоровья и долголетия.</a:t>
            </a:r>
          </a:p>
          <a:p>
            <a:r>
              <a:rPr lang="ru-RU" dirty="0"/>
              <a:t>•</a:t>
            </a:r>
            <a:r>
              <a:rPr lang="ru-RU" b="1" dirty="0"/>
              <a:t>природные ресурсы;</a:t>
            </a:r>
          </a:p>
          <a:p>
            <a:r>
              <a:rPr lang="ru-RU" dirty="0"/>
              <a:t>•</a:t>
            </a:r>
            <a:r>
              <a:rPr lang="ru-RU" b="1" dirty="0"/>
              <a:t>окружающая среда;</a:t>
            </a:r>
          </a:p>
          <a:p>
            <a:r>
              <a:rPr lang="ru-RU" dirty="0"/>
              <a:t>•</a:t>
            </a:r>
            <a:r>
              <a:rPr lang="ru-RU" b="1" dirty="0"/>
              <a:t>опасности и риски;</a:t>
            </a:r>
          </a:p>
          <a:p>
            <a:r>
              <a:rPr lang="ru-RU" dirty="0"/>
              <a:t>•</a:t>
            </a:r>
            <a:r>
              <a:rPr lang="ru-RU" b="1" dirty="0"/>
              <a:t>связь науки и технологий</a:t>
            </a:r>
          </a:p>
          <a:p>
            <a:r>
              <a:rPr lang="ru-RU" dirty="0"/>
              <a:t>•</a:t>
            </a:r>
            <a:r>
              <a:rPr lang="ru-RU" b="1" dirty="0"/>
              <a:t>основы безопасности жизнедеятельности</a:t>
            </a:r>
          </a:p>
          <a:p>
            <a:r>
              <a:rPr lang="ru-RU" dirty="0"/>
              <a:t>•</a:t>
            </a:r>
            <a:r>
              <a:rPr lang="ru-RU" b="1" dirty="0"/>
              <a:t>глобальные проблемы человечества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64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Задания на формирование глобальных компетенций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2289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52422"/>
            <a:ext cx="32861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49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Задания на формирование креативного мышления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6480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307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33871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Writing letters &amp; </a:t>
            </a:r>
            <a:r>
              <a:rPr lang="en-US" sz="2400" b="1" i="1" dirty="0" smtClean="0"/>
              <a:t>essays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4" y="1000120"/>
            <a:ext cx="399097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995111"/>
            <a:ext cx="4299195" cy="568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17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самый интегративный метод </a:t>
            </a:r>
            <a:r>
              <a:rPr lang="ru-RU" dirty="0"/>
              <a:t>обучения и формирования ФГ, поскольку формирует</a:t>
            </a:r>
          </a:p>
          <a:p>
            <a:pPr marL="109728" indent="0">
              <a:buNone/>
            </a:pPr>
            <a:r>
              <a:rPr lang="ru-RU" dirty="0"/>
              <a:t>разные компоненты - умение общаться и сотрудничать, креативное и критическое мышление, применение знаний на практике, </a:t>
            </a:r>
            <a:r>
              <a:rPr lang="ru-RU" dirty="0" smtClean="0"/>
              <a:t>самостоятельная деятельность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52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649381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345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449261" y="1788199"/>
            <a:ext cx="3122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ТУР: «Я - креативный»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2687858"/>
            <a:ext cx="78952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Капитаны команд выбирают 2 карточки, на которых написаны слова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Команда в течении 5 минут придумывает новые слова, объединяющие те, что зафиксированы на карточках</a:t>
            </a:r>
          </a:p>
          <a:p>
            <a:r>
              <a:rPr lang="ru-RU" sz="2400" dirty="0" smtClean="0"/>
              <a:t>НАПРИМЕР: </a:t>
            </a:r>
            <a:r>
              <a:rPr lang="ru-RU" sz="2400" dirty="0" smtClean="0">
                <a:solidFill>
                  <a:srgbClr val="002060"/>
                </a:solidFill>
              </a:rPr>
              <a:t>«Вулкан» + «Мышь» = «Пепел», «Дупло/нора», «Серый», «Страх» и др.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Каждое слово команда объясняет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За каждые 5 слов команда получает 1 балл</a:t>
            </a:r>
          </a:p>
          <a:p>
            <a:r>
              <a:rPr lang="ru-RU" sz="2400" dirty="0"/>
              <a:t> 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9" y="1724483"/>
            <a:ext cx="361222" cy="4816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4663"/>
            <a:ext cx="9144000" cy="22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функциональной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Читательская грамотность</a:t>
            </a:r>
          </a:p>
          <a:p>
            <a:r>
              <a:rPr lang="ru-RU" dirty="0" smtClean="0"/>
              <a:t>Финансовая грамотность</a:t>
            </a:r>
          </a:p>
          <a:p>
            <a:r>
              <a:rPr lang="ru-RU" dirty="0" smtClean="0"/>
              <a:t>Естественно-научная грамотность</a:t>
            </a:r>
          </a:p>
          <a:p>
            <a:r>
              <a:rPr lang="ru-RU" dirty="0" smtClean="0"/>
              <a:t>Математическая грамотность</a:t>
            </a:r>
          </a:p>
          <a:p>
            <a:r>
              <a:rPr lang="ru-RU" dirty="0" smtClean="0"/>
              <a:t>Креативное мышление</a:t>
            </a:r>
          </a:p>
          <a:p>
            <a:r>
              <a:rPr lang="ru-RU" dirty="0" smtClean="0"/>
              <a:t>Глобальные компетенции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44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Читательская грамотность		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325112"/>
          </a:xfrm>
        </p:spPr>
        <p:txBody>
          <a:bodyPr/>
          <a:lstStyle/>
          <a:p>
            <a:r>
              <a:rPr lang="ru-RU" dirty="0"/>
              <a:t>способность человека понимать и использовать письменные тексты</a:t>
            </a:r>
            <a:r>
              <a:rPr lang="ru-RU" dirty="0" smtClean="0"/>
              <a:t>,</a:t>
            </a:r>
            <a:r>
              <a:rPr lang="ru-RU" dirty="0"/>
              <a:t> размышлять о них и читать, чтобы достигать своих целей, расширять </a:t>
            </a:r>
            <a:r>
              <a:rPr lang="ru-RU" dirty="0" smtClean="0"/>
              <a:t>свои знания </a:t>
            </a:r>
            <a:r>
              <a:rPr lang="ru-RU" dirty="0"/>
              <a:t>и возможности, участвовать в социальной жизни</a:t>
            </a:r>
          </a:p>
          <a:p>
            <a:pPr marL="109728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02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013576" cy="778768"/>
          </a:xfrm>
        </p:spPr>
        <p:txBody>
          <a:bodyPr/>
          <a:lstStyle/>
          <a:p>
            <a:r>
              <a:rPr lang="ru-RU" dirty="0" smtClean="0"/>
              <a:t>Виды текстов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65328"/>
            <a:ext cx="7797552" cy="4181096"/>
          </a:xfrm>
        </p:spPr>
        <p:txBody>
          <a:bodyPr/>
          <a:lstStyle/>
          <a:p>
            <a:r>
              <a:rPr lang="ru-RU" dirty="0" smtClean="0"/>
              <a:t>Нелинейный текст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5256436" cy="446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44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86199"/>
            <a:ext cx="500062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8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066800"/>
          </a:xfrm>
        </p:spPr>
        <p:txBody>
          <a:bodyPr/>
          <a:lstStyle/>
          <a:p>
            <a:r>
              <a:rPr lang="ru-RU" dirty="0" smtClean="0"/>
              <a:t>Работа с текстом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b="1" dirty="0" smtClean="0"/>
              <a:t>Pre-reading</a:t>
            </a:r>
            <a:r>
              <a:rPr lang="en-US" dirty="0" smtClean="0"/>
              <a:t>:</a:t>
            </a:r>
          </a:p>
          <a:p>
            <a:pPr lvl="0"/>
            <a:r>
              <a:rPr lang="ru-RU" dirty="0"/>
              <a:t>прогнозировать содержание текста;</a:t>
            </a:r>
          </a:p>
          <a:p>
            <a:r>
              <a:rPr lang="ru-RU" dirty="0"/>
              <a:t>соотносить текстовую информацию с уже имеющимися знаниями по </a:t>
            </a:r>
            <a:r>
              <a:rPr lang="ru-RU" dirty="0" smtClean="0"/>
              <a:t>теме</a:t>
            </a:r>
            <a:endParaRPr lang="en-US" dirty="0" smtClean="0"/>
          </a:p>
          <a:p>
            <a:pPr marL="109728" lvl="0" indent="0">
              <a:buNone/>
            </a:pPr>
            <a:r>
              <a:rPr lang="en-US" b="1" dirty="0" smtClean="0"/>
              <a:t>While reading: </a:t>
            </a:r>
          </a:p>
          <a:p>
            <a:pPr lvl="0"/>
            <a:r>
              <a:rPr lang="ru-RU" dirty="0" smtClean="0"/>
              <a:t>найти </a:t>
            </a:r>
            <a:r>
              <a:rPr lang="ru-RU" dirty="0"/>
              <a:t>и извлечь нужную информацию;</a:t>
            </a:r>
          </a:p>
          <a:p>
            <a:pPr lvl="0"/>
            <a:r>
              <a:rPr lang="ru-RU" dirty="0"/>
              <a:t>интерпретировать полученную информацию;</a:t>
            </a:r>
          </a:p>
          <a:p>
            <a:r>
              <a:rPr lang="ru-RU" dirty="0"/>
              <a:t>отделять основные мысли от </a:t>
            </a:r>
            <a:r>
              <a:rPr lang="ru-RU" dirty="0" smtClean="0"/>
              <a:t>второстепенных</a:t>
            </a:r>
            <a:endParaRPr lang="en-US" dirty="0" smtClean="0"/>
          </a:p>
          <a:p>
            <a:pPr marL="109728" indent="0">
              <a:buNone/>
            </a:pPr>
            <a:r>
              <a:rPr lang="en-US" b="1" dirty="0" smtClean="0"/>
              <a:t>After reading</a:t>
            </a:r>
          </a:p>
          <a:p>
            <a:pPr lvl="0"/>
            <a:r>
              <a:rPr lang="ru-RU" dirty="0"/>
              <a:t>определять намерения автора при написании текста;</a:t>
            </a:r>
          </a:p>
          <a:p>
            <a:pPr lvl="0"/>
            <a:r>
              <a:rPr lang="ru-RU" dirty="0"/>
              <a:t>критически анализировать информацию в тексте;</a:t>
            </a:r>
          </a:p>
          <a:p>
            <a:pPr lvl="0"/>
            <a:r>
              <a:rPr lang="ru-RU" dirty="0"/>
              <a:t>выражать собственную позицию по тематике текста;</a:t>
            </a:r>
          </a:p>
          <a:p>
            <a:pPr lvl="0"/>
            <a:r>
              <a:rPr lang="ru-RU" dirty="0"/>
              <a:t>составлять собственный текст на основе прочитанного с учетом своих </a:t>
            </a:r>
            <a:r>
              <a:rPr lang="ru-RU" dirty="0" err="1"/>
              <a:t>внетекстовых</a:t>
            </a:r>
            <a:r>
              <a:rPr lang="ru-RU" dirty="0"/>
              <a:t> знаний и собственной позиции по проблеме текста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6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1946"/>
            <a:ext cx="8476942" cy="610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10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на формирование математической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Count and say.</a:t>
            </a:r>
          </a:p>
          <a:p>
            <a:pPr marL="109728" indent="0">
              <a:buNone/>
            </a:pPr>
            <a:r>
              <a:rPr lang="en-US" dirty="0"/>
              <a:t>1+8 = ….. (one plus eight is nine)</a:t>
            </a:r>
          </a:p>
          <a:p>
            <a:pPr marL="109728" indent="0">
              <a:buNone/>
            </a:pPr>
            <a:r>
              <a:rPr lang="en-US" dirty="0"/>
              <a:t>9+11 = …. (nine plus eleven is twenty)</a:t>
            </a:r>
          </a:p>
          <a:p>
            <a:r>
              <a:rPr lang="en-US" dirty="0" smtClean="0"/>
              <a:t>Look </a:t>
            </a:r>
            <a:r>
              <a:rPr lang="en-US" dirty="0"/>
              <a:t>at the pictures and count the birds.</a:t>
            </a:r>
          </a:p>
          <a:p>
            <a:pPr marL="109728" indent="0">
              <a:buNone/>
            </a:pPr>
            <a:r>
              <a:rPr lang="en-US" dirty="0"/>
              <a:t>Ex: Two ducks and two cocks are four birds.</a:t>
            </a:r>
          </a:p>
          <a:p>
            <a:r>
              <a:rPr lang="en-US" dirty="0" smtClean="0"/>
              <a:t>Look </a:t>
            </a:r>
            <a:r>
              <a:rPr lang="en-US" dirty="0"/>
              <a:t>at the furniture. Match the furniture and the </a:t>
            </a:r>
            <a:r>
              <a:rPr lang="en-US" dirty="0" smtClean="0"/>
              <a:t>geometric</a:t>
            </a:r>
            <a:r>
              <a:rPr lang="ru-RU" dirty="0" smtClean="0"/>
              <a:t> </a:t>
            </a:r>
            <a:r>
              <a:rPr lang="en-US" dirty="0" smtClean="0"/>
              <a:t>figure</a:t>
            </a:r>
            <a:r>
              <a:rPr lang="en-US" dirty="0"/>
              <a:t>;</a:t>
            </a:r>
          </a:p>
          <a:p>
            <a:r>
              <a:rPr lang="en-US" dirty="0" smtClean="0"/>
              <a:t>Draw </a:t>
            </a:r>
            <a:r>
              <a:rPr lang="en-US" dirty="0"/>
              <a:t>a rectangle for the plan of your </a:t>
            </a:r>
            <a:r>
              <a:rPr lang="en-US" dirty="0" smtClean="0"/>
              <a:t>room.</a:t>
            </a:r>
            <a:endParaRPr lang="ru-RU" dirty="0" smtClean="0"/>
          </a:p>
          <a:p>
            <a:r>
              <a:rPr lang="en-US" dirty="0" smtClean="0"/>
              <a:t>Draw </a:t>
            </a:r>
            <a:r>
              <a:rPr lang="en-US" dirty="0"/>
              <a:t>the plan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en-US" dirty="0" smtClean="0"/>
              <a:t>your </a:t>
            </a:r>
            <a:r>
              <a:rPr lang="en-US" dirty="0"/>
              <a:t>room using a triangle, a circle, a rectangle.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7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7355"/>
            <a:ext cx="6477719" cy="646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162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120</TotalTime>
  <Words>387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Формирование функциональной грамотности на уроках иностранного языка</vt:lpstr>
      <vt:lpstr>Виды функциональной грамотности</vt:lpstr>
      <vt:lpstr>Читательская грамотность   </vt:lpstr>
      <vt:lpstr>Виды текстов</vt:lpstr>
      <vt:lpstr>Презентация PowerPoint</vt:lpstr>
      <vt:lpstr>Работа с текстом</vt:lpstr>
      <vt:lpstr>Презентация PowerPoint</vt:lpstr>
      <vt:lpstr>Задание на формирование математической грамотности</vt:lpstr>
      <vt:lpstr>Презентация PowerPoint</vt:lpstr>
      <vt:lpstr>Презентация PowerPoint</vt:lpstr>
      <vt:lpstr>Задания на формирование естественно-научной грамотности</vt:lpstr>
      <vt:lpstr>Going Green: </vt:lpstr>
      <vt:lpstr>Задания на формирование глобальных компетенций</vt:lpstr>
      <vt:lpstr>Задания на формирование креативного мышления </vt:lpstr>
      <vt:lpstr>Презентация PowerPoint</vt:lpstr>
      <vt:lpstr>Проекты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на уроках иностранного языка</dc:title>
  <dc:creator>Оль</dc:creator>
  <cp:lastModifiedBy>--</cp:lastModifiedBy>
  <cp:revision>15</cp:revision>
  <dcterms:created xsi:type="dcterms:W3CDTF">2022-08-29T13:55:35Z</dcterms:created>
  <dcterms:modified xsi:type="dcterms:W3CDTF">2023-08-30T14:51:40Z</dcterms:modified>
</cp:coreProperties>
</file>