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handoutMasterIdLst>
    <p:handoutMasterId r:id="rId19"/>
  </p:handoutMasterIdLst>
  <p:sldIdLst>
    <p:sldId id="296" r:id="rId2"/>
    <p:sldId id="298" r:id="rId3"/>
    <p:sldId id="305" r:id="rId4"/>
    <p:sldId id="299" r:id="rId5"/>
    <p:sldId id="317" r:id="rId6"/>
    <p:sldId id="300" r:id="rId7"/>
    <p:sldId id="301" r:id="rId8"/>
    <p:sldId id="306" r:id="rId9"/>
    <p:sldId id="307" r:id="rId10"/>
    <p:sldId id="303" r:id="rId11"/>
    <p:sldId id="308" r:id="rId12"/>
    <p:sldId id="309" r:id="rId13"/>
    <p:sldId id="310" r:id="rId14"/>
    <p:sldId id="314" r:id="rId15"/>
    <p:sldId id="315" r:id="rId16"/>
    <p:sldId id="319" r:id="rId17"/>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385BD35-661C-4C9A-99BC-90453B2CE08D}">
          <p14:sldIdLst>
            <p14:sldId id="296"/>
            <p14:sldId id="298"/>
            <p14:sldId id="305"/>
            <p14:sldId id="299"/>
          </p14:sldIdLst>
        </p14:section>
        <p14:section name="Раздел без заголовка" id="{220A658A-8F55-4EDB-802D-E439347CDDC6}">
          <p14:sldIdLst>
            <p14:sldId id="317"/>
            <p14:sldId id="300"/>
            <p14:sldId id="301"/>
            <p14:sldId id="306"/>
            <p14:sldId id="307"/>
            <p14:sldId id="303"/>
            <p14:sldId id="308"/>
            <p14:sldId id="309"/>
            <p14:sldId id="310"/>
            <p14:sldId id="314"/>
            <p14:sldId id="315"/>
            <p14:sldId id="31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BA75E5"/>
    <a:srgbClr val="A44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76658" autoAdjust="0"/>
  </p:normalViewPr>
  <p:slideViewPr>
    <p:cSldViewPr>
      <p:cViewPr>
        <p:scale>
          <a:sx n="58" d="100"/>
          <a:sy n="58" d="100"/>
        </p:scale>
        <p:origin x="-1734" y="-4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89E3E691-874C-46CB-8960-37093FF44F29}" type="datetimeFigureOut">
              <a:rPr lang="ru-RU" smtClean="0"/>
              <a:pPr/>
              <a:t>30.08.2023</a:t>
            </a:fld>
            <a:endParaRPr lang="ru-RU"/>
          </a:p>
        </p:txBody>
      </p:sp>
      <p:sp>
        <p:nvSpPr>
          <p:cNvPr id="4" name="Нижний колонтитул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4084A276-B8FE-4DBF-8923-0A6BE580FADE}" type="slidenum">
              <a:rPr lang="ru-RU" smtClean="0"/>
              <a:pPr/>
              <a:t>‹#›</a:t>
            </a:fld>
            <a:endParaRPr lang="ru-RU"/>
          </a:p>
        </p:txBody>
      </p:sp>
    </p:spTree>
    <p:extLst>
      <p:ext uri="{BB962C8B-B14F-4D97-AF65-F5344CB8AC3E}">
        <p14:creationId xmlns:p14="http://schemas.microsoft.com/office/powerpoint/2010/main" val="157541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FA3B7DB5-584D-44B3-A901-C823FF2B260F}" type="datetimeFigureOut">
              <a:rPr lang="ru-RU" smtClean="0"/>
              <a:pPr/>
              <a:t>30.08.2023</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DD057D5-825D-4CF9-BE95-F0F7CF0D4E8B}" type="slidenum">
              <a:rPr lang="ru-RU" smtClean="0"/>
              <a:pPr/>
              <a:t>‹#›</a:t>
            </a:fld>
            <a:endParaRPr lang="ru-RU"/>
          </a:p>
        </p:txBody>
      </p:sp>
    </p:spTree>
    <p:extLst>
      <p:ext uri="{BB962C8B-B14F-4D97-AF65-F5344CB8AC3E}">
        <p14:creationId xmlns:p14="http://schemas.microsoft.com/office/powerpoint/2010/main" val="375821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lang="en-US"/>
          </a:p>
        </p:txBody>
      </p:sp>
    </p:spTree>
    <p:extLst>
      <p:ext uri="{BB962C8B-B14F-4D97-AF65-F5344CB8AC3E}">
        <p14:creationId xmlns:p14="http://schemas.microsoft.com/office/powerpoint/2010/main" val="253835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11</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12</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13</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14</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15</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2</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3</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4</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6</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7</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8</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9</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7965a52046_4_6:notes"/>
          <p:cNvSpPr>
            <a:spLocks noGrp="1" noRot="1" noChangeAspect="1"/>
          </p:cNvSpPr>
          <p:nvPr>
            <p:ph type="sldImg" idx="2"/>
          </p:nvPr>
        </p:nvSpPr>
        <p:spPr>
          <a:xfrm>
            <a:off x="1190625" y="1243013"/>
            <a:ext cx="447675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7965a52046_4_6:notes"/>
          <p:cNvSpPr txBox="1">
            <a:spLocks noGrp="1"/>
          </p:cNvSpPr>
          <p:nvPr>
            <p:ph type="body" idx="1"/>
          </p:nvPr>
        </p:nvSpPr>
        <p:spPr>
          <a:xfrm>
            <a:off x="685800" y="4787126"/>
            <a:ext cx="5486400" cy="391690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4" name="Google Shape;1774;g7965a52046_4_6:notes"/>
          <p:cNvSpPr txBox="1">
            <a:spLocks noGrp="1"/>
          </p:cNvSpPr>
          <p:nvPr>
            <p:ph type="sldNum" idx="12"/>
          </p:nvPr>
        </p:nvSpPr>
        <p:spPr>
          <a:xfrm>
            <a:off x="3884612" y="9448184"/>
            <a:ext cx="2971800" cy="498996"/>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pPr marL="0" lvl="0" indent="0" algn="r" rtl="0">
                <a:spcBef>
                  <a:spcPts val="0"/>
                </a:spcBef>
                <a:spcAft>
                  <a:spcPts val="0"/>
                </a:spcAft>
                <a:buClr>
                  <a:srgbClr val="000000"/>
                </a:buClr>
                <a:buSzPts val="1200"/>
                <a:buFont typeface="Calibri"/>
                <a:buNone/>
              </a:pPr>
              <a:t>10</a:t>
            </a:fld>
            <a:endParaRPr sz="1400">
              <a:latin typeface="Arial"/>
              <a:ea typeface="Arial"/>
              <a:cs typeface="Arial"/>
              <a:sym typeface="Arial"/>
            </a:endParaRPr>
          </a:p>
        </p:txBody>
      </p:sp>
    </p:spTree>
    <p:extLst>
      <p:ext uri="{BB962C8B-B14F-4D97-AF65-F5344CB8AC3E}">
        <p14:creationId xmlns:p14="http://schemas.microsoft.com/office/powerpoint/2010/main" val="39064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740AA4-5492-4251-A79C-498F065DB429}" type="datetimeFigureOut">
              <a:rPr lang="ru-RU" smtClean="0"/>
              <a:pPr/>
              <a:t>30.08.2023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A3EF6E-A083-4BE8-A209-7F31BC1328E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40AA4-5492-4251-A79C-498F065DB429}" type="datetimeFigureOut">
              <a:rPr lang="ru-RU" smtClean="0"/>
              <a:pPr/>
              <a:t>30.08.2023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3EF6E-A083-4BE8-A209-7F31BC1328E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43086"/>
            <a:ext cx="7325820" cy="6906764"/>
          </a:xfrm>
          <a:prstGeom prst="rect">
            <a:avLst/>
          </a:prstGeom>
        </p:spPr>
      </p:pic>
      <p:sp>
        <p:nvSpPr>
          <p:cNvPr id="6" name="Фигура">
            <a:extLst>
              <a:ext uri="{FF2B5EF4-FFF2-40B4-BE49-F238E27FC236}">
                <a16:creationId xmlns:a16="http://schemas.microsoft.com/office/drawing/2014/main" xmlns="" id="{971E2C65-6CE1-4E9E-B33A-AEE1577A6C67}"/>
              </a:ext>
            </a:extLst>
          </p:cNvPr>
          <p:cNvSpPr/>
          <p:nvPr/>
        </p:nvSpPr>
        <p:spPr>
          <a:xfrm>
            <a:off x="6061776" y="3657126"/>
            <a:ext cx="2637071" cy="3206552"/>
          </a:xfrm>
          <a:custGeom>
            <a:avLst/>
            <a:gdLst/>
            <a:ahLst/>
            <a:cxnLst>
              <a:cxn ang="0">
                <a:pos x="wd2" y="hd2"/>
              </a:cxn>
              <a:cxn ang="5400000">
                <a:pos x="wd2" y="hd2"/>
              </a:cxn>
              <a:cxn ang="10800000">
                <a:pos x="wd2" y="hd2"/>
              </a:cxn>
              <a:cxn ang="16200000">
                <a:pos x="wd2" y="hd2"/>
              </a:cxn>
            </a:cxnLst>
            <a:rect l="0" t="0" r="r" b="b"/>
            <a:pathLst>
              <a:path w="21557" h="21600" extrusionOk="0">
                <a:moveTo>
                  <a:pt x="21557" y="0"/>
                </a:moveTo>
                <a:lnTo>
                  <a:pt x="2475" y="4916"/>
                </a:lnTo>
                <a:cubicBezTo>
                  <a:pt x="1623" y="5136"/>
                  <a:pt x="1111" y="5267"/>
                  <a:pt x="806" y="5501"/>
                </a:cubicBezTo>
                <a:cubicBezTo>
                  <a:pt x="360" y="5811"/>
                  <a:pt x="70" y="6309"/>
                  <a:pt x="14" y="6860"/>
                </a:cubicBezTo>
                <a:cubicBezTo>
                  <a:pt x="-43" y="7247"/>
                  <a:pt x="85" y="7773"/>
                  <a:pt x="299" y="8648"/>
                </a:cubicBezTo>
                <a:lnTo>
                  <a:pt x="3457" y="21600"/>
                </a:lnTo>
                <a:lnTo>
                  <a:pt x="21557" y="21600"/>
                </a:lnTo>
                <a:lnTo>
                  <a:pt x="21557" y="0"/>
                </a:lnTo>
                <a:close/>
              </a:path>
            </a:pathLst>
          </a:custGeom>
          <a:solidFill>
            <a:schemeClr val="bg1"/>
          </a:solidFill>
          <a:ln w="12700">
            <a:miter lim="400000"/>
          </a:ln>
        </p:spPr>
        <p:txBody>
          <a:bodyPr lIns="25400" tIns="25400" rIns="25400" bIns="25400" anchor="ctr"/>
          <a:lstStyle/>
          <a:p>
            <a:pPr algn="ctr" defTabSz="412750" hangingPunct="0">
              <a:defRPr sz="3200">
                <a:solidFill>
                  <a:srgbClr val="FFFFFF"/>
                </a:solidFill>
                <a:latin typeface="Helvetica Neue Medium"/>
                <a:ea typeface="Helvetica Neue Medium"/>
                <a:cs typeface="Helvetica Neue Medium"/>
                <a:sym typeface="Helvetica Neue Medium"/>
              </a:defRPr>
            </a:pPr>
            <a:endParaRPr sz="1600" b="1" kern="0" dirty="0">
              <a:solidFill>
                <a:srgbClr val="FFFFFF"/>
              </a:solidFill>
              <a:latin typeface="Gilroy ExtraBold" pitchFamily="2" charset="0"/>
              <a:sym typeface="Helvetica Neue Medium"/>
            </a:endParaRPr>
          </a:p>
        </p:txBody>
      </p:sp>
      <p:sp>
        <p:nvSpPr>
          <p:cNvPr id="9" name="On-trade драйвер продаж"/>
          <p:cNvSpPr txBox="1"/>
          <p:nvPr/>
        </p:nvSpPr>
        <p:spPr>
          <a:xfrm>
            <a:off x="357158" y="198812"/>
            <a:ext cx="6572296" cy="2513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a:r>
              <a:rPr lang="ru-RU" sz="3200" b="1" dirty="0" smtClean="0">
                <a:solidFill>
                  <a:schemeClr val="bg1"/>
                </a:solidFill>
              </a:rPr>
              <a:t>ПРИЕМЫ ФОРМИРОВАНИЯ ФУНКЦИОНАЛЬНОЙ ГРАМОТНОСТИ НА</a:t>
            </a:r>
            <a:endParaRPr lang="ru-RU" sz="3200" dirty="0" smtClean="0">
              <a:solidFill>
                <a:schemeClr val="bg1"/>
              </a:solidFill>
            </a:endParaRPr>
          </a:p>
          <a:p>
            <a:pPr algn="ctr"/>
            <a:r>
              <a:rPr lang="ru-RU" sz="3200" b="1" dirty="0" smtClean="0">
                <a:solidFill>
                  <a:schemeClr val="bg1"/>
                </a:solidFill>
              </a:rPr>
              <a:t>УРОКАХ ИСТОРИИ</a:t>
            </a:r>
          </a:p>
          <a:p>
            <a:pPr algn="ctr"/>
            <a:r>
              <a:rPr lang="ru-RU" sz="3200" b="1" dirty="0" smtClean="0">
                <a:solidFill>
                  <a:schemeClr val="bg1"/>
                </a:solidFill>
              </a:rPr>
              <a:t> (</a:t>
            </a:r>
            <a:r>
              <a:rPr lang="ru-RU" sz="2400" b="1" dirty="0" smtClean="0">
                <a:solidFill>
                  <a:schemeClr val="bg1"/>
                </a:solidFill>
              </a:rPr>
              <a:t>ИЗ ОПЫТА РАБОТЫ В 5 КЛАССЕ</a:t>
            </a:r>
            <a:r>
              <a:rPr lang="ru-RU" sz="3200" b="1" dirty="0" smtClean="0">
                <a:solidFill>
                  <a:schemeClr val="bg1"/>
                </a:solidFill>
              </a:rPr>
              <a:t>) </a:t>
            </a:r>
            <a:endParaRPr lang="ru-RU" sz="3200" kern="0" dirty="0">
              <a:solidFill>
                <a:schemeClr val="bg1"/>
              </a:solidFill>
              <a:cs typeface="Arial" panose="020B0604020202020204" pitchFamily="34" charset="0"/>
              <a:sym typeface="Muller Bold"/>
            </a:endParaRPr>
          </a:p>
        </p:txBody>
      </p:sp>
      <p:sp>
        <p:nvSpPr>
          <p:cNvPr id="10" name="Динамика продаж по каналам"/>
          <p:cNvSpPr txBox="1"/>
          <p:nvPr/>
        </p:nvSpPr>
        <p:spPr>
          <a:xfrm>
            <a:off x="548611" y="3724948"/>
            <a:ext cx="4952083" cy="128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defTabSz="1219169" hangingPunct="0">
              <a:spcBef>
                <a:spcPts val="2250"/>
              </a:spcBef>
              <a:defRPr sz="7000" spc="140">
                <a:solidFill>
                  <a:srgbClr val="FFFFFF"/>
                </a:solidFill>
                <a:latin typeface="Muller Light"/>
                <a:ea typeface="Muller Light"/>
                <a:cs typeface="Muller Light"/>
                <a:sym typeface="Muller Light"/>
              </a:defRPr>
            </a:pPr>
            <a:r>
              <a:rPr lang="ru-RU" sz="2000" kern="0" spc="70" dirty="0" err="1" smtClean="0">
                <a:solidFill>
                  <a:schemeClr val="bg1"/>
                </a:solidFill>
                <a:latin typeface="+mj-lt"/>
                <a:cs typeface="Arial" panose="020B0604020202020204" pitchFamily="34" charset="0"/>
                <a:sym typeface="Muller Light"/>
              </a:rPr>
              <a:t>Мухопад</a:t>
            </a:r>
            <a:r>
              <a:rPr lang="ru-RU" sz="2000" kern="0" spc="70" dirty="0" smtClean="0">
                <a:solidFill>
                  <a:schemeClr val="bg1"/>
                </a:solidFill>
                <a:latin typeface="+mj-lt"/>
                <a:cs typeface="Arial" panose="020B0604020202020204" pitchFamily="34" charset="0"/>
                <a:sym typeface="Muller Light"/>
              </a:rPr>
              <a:t> Любовь Ивановна, учитель истории и обществознания филиала МБОУ «</a:t>
            </a:r>
            <a:r>
              <a:rPr lang="ru-RU" sz="2000" kern="0" spc="70" dirty="0" err="1" smtClean="0">
                <a:solidFill>
                  <a:schemeClr val="bg1"/>
                </a:solidFill>
                <a:latin typeface="+mj-lt"/>
                <a:cs typeface="Arial" panose="020B0604020202020204" pitchFamily="34" charset="0"/>
                <a:sym typeface="Muller Light"/>
              </a:rPr>
              <a:t>Поспелихинская</a:t>
            </a:r>
            <a:r>
              <a:rPr lang="ru-RU" sz="2000" kern="0" spc="70" dirty="0" smtClean="0">
                <a:solidFill>
                  <a:schemeClr val="bg1"/>
                </a:solidFill>
                <a:latin typeface="+mj-lt"/>
                <a:cs typeface="Arial" panose="020B0604020202020204" pitchFamily="34" charset="0"/>
                <a:sym typeface="Muller Light"/>
              </a:rPr>
              <a:t> СОШ №1» </a:t>
            </a:r>
            <a:r>
              <a:rPr lang="ru-RU" sz="2000" kern="0" spc="70" dirty="0" err="1" smtClean="0">
                <a:solidFill>
                  <a:schemeClr val="bg1"/>
                </a:solidFill>
                <a:latin typeface="+mj-lt"/>
                <a:cs typeface="Arial" panose="020B0604020202020204" pitchFamily="34" charset="0"/>
                <a:sym typeface="Muller Light"/>
              </a:rPr>
              <a:t>Клепечихинская</a:t>
            </a:r>
            <a:r>
              <a:rPr lang="ru-RU" sz="2000" kern="0" spc="70" dirty="0" smtClean="0">
                <a:solidFill>
                  <a:schemeClr val="bg1"/>
                </a:solidFill>
                <a:latin typeface="+mj-lt"/>
                <a:cs typeface="Arial" panose="020B0604020202020204" pitchFamily="34" charset="0"/>
                <a:sym typeface="Muller Light"/>
              </a:rPr>
              <a:t> СОШ</a:t>
            </a:r>
            <a:endParaRPr sz="2000" kern="0" spc="70" dirty="0">
              <a:solidFill>
                <a:schemeClr val="bg1"/>
              </a:solidFill>
              <a:latin typeface="+mj-lt"/>
              <a:cs typeface="Arial" panose="020B0604020202020204" pitchFamily="34" charset="0"/>
              <a:sym typeface="Muller Light"/>
            </a:endParaRPr>
          </a:p>
        </p:txBody>
      </p:sp>
      <p:sp>
        <p:nvSpPr>
          <p:cNvPr id="12" name="2020"/>
          <p:cNvSpPr txBox="1"/>
          <p:nvPr/>
        </p:nvSpPr>
        <p:spPr>
          <a:xfrm>
            <a:off x="626837" y="5942323"/>
            <a:ext cx="2784095" cy="272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000" spc="59">
                <a:solidFill>
                  <a:srgbClr val="204C13"/>
                </a:solidFill>
                <a:latin typeface="Muller Bold"/>
                <a:ea typeface="Muller Bold"/>
                <a:cs typeface="Muller Bold"/>
                <a:sym typeface="Muller Bold"/>
              </a:defRPr>
            </a:lvl1pPr>
          </a:lstStyle>
          <a:p>
            <a:pPr defTabSz="1219169" hangingPunct="0">
              <a:lnSpc>
                <a:spcPct val="90000"/>
              </a:lnSpc>
              <a:spcBef>
                <a:spcPts val="2250"/>
              </a:spcBef>
            </a:pPr>
            <a:r>
              <a:rPr lang="ru-RU" sz="1600" kern="0" spc="30" dirty="0" smtClean="0">
                <a:solidFill>
                  <a:schemeClr val="bg1"/>
                </a:solidFill>
                <a:latin typeface="Arial" panose="020B0604020202020204" pitchFamily="34" charset="0"/>
                <a:cs typeface="Arial" panose="020B0604020202020204" pitchFamily="34" charset="0"/>
              </a:rPr>
              <a:t>Барнаул, 29 августа 2023 г.</a:t>
            </a:r>
            <a:endParaRPr sz="1600" kern="0" spc="30" dirty="0">
              <a:solidFill>
                <a:schemeClr val="bg1"/>
              </a:solidFill>
              <a:latin typeface="Arial" panose="020B0604020202020204" pitchFamily="34" charset="0"/>
              <a:cs typeface="Arial" panose="020B0604020202020204" pitchFamily="34" charset="0"/>
            </a:endParaRPr>
          </a:p>
        </p:txBody>
      </p:sp>
      <p:pic>
        <p:nvPicPr>
          <p:cNvPr id="11" name="Picture 2" descr="http://prigskol.ucoz.com/fz/bezopas/tzOKUCWP9kpa2k9Zpygo5aLvwM8Sd2FDfHPV9Juj.jpeg"/>
          <p:cNvPicPr>
            <a:picLocks noChangeAspect="1" noChangeArrowheads="1"/>
          </p:cNvPicPr>
          <p:nvPr/>
        </p:nvPicPr>
        <p:blipFill>
          <a:blip r:embed="rId4" cstate="print"/>
          <a:srcRect t="22745" b="23016"/>
          <a:stretch>
            <a:fillRect/>
          </a:stretch>
        </p:blipFill>
        <p:spPr bwMode="auto">
          <a:xfrm>
            <a:off x="7236297" y="109598"/>
            <a:ext cx="1586018" cy="871130"/>
          </a:xfrm>
          <a:prstGeom prst="rect">
            <a:avLst/>
          </a:prstGeom>
          <a:noFill/>
        </p:spPr>
      </p:pic>
      <p:pic>
        <p:nvPicPr>
          <p:cNvPr id="14" name="Рисунок 3" descr="Логотип УМО-20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9460" y="1158217"/>
            <a:ext cx="1813044" cy="112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4435" y="2338979"/>
            <a:ext cx="2814707" cy="1552509"/>
          </a:xfrm>
          <a:prstGeom prst="rect">
            <a:avLst/>
          </a:prstGeom>
        </p:spPr>
      </p:pic>
      <p:sp>
        <p:nvSpPr>
          <p:cNvPr id="4" name="Прямоугольник 3"/>
          <p:cNvSpPr/>
          <p:nvPr/>
        </p:nvSpPr>
        <p:spPr>
          <a:xfrm>
            <a:off x="6340605" y="4450275"/>
            <a:ext cx="2695891" cy="1477328"/>
          </a:xfrm>
          <a:prstGeom prst="rect">
            <a:avLst/>
          </a:prstGeom>
          <a:noFill/>
        </p:spPr>
        <p:txBody>
          <a:bodyPr wrap="square" lIns="91440" tIns="45720" rIns="91440" bIns="45720">
            <a:spAutoFit/>
          </a:bodyPr>
          <a:lstStyle/>
          <a:p>
            <a:pPr algn="ctr"/>
            <a:r>
              <a:rPr lang="ru-RU" b="1" dirty="0" smtClean="0">
                <a:solidFill>
                  <a:srgbClr val="006666"/>
                </a:solidFill>
              </a:rPr>
              <a:t>Мастер-класс</a:t>
            </a:r>
          </a:p>
          <a:p>
            <a:pPr algn="ctr"/>
            <a:r>
              <a:rPr lang="ru-RU" b="1" dirty="0" smtClean="0">
                <a:solidFill>
                  <a:srgbClr val="006666"/>
                </a:solidFill>
              </a:rPr>
              <a:t>«Функциональная грамотность – результат деятельностного обучения»</a:t>
            </a:r>
            <a:endParaRPr lang="ru-RU" dirty="0">
              <a:solidFill>
                <a:srgbClr val="006666"/>
              </a:solidFill>
            </a:endParaRPr>
          </a:p>
        </p:txBody>
      </p:sp>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661" t="53326" r="67589" b="27143"/>
          <a:stretch/>
        </p:blipFill>
        <p:spPr bwMode="auto">
          <a:xfrm>
            <a:off x="7294998" y="2605553"/>
            <a:ext cx="1799003" cy="10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828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572528" cy="1265221"/>
            <a:chOff x="0" y="-152403"/>
            <a:chExt cx="8572742" cy="948939"/>
          </a:xfrm>
        </p:grpSpPr>
        <p:grpSp>
          <p:nvGrpSpPr>
            <p:cNvPr id="4" name="Google Shape;1785;p228"/>
            <p:cNvGrpSpPr/>
            <p:nvPr/>
          </p:nvGrpSpPr>
          <p:grpSpPr>
            <a:xfrm>
              <a:off x="0" y="-152403"/>
              <a:ext cx="8572742" cy="948939"/>
              <a:chOff x="0" y="-120053"/>
              <a:chExt cx="8572742" cy="948939"/>
            </a:xfrm>
          </p:grpSpPr>
          <p:sp>
            <p:nvSpPr>
              <p:cNvPr id="1786" name="Google Shape;1786;p228"/>
              <p:cNvSpPr/>
              <p:nvPr/>
            </p:nvSpPr>
            <p:spPr>
              <a:xfrm>
                <a:off x="0" y="185928"/>
                <a:ext cx="8572742" cy="642958"/>
              </a:xfrm>
              <a:prstGeom prst="rect">
                <a:avLst/>
              </a:prstGeom>
              <a:solidFill>
                <a:srgbClr val="EBF0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b="1">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9" name="Прямоугольник 18"/>
          <p:cNvSpPr/>
          <p:nvPr/>
        </p:nvSpPr>
        <p:spPr>
          <a:xfrm>
            <a:off x="642910" y="1857365"/>
            <a:ext cx="7858180" cy="5816977"/>
          </a:xfrm>
          <a:prstGeom prst="rect">
            <a:avLst/>
          </a:prstGeom>
        </p:spPr>
        <p:txBody>
          <a:bodyPr wrap="square">
            <a:spAutoFit/>
          </a:bodyPr>
          <a:lstStyle/>
          <a:p>
            <a:r>
              <a:rPr lang="ru-RU" sz="2800" dirty="0" smtClean="0"/>
              <a:t>Прием «Историческая задача» </a:t>
            </a:r>
          </a:p>
          <a:p>
            <a:endParaRPr lang="ru-RU" sz="2400" i="1" dirty="0" smtClean="0"/>
          </a:p>
          <a:p>
            <a:r>
              <a:rPr lang="ru-RU" sz="2400" i="1" dirty="0" smtClean="0"/>
              <a:t>Прочитайте задачу и ответьте на вопрос.</a:t>
            </a:r>
          </a:p>
          <a:p>
            <a:endParaRPr lang="ru-RU" sz="2400" i="1" dirty="0" smtClean="0"/>
          </a:p>
          <a:p>
            <a:pPr lvl="0" algn="just"/>
            <a:r>
              <a:rPr lang="ru-RU" sz="2400" dirty="0" smtClean="0"/>
              <a:t>Представьте, что ученые изобрели машину времени и вы отправились в кругосветное путешествие. В своем путешествии вы запланировали посетить Цейлон, Индию, Перу, Эфиопию. Составьте список примитивных денег, которые вам следует взять с собой, чтобы купить сувениры для своих друзей.</a:t>
            </a:r>
          </a:p>
          <a:p>
            <a:pPr algn="just"/>
            <a:endParaRPr lang="ru-RU" sz="2400" dirty="0" smtClean="0"/>
          </a:p>
          <a:p>
            <a:pPr algn="just"/>
            <a:r>
              <a:rPr lang="ru-RU" sz="2400" dirty="0" smtClean="0"/>
              <a:t>Ответ: Раковины морских моллюсков, рыболовные крючки, мотыги, приправы и </a:t>
            </a:r>
            <a:r>
              <a:rPr lang="ru-RU" sz="2400" dirty="0" err="1" smtClean="0"/>
              <a:t>прянности</a:t>
            </a:r>
            <a:r>
              <a:rPr lang="ru-RU" sz="2400" dirty="0" smtClean="0"/>
              <a:t>.</a:t>
            </a:r>
          </a:p>
          <a:p>
            <a:endParaRPr lang="ru-RU" sz="2800" dirty="0" smtClean="0"/>
          </a:p>
          <a:p>
            <a:pPr algn="just"/>
            <a:endParaRPr lang="ru-RU" sz="2800" dirty="0"/>
          </a:p>
        </p:txBody>
      </p:sp>
      <p:sp>
        <p:nvSpPr>
          <p:cNvPr id="9217" name="Rectangle 1"/>
          <p:cNvSpPr>
            <a:spLocks noChangeArrowheads="1"/>
          </p:cNvSpPr>
          <p:nvPr/>
        </p:nvSpPr>
        <p:spPr bwMode="auto">
          <a:xfrm>
            <a:off x="1000100" y="285728"/>
            <a:ext cx="750099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4000" b="1" i="0" u="sng" strike="noStrike" cap="none" normalizeH="0" baseline="0" dirty="0" smtClean="0">
                <a:ln>
                  <a:noFill/>
                </a:ln>
                <a:solidFill>
                  <a:schemeClr val="tx1"/>
                </a:solidFill>
                <a:effectLst/>
                <a:ea typeface="Times New Roman" pitchFamily="18" charset="0"/>
                <a:cs typeface="Arial" pitchFamily="34" charset="0"/>
              </a:rPr>
              <a:t>Финансовая</a:t>
            </a:r>
            <a:r>
              <a:rPr kumimoji="0" lang="ru-RU" sz="3600" b="1" i="0" u="sng" strike="noStrike" cap="none" normalizeH="0" baseline="0" dirty="0" smtClean="0">
                <a:ln>
                  <a:noFill/>
                </a:ln>
                <a:solidFill>
                  <a:schemeClr val="tx1"/>
                </a:solidFill>
                <a:effectLst/>
                <a:ea typeface="Times New Roman" pitchFamily="18" charset="0"/>
                <a:cs typeface="Arial" pitchFamily="34" charset="0"/>
              </a:rPr>
              <a:t> грамотность</a:t>
            </a:r>
          </a:p>
          <a:p>
            <a:pPr lvl="0" algn="ctr" fontAlgn="base">
              <a:spcBef>
                <a:spcPct val="0"/>
              </a:spcBef>
              <a:spcAft>
                <a:spcPct val="0"/>
              </a:spcAft>
            </a:pPr>
            <a:r>
              <a:rPr lang="en-US" sz="3600" b="1" u="sng" dirty="0" smtClean="0">
                <a:cs typeface="Arial" pitchFamily="34" charset="0"/>
              </a:rPr>
              <a:t>https</a:t>
            </a:r>
            <a:r>
              <a:rPr lang="ru-RU" sz="3600" b="1" u="sng" dirty="0" smtClean="0">
                <a:cs typeface="Arial" pitchFamily="34" charset="0"/>
              </a:rPr>
              <a:t>:</a:t>
            </a:r>
            <a:r>
              <a:rPr lang="en-US" sz="3600" b="1" u="sng" dirty="0" smtClean="0">
                <a:cs typeface="Arial" pitchFamily="34" charset="0"/>
              </a:rPr>
              <a:t> </a:t>
            </a:r>
            <a:r>
              <a:rPr lang="en-US" sz="3600" b="1" u="sng" dirty="0" err="1" smtClean="0">
                <a:cs typeface="Arial" pitchFamily="34" charset="0"/>
              </a:rPr>
              <a:t>fingram</a:t>
            </a:r>
            <a:r>
              <a:rPr lang="en-US" sz="3600" b="1" u="sng" dirty="0" smtClean="0">
                <a:cs typeface="Arial" pitchFamily="34" charset="0"/>
              </a:rPr>
              <a:t>-history</a:t>
            </a:r>
            <a:r>
              <a:rPr lang="ru-RU" sz="3600" b="1" u="sng" dirty="0" smtClean="0">
                <a:cs typeface="Arial" pitchFamily="34" charset="0"/>
              </a:rPr>
              <a:t>.</a:t>
            </a:r>
            <a:r>
              <a:rPr lang="en-US" sz="3600" b="1" u="sng" dirty="0" smtClean="0">
                <a:cs typeface="Arial" pitchFamily="34" charset="0"/>
              </a:rPr>
              <a:t>oc3</a:t>
            </a:r>
            <a:r>
              <a:rPr lang="ru-RU" sz="3600" b="1" u="sng" dirty="0" smtClean="0">
                <a:cs typeface="Arial" pitchFamily="34" charset="0"/>
              </a:rPr>
              <a:t>.</a:t>
            </a:r>
            <a:r>
              <a:rPr lang="en-US" sz="3600" b="1" u="sng" dirty="0" err="1" smtClean="0">
                <a:cs typeface="Arial" pitchFamily="34" charset="0"/>
              </a:rPr>
              <a:t>ru</a:t>
            </a:r>
            <a:r>
              <a:rPr lang="en-US" sz="3600" b="1" u="sng" dirty="0" smtClean="0">
                <a:cs typeface="Arial" pitchFamily="34" charset="0"/>
              </a:rPr>
              <a:t>/</a:t>
            </a:r>
            <a:endParaRPr kumimoji="0" lang="ru-RU" sz="4800" b="0" i="0" u="sng"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572528" cy="1265221"/>
            <a:chOff x="0" y="-152403"/>
            <a:chExt cx="8572742" cy="948939"/>
          </a:xfrm>
        </p:grpSpPr>
        <p:grpSp>
          <p:nvGrpSpPr>
            <p:cNvPr id="4" name="Google Shape;1785;p228"/>
            <p:cNvGrpSpPr/>
            <p:nvPr/>
          </p:nvGrpSpPr>
          <p:grpSpPr>
            <a:xfrm>
              <a:off x="0" y="-152403"/>
              <a:ext cx="8572742" cy="948939"/>
              <a:chOff x="0" y="-120053"/>
              <a:chExt cx="8572742" cy="948939"/>
            </a:xfrm>
          </p:grpSpPr>
          <p:sp>
            <p:nvSpPr>
              <p:cNvPr id="1786" name="Google Shape;1786;p228"/>
              <p:cNvSpPr/>
              <p:nvPr/>
            </p:nvSpPr>
            <p:spPr>
              <a:xfrm>
                <a:off x="0" y="185928"/>
                <a:ext cx="8572742" cy="642958"/>
              </a:xfrm>
              <a:prstGeom prst="rect">
                <a:avLst/>
              </a:prstGeom>
              <a:solidFill>
                <a:srgbClr val="EBF0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b="1">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9" name="Прямоугольник 18"/>
          <p:cNvSpPr/>
          <p:nvPr/>
        </p:nvSpPr>
        <p:spPr>
          <a:xfrm>
            <a:off x="642910" y="1412777"/>
            <a:ext cx="7858180" cy="4955203"/>
          </a:xfrm>
          <a:prstGeom prst="rect">
            <a:avLst/>
          </a:prstGeom>
        </p:spPr>
        <p:txBody>
          <a:bodyPr wrap="square">
            <a:spAutoFit/>
          </a:bodyPr>
          <a:lstStyle/>
          <a:p>
            <a:r>
              <a:rPr lang="ru-RU" sz="2800" dirty="0" smtClean="0"/>
              <a:t>Прием «Историческая задача» </a:t>
            </a:r>
          </a:p>
          <a:p>
            <a:endParaRPr lang="ru-RU" sz="2400" i="1" dirty="0" smtClean="0"/>
          </a:p>
          <a:p>
            <a:r>
              <a:rPr lang="ru-RU" sz="2400" i="1" dirty="0" smtClean="0"/>
              <a:t>Прочитайте задачу и ответьте на вопрос.</a:t>
            </a:r>
          </a:p>
          <a:p>
            <a:endParaRPr lang="ru-RU" sz="2400" i="1" dirty="0" smtClean="0"/>
          </a:p>
          <a:p>
            <a:pPr algn="just"/>
            <a:r>
              <a:rPr lang="ru-RU" sz="2400" dirty="0" smtClean="0"/>
              <a:t>На пирамиде египетскими письменами было обозначено, сколько редьки, лука, чеснока съели рабочие. И, как я очень хорошо помню, переводчик, который читал мне надпись, объяснил, что на все это было израсходовано 1600 талантов серебра.... Если это верно, то, сколько же денег пошло на железные орудия, на хлеб и одежду для рабочих, так как строительство всех этих сооружений продолжалось 20 лет...» (Тема «Искусство Древнего Египта»)</a:t>
            </a:r>
            <a:endParaRPr lang="ru-RU" sz="2800" dirty="0"/>
          </a:p>
        </p:txBody>
      </p:sp>
      <p:sp>
        <p:nvSpPr>
          <p:cNvPr id="9217" name="Rectangle 1"/>
          <p:cNvSpPr>
            <a:spLocks noChangeArrowheads="1"/>
          </p:cNvSpPr>
          <p:nvPr/>
        </p:nvSpPr>
        <p:spPr bwMode="auto">
          <a:xfrm>
            <a:off x="1000100" y="285728"/>
            <a:ext cx="550779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4000" b="1" i="0" u="sng" strike="noStrike" cap="none" normalizeH="0" baseline="0" dirty="0" smtClean="0">
                <a:ln>
                  <a:noFill/>
                </a:ln>
                <a:solidFill>
                  <a:schemeClr val="tx1"/>
                </a:solidFill>
                <a:effectLst/>
                <a:ea typeface="Times New Roman" pitchFamily="18" charset="0"/>
                <a:cs typeface="Arial" pitchFamily="34" charset="0"/>
              </a:rPr>
              <a:t>Финансовая</a:t>
            </a:r>
            <a:r>
              <a:rPr kumimoji="0" lang="ru-RU" sz="3600" b="1" i="0" u="sng" strike="noStrike" cap="none" normalizeH="0" baseline="0" dirty="0" smtClean="0">
                <a:ln>
                  <a:noFill/>
                </a:ln>
                <a:solidFill>
                  <a:schemeClr val="tx1"/>
                </a:solidFill>
                <a:effectLst/>
                <a:ea typeface="Times New Roman" pitchFamily="18" charset="0"/>
                <a:cs typeface="Arial" pitchFamily="34" charset="0"/>
              </a:rPr>
              <a:t> грамотность</a:t>
            </a:r>
            <a:endParaRPr kumimoji="0" lang="ru-RU" sz="4800" b="0" i="0" u="sng"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572528" cy="1265221"/>
            <a:chOff x="0" y="-152403"/>
            <a:chExt cx="8572742" cy="948939"/>
          </a:xfrm>
        </p:grpSpPr>
        <p:grpSp>
          <p:nvGrpSpPr>
            <p:cNvPr id="4" name="Google Shape;1785;p228"/>
            <p:cNvGrpSpPr/>
            <p:nvPr/>
          </p:nvGrpSpPr>
          <p:grpSpPr>
            <a:xfrm>
              <a:off x="0" y="-152403"/>
              <a:ext cx="8572742" cy="948939"/>
              <a:chOff x="0" y="-120053"/>
              <a:chExt cx="8572742" cy="948939"/>
            </a:xfrm>
          </p:grpSpPr>
          <p:sp>
            <p:nvSpPr>
              <p:cNvPr id="1786" name="Google Shape;1786;p228"/>
              <p:cNvSpPr/>
              <p:nvPr/>
            </p:nvSpPr>
            <p:spPr>
              <a:xfrm>
                <a:off x="0" y="185928"/>
                <a:ext cx="8572742" cy="642958"/>
              </a:xfrm>
              <a:prstGeom prst="rect">
                <a:avLst/>
              </a:prstGeom>
              <a:solidFill>
                <a:srgbClr val="EBF0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b="1">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9" name="Прямоугольник 18"/>
          <p:cNvSpPr/>
          <p:nvPr/>
        </p:nvSpPr>
        <p:spPr>
          <a:xfrm>
            <a:off x="642910" y="1412777"/>
            <a:ext cx="7858180" cy="5693866"/>
          </a:xfrm>
          <a:prstGeom prst="rect">
            <a:avLst/>
          </a:prstGeom>
        </p:spPr>
        <p:txBody>
          <a:bodyPr wrap="square">
            <a:spAutoFit/>
          </a:bodyPr>
          <a:lstStyle/>
          <a:p>
            <a:r>
              <a:rPr lang="ru-RU" sz="2800" dirty="0" smtClean="0"/>
              <a:t>Прием «Историческая личность»</a:t>
            </a:r>
          </a:p>
          <a:p>
            <a:r>
              <a:rPr lang="ru-RU" sz="2400" i="1" dirty="0" smtClean="0"/>
              <a:t>Рассмотрите иллюстрацию и ответьте на вопрос: «Кто мог бы сказать о себе такие слова? По какому поводу?»</a:t>
            </a:r>
            <a:endParaRPr lang="ru-RU" sz="2400" dirty="0" smtClean="0"/>
          </a:p>
          <a:p>
            <a:pPr algn="just"/>
            <a:r>
              <a:rPr lang="ru-RU" sz="2800" dirty="0" smtClean="0"/>
              <a:t>                             </a:t>
            </a:r>
          </a:p>
          <a:p>
            <a:pPr algn="just"/>
            <a:r>
              <a:rPr lang="ru-RU" sz="2800" dirty="0" smtClean="0"/>
              <a:t>                           </a:t>
            </a:r>
          </a:p>
          <a:p>
            <a:pPr algn="just"/>
            <a:r>
              <a:rPr lang="ru-RU" sz="2800" dirty="0" smtClean="0"/>
              <a:t>                           «Я самый мудрый из богов, я научил людей писать и читать. Это очень сложная наука. Мне поклоняются писцы и просят помощи вельможи, когда им приходится выполнять мудрые поручения фараона». </a:t>
            </a:r>
          </a:p>
          <a:p>
            <a:pPr algn="just"/>
            <a:endParaRPr lang="ru-RU" sz="2000" dirty="0" smtClean="0"/>
          </a:p>
          <a:p>
            <a:pPr algn="just"/>
            <a:r>
              <a:rPr lang="ru-RU" sz="2000" dirty="0" smtClean="0"/>
              <a:t>Ответ: бог Тот, которого изображали в виде человека с головой ибиса).</a:t>
            </a:r>
          </a:p>
          <a:p>
            <a:pPr algn="just"/>
            <a:endParaRPr lang="ru-RU" sz="2800" dirty="0"/>
          </a:p>
        </p:txBody>
      </p:sp>
      <p:sp>
        <p:nvSpPr>
          <p:cNvPr id="9217" name="Rectangle 1"/>
          <p:cNvSpPr>
            <a:spLocks noChangeArrowheads="1"/>
          </p:cNvSpPr>
          <p:nvPr/>
        </p:nvSpPr>
        <p:spPr bwMode="auto">
          <a:xfrm>
            <a:off x="1000100" y="285728"/>
            <a:ext cx="79296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4000" b="1" u="sng" dirty="0" smtClean="0"/>
              <a:t>Глобальные компетенции</a:t>
            </a:r>
            <a:endParaRPr lang="ru-RU" sz="4000" dirty="0"/>
          </a:p>
        </p:txBody>
      </p:sp>
      <p:pic>
        <p:nvPicPr>
          <p:cNvPr id="21" name="image15.jpeg"/>
          <p:cNvPicPr/>
          <p:nvPr/>
        </p:nvPicPr>
        <p:blipFill>
          <a:blip r:embed="rId4" cstate="print"/>
          <a:stretch>
            <a:fillRect/>
          </a:stretch>
        </p:blipFill>
        <p:spPr>
          <a:xfrm>
            <a:off x="928662" y="3071810"/>
            <a:ext cx="1656131" cy="1155801"/>
          </a:xfrm>
          <a:prstGeom prst="rect">
            <a:avLst/>
          </a:prstGeom>
        </p:spPr>
      </p:pic>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572528" cy="1265221"/>
            <a:chOff x="0" y="-152403"/>
            <a:chExt cx="8572742" cy="948939"/>
          </a:xfrm>
        </p:grpSpPr>
        <p:grpSp>
          <p:nvGrpSpPr>
            <p:cNvPr id="4" name="Google Shape;1785;p228"/>
            <p:cNvGrpSpPr/>
            <p:nvPr/>
          </p:nvGrpSpPr>
          <p:grpSpPr>
            <a:xfrm>
              <a:off x="0" y="-152403"/>
              <a:ext cx="8572742" cy="948939"/>
              <a:chOff x="0" y="-120053"/>
              <a:chExt cx="8572742" cy="948939"/>
            </a:xfrm>
          </p:grpSpPr>
          <p:sp>
            <p:nvSpPr>
              <p:cNvPr id="1786" name="Google Shape;1786;p228"/>
              <p:cNvSpPr/>
              <p:nvPr/>
            </p:nvSpPr>
            <p:spPr>
              <a:xfrm>
                <a:off x="0" y="185928"/>
                <a:ext cx="8572742" cy="642958"/>
              </a:xfrm>
              <a:prstGeom prst="rect">
                <a:avLst/>
              </a:prstGeom>
              <a:solidFill>
                <a:srgbClr val="EBF0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b="1">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9" name="Прямоугольник 18"/>
          <p:cNvSpPr/>
          <p:nvPr/>
        </p:nvSpPr>
        <p:spPr>
          <a:xfrm>
            <a:off x="642910" y="1214422"/>
            <a:ext cx="7858180" cy="2000548"/>
          </a:xfrm>
          <a:prstGeom prst="rect">
            <a:avLst/>
          </a:prstGeom>
        </p:spPr>
        <p:txBody>
          <a:bodyPr wrap="square">
            <a:spAutoFit/>
          </a:bodyPr>
          <a:lstStyle/>
          <a:p>
            <a:r>
              <a:rPr lang="ru-RU" sz="2800" dirty="0" smtClean="0"/>
              <a:t>Прием «Историческая задача» </a:t>
            </a:r>
          </a:p>
          <a:p>
            <a:endParaRPr lang="ru-RU" sz="2400" dirty="0" smtClean="0"/>
          </a:p>
          <a:p>
            <a:r>
              <a:rPr lang="ru-RU" sz="2400" dirty="0" smtClean="0"/>
              <a:t> </a:t>
            </a:r>
            <a:r>
              <a:rPr lang="ru-RU" sz="2400" i="1" dirty="0" smtClean="0"/>
              <a:t>Опиши рисунок «В Древней Палестине». Почему на рисунке не видно деревянных и кирпичных домов?</a:t>
            </a:r>
          </a:p>
          <a:p>
            <a:endParaRPr lang="ru-RU" sz="2400" i="1" dirty="0" smtClean="0"/>
          </a:p>
        </p:txBody>
      </p:sp>
      <p:sp>
        <p:nvSpPr>
          <p:cNvPr id="9217" name="Rectangle 1"/>
          <p:cNvSpPr>
            <a:spLocks noChangeArrowheads="1"/>
          </p:cNvSpPr>
          <p:nvPr/>
        </p:nvSpPr>
        <p:spPr bwMode="auto">
          <a:xfrm>
            <a:off x="1000100" y="285728"/>
            <a:ext cx="75724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4000" b="1" u="sng" dirty="0" smtClean="0"/>
              <a:t>Глобальные компетенции</a:t>
            </a:r>
            <a:endParaRPr lang="ru-RU" sz="4000"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751" t="46805" r="22785" b="2052"/>
          <a:stretch/>
        </p:blipFill>
        <p:spPr bwMode="auto">
          <a:xfrm>
            <a:off x="1223022" y="2929543"/>
            <a:ext cx="6084306" cy="373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572528" cy="1265221"/>
            <a:chOff x="0" y="-152403"/>
            <a:chExt cx="8572742" cy="948939"/>
          </a:xfrm>
        </p:grpSpPr>
        <p:grpSp>
          <p:nvGrpSpPr>
            <p:cNvPr id="4" name="Google Shape;1785;p228"/>
            <p:cNvGrpSpPr/>
            <p:nvPr/>
          </p:nvGrpSpPr>
          <p:grpSpPr>
            <a:xfrm>
              <a:off x="0" y="-152403"/>
              <a:ext cx="8572742" cy="948939"/>
              <a:chOff x="0" y="-120053"/>
              <a:chExt cx="8572742" cy="948939"/>
            </a:xfrm>
          </p:grpSpPr>
          <p:sp>
            <p:nvSpPr>
              <p:cNvPr id="1786" name="Google Shape;1786;p228"/>
              <p:cNvSpPr/>
              <p:nvPr/>
            </p:nvSpPr>
            <p:spPr>
              <a:xfrm>
                <a:off x="0" y="185928"/>
                <a:ext cx="8572742" cy="642958"/>
              </a:xfrm>
              <a:prstGeom prst="rect">
                <a:avLst/>
              </a:prstGeom>
              <a:solidFill>
                <a:srgbClr val="EBF0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b="1">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9" name="Прямоугольник 18"/>
          <p:cNvSpPr/>
          <p:nvPr/>
        </p:nvSpPr>
        <p:spPr>
          <a:xfrm>
            <a:off x="642910" y="1214422"/>
            <a:ext cx="7858180" cy="1631216"/>
          </a:xfrm>
          <a:prstGeom prst="rect">
            <a:avLst/>
          </a:prstGeom>
        </p:spPr>
        <p:txBody>
          <a:bodyPr wrap="square">
            <a:spAutoFit/>
          </a:bodyPr>
          <a:lstStyle/>
          <a:p>
            <a:r>
              <a:rPr lang="ru-RU" sz="2800" dirty="0" smtClean="0"/>
              <a:t>Прием «Проблемная ситуация»</a:t>
            </a:r>
            <a:r>
              <a:rPr lang="ru-RU" sz="2400" i="1" dirty="0" smtClean="0"/>
              <a:t>?</a:t>
            </a:r>
          </a:p>
          <a:p>
            <a:r>
              <a:rPr lang="ru-RU" sz="2400" i="1" dirty="0" smtClean="0">
                <a:ea typeface="Times New Roman" pitchFamily="18" charset="0"/>
                <a:cs typeface="Arial" pitchFamily="34" charset="0"/>
              </a:rPr>
              <a:t>1) Прочитайте текст, подумайте о какой стране идет речь? При ответе используйте историческую карту.</a:t>
            </a:r>
            <a:endParaRPr lang="ru-RU" sz="2400" i="1" dirty="0" smtClean="0"/>
          </a:p>
          <a:p>
            <a:endParaRPr lang="ru-RU" sz="2400" i="1" dirty="0" smtClean="0"/>
          </a:p>
        </p:txBody>
      </p:sp>
      <p:sp>
        <p:nvSpPr>
          <p:cNvPr id="9217" name="Rectangle 1"/>
          <p:cNvSpPr>
            <a:spLocks noChangeArrowheads="1"/>
          </p:cNvSpPr>
          <p:nvPr/>
        </p:nvSpPr>
        <p:spPr bwMode="auto">
          <a:xfrm>
            <a:off x="1000100" y="285728"/>
            <a:ext cx="75724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000" b="1" u="sng" dirty="0" err="1" smtClean="0"/>
              <a:t>Креативное</a:t>
            </a:r>
            <a:r>
              <a:rPr lang="ru-RU" sz="4000" b="1" u="sng" dirty="0" smtClean="0"/>
              <a:t> мышление</a:t>
            </a:r>
            <a:endParaRPr lang="ru-RU" sz="4000" dirty="0"/>
          </a:p>
        </p:txBody>
      </p:sp>
      <p:pic>
        <p:nvPicPr>
          <p:cNvPr id="20" name="image18.jpeg" descr="http://player.myshared.ru/10/1007487/slides/slide_5.jpg "/>
          <p:cNvPicPr/>
          <p:nvPr/>
        </p:nvPicPr>
        <p:blipFill>
          <a:blip r:embed="rId4" cstate="print"/>
          <a:stretch>
            <a:fillRect/>
          </a:stretch>
        </p:blipFill>
        <p:spPr>
          <a:xfrm>
            <a:off x="857224" y="2643182"/>
            <a:ext cx="3929090" cy="1928826"/>
          </a:xfrm>
          <a:prstGeom prst="rect">
            <a:avLst/>
          </a:prstGeom>
        </p:spPr>
      </p:pic>
      <p:sp>
        <p:nvSpPr>
          <p:cNvPr id="38914" name="Rectangle 2"/>
          <p:cNvSpPr>
            <a:spLocks noChangeArrowheads="1"/>
          </p:cNvSpPr>
          <p:nvPr/>
        </p:nvSpPr>
        <p:spPr bwMode="auto">
          <a:xfrm>
            <a:off x="5286380" y="328612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8915" name="Rectangle 3"/>
          <p:cNvSpPr>
            <a:spLocks noChangeArrowheads="1"/>
          </p:cNvSpPr>
          <p:nvPr/>
        </p:nvSpPr>
        <p:spPr bwMode="auto">
          <a:xfrm>
            <a:off x="5072066" y="2571744"/>
            <a:ext cx="328614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Arial" pitchFamily="34" charset="0"/>
              </a:rPr>
              <a:t>Из столицы Древней Персии, двигаясь на Восток, вы попадете в эту сказочную страну </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(Тема «Древняя Индия»)</a:t>
            </a:r>
            <a:endParaRPr kumimoji="0" lang="ru-RU" sz="3600" b="0" i="0" u="none" strike="noStrike" cap="none" normalizeH="0" baseline="0" dirty="0" smtClean="0">
              <a:ln>
                <a:noFill/>
              </a:ln>
              <a:solidFill>
                <a:schemeClr val="tx1"/>
              </a:solidFill>
              <a:effectLst/>
              <a:cs typeface="Arial" pitchFamily="34" charset="0"/>
            </a:endParaRPr>
          </a:p>
        </p:txBody>
      </p:sp>
      <p:sp>
        <p:nvSpPr>
          <p:cNvPr id="51201" name="Rectangle 1"/>
          <p:cNvSpPr>
            <a:spLocks noChangeArrowheads="1"/>
          </p:cNvSpPr>
          <p:nvPr/>
        </p:nvSpPr>
        <p:spPr bwMode="auto">
          <a:xfrm>
            <a:off x="642910" y="5072074"/>
            <a:ext cx="77867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ea typeface="Times New Roman" pitchFamily="18" charset="0"/>
                <a:cs typeface="Arial" pitchFamily="34" charset="0"/>
              </a:rPr>
              <a:t>2) Подготовьте и проведите экскурсию по городу Афины по теме «В гостях у афинского богача</a:t>
            </a:r>
            <a:r>
              <a:rPr kumimoji="0" lang="ru-RU" sz="24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3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572528" cy="1265221"/>
            <a:chOff x="0" y="-152403"/>
            <a:chExt cx="8572742" cy="948939"/>
          </a:xfrm>
        </p:grpSpPr>
        <p:grpSp>
          <p:nvGrpSpPr>
            <p:cNvPr id="4" name="Google Shape;1785;p228"/>
            <p:cNvGrpSpPr/>
            <p:nvPr/>
          </p:nvGrpSpPr>
          <p:grpSpPr>
            <a:xfrm>
              <a:off x="0" y="-152403"/>
              <a:ext cx="8572742" cy="948939"/>
              <a:chOff x="0" y="-120053"/>
              <a:chExt cx="8572742" cy="948939"/>
            </a:xfrm>
          </p:grpSpPr>
          <p:sp>
            <p:nvSpPr>
              <p:cNvPr id="1786" name="Google Shape;1786;p228"/>
              <p:cNvSpPr/>
              <p:nvPr/>
            </p:nvSpPr>
            <p:spPr>
              <a:xfrm>
                <a:off x="0" y="185928"/>
                <a:ext cx="8572742" cy="642958"/>
              </a:xfrm>
              <a:prstGeom prst="rect">
                <a:avLst/>
              </a:prstGeom>
              <a:solidFill>
                <a:srgbClr val="EBF0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b="1">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9" name="Прямоугольник 18"/>
          <p:cNvSpPr/>
          <p:nvPr/>
        </p:nvSpPr>
        <p:spPr>
          <a:xfrm>
            <a:off x="642910" y="1412777"/>
            <a:ext cx="8215370" cy="5078313"/>
          </a:xfrm>
          <a:prstGeom prst="rect">
            <a:avLst/>
          </a:prstGeom>
        </p:spPr>
        <p:txBody>
          <a:bodyPr wrap="square">
            <a:spAutoFit/>
          </a:bodyPr>
          <a:lstStyle/>
          <a:p>
            <a:r>
              <a:rPr lang="ru-RU" sz="2400" b="1" dirty="0" smtClean="0"/>
              <a:t>В 5 классе сформирован устойчивый интерес к предмету. </a:t>
            </a:r>
            <a:endParaRPr lang="en-US" sz="2400" b="1" dirty="0" smtClean="0"/>
          </a:p>
          <a:p>
            <a:r>
              <a:rPr lang="ru-RU" sz="2400" dirty="0" smtClean="0"/>
              <a:t>Из 14 уч-ся:</a:t>
            </a:r>
          </a:p>
          <a:p>
            <a:r>
              <a:rPr lang="ru-RU" sz="2400" dirty="0" smtClean="0"/>
              <a:t>8  успешно владеют базовыми логическими действиями при работе с информацией и участвуют в обсуждении событий и личностей прошлого, </a:t>
            </a:r>
            <a:endParaRPr lang="en-US" sz="2400" dirty="0" smtClean="0"/>
          </a:p>
          <a:p>
            <a:r>
              <a:rPr lang="en-US" sz="2400" dirty="0" smtClean="0"/>
              <a:t>2 </a:t>
            </a:r>
            <a:r>
              <a:rPr lang="ru-RU" sz="2400" dirty="0" smtClean="0"/>
              <a:t>ученика аргументировано выражают свою точку зрения в устном высказывании, письменном тексте. </a:t>
            </a:r>
          </a:p>
          <a:p>
            <a:r>
              <a:rPr lang="ru-RU" sz="2400" b="1" dirty="0" smtClean="0"/>
              <a:t>По результатам ВПР:</a:t>
            </a:r>
          </a:p>
          <a:p>
            <a:r>
              <a:rPr lang="ru-RU" sz="2400" dirty="0" smtClean="0"/>
              <a:t>Успеваемость-92%</a:t>
            </a:r>
          </a:p>
          <a:p>
            <a:r>
              <a:rPr lang="ru-RU" sz="2400" dirty="0" smtClean="0"/>
              <a:t>Качество- 64%</a:t>
            </a:r>
          </a:p>
          <a:p>
            <a:r>
              <a:rPr lang="ru-RU" sz="2400" dirty="0" smtClean="0"/>
              <a:t> </a:t>
            </a:r>
            <a:r>
              <a:rPr lang="ru-RU" sz="2000" dirty="0" smtClean="0"/>
              <a:t>Успешно выполнили задания  № 1,3,5 (12 уч-ся),</a:t>
            </a:r>
          </a:p>
          <a:p>
            <a:r>
              <a:rPr lang="ru-RU" sz="2000" dirty="0" smtClean="0"/>
              <a:t>менее успешно задания № 2,4 с историческими источниками (8 уч-ся); анализируют информацию, проводят аналогии с сегодняшним днём в 7 задании (2 уч-ся)</a:t>
            </a:r>
            <a:endParaRPr lang="ru-RU" sz="2000" i="1" dirty="0" smtClean="0"/>
          </a:p>
        </p:txBody>
      </p:sp>
      <p:sp>
        <p:nvSpPr>
          <p:cNvPr id="20" name="Прямоугольник 19"/>
          <p:cNvSpPr/>
          <p:nvPr/>
        </p:nvSpPr>
        <p:spPr>
          <a:xfrm>
            <a:off x="571472" y="642918"/>
            <a:ext cx="7968996" cy="646331"/>
          </a:xfrm>
          <a:prstGeom prst="rect">
            <a:avLst/>
          </a:prstGeom>
        </p:spPr>
        <p:txBody>
          <a:bodyPr wrap="square">
            <a:spAutoFit/>
          </a:bodyPr>
          <a:lstStyle/>
          <a:p>
            <a:pPr algn="ctr"/>
            <a:r>
              <a:rPr lang="ru-RU" sz="3600" b="1" u="sng" dirty="0" smtClean="0"/>
              <a:t>По итогам  2022-2023 учебного года </a:t>
            </a:r>
            <a:endParaRPr lang="ru-RU" sz="3600" b="1" u="sng" dirty="0"/>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46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357158" y="357166"/>
            <a:ext cx="8268916" cy="1225179"/>
            <a:chOff x="0" y="-152403"/>
            <a:chExt cx="8269122" cy="918907"/>
          </a:xfrm>
        </p:grpSpPr>
        <p:grpSp>
          <p:nvGrpSpPr>
            <p:cNvPr id="4" name="Google Shape;1785;p228"/>
            <p:cNvGrpSpPr/>
            <p:nvPr/>
          </p:nvGrpSpPr>
          <p:grpSpPr>
            <a:xfrm>
              <a:off x="0" y="-152403"/>
              <a:ext cx="8108384" cy="918907"/>
              <a:chOff x="0" y="-120053"/>
              <a:chExt cx="8108384" cy="918907"/>
            </a:xfrm>
          </p:grpSpPr>
          <p:sp>
            <p:nvSpPr>
              <p:cNvPr id="1786" name="Google Shape;1786;p228"/>
              <p:cNvSpPr/>
              <p:nvPr/>
            </p:nvSpPr>
            <p:spPr>
              <a:xfrm>
                <a:off x="0" y="185928"/>
                <a:ext cx="8108384" cy="428639"/>
              </a:xfrm>
              <a:prstGeom prst="rect">
                <a:avLst/>
              </a:prstGeom>
              <a:solidFill>
                <a:srgbClr val="EBF0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dirty="0"/>
                  <a:t>   </a:t>
                </a:r>
                <a:r>
                  <a:rPr lang="ru-RU" sz="3600" b="1" dirty="0" smtClean="0"/>
                  <a:t>Функциональная грамотность </a:t>
                </a:r>
                <a:endParaRPr sz="4000" b="1" dirty="0">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3073" name="Rectangle 1"/>
          <p:cNvSpPr>
            <a:spLocks noChangeArrowheads="1"/>
          </p:cNvSpPr>
          <p:nvPr/>
        </p:nvSpPr>
        <p:spPr bwMode="auto">
          <a:xfrm rot="10800000" flipV="1">
            <a:off x="703961" y="1907859"/>
            <a:ext cx="7704856"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800" b="1" i="0" u="none" strike="noStrike" cap="none" normalizeH="0" baseline="0" dirty="0" smtClean="0">
                <a:ln>
                  <a:noFill/>
                </a:ln>
                <a:solidFill>
                  <a:srgbClr val="000000"/>
                </a:solidFill>
                <a:effectLst/>
                <a:ea typeface="Calibri" pitchFamily="34" charset="0"/>
                <a:cs typeface="Times New Roman" pitchFamily="18" charset="0"/>
              </a:rPr>
              <a:t>– </a:t>
            </a:r>
            <a:r>
              <a:rPr kumimoji="0" lang="ru-RU" sz="3200" i="0" u="none" strike="noStrike" cap="none" normalizeH="0" baseline="0" dirty="0" smtClean="0">
                <a:ln>
                  <a:noFill/>
                </a:ln>
                <a:solidFill>
                  <a:srgbClr val="000000"/>
                </a:solidFill>
                <a:effectLst/>
                <a:ea typeface="Calibri" pitchFamily="34" charset="0"/>
                <a:cs typeface="Times New Roman" pitchFamily="18" charset="0"/>
              </a:rPr>
              <a:t>результат овладения</a:t>
            </a:r>
            <a:r>
              <a:rPr kumimoji="0" lang="ru-RU" sz="3200" i="0" u="none" strike="noStrike" cap="none" normalizeH="0" dirty="0" smtClean="0">
                <a:ln>
                  <a:noFill/>
                </a:ln>
                <a:solidFill>
                  <a:srgbClr val="000000"/>
                </a:solidFill>
                <a:effectLst/>
                <a:ea typeface="Calibri" pitchFamily="34" charset="0"/>
                <a:cs typeface="Times New Roman" pitchFamily="18" charset="0"/>
              </a:rPr>
              <a:t>  обучающимися системой предметных ключевых компетенций, позволяющих </a:t>
            </a:r>
            <a:r>
              <a:rPr lang="ru-RU" sz="3200" dirty="0" smtClean="0"/>
              <a:t>эффективно применять усвоенные знания в практической ситуации, способность вступать в отношения с внешней средой и максимально быстро адаптироваться и функционировать в ней.</a:t>
            </a:r>
            <a:endParaRPr lang="ru-RU" sz="1400" dirty="0" smtClean="0">
              <a:solidFill>
                <a:srgbClr val="000000"/>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357158" y="214290"/>
            <a:ext cx="8429684" cy="1428760"/>
            <a:chOff x="0" y="-259563"/>
            <a:chExt cx="8429894" cy="1071597"/>
          </a:xfrm>
        </p:grpSpPr>
        <p:grpSp>
          <p:nvGrpSpPr>
            <p:cNvPr id="4" name="Google Shape;1785;p228"/>
            <p:cNvGrpSpPr/>
            <p:nvPr/>
          </p:nvGrpSpPr>
          <p:grpSpPr>
            <a:xfrm>
              <a:off x="0" y="-259563"/>
              <a:ext cx="8429894" cy="1071597"/>
              <a:chOff x="0" y="-227213"/>
              <a:chExt cx="8429894" cy="1071597"/>
            </a:xfrm>
          </p:grpSpPr>
          <p:sp>
            <p:nvSpPr>
              <p:cNvPr id="1786" name="Google Shape;1786;p228"/>
              <p:cNvSpPr/>
              <p:nvPr/>
            </p:nvSpPr>
            <p:spPr>
              <a:xfrm>
                <a:off x="0" y="-227213"/>
                <a:ext cx="8429894" cy="1071597"/>
              </a:xfrm>
              <a:prstGeom prst="rect">
                <a:avLst/>
              </a:prstGeom>
              <a:solidFill>
                <a:srgbClr val="EBF0F3"/>
              </a:solidFill>
              <a:ln>
                <a:noFill/>
              </a:ln>
            </p:spPr>
            <p:txBody>
              <a:bodyPr spcFirstLastPara="1" wrap="square" lIns="121900" tIns="121900" rIns="121900" bIns="121900" anchor="ctr" anchorCtr="0">
                <a:noAutofit/>
              </a:bodyPr>
              <a:lstStyle/>
              <a:p>
                <a:pPr algn="ctr"/>
                <a:r>
                  <a:rPr lang="ru-RU" sz="2800" b="1" dirty="0" smtClean="0"/>
                  <a:t>       Овладение функциональной грамотностью на                              уроках истории складывается из нескольких составляющих:</a:t>
                </a:r>
                <a:r>
                  <a:rPr lang="ru-RU" sz="3600" b="1" dirty="0" smtClean="0"/>
                  <a:t> </a:t>
                </a:r>
                <a:endParaRPr sz="4000" b="1" dirty="0">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3073" name="Rectangle 1"/>
          <p:cNvSpPr>
            <a:spLocks noChangeArrowheads="1"/>
          </p:cNvSpPr>
          <p:nvPr/>
        </p:nvSpPr>
        <p:spPr bwMode="auto">
          <a:xfrm rot="10800000" flipV="1">
            <a:off x="714348" y="1841242"/>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Font typeface="Arial" pitchFamily="34" charset="0"/>
              <a:buChar char="•"/>
            </a:pPr>
            <a:r>
              <a:rPr lang="ru-RU" sz="2400" i="1" dirty="0" smtClean="0"/>
              <a:t>Процесс овладения исторической грамотностью</a:t>
            </a:r>
            <a:r>
              <a:rPr lang="ru-RU" sz="2400" dirty="0" smtClean="0"/>
              <a:t>: обучающиеся определяют временные рамки изучаемого периода,  соотносят даты с веками, показывают на карте территориальное пространство изучаемого события, дают характеристику понятийному аппарату, анализируют роль личности в истории.</a:t>
            </a:r>
          </a:p>
          <a:p>
            <a:pPr marL="342900" lvl="0" indent="-342900"/>
            <a:endParaRPr lang="ru-RU" sz="2400" dirty="0" smtClean="0"/>
          </a:p>
          <a:p>
            <a:pPr marL="342900" lvl="0" indent="-342900">
              <a:buFont typeface="Arial" pitchFamily="34" charset="0"/>
              <a:buChar char="•"/>
            </a:pPr>
            <a:r>
              <a:rPr lang="ru-RU" sz="2400" i="1" dirty="0" smtClean="0"/>
              <a:t>Процесс обучения </a:t>
            </a:r>
            <a:r>
              <a:rPr lang="ru-RU" sz="2400" dirty="0" smtClean="0"/>
              <a:t>– усвоение исторических знаний.</a:t>
            </a:r>
          </a:p>
          <a:p>
            <a:pPr marL="342900" lvl="0" indent="-342900">
              <a:buFont typeface="Arial" pitchFamily="34" charset="0"/>
              <a:buChar char="•"/>
            </a:pPr>
            <a:endParaRPr lang="ru-RU" sz="2400" dirty="0" smtClean="0"/>
          </a:p>
          <a:p>
            <a:pPr marL="342900" lvl="0" indent="-342900">
              <a:buFont typeface="Arial" pitchFamily="34" charset="0"/>
              <a:buChar char="•"/>
            </a:pPr>
            <a:r>
              <a:rPr lang="ru-RU" sz="2400" i="1" dirty="0" smtClean="0"/>
              <a:t>Процесс образования </a:t>
            </a:r>
            <a:r>
              <a:rPr lang="ru-RU" sz="2400" dirty="0" smtClean="0"/>
              <a:t>– обучающиеся знакомятся с историческими ценностями и стандартами современной цивилизации.</a:t>
            </a:r>
          </a:p>
          <a:p>
            <a:pPr lvl="0" algn="just" fontAlgn="base">
              <a:spcBef>
                <a:spcPct val="0"/>
              </a:spcBef>
              <a:spcAft>
                <a:spcPct val="0"/>
              </a:spcAft>
            </a:pPr>
            <a:endParaRPr lang="ru-RU" sz="1400" dirty="0" smtClean="0">
              <a:solidFill>
                <a:srgbClr val="000000"/>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 name="Google Shape;1785;p228"/>
          <p:cNvGrpSpPr/>
          <p:nvPr/>
        </p:nvGrpSpPr>
        <p:grpSpPr>
          <a:xfrm>
            <a:off x="571472" y="0"/>
            <a:ext cx="8108182" cy="2000240"/>
            <a:chOff x="0" y="-120053"/>
            <a:chExt cx="8108384" cy="1178737"/>
          </a:xfrm>
        </p:grpSpPr>
        <p:sp>
          <p:nvSpPr>
            <p:cNvPr id="1786" name="Google Shape;1786;p228"/>
            <p:cNvSpPr/>
            <p:nvPr/>
          </p:nvSpPr>
          <p:spPr>
            <a:xfrm>
              <a:off x="0" y="40668"/>
              <a:ext cx="8108384" cy="1018016"/>
            </a:xfrm>
            <a:prstGeom prst="rect">
              <a:avLst/>
            </a:prstGeom>
            <a:solidFill>
              <a:srgbClr val="EBF0F3"/>
            </a:solidFill>
            <a:ln>
              <a:noFill/>
            </a:ln>
          </p:spPr>
          <p:txBody>
            <a:bodyPr spcFirstLastPara="1" wrap="square" lIns="121900" tIns="121900" rIns="121900" bIns="121900" anchor="ctr" anchorCtr="0">
              <a:noAutofit/>
            </a:bodyPr>
            <a:lstStyle/>
            <a:p>
              <a:pPr algn="ctr"/>
              <a:r>
                <a:rPr lang="en-US" sz="2000" dirty="0"/>
                <a:t> </a:t>
              </a:r>
              <a:endParaRPr lang="ru-RU" sz="2000" dirty="0" smtClean="0"/>
            </a:p>
            <a:p>
              <a:pPr algn="ctr"/>
              <a:r>
                <a:rPr lang="ru-RU" sz="3200" b="1" dirty="0" smtClean="0"/>
                <a:t>Средствами формирования функциональной грамотности на уроках истории являются:</a:t>
              </a:r>
              <a:endParaRPr lang="ru-RU" sz="2400" b="1" dirty="0" smtClean="0"/>
            </a:p>
            <a:p>
              <a:pPr marL="0" lvl="0" indent="0" algn="ctr" rtl="0">
                <a:spcBef>
                  <a:spcPts val="0"/>
                </a:spcBef>
                <a:spcAft>
                  <a:spcPts val="0"/>
                </a:spcAft>
                <a:buNone/>
              </a:pPr>
              <a:endParaRPr sz="4000" b="1" dirty="0">
                <a:solidFill>
                  <a:srgbClr val="184880"/>
                </a:solidFill>
                <a:latin typeface="+mj-lt"/>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15361" name="Rectangle 1"/>
          <p:cNvSpPr>
            <a:spLocks noChangeArrowheads="1"/>
          </p:cNvSpPr>
          <p:nvPr/>
        </p:nvSpPr>
        <p:spPr bwMode="auto">
          <a:xfrm>
            <a:off x="500034" y="2071678"/>
            <a:ext cx="821537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701675" algn="l"/>
              </a:tabLst>
            </a:pPr>
            <a:r>
              <a:rPr kumimoji="0" lang="ru-RU" sz="2800" b="0" i="0" u="none" strike="noStrike" cap="none" normalizeH="0" baseline="0" dirty="0" smtClean="0">
                <a:ln>
                  <a:noFill/>
                </a:ln>
                <a:solidFill>
                  <a:schemeClr val="tx1"/>
                </a:solidFill>
                <a:effectLst/>
                <a:ea typeface="Times New Roman" pitchFamily="18" charset="0"/>
                <a:cs typeface="Arial" pitchFamily="34" charset="0"/>
              </a:rPr>
              <a:t>пересказы (мифов, биографий исторических личностей) ;</a:t>
            </a:r>
            <a:endParaRPr kumimoji="0" lang="ru-RU"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701675" algn="l"/>
              </a:tabLst>
            </a:pPr>
            <a:r>
              <a:rPr kumimoji="0" lang="ru-RU" sz="2800" b="0" i="0" u="none" strike="noStrike" cap="none" normalizeH="0" baseline="0" dirty="0" smtClean="0">
                <a:ln>
                  <a:noFill/>
                </a:ln>
                <a:solidFill>
                  <a:schemeClr val="tx1"/>
                </a:solidFill>
                <a:effectLst/>
                <a:ea typeface="Times New Roman" pitchFamily="18" charset="0"/>
                <a:cs typeface="Arial" pitchFamily="34" charset="0"/>
              </a:rPr>
              <a:t>функциональное чтение;</a:t>
            </a:r>
            <a:endParaRPr kumimoji="0" lang="ru-RU"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701675" algn="l"/>
              </a:tabLst>
            </a:pPr>
            <a:r>
              <a:rPr kumimoji="0" lang="ru-RU" sz="2800" b="0" i="0" u="none" strike="noStrike" cap="none" normalizeH="0" baseline="0" dirty="0" smtClean="0">
                <a:ln>
                  <a:noFill/>
                </a:ln>
                <a:solidFill>
                  <a:schemeClr val="tx1"/>
                </a:solidFill>
                <a:effectLst/>
                <a:ea typeface="Times New Roman" pitchFamily="18" charset="0"/>
                <a:cs typeface="Arial" pitchFamily="34" charset="0"/>
              </a:rPr>
              <a:t>познавательные игры, викторины;</a:t>
            </a:r>
            <a:endParaRPr kumimoji="0" lang="ru-RU"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701675" algn="l"/>
              </a:tabLst>
            </a:pPr>
            <a:r>
              <a:rPr kumimoji="0" lang="ru-RU" sz="2800" b="0" i="0" u="none" strike="noStrike" cap="none" normalizeH="0" baseline="0" dirty="0" smtClean="0">
                <a:ln>
                  <a:noFill/>
                </a:ln>
                <a:solidFill>
                  <a:schemeClr val="tx1"/>
                </a:solidFill>
                <a:effectLst/>
                <a:ea typeface="Times New Roman" pitchFamily="18" charset="0"/>
                <a:cs typeface="Arial" pitchFamily="34" charset="0"/>
              </a:rPr>
              <a:t>исторические диктанты;</a:t>
            </a:r>
            <a:endParaRPr kumimoji="0" lang="ru-RU" sz="28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buFontTx/>
              <a:buChar char="•"/>
              <a:tabLst>
                <a:tab pos="701675" algn="l"/>
              </a:tabLst>
            </a:pPr>
            <a:r>
              <a:rPr kumimoji="0" lang="ru-RU" sz="2800" b="0" i="0" u="none" strike="noStrike" cap="none" normalizeH="0" baseline="0" dirty="0" smtClean="0">
                <a:ln>
                  <a:noFill/>
                </a:ln>
                <a:solidFill>
                  <a:schemeClr val="tx1"/>
                </a:solidFill>
                <a:effectLst/>
                <a:ea typeface="Times New Roman" pitchFamily="18" charset="0"/>
                <a:cs typeface="Arial" pitchFamily="34" charset="0"/>
              </a:rPr>
              <a:t>изучение исторических документов, их</a:t>
            </a:r>
            <a:r>
              <a:rPr kumimoji="0" lang="ru-RU" sz="2800" b="0" i="0" u="none" strike="noStrike" cap="none" normalizeH="0" dirty="0" smtClean="0">
                <a:ln>
                  <a:noFill/>
                </a:ln>
                <a:solidFill>
                  <a:schemeClr val="tx1"/>
                </a:solidFill>
                <a:effectLst/>
                <a:ea typeface="Times New Roman" pitchFamily="18" charset="0"/>
                <a:cs typeface="Arial" pitchFamily="34" charset="0"/>
              </a:rPr>
              <a:t> </a:t>
            </a:r>
            <a:r>
              <a:rPr kumimoji="0" lang="ru-RU" sz="2800" b="0" i="0" u="none" strike="noStrike" cap="none" normalizeH="0" baseline="0" dirty="0" smtClean="0">
                <a:ln>
                  <a:noFill/>
                </a:ln>
                <a:solidFill>
                  <a:schemeClr val="tx1"/>
                </a:solidFill>
                <a:effectLst/>
                <a:ea typeface="Times New Roman" pitchFamily="18" charset="0"/>
                <a:cs typeface="Arial" pitchFamily="34" charset="0"/>
              </a:rPr>
              <a:t> анализ</a:t>
            </a:r>
            <a:r>
              <a:rPr lang="ru-RU" dirty="0" smtClean="0">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algn="just" eaLnBrk="0" fontAlgn="base" hangingPunct="0">
              <a:spcBef>
                <a:spcPct val="0"/>
              </a:spcBef>
              <a:spcAft>
                <a:spcPct val="0"/>
              </a:spcAft>
              <a:buFontTx/>
              <a:buChar char="•"/>
              <a:tabLst>
                <a:tab pos="701675" algn="l"/>
              </a:tabLst>
            </a:pPr>
            <a:r>
              <a:rPr lang="ru-RU" sz="2800" dirty="0" smtClean="0"/>
              <a:t>исследовательские работы в форме презентаций, рефератов, мини-проектов.</a:t>
            </a:r>
          </a:p>
          <a:p>
            <a:pPr marL="0" marR="0" lvl="0" indent="0" algn="just" defTabSz="914400" rtl="0" eaLnBrk="0" fontAlgn="base" latinLnBrk="0" hangingPunct="0">
              <a:lnSpc>
                <a:spcPct val="100000"/>
              </a:lnSpc>
              <a:spcBef>
                <a:spcPct val="0"/>
              </a:spcBef>
              <a:spcAft>
                <a:spcPct val="0"/>
              </a:spcAft>
              <a:buClrTx/>
              <a:buSzTx/>
              <a:buFontTx/>
              <a:buChar char="•"/>
              <a:tabLst>
                <a:tab pos="7016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Любовь\Desktop\abf612fa-5e08-4a6e-9f63-a350b3acf82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964" t="1082" r="3006"/>
          <a:stretch/>
        </p:blipFill>
        <p:spPr bwMode="auto">
          <a:xfrm>
            <a:off x="179512" y="1340768"/>
            <a:ext cx="3167743" cy="44769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WhatsApp Image 2023-08-28 at 21.49.56.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46" r="9093"/>
          <a:stretch/>
        </p:blipFill>
        <p:spPr bwMode="auto">
          <a:xfrm>
            <a:off x="6178082" y="1196752"/>
            <a:ext cx="2952328" cy="4543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wnloads\WhatsApp Image 2023-08-28 at 21.49.57 (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71" r="7808"/>
          <a:stretch/>
        </p:blipFill>
        <p:spPr bwMode="auto">
          <a:xfrm>
            <a:off x="3211454" y="1988839"/>
            <a:ext cx="2980827" cy="468215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786;p228"/>
          <p:cNvSpPr/>
          <p:nvPr/>
        </p:nvSpPr>
        <p:spPr>
          <a:xfrm>
            <a:off x="334988" y="116632"/>
            <a:ext cx="8534752" cy="838446"/>
          </a:xfrm>
          <a:prstGeom prst="rect">
            <a:avLst/>
          </a:prstGeom>
          <a:solidFill>
            <a:srgbClr val="EBF0F3"/>
          </a:solidFill>
          <a:ln>
            <a:noFill/>
          </a:ln>
        </p:spPr>
        <p:txBody>
          <a:bodyPr spcFirstLastPara="1" wrap="square" lIns="121900" tIns="121900" rIns="121900" bIns="121900" anchor="ctr" anchorCtr="0">
            <a:noAutofit/>
          </a:bodyPr>
          <a:lstStyle/>
          <a:p>
            <a:pPr algn="ctr"/>
            <a:r>
              <a:rPr lang="en-US" sz="1900" dirty="0"/>
              <a:t>   </a:t>
            </a:r>
            <a:endParaRPr lang="ru-RU" sz="1900" dirty="0" smtClean="0"/>
          </a:p>
          <a:p>
            <a:pPr algn="ctr"/>
            <a:r>
              <a:rPr lang="ru-RU" sz="4000" b="1" u="sng" dirty="0" smtClean="0"/>
              <a:t>В помощь учителю</a:t>
            </a:r>
            <a:endParaRPr lang="ru-RU" sz="4000" dirty="0" smtClean="0"/>
          </a:p>
          <a:p>
            <a:pPr marL="0" lvl="0" indent="0" algn="ctr" rtl="0">
              <a:spcBef>
                <a:spcPts val="0"/>
              </a:spcBef>
              <a:spcAft>
                <a:spcPts val="0"/>
              </a:spcAft>
              <a:buNone/>
            </a:pPr>
            <a:endParaRPr sz="3200" b="1" dirty="0">
              <a:solidFill>
                <a:srgbClr val="184880"/>
              </a:solidFill>
              <a:ea typeface="Roboto"/>
              <a:cs typeface="Roboto"/>
              <a:sym typeface="Roboto"/>
            </a:endParaRPr>
          </a:p>
        </p:txBody>
      </p:sp>
    </p:spTree>
    <p:extLst>
      <p:ext uri="{BB962C8B-B14F-4D97-AF65-F5344CB8AC3E}">
        <p14:creationId xmlns:p14="http://schemas.microsoft.com/office/powerpoint/2010/main" val="90966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32863" y="26262"/>
            <a:ext cx="8536774" cy="1693850"/>
            <a:chOff x="4" y="-152403"/>
            <a:chExt cx="8536987" cy="1270419"/>
          </a:xfrm>
        </p:grpSpPr>
        <p:grpSp>
          <p:nvGrpSpPr>
            <p:cNvPr id="4" name="Google Shape;1785;p228"/>
            <p:cNvGrpSpPr/>
            <p:nvPr/>
          </p:nvGrpSpPr>
          <p:grpSpPr>
            <a:xfrm>
              <a:off x="4" y="-152403"/>
              <a:ext cx="8536987" cy="1270419"/>
              <a:chOff x="4" y="-120053"/>
              <a:chExt cx="8536987" cy="1270419"/>
            </a:xfrm>
          </p:grpSpPr>
          <p:sp>
            <p:nvSpPr>
              <p:cNvPr id="1786" name="Google Shape;1786;p228"/>
              <p:cNvSpPr/>
              <p:nvPr/>
            </p:nvSpPr>
            <p:spPr>
              <a:xfrm>
                <a:off x="428607" y="132349"/>
                <a:ext cx="8108384" cy="1018017"/>
              </a:xfrm>
              <a:prstGeom prst="rect">
                <a:avLst/>
              </a:prstGeom>
              <a:solidFill>
                <a:srgbClr val="EBF0F3"/>
              </a:solidFill>
              <a:ln>
                <a:noFill/>
              </a:ln>
            </p:spPr>
            <p:txBody>
              <a:bodyPr spcFirstLastPara="1" wrap="square" lIns="121900" tIns="121900" rIns="121900" bIns="121900" anchor="ctr" anchorCtr="0">
                <a:noAutofit/>
              </a:bodyPr>
              <a:lstStyle/>
              <a:p>
                <a:pPr algn="ctr"/>
                <a:endParaRPr lang="ru-RU" sz="4000" dirty="0" smtClean="0"/>
              </a:p>
              <a:p>
                <a:pPr algn="ctr"/>
                <a:r>
                  <a:rPr lang="en-US" sz="4000" dirty="0" smtClean="0"/>
                  <a:t> </a:t>
                </a:r>
                <a:r>
                  <a:rPr lang="ru-RU" sz="2800" b="1" dirty="0" smtClean="0"/>
                  <a:t>Задания на развитие функциональной грамотности на уроках истории  </a:t>
                </a:r>
              </a:p>
              <a:p>
                <a:pPr algn="ctr"/>
                <a:r>
                  <a:rPr lang="ru-RU" sz="2800" b="1" dirty="0" smtClean="0"/>
                  <a:t>(на примере  5 класса)</a:t>
                </a:r>
                <a:endParaRPr lang="ru-RU" sz="4000" b="1" dirty="0" smtClean="0"/>
              </a:p>
              <a:p>
                <a:pPr marL="0" lvl="0" indent="0" algn="ctr" rtl="0">
                  <a:spcBef>
                    <a:spcPts val="0"/>
                  </a:spcBef>
                  <a:spcAft>
                    <a:spcPts val="0"/>
                  </a:spcAft>
                  <a:buNone/>
                </a:pPr>
                <a:endParaRPr sz="4000" b="1" dirty="0">
                  <a:solidFill>
                    <a:srgbClr val="184880"/>
                  </a:solidFill>
                  <a:latin typeface="Roboto"/>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21" name="Прямоугольник 20"/>
          <p:cNvSpPr/>
          <p:nvPr/>
        </p:nvSpPr>
        <p:spPr>
          <a:xfrm>
            <a:off x="642910" y="1857364"/>
            <a:ext cx="7847732" cy="4216539"/>
          </a:xfrm>
          <a:prstGeom prst="rect">
            <a:avLst/>
          </a:prstGeom>
        </p:spPr>
        <p:txBody>
          <a:bodyPr wrap="square">
            <a:spAutoFit/>
          </a:bodyPr>
          <a:lstStyle/>
          <a:p>
            <a:pPr lvl="0"/>
            <a:r>
              <a:rPr lang="ru-RU" sz="2800" b="1" u="sng" dirty="0" smtClean="0"/>
              <a:t>Читательская грамотность</a:t>
            </a:r>
            <a:endParaRPr lang="ru-RU" sz="2800" dirty="0" smtClean="0"/>
          </a:p>
          <a:p>
            <a:r>
              <a:rPr lang="ru-RU" sz="2800" dirty="0" smtClean="0"/>
              <a:t>Прием «Допиши историю»</a:t>
            </a:r>
          </a:p>
          <a:p>
            <a:pPr lvl="0"/>
            <a:endParaRPr lang="ru-RU" sz="2400" i="1" dirty="0" smtClean="0"/>
          </a:p>
          <a:p>
            <a:pPr lvl="0"/>
            <a:r>
              <a:rPr lang="ru-RU" sz="2400" i="1" dirty="0" smtClean="0"/>
              <a:t>Прочитайте текст учебника и закончите предложения</a:t>
            </a:r>
          </a:p>
          <a:p>
            <a:pPr lvl="0"/>
            <a:endParaRPr lang="ru-RU" sz="2400" dirty="0" smtClean="0"/>
          </a:p>
          <a:p>
            <a:r>
              <a:rPr lang="ru-RU" sz="2800" dirty="0" smtClean="0"/>
              <a:t>В борьбе между городами </a:t>
            </a:r>
            <a:r>
              <a:rPr lang="ru-RU" sz="2800" dirty="0" err="1" smtClean="0"/>
              <a:t>Двуречья</a:t>
            </a:r>
            <a:r>
              <a:rPr lang="ru-RU" sz="2800" dirty="0" smtClean="0"/>
              <a:t> победил.......</a:t>
            </a:r>
          </a:p>
          <a:p>
            <a:r>
              <a:rPr lang="ru-RU" sz="2800" dirty="0" smtClean="0"/>
              <a:t>Вавилон располагался...........................................</a:t>
            </a:r>
          </a:p>
          <a:p>
            <a:r>
              <a:rPr lang="ru-RU" sz="2800" dirty="0" smtClean="0"/>
              <a:t>В Вавилон шли...........................................</a:t>
            </a:r>
          </a:p>
          <a:p>
            <a:r>
              <a:rPr lang="ru-RU" sz="2800" dirty="0" smtClean="0"/>
              <a:t>В Вавилон привозили…………,а вывозили ......</a:t>
            </a:r>
          </a:p>
          <a:p>
            <a:r>
              <a:rPr lang="ru-RU" sz="2800" dirty="0" smtClean="0"/>
              <a:t>(Тема «Древнее </a:t>
            </a:r>
            <a:r>
              <a:rPr lang="ru-RU" sz="2800" dirty="0" err="1" smtClean="0"/>
              <a:t>Двуречье</a:t>
            </a:r>
            <a:r>
              <a:rPr lang="ru-RU" sz="2800" dirty="0" smtClean="0"/>
              <a:t>»)</a:t>
            </a:r>
            <a:endParaRPr lang="ru-RU" sz="2800" dirty="0"/>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858280" cy="1336659"/>
            <a:chOff x="0" y="-152403"/>
            <a:chExt cx="8429862" cy="1002519"/>
          </a:xfrm>
        </p:grpSpPr>
        <p:grpSp>
          <p:nvGrpSpPr>
            <p:cNvPr id="4" name="Google Shape;1785;p228"/>
            <p:cNvGrpSpPr/>
            <p:nvPr/>
          </p:nvGrpSpPr>
          <p:grpSpPr>
            <a:xfrm>
              <a:off x="0" y="-152403"/>
              <a:ext cx="8429862" cy="1002519"/>
              <a:chOff x="0" y="-120053"/>
              <a:chExt cx="8429862" cy="1002519"/>
            </a:xfrm>
          </p:grpSpPr>
          <p:sp>
            <p:nvSpPr>
              <p:cNvPr id="1786" name="Google Shape;1786;p228"/>
              <p:cNvSpPr/>
              <p:nvPr/>
            </p:nvSpPr>
            <p:spPr>
              <a:xfrm>
                <a:off x="0" y="78769"/>
                <a:ext cx="8429862" cy="803697"/>
              </a:xfrm>
              <a:prstGeom prst="rect">
                <a:avLst/>
              </a:prstGeom>
              <a:solidFill>
                <a:srgbClr val="EBF0F3"/>
              </a:solidFill>
              <a:ln>
                <a:noFill/>
              </a:ln>
            </p:spPr>
            <p:txBody>
              <a:bodyPr spcFirstLastPara="1" wrap="square" lIns="121900" tIns="121900" rIns="121900" bIns="121900" anchor="ctr" anchorCtr="0">
                <a:noAutofit/>
              </a:bodyPr>
              <a:lstStyle/>
              <a:p>
                <a:pPr algn="ctr"/>
                <a:r>
                  <a:rPr lang="en-US" sz="1900" dirty="0"/>
                  <a:t>   </a:t>
                </a:r>
                <a:r>
                  <a:rPr lang="ru-RU" sz="4000" b="1" u="sng" dirty="0" smtClean="0"/>
                  <a:t>Математическая грамотность</a:t>
                </a:r>
                <a:endParaRPr lang="ru-RU" sz="4000" dirty="0" smtClean="0"/>
              </a:p>
              <a:p>
                <a:pPr marL="0" lvl="0" indent="0" algn="ctr" rtl="0">
                  <a:spcBef>
                    <a:spcPts val="0"/>
                  </a:spcBef>
                  <a:spcAft>
                    <a:spcPts val="0"/>
                  </a:spcAft>
                  <a:buNone/>
                </a:pPr>
                <a:endParaRPr sz="3200" b="1" dirty="0">
                  <a:solidFill>
                    <a:srgbClr val="184880"/>
                  </a:solidFill>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20" name="Прямоугольник 19"/>
          <p:cNvSpPr/>
          <p:nvPr/>
        </p:nvSpPr>
        <p:spPr>
          <a:xfrm rot="10800000" flipV="1">
            <a:off x="428596" y="1274564"/>
            <a:ext cx="8208912" cy="4093428"/>
          </a:xfrm>
          <a:prstGeom prst="rect">
            <a:avLst/>
          </a:prstGeom>
        </p:spPr>
        <p:txBody>
          <a:bodyPr wrap="square">
            <a:spAutoFit/>
          </a:bodyPr>
          <a:lstStyle/>
          <a:p>
            <a:r>
              <a:rPr lang="ru-RU" sz="2800" dirty="0" smtClean="0"/>
              <a:t>Прием «Лента времени»</a:t>
            </a:r>
          </a:p>
          <a:p>
            <a:r>
              <a:rPr lang="ru-RU" sz="3200" dirty="0" smtClean="0"/>
              <a:t> </a:t>
            </a:r>
            <a:r>
              <a:rPr lang="ru-RU" sz="2000" i="1" dirty="0" smtClean="0"/>
              <a:t>Представьте себе, что в музей попала глиняная табличка, будто бы найденная при раскопках. А на табличке надпись на древнем языке, из которой следует, что это письмо вавилонского царя Хаммурапи фараону-завоевателю Тутмосу. Признают ли ученые находку подлинной или же заявят, что это подделка?</a:t>
            </a:r>
            <a:r>
              <a:rPr lang="ru-RU" sz="2000" dirty="0" smtClean="0"/>
              <a:t> </a:t>
            </a:r>
            <a:endParaRPr lang="ru-RU" dirty="0" smtClean="0"/>
          </a:p>
          <a:p>
            <a:pPr algn="just"/>
            <a:r>
              <a:rPr lang="ru-RU" sz="2400" dirty="0" smtClean="0"/>
              <a:t>Чтобы найти правильный ответ, обозначьте на «линии времени» годы правления Хаммурапи и Тутмоса. Используя ленту времени, подсчитайте, что было раньше: правление Хаммурапи в Вавилоне или Тутмоса в Египте? На сколько раньше?</a:t>
            </a:r>
            <a:endParaRPr lang="ru-RU" sz="2400" dirty="0"/>
          </a:p>
        </p:txBody>
      </p:sp>
      <p:pic>
        <p:nvPicPr>
          <p:cNvPr id="19" name="image11.png"/>
          <p:cNvPicPr/>
          <p:nvPr/>
        </p:nvPicPr>
        <p:blipFill>
          <a:blip r:embed="rId4" cstate="print"/>
          <a:stretch>
            <a:fillRect/>
          </a:stretch>
        </p:blipFill>
        <p:spPr>
          <a:xfrm>
            <a:off x="857224" y="5500702"/>
            <a:ext cx="7500990" cy="980694"/>
          </a:xfrm>
          <a:prstGeom prst="rect">
            <a:avLst/>
          </a:prstGeom>
        </p:spPr>
      </p:pic>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858280" cy="1336659"/>
            <a:chOff x="0" y="-152403"/>
            <a:chExt cx="8429862" cy="1002519"/>
          </a:xfrm>
        </p:grpSpPr>
        <p:grpSp>
          <p:nvGrpSpPr>
            <p:cNvPr id="4" name="Google Shape;1785;p228"/>
            <p:cNvGrpSpPr/>
            <p:nvPr/>
          </p:nvGrpSpPr>
          <p:grpSpPr>
            <a:xfrm>
              <a:off x="0" y="-152403"/>
              <a:ext cx="8429862" cy="1002519"/>
              <a:chOff x="0" y="-120053"/>
              <a:chExt cx="8429862" cy="1002519"/>
            </a:xfrm>
          </p:grpSpPr>
          <p:sp>
            <p:nvSpPr>
              <p:cNvPr id="1786" name="Google Shape;1786;p228"/>
              <p:cNvSpPr/>
              <p:nvPr/>
            </p:nvSpPr>
            <p:spPr>
              <a:xfrm>
                <a:off x="0" y="78769"/>
                <a:ext cx="8429862" cy="803697"/>
              </a:xfrm>
              <a:prstGeom prst="rect">
                <a:avLst/>
              </a:prstGeom>
              <a:solidFill>
                <a:srgbClr val="EBF0F3"/>
              </a:solidFill>
              <a:ln>
                <a:noFill/>
              </a:ln>
            </p:spPr>
            <p:txBody>
              <a:bodyPr spcFirstLastPara="1" wrap="square" lIns="121900" tIns="121900" rIns="121900" bIns="121900" anchor="ctr" anchorCtr="0">
                <a:noAutofit/>
              </a:bodyPr>
              <a:lstStyle/>
              <a:p>
                <a:pPr algn="ctr"/>
                <a:r>
                  <a:rPr lang="en-US" sz="1900" dirty="0"/>
                  <a:t>   </a:t>
                </a:r>
                <a:r>
                  <a:rPr lang="ru-RU" sz="4000" b="1" u="sng" dirty="0" smtClean="0"/>
                  <a:t>Математическая грамотность</a:t>
                </a:r>
                <a:endParaRPr lang="ru-RU" sz="4000" dirty="0" smtClean="0"/>
              </a:p>
              <a:p>
                <a:pPr marL="0" lvl="0" indent="0" algn="ctr" rtl="0">
                  <a:spcBef>
                    <a:spcPts val="0"/>
                  </a:spcBef>
                  <a:spcAft>
                    <a:spcPts val="0"/>
                  </a:spcAft>
                  <a:buNone/>
                </a:pPr>
                <a:endParaRPr sz="3200" b="1" dirty="0">
                  <a:solidFill>
                    <a:srgbClr val="184880"/>
                  </a:solidFill>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20" name="Прямоугольник 19"/>
          <p:cNvSpPr/>
          <p:nvPr/>
        </p:nvSpPr>
        <p:spPr>
          <a:xfrm rot="10800000" flipV="1">
            <a:off x="428596" y="2115937"/>
            <a:ext cx="8358246" cy="3231654"/>
          </a:xfrm>
          <a:prstGeom prst="rect">
            <a:avLst/>
          </a:prstGeom>
        </p:spPr>
        <p:txBody>
          <a:bodyPr wrap="square">
            <a:spAutoFit/>
          </a:bodyPr>
          <a:lstStyle/>
          <a:p>
            <a:r>
              <a:rPr lang="ru-RU" sz="2800" dirty="0" smtClean="0"/>
              <a:t>Прием «Паспорт объекта»</a:t>
            </a:r>
          </a:p>
          <a:p>
            <a:endParaRPr lang="ru-RU" sz="2800" dirty="0" smtClean="0"/>
          </a:p>
          <a:p>
            <a:r>
              <a:rPr lang="ru-RU" sz="3200" dirty="0" smtClean="0"/>
              <a:t> </a:t>
            </a:r>
            <a:r>
              <a:rPr lang="ru-RU" sz="2000" i="1" dirty="0" smtClean="0"/>
              <a:t>Прочитайте  §11 на  стр. 56 и  составьте «Паспорт пирамиды Хеопса»</a:t>
            </a:r>
          </a:p>
          <a:p>
            <a:r>
              <a:rPr lang="ru-RU" sz="2000" i="1" dirty="0" smtClean="0"/>
              <a:t> </a:t>
            </a:r>
            <a:r>
              <a:rPr lang="ru-RU" sz="2000" dirty="0" smtClean="0"/>
              <a:t> </a:t>
            </a:r>
            <a:endParaRPr lang="ru-RU" dirty="0" smtClean="0"/>
          </a:p>
          <a:p>
            <a:r>
              <a:rPr lang="ru-RU" sz="2400" dirty="0" err="1" smtClean="0"/>
              <a:t>Построена______в</a:t>
            </a:r>
            <a:r>
              <a:rPr lang="ru-RU" sz="2400" dirty="0" smtClean="0"/>
              <a:t> 2600 г. до н.э.</a:t>
            </a:r>
          </a:p>
          <a:p>
            <a:r>
              <a:rPr lang="ru-RU" sz="2400" dirty="0" err="1" smtClean="0"/>
              <a:t>Высота______________</a:t>
            </a:r>
            <a:r>
              <a:rPr lang="ru-RU" sz="2400" dirty="0" smtClean="0"/>
              <a:t> 150 м</a:t>
            </a:r>
          </a:p>
          <a:p>
            <a:r>
              <a:rPr lang="ru-RU" sz="2400" dirty="0" err="1" smtClean="0"/>
              <a:t>Основание___________</a:t>
            </a:r>
            <a:r>
              <a:rPr lang="ru-RU" sz="2400" dirty="0" smtClean="0"/>
              <a:t>  1 км</a:t>
            </a:r>
          </a:p>
          <a:p>
            <a:pPr algn="just"/>
            <a:endParaRPr lang="ru-RU" sz="24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905" y="3845584"/>
            <a:ext cx="3746466" cy="28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2" name="Google Shape;1781;p228"/>
          <p:cNvGrpSpPr/>
          <p:nvPr/>
        </p:nvGrpSpPr>
        <p:grpSpPr>
          <a:xfrm>
            <a:off x="8841864" y="6216731"/>
            <a:ext cx="302131" cy="641258"/>
            <a:chOff x="8637595" y="4337396"/>
            <a:chExt cx="506400" cy="806107"/>
          </a:xfrm>
        </p:grpSpPr>
        <p:sp>
          <p:nvSpPr>
            <p:cNvPr id="1782" name="Google Shape;1782;p228"/>
            <p:cNvSpPr/>
            <p:nvPr/>
          </p:nvSpPr>
          <p:spPr>
            <a:xfrm>
              <a:off x="8637595" y="4337396"/>
              <a:ext cx="506400" cy="540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p228"/>
            <p:cNvSpPr/>
            <p:nvPr/>
          </p:nvSpPr>
          <p:spPr>
            <a:xfrm>
              <a:off x="8765998" y="4877403"/>
              <a:ext cx="249600" cy="2661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 name="Google Shape;1784;p228"/>
          <p:cNvGrpSpPr/>
          <p:nvPr/>
        </p:nvGrpSpPr>
        <p:grpSpPr>
          <a:xfrm>
            <a:off x="0" y="-50799"/>
            <a:ext cx="8858280" cy="1336659"/>
            <a:chOff x="0" y="-152403"/>
            <a:chExt cx="8429862" cy="1002519"/>
          </a:xfrm>
        </p:grpSpPr>
        <p:grpSp>
          <p:nvGrpSpPr>
            <p:cNvPr id="4" name="Google Shape;1785;p228"/>
            <p:cNvGrpSpPr/>
            <p:nvPr/>
          </p:nvGrpSpPr>
          <p:grpSpPr>
            <a:xfrm>
              <a:off x="0" y="-152403"/>
              <a:ext cx="8429862" cy="1002519"/>
              <a:chOff x="0" y="-120053"/>
              <a:chExt cx="8429862" cy="1002519"/>
            </a:xfrm>
          </p:grpSpPr>
          <p:sp>
            <p:nvSpPr>
              <p:cNvPr id="1786" name="Google Shape;1786;p228"/>
              <p:cNvSpPr/>
              <p:nvPr/>
            </p:nvSpPr>
            <p:spPr>
              <a:xfrm>
                <a:off x="0" y="78769"/>
                <a:ext cx="8429862" cy="803697"/>
              </a:xfrm>
              <a:prstGeom prst="rect">
                <a:avLst/>
              </a:prstGeom>
              <a:solidFill>
                <a:srgbClr val="EBF0F3"/>
              </a:solidFill>
              <a:ln>
                <a:noFill/>
              </a:ln>
            </p:spPr>
            <p:txBody>
              <a:bodyPr spcFirstLastPara="1" wrap="square" lIns="121900" tIns="121900" rIns="121900" bIns="121900" anchor="ctr" anchorCtr="0">
                <a:noAutofit/>
              </a:bodyPr>
              <a:lstStyle/>
              <a:p>
                <a:pPr lvl="0" algn="ctr"/>
                <a:r>
                  <a:rPr lang="en-US" sz="1900" dirty="0"/>
                  <a:t>   </a:t>
                </a:r>
                <a:endParaRPr lang="ru-RU" sz="1900" dirty="0" smtClean="0"/>
              </a:p>
              <a:p>
                <a:pPr lvl="0" algn="ctr"/>
                <a:endParaRPr lang="ru-RU" sz="1900" b="1" u="sng" dirty="0" smtClean="0"/>
              </a:p>
              <a:p>
                <a:pPr lvl="0" algn="ctr"/>
                <a:endParaRPr lang="ru-RU" sz="1900" b="1" u="sng" dirty="0" smtClean="0"/>
              </a:p>
              <a:p>
                <a:pPr lvl="0" algn="ctr"/>
                <a:r>
                  <a:rPr lang="ru-RU" sz="4000" b="1" u="sng" dirty="0" err="1" smtClean="0"/>
                  <a:t>Естественно-научная</a:t>
                </a:r>
                <a:r>
                  <a:rPr lang="ru-RU" sz="4000" b="1" u="sng" dirty="0" smtClean="0"/>
                  <a:t> грамотность</a:t>
                </a:r>
                <a:endParaRPr lang="ru-RU" sz="4000" dirty="0" smtClean="0"/>
              </a:p>
              <a:p>
                <a:pPr algn="ctr"/>
                <a:endParaRPr lang="ru-RU" sz="4000" dirty="0" smtClean="0"/>
              </a:p>
              <a:p>
                <a:pPr marL="0" lvl="0" indent="0" algn="ctr" rtl="0">
                  <a:spcBef>
                    <a:spcPts val="0"/>
                  </a:spcBef>
                  <a:spcAft>
                    <a:spcPts val="0"/>
                  </a:spcAft>
                  <a:buNone/>
                </a:pPr>
                <a:endParaRPr sz="3200" b="1" dirty="0">
                  <a:solidFill>
                    <a:srgbClr val="184880"/>
                  </a:solidFill>
                  <a:ea typeface="Roboto"/>
                  <a:cs typeface="Roboto"/>
                  <a:sym typeface="Roboto"/>
                </a:endParaRPr>
              </a:p>
            </p:txBody>
          </p:sp>
          <p:sp>
            <p:nvSpPr>
              <p:cNvPr id="1787" name="Google Shape;1787;p228"/>
              <p:cNvSpPr/>
              <p:nvPr/>
            </p:nvSpPr>
            <p:spPr>
              <a:xfrm>
                <a:off x="4" y="347054"/>
                <a:ext cx="423600" cy="451800"/>
              </a:xfrm>
              <a:prstGeom prst="parallelogram">
                <a:avLst>
                  <a:gd name="adj" fmla="val 59001"/>
                </a:avLst>
              </a:prstGeom>
              <a:gradFill>
                <a:gsLst>
                  <a:gs pos="0">
                    <a:srgbClr val="02C1D3"/>
                  </a:gs>
                  <a:gs pos="100000">
                    <a:srgbClr val="1985D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p228"/>
              <p:cNvSpPr/>
              <p:nvPr/>
            </p:nvSpPr>
            <p:spPr>
              <a:xfrm>
                <a:off x="206355" y="23823"/>
                <a:ext cx="561600" cy="5988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p228"/>
              <p:cNvSpPr/>
              <p:nvPr/>
            </p:nvSpPr>
            <p:spPr>
              <a:xfrm>
                <a:off x="346812" y="-120053"/>
                <a:ext cx="236400" cy="252000"/>
              </a:xfrm>
              <a:prstGeom prst="parallelogram">
                <a:avLst>
                  <a:gd name="adj" fmla="val 59001"/>
                </a:avLst>
              </a:prstGeom>
              <a:gradFill>
                <a:gsLst>
                  <a:gs pos="0">
                    <a:srgbClr val="7FCA20"/>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790" name="Google Shape;1790;p228"/>
            <p:cNvSpPr txBox="1"/>
            <p:nvPr/>
          </p:nvSpPr>
          <p:spPr>
            <a:xfrm>
              <a:off x="583210" y="165557"/>
              <a:ext cx="7685912" cy="444333"/>
            </a:xfrm>
            <a:prstGeom prst="rect">
              <a:avLst/>
            </a:prstGeom>
            <a:noFill/>
            <a:ln>
              <a:noFill/>
            </a:ln>
          </p:spPr>
          <p:txBody>
            <a:bodyPr spcFirstLastPara="1" wrap="square" lIns="121900" tIns="121900" rIns="121900" bIns="121900" anchor="t" anchorCtr="0">
              <a:spAutoFit/>
            </a:bodyPr>
            <a:lstStyle/>
            <a:p>
              <a:pPr algn="ctr">
                <a:lnSpc>
                  <a:spcPct val="90000"/>
                </a:lnSpc>
              </a:pPr>
              <a:endParaRPr lang="ru-RU" sz="2500" b="1" dirty="0" smtClean="0">
                <a:solidFill>
                  <a:srgbClr val="002060"/>
                </a:solidFill>
                <a:latin typeface="Arial Narrow" pitchFamily="34" charset="0"/>
                <a:ea typeface="Roboto Medium"/>
                <a:cs typeface="Roboto Medium"/>
                <a:sym typeface="Roboto Medium"/>
              </a:endParaRPr>
            </a:p>
          </p:txBody>
        </p:sp>
      </p:grpSp>
      <p:sp>
        <p:nvSpPr>
          <p:cNvPr id="21508" name="AutoShape 4"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https://flomaster.club/uploads/posts/2021-02/1612135217_30-p-chelovechek-risunok-35.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5" name="AutoShape 11"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https://www.hiq.su/image/catalog/category/icons/z2qn5h.pn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81" y="5420917"/>
            <a:ext cx="2408624" cy="1328526"/>
          </a:xfrm>
          <a:prstGeom prst="rect">
            <a:avLst/>
          </a:prstGeom>
        </p:spPr>
      </p:pic>
      <p:sp>
        <p:nvSpPr>
          <p:cNvPr id="20" name="Прямоугольник 19"/>
          <p:cNvSpPr/>
          <p:nvPr/>
        </p:nvSpPr>
        <p:spPr>
          <a:xfrm rot="10800000" flipV="1">
            <a:off x="571472" y="1008953"/>
            <a:ext cx="7929618" cy="1815882"/>
          </a:xfrm>
          <a:prstGeom prst="rect">
            <a:avLst/>
          </a:prstGeom>
        </p:spPr>
        <p:txBody>
          <a:bodyPr wrap="square">
            <a:spAutoFit/>
          </a:bodyPr>
          <a:lstStyle/>
          <a:p>
            <a:endParaRPr lang="ru-RU" sz="2800" dirty="0" smtClean="0"/>
          </a:p>
          <a:p>
            <a:r>
              <a:rPr lang="ru-RU" sz="2800" dirty="0" smtClean="0"/>
              <a:t>Прием «Историческая география»</a:t>
            </a:r>
          </a:p>
          <a:p>
            <a:endParaRPr lang="ru-RU" sz="2800" dirty="0" smtClean="0"/>
          </a:p>
          <a:p>
            <a:endParaRPr lang="ru-RU" sz="2800" dirty="0"/>
          </a:p>
        </p:txBody>
      </p:sp>
      <p:sp>
        <p:nvSpPr>
          <p:cNvPr id="34818" name="Rectangle 2"/>
          <p:cNvSpPr>
            <a:spLocks noChangeArrowheads="1"/>
          </p:cNvSpPr>
          <p:nvPr/>
        </p:nvSpPr>
        <p:spPr bwMode="auto">
          <a:xfrm>
            <a:off x="428596" y="2285992"/>
            <a:ext cx="828680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Char char="•"/>
              <a:tabLst>
                <a:tab pos="639763" algn="l"/>
              </a:tabLst>
            </a:pPr>
            <a:r>
              <a:rPr kumimoji="0" lang="ru-RU" sz="3200" b="0" i="1" u="none" strike="noStrike" cap="none" normalizeH="0" baseline="0" dirty="0" smtClean="0">
                <a:ln>
                  <a:noFill/>
                </a:ln>
                <a:solidFill>
                  <a:schemeClr val="tx1"/>
                </a:solidFill>
                <a:effectLst/>
                <a:ea typeface="Times New Roman" pitchFamily="18" charset="0"/>
                <a:cs typeface="Arial" pitchFamily="34" charset="0"/>
              </a:rPr>
              <a:t>Какие природные условия Древнего Египта были благоприятны для земледелия и чем?</a:t>
            </a:r>
            <a:r>
              <a:rPr kumimoji="0" lang="ru-RU" sz="3200" b="0" i="0" u="none" strike="noStrike" cap="none" normalizeH="0" baseline="0" dirty="0" smtClean="0">
                <a:ln>
                  <a:noFill/>
                </a:ln>
                <a:solidFill>
                  <a:schemeClr val="tx1"/>
                </a:solidFill>
                <a:effectLst/>
                <a:ea typeface="Times New Roman" pitchFamily="18" charset="0"/>
                <a:cs typeface="Arial" pitchFamily="34" charset="0"/>
              </a:rPr>
              <a:t> </a:t>
            </a:r>
          </a:p>
          <a:p>
            <a:pPr marL="0" marR="0" lvl="0" indent="179388" algn="just" defTabSz="914400" rtl="0" eaLnBrk="1" fontAlgn="base" latinLnBrk="0" hangingPunct="1">
              <a:lnSpc>
                <a:spcPct val="100000"/>
              </a:lnSpc>
              <a:spcBef>
                <a:spcPct val="0"/>
              </a:spcBef>
              <a:spcAft>
                <a:spcPct val="0"/>
              </a:spcAft>
              <a:buClrTx/>
              <a:buSzTx/>
              <a:tabLst>
                <a:tab pos="639763" algn="l"/>
              </a:tabLst>
            </a:pPr>
            <a:endParaRPr lang="ru-RU" sz="3200" dirty="0" smtClean="0">
              <a:ea typeface="Times New Roman" pitchFamily="18" charset="0"/>
              <a:cs typeface="Arial" pitchFamily="34" charset="0"/>
            </a:endParaRPr>
          </a:p>
          <a:p>
            <a:pPr marL="0" marR="0" lvl="0" indent="179388" algn="just" defTabSz="914400" rtl="0" eaLnBrk="1" fontAlgn="base" latinLnBrk="0" hangingPunct="1">
              <a:lnSpc>
                <a:spcPct val="100000"/>
              </a:lnSpc>
              <a:spcBef>
                <a:spcPct val="0"/>
              </a:spcBef>
              <a:spcAft>
                <a:spcPct val="0"/>
              </a:spcAft>
              <a:buClrTx/>
              <a:buSzTx/>
              <a:tabLst>
                <a:tab pos="639763" algn="l"/>
              </a:tabLst>
            </a:pPr>
            <a:r>
              <a:rPr kumimoji="0" lang="ru-RU" sz="3200" b="0" i="0" u="none" strike="noStrike" cap="none" normalizeH="0" baseline="0" dirty="0" smtClean="0">
                <a:ln>
                  <a:noFill/>
                </a:ln>
                <a:solidFill>
                  <a:schemeClr val="tx1"/>
                </a:solidFill>
                <a:effectLst/>
                <a:ea typeface="Times New Roman" pitchFamily="18" charset="0"/>
                <a:cs typeface="Arial" pitchFamily="34" charset="0"/>
              </a:rPr>
              <a:t>Для этого вспомни: «Где находится Египет? Какой климат и рельеф имеет страна? Какую роль в жизни египтян играла река Нил?»</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tab pos="639763" algn="l"/>
              </a:tabLst>
            </a:pPr>
            <a:r>
              <a:rPr kumimoji="0" lang="ru-RU" sz="3200" b="0" i="0" u="none" strike="noStrike" cap="none" normalizeH="0" baseline="0" dirty="0" smtClean="0">
                <a:ln>
                  <a:noFill/>
                </a:ln>
                <a:solidFill>
                  <a:schemeClr val="tx1"/>
                </a:solidFill>
                <a:effectLst/>
                <a:ea typeface="Times New Roman" pitchFamily="18" charset="0"/>
                <a:cs typeface="Arial" pitchFamily="34" charset="0"/>
              </a:rPr>
              <a:t>(Тема «Древний Египет»).</a:t>
            </a:r>
            <a:endParaRPr kumimoji="0" lang="ru-RU" sz="4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587559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6146</TotalTime>
  <Words>917</Words>
  <Application>Microsoft Office PowerPoint</Application>
  <PresentationFormat>Экран (4:3)</PresentationFormat>
  <Paragraphs>122</Paragraphs>
  <Slides>16</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Проектный менеджмент как технология эффективного управления качеством образования в условиях изменений</dc:title>
  <dc:creator>Татьяна</dc:creator>
  <cp:lastModifiedBy>--</cp:lastModifiedBy>
  <cp:revision>329</cp:revision>
  <dcterms:created xsi:type="dcterms:W3CDTF">2016-12-10T09:45:20Z</dcterms:created>
  <dcterms:modified xsi:type="dcterms:W3CDTF">2023-08-30T14:54:28Z</dcterms:modified>
</cp:coreProperties>
</file>