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4" r:id="rId2"/>
    <p:sldId id="300" r:id="rId3"/>
    <p:sldId id="299" r:id="rId4"/>
    <p:sldId id="266" r:id="rId5"/>
    <p:sldId id="279" r:id="rId6"/>
    <p:sldId id="295" r:id="rId7"/>
    <p:sldId id="296" r:id="rId8"/>
    <p:sldId id="294" r:id="rId9"/>
    <p:sldId id="290" r:id="rId10"/>
    <p:sldId id="291" r:id="rId11"/>
    <p:sldId id="301" r:id="rId12"/>
    <p:sldId id="298" r:id="rId13"/>
    <p:sldId id="30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32A62-FF90-4BA2-A5AF-0FC3EB077EDD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14F33C0-09ED-4454-995A-B00932956BB8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Личностные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: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40F0375-059E-4B9D-9696-15E5E4DA56E1}" type="parTrans" cxnId="{727E935F-5B21-4EB3-B136-BD0F99164835}">
      <dgm:prSet/>
      <dgm:spPr/>
      <dgm:t>
        <a:bodyPr/>
        <a:lstStyle/>
        <a:p>
          <a:endParaRPr lang="ru-RU"/>
        </a:p>
      </dgm:t>
    </dgm:pt>
    <dgm:pt modelId="{324AC64C-6F1C-4AC4-9DC3-AA9D868F9086}" type="sibTrans" cxnId="{727E935F-5B21-4EB3-B136-BD0F99164835}">
      <dgm:prSet/>
      <dgm:spPr/>
      <dgm:t>
        <a:bodyPr/>
        <a:lstStyle/>
        <a:p>
          <a:endParaRPr lang="ru-RU"/>
        </a:p>
      </dgm:t>
    </dgm:pt>
    <dgm:pt modelId="{EC841F5D-C1C6-4BEB-AF62-21E8D9F9C80C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Мотивированность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на посильное и  созидательное участие в жизни общества </a:t>
          </a:r>
        </a:p>
      </dgm:t>
    </dgm:pt>
    <dgm:pt modelId="{B2BA8F73-7EA6-4A24-90E3-B43376A6C30A}" type="parTrans" cxnId="{1A2E9576-5BB2-45C0-A4A0-8E31E5E8468B}">
      <dgm:prSet/>
      <dgm:spPr/>
      <dgm:t>
        <a:bodyPr/>
        <a:lstStyle/>
        <a:p>
          <a:endParaRPr lang="ru-RU"/>
        </a:p>
      </dgm:t>
    </dgm:pt>
    <dgm:pt modelId="{83272640-3F78-4B13-A0CA-A095A261FD58}" type="sibTrans" cxnId="{1A2E9576-5BB2-45C0-A4A0-8E31E5E8468B}">
      <dgm:prSet/>
      <dgm:spPr/>
      <dgm:t>
        <a:bodyPr/>
        <a:lstStyle/>
        <a:p>
          <a:endParaRPr lang="ru-RU"/>
        </a:p>
      </dgm:t>
    </dgm:pt>
    <dgm:pt modelId="{6131B94E-4926-45B4-88A6-22B8C66C6324}">
      <dgm:prSet phldrT="[Текст]" custT="1"/>
      <dgm:spPr/>
      <dgm:t>
        <a:bodyPr/>
        <a:lstStyle/>
        <a:p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Метапредметные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8364170-06EE-4193-B7F3-A99C2F7A00AE}" type="parTrans" cxnId="{6D72E68E-BF5D-424F-806D-A91EB7765B5E}">
      <dgm:prSet/>
      <dgm:spPr/>
      <dgm:t>
        <a:bodyPr/>
        <a:lstStyle/>
        <a:p>
          <a:endParaRPr lang="ru-RU"/>
        </a:p>
      </dgm:t>
    </dgm:pt>
    <dgm:pt modelId="{8CC0D252-E37A-498E-84E9-0AF4586B0B13}" type="sibTrans" cxnId="{6D72E68E-BF5D-424F-806D-A91EB7765B5E}">
      <dgm:prSet/>
      <dgm:spPr/>
      <dgm:t>
        <a:bodyPr/>
        <a:lstStyle/>
        <a:p>
          <a:endParaRPr lang="ru-RU"/>
        </a:p>
      </dgm:t>
    </dgm:pt>
    <dgm:pt modelId="{6FEC3816-22A2-43C0-905C-A943640BD98B}">
      <dgm:prSet phldrT="[Текст]" custT="1"/>
      <dgm:spPr/>
      <dgm:t>
        <a:bodyPr/>
        <a:lstStyle/>
        <a:p>
          <a:r>
            <a:rPr lang="ru-RU" sz="1400" i="1" dirty="0"/>
            <a:t>Коммуникативные</a:t>
          </a:r>
          <a:r>
            <a:rPr lang="ru-RU" sz="1400" dirty="0"/>
            <a:t>–умение  самостоятельно организовывать  учебное взаимодействие (сотрудничество) в группе, участвовать в дискуссии и диалоге.</a:t>
          </a:r>
        </a:p>
      </dgm:t>
    </dgm:pt>
    <dgm:pt modelId="{F09E6963-DFDF-4E0B-A21A-64B242243DB1}" type="parTrans" cxnId="{AB4230BE-DEAE-4242-AB92-3436A6FB6F42}">
      <dgm:prSet/>
      <dgm:spPr/>
      <dgm:t>
        <a:bodyPr/>
        <a:lstStyle/>
        <a:p>
          <a:endParaRPr lang="ru-RU"/>
        </a:p>
      </dgm:t>
    </dgm:pt>
    <dgm:pt modelId="{872F856F-3721-4E37-B43C-9B73C89FFFF3}" type="sibTrans" cxnId="{AB4230BE-DEAE-4242-AB92-3436A6FB6F42}">
      <dgm:prSet/>
      <dgm:spPr/>
      <dgm:t>
        <a:bodyPr/>
        <a:lstStyle/>
        <a:p>
          <a:endParaRPr lang="ru-RU"/>
        </a:p>
      </dgm:t>
    </dgm:pt>
    <dgm:pt modelId="{598D2646-93A1-43C4-B0E8-FC3611760C57}">
      <dgm:prSet phldrT="[Текст]" custT="1"/>
      <dgm:spPr/>
      <dgm:t>
        <a:bodyPr/>
        <a:lstStyle/>
        <a:p>
          <a:r>
            <a:rPr lang="ru-RU" sz="1400" i="1" dirty="0"/>
            <a:t>Познавательные</a:t>
          </a:r>
          <a:r>
            <a:rPr lang="ru-RU" sz="1400" dirty="0"/>
            <a:t> –  умение  объяснять процессы и явления социальной жизни с научных позиций;  давать определения понятиям; анализировать информацию, сравнивать, делать выводы; переводить  информацию из одной знаковой системы в другую; умение пользоваться дебетовой картой.</a:t>
          </a:r>
        </a:p>
      </dgm:t>
    </dgm:pt>
    <dgm:pt modelId="{F3E15944-9C76-4984-90CE-E1C52C7254D1}" type="parTrans" cxnId="{F682A941-8E43-4B2F-AB2B-5824E5ED4EC0}">
      <dgm:prSet/>
      <dgm:spPr/>
      <dgm:t>
        <a:bodyPr/>
        <a:lstStyle/>
        <a:p>
          <a:endParaRPr lang="ru-RU"/>
        </a:p>
      </dgm:t>
    </dgm:pt>
    <dgm:pt modelId="{E5CE6EAA-F132-46DA-8852-89CFF7C834A7}" type="sibTrans" cxnId="{F682A941-8E43-4B2F-AB2B-5824E5ED4EC0}">
      <dgm:prSet/>
      <dgm:spPr/>
      <dgm:t>
        <a:bodyPr/>
        <a:lstStyle/>
        <a:p>
          <a:endParaRPr lang="ru-RU"/>
        </a:p>
      </dgm:t>
    </dgm:pt>
    <dgm:pt modelId="{04972AC9-AE7D-4D15-83C7-FFD9948F3BB1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Предметные</a:t>
          </a:r>
        </a:p>
      </dgm:t>
    </dgm:pt>
    <dgm:pt modelId="{6672AE2D-3642-4A6F-9DD3-93A6332EAB86}" type="parTrans" cxnId="{E3FBE2B1-5010-4427-AD29-0585BC914DA6}">
      <dgm:prSet/>
      <dgm:spPr/>
      <dgm:t>
        <a:bodyPr/>
        <a:lstStyle/>
        <a:p>
          <a:endParaRPr lang="ru-RU"/>
        </a:p>
      </dgm:t>
    </dgm:pt>
    <dgm:pt modelId="{3D1E75E5-5F9A-4493-97D3-35BDA38782F8}" type="sibTrans" cxnId="{E3FBE2B1-5010-4427-AD29-0585BC914DA6}">
      <dgm:prSet/>
      <dgm:spPr/>
      <dgm:t>
        <a:bodyPr/>
        <a:lstStyle/>
        <a:p>
          <a:endParaRPr lang="ru-RU"/>
        </a:p>
      </dgm:t>
    </dgm:pt>
    <dgm:pt modelId="{B2F91C51-355B-46C5-AC8C-BEFB30A3844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Приобретение теоретических знаний по теме (понятие «Финансовая грамотность»)  и опыта их применения (семейный бюджет, кредит).</a:t>
          </a:r>
        </a:p>
      </dgm:t>
    </dgm:pt>
    <dgm:pt modelId="{B346ED99-6088-439F-BF6A-7064DB8AF00B}" type="parTrans" cxnId="{0097C452-6FA4-466A-8ABA-651F55D95729}">
      <dgm:prSet/>
      <dgm:spPr/>
      <dgm:t>
        <a:bodyPr/>
        <a:lstStyle/>
        <a:p>
          <a:endParaRPr lang="ru-RU"/>
        </a:p>
      </dgm:t>
    </dgm:pt>
    <dgm:pt modelId="{6EE27222-9221-4315-9CC8-304E5870C540}" type="sibTrans" cxnId="{0097C452-6FA4-466A-8ABA-651F55D95729}">
      <dgm:prSet/>
      <dgm:spPr/>
      <dgm:t>
        <a:bodyPr/>
        <a:lstStyle/>
        <a:p>
          <a:endParaRPr lang="ru-RU"/>
        </a:p>
      </dgm:t>
    </dgm:pt>
    <dgm:pt modelId="{97D23359-5673-402A-A664-B108722547CE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Заинтересованность в личном успехе и в процветании страны</a:t>
          </a:r>
        </a:p>
      </dgm:t>
    </dgm:pt>
    <dgm:pt modelId="{E5AD745A-036B-44C9-B194-BB9367F34A5C}" type="parTrans" cxnId="{B714C4D8-ED61-4786-AD7D-525A7892B9AF}">
      <dgm:prSet/>
      <dgm:spPr/>
      <dgm:t>
        <a:bodyPr/>
        <a:lstStyle/>
        <a:p>
          <a:endParaRPr lang="ru-RU"/>
        </a:p>
      </dgm:t>
    </dgm:pt>
    <dgm:pt modelId="{6820B701-0FB1-4D96-81A8-D07E892F802E}" type="sibTrans" cxnId="{B714C4D8-ED61-4786-AD7D-525A7892B9AF}">
      <dgm:prSet/>
      <dgm:spPr/>
      <dgm:t>
        <a:bodyPr/>
        <a:lstStyle/>
        <a:p>
          <a:endParaRPr lang="ru-RU"/>
        </a:p>
      </dgm:t>
    </dgm:pt>
    <dgm:pt modelId="{42F65D6E-9992-4CAA-B047-2EE43D73CFAF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Понимание двойственной  роли денег как цели и средства в жизни человека и общества</a:t>
          </a:r>
        </a:p>
      </dgm:t>
    </dgm:pt>
    <dgm:pt modelId="{6A9B1054-C990-4216-A03C-44AD301DF95A}" type="parTrans" cxnId="{32ECF3C8-D43B-4583-A5CC-C0064CF4767C}">
      <dgm:prSet/>
      <dgm:spPr/>
      <dgm:t>
        <a:bodyPr/>
        <a:lstStyle/>
        <a:p>
          <a:endParaRPr lang="ru-RU"/>
        </a:p>
      </dgm:t>
    </dgm:pt>
    <dgm:pt modelId="{520ED31F-CF92-45F6-AA61-0E01A4506967}" type="sibTrans" cxnId="{32ECF3C8-D43B-4583-A5CC-C0064CF4767C}">
      <dgm:prSet/>
      <dgm:spPr/>
      <dgm:t>
        <a:bodyPr/>
        <a:lstStyle/>
        <a:p>
          <a:endParaRPr lang="ru-RU"/>
        </a:p>
      </dgm:t>
    </dgm:pt>
    <dgm:pt modelId="{55D7C62F-EDE2-4E9D-AB16-519F40AC160C}">
      <dgm:prSet phldrT="[Текст]" custT="1"/>
      <dgm:spPr/>
      <dgm:t>
        <a:bodyPr/>
        <a:lstStyle/>
        <a:p>
          <a:r>
            <a:rPr lang="ru-RU" sz="1400" i="1" dirty="0"/>
            <a:t>Регулятивные</a:t>
          </a:r>
          <a:r>
            <a:rPr lang="ru-RU" sz="1400" dirty="0"/>
            <a:t> – умение выстраивать собственную образовательную </a:t>
          </a:r>
          <a:r>
            <a:rPr lang="ru-RU" sz="1400" dirty="0" err="1"/>
            <a:t>траекторию;осуществлять</a:t>
          </a:r>
          <a:r>
            <a:rPr lang="ru-RU" sz="1400" dirty="0"/>
            <a:t> планирование </a:t>
          </a:r>
          <a:r>
            <a:rPr lang="ru-RU" sz="1400" dirty="0" err="1"/>
            <a:t>мыследеятельности</a:t>
          </a:r>
          <a:r>
            <a:rPr lang="ru-RU" sz="1400" dirty="0"/>
            <a:t> группы;  определять последовательность  промежуточных целей с учетом конечного результата; оценивать правильность и эффективность выполнения учебной задачи.</a:t>
          </a:r>
        </a:p>
      </dgm:t>
    </dgm:pt>
    <dgm:pt modelId="{EABC097D-92AD-42D4-B3F4-652AD093C0D3}" type="parTrans" cxnId="{E5CDDB87-2EB3-4C27-A89A-DF59B37D00DE}">
      <dgm:prSet/>
      <dgm:spPr/>
      <dgm:t>
        <a:bodyPr/>
        <a:lstStyle/>
        <a:p>
          <a:endParaRPr lang="ru-RU"/>
        </a:p>
      </dgm:t>
    </dgm:pt>
    <dgm:pt modelId="{D4204B05-8137-4D47-A0E5-86876437F582}" type="sibTrans" cxnId="{E5CDDB87-2EB3-4C27-A89A-DF59B37D00DE}">
      <dgm:prSet/>
      <dgm:spPr/>
      <dgm:t>
        <a:bodyPr/>
        <a:lstStyle/>
        <a:p>
          <a:endParaRPr lang="ru-RU"/>
        </a:p>
      </dgm:t>
    </dgm:pt>
    <dgm:pt modelId="{7F1CE7CB-60A1-4E0B-AE1E-A7ADAFE4DC28}" type="pres">
      <dgm:prSet presAssocID="{3D232A62-FF90-4BA2-A5AF-0FC3EB077E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A1B828-E0E8-4D16-A6A5-320232190CB1}" type="pres">
      <dgm:prSet presAssocID="{714F33C0-09ED-4454-995A-B00932956BB8}" presName="composite" presStyleCnt="0"/>
      <dgm:spPr/>
    </dgm:pt>
    <dgm:pt modelId="{2A43DCAD-E95D-4649-9A5B-BD5991473FD7}" type="pres">
      <dgm:prSet presAssocID="{714F33C0-09ED-4454-995A-B00932956BB8}" presName="parTx" presStyleLbl="alignNode1" presStyleIdx="0" presStyleCnt="3" custLinFactNeighborX="-1412" custLinFactNeighborY="1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2534E-9412-455D-88B0-1F3553436EEF}" type="pres">
      <dgm:prSet presAssocID="{714F33C0-09ED-4454-995A-B00932956B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85AC5-859B-472C-8D7D-AE1CAAB9FFB8}" type="pres">
      <dgm:prSet presAssocID="{324AC64C-6F1C-4AC4-9DC3-AA9D868F9086}" presName="space" presStyleCnt="0"/>
      <dgm:spPr/>
    </dgm:pt>
    <dgm:pt modelId="{F8758A27-53CE-4403-B562-14313C0D9885}" type="pres">
      <dgm:prSet presAssocID="{6131B94E-4926-45B4-88A6-22B8C66C6324}" presName="composite" presStyleCnt="0"/>
      <dgm:spPr/>
    </dgm:pt>
    <dgm:pt modelId="{9040F696-C00B-47B4-AC88-D626E65492C2}" type="pres">
      <dgm:prSet presAssocID="{6131B94E-4926-45B4-88A6-22B8C66C6324}" presName="parTx" presStyleLbl="alignNode1" presStyleIdx="1" presStyleCnt="3" custScaleX="143864" custLinFactNeighborX="2522" custLinFactNeighborY="-9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A7FBF-5B8F-4CCB-B769-68836FB9AF36}" type="pres">
      <dgm:prSet presAssocID="{6131B94E-4926-45B4-88A6-22B8C66C6324}" presName="desTx" presStyleLbl="alignAccFollowNode1" presStyleIdx="1" presStyleCnt="3" custScaleX="140004" custLinFactNeighborX="2522" custLinFactNeighborY="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1522F-92A5-40F0-ABBA-5FE725EFDA00}" type="pres">
      <dgm:prSet presAssocID="{8CC0D252-E37A-498E-84E9-0AF4586B0B13}" presName="space" presStyleCnt="0"/>
      <dgm:spPr/>
    </dgm:pt>
    <dgm:pt modelId="{F8F43003-1773-4BE6-A469-F4F02B102D2E}" type="pres">
      <dgm:prSet presAssocID="{04972AC9-AE7D-4D15-83C7-FFD9948F3BB1}" presName="composite" presStyleCnt="0"/>
      <dgm:spPr/>
    </dgm:pt>
    <dgm:pt modelId="{BCF73ACC-F4F2-4AC1-9602-38DDE6DCA5F1}" type="pres">
      <dgm:prSet presAssocID="{04972AC9-AE7D-4D15-83C7-FFD9948F3BB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4565C-2F41-423A-9B73-CFE32B9ECD18}" type="pres">
      <dgm:prSet presAssocID="{04972AC9-AE7D-4D15-83C7-FFD9948F3BB1}" presName="desTx" presStyleLbl="alignAccFollowNode1" presStyleIdx="2" presStyleCnt="3" custLinFactNeighborX="802" custLinFactNeighborY="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CF3C8-D43B-4583-A5CC-C0064CF4767C}" srcId="{714F33C0-09ED-4454-995A-B00932956BB8}" destId="{42F65D6E-9992-4CAA-B047-2EE43D73CFAF}" srcOrd="2" destOrd="0" parTransId="{6A9B1054-C990-4216-A03C-44AD301DF95A}" sibTransId="{520ED31F-CF92-45F6-AA61-0E01A4506967}"/>
    <dgm:cxn modelId="{7ABDF091-F22D-44EB-9CCA-708FE5CA7D56}" type="presOf" srcId="{714F33C0-09ED-4454-995A-B00932956BB8}" destId="{2A43DCAD-E95D-4649-9A5B-BD5991473FD7}" srcOrd="0" destOrd="0" presId="urn:microsoft.com/office/officeart/2005/8/layout/hList1"/>
    <dgm:cxn modelId="{BA86CBF7-D4A9-48FB-9463-7FAA903B33B1}" type="presOf" srcId="{42F65D6E-9992-4CAA-B047-2EE43D73CFAF}" destId="{DB22534E-9412-455D-88B0-1F3553436EEF}" srcOrd="0" destOrd="2" presId="urn:microsoft.com/office/officeart/2005/8/layout/hList1"/>
    <dgm:cxn modelId="{1A2E9576-5BB2-45C0-A4A0-8E31E5E8468B}" srcId="{714F33C0-09ED-4454-995A-B00932956BB8}" destId="{EC841F5D-C1C6-4BEB-AF62-21E8D9F9C80C}" srcOrd="0" destOrd="0" parTransId="{B2BA8F73-7EA6-4A24-90E3-B43376A6C30A}" sibTransId="{83272640-3F78-4B13-A0CA-A095A261FD58}"/>
    <dgm:cxn modelId="{FC802960-C540-4140-8B5B-2679EC9B6A3F}" type="presOf" srcId="{598D2646-93A1-43C4-B0E8-FC3611760C57}" destId="{244A7FBF-5B8F-4CCB-B769-68836FB9AF36}" srcOrd="0" destOrd="1" presId="urn:microsoft.com/office/officeart/2005/8/layout/hList1"/>
    <dgm:cxn modelId="{E5CDDB87-2EB3-4C27-A89A-DF59B37D00DE}" srcId="{6131B94E-4926-45B4-88A6-22B8C66C6324}" destId="{55D7C62F-EDE2-4E9D-AB16-519F40AC160C}" srcOrd="2" destOrd="0" parTransId="{EABC097D-92AD-42D4-B3F4-652AD093C0D3}" sibTransId="{D4204B05-8137-4D47-A0E5-86876437F582}"/>
    <dgm:cxn modelId="{B6AC2A63-414E-4319-AED7-5BFB2024BE0D}" type="presOf" srcId="{04972AC9-AE7D-4D15-83C7-FFD9948F3BB1}" destId="{BCF73ACC-F4F2-4AC1-9602-38DDE6DCA5F1}" srcOrd="0" destOrd="0" presId="urn:microsoft.com/office/officeart/2005/8/layout/hList1"/>
    <dgm:cxn modelId="{AB4230BE-DEAE-4242-AB92-3436A6FB6F42}" srcId="{6131B94E-4926-45B4-88A6-22B8C66C6324}" destId="{6FEC3816-22A2-43C0-905C-A943640BD98B}" srcOrd="0" destOrd="0" parTransId="{F09E6963-DFDF-4E0B-A21A-64B242243DB1}" sibTransId="{872F856F-3721-4E37-B43C-9B73C89FFFF3}"/>
    <dgm:cxn modelId="{E126DA59-DE77-4B4B-BBF5-D444660DE1BB}" type="presOf" srcId="{3D232A62-FF90-4BA2-A5AF-0FC3EB077EDD}" destId="{7F1CE7CB-60A1-4E0B-AE1E-A7ADAFE4DC28}" srcOrd="0" destOrd="0" presId="urn:microsoft.com/office/officeart/2005/8/layout/hList1"/>
    <dgm:cxn modelId="{FAE033F4-7C7E-47DA-8CA1-EF9537C40673}" type="presOf" srcId="{55D7C62F-EDE2-4E9D-AB16-519F40AC160C}" destId="{244A7FBF-5B8F-4CCB-B769-68836FB9AF36}" srcOrd="0" destOrd="2" presId="urn:microsoft.com/office/officeart/2005/8/layout/hList1"/>
    <dgm:cxn modelId="{9A8E1963-53C5-4BB4-AB61-6794C2A2A4EF}" type="presOf" srcId="{6FEC3816-22A2-43C0-905C-A943640BD98B}" destId="{244A7FBF-5B8F-4CCB-B769-68836FB9AF36}" srcOrd="0" destOrd="0" presId="urn:microsoft.com/office/officeart/2005/8/layout/hList1"/>
    <dgm:cxn modelId="{E3FBE2B1-5010-4427-AD29-0585BC914DA6}" srcId="{3D232A62-FF90-4BA2-A5AF-0FC3EB077EDD}" destId="{04972AC9-AE7D-4D15-83C7-FFD9948F3BB1}" srcOrd="2" destOrd="0" parTransId="{6672AE2D-3642-4A6F-9DD3-93A6332EAB86}" sibTransId="{3D1E75E5-5F9A-4493-97D3-35BDA38782F8}"/>
    <dgm:cxn modelId="{B714C4D8-ED61-4786-AD7D-525A7892B9AF}" srcId="{714F33C0-09ED-4454-995A-B00932956BB8}" destId="{97D23359-5673-402A-A664-B108722547CE}" srcOrd="1" destOrd="0" parTransId="{E5AD745A-036B-44C9-B194-BB9367F34A5C}" sibTransId="{6820B701-0FB1-4D96-81A8-D07E892F802E}"/>
    <dgm:cxn modelId="{0DC7467F-535C-4900-8631-753587C9D084}" type="presOf" srcId="{97D23359-5673-402A-A664-B108722547CE}" destId="{DB22534E-9412-455D-88B0-1F3553436EEF}" srcOrd="0" destOrd="1" presId="urn:microsoft.com/office/officeart/2005/8/layout/hList1"/>
    <dgm:cxn modelId="{0097C452-6FA4-466A-8ABA-651F55D95729}" srcId="{04972AC9-AE7D-4D15-83C7-FFD9948F3BB1}" destId="{B2F91C51-355B-46C5-AC8C-BEFB30A38447}" srcOrd="0" destOrd="0" parTransId="{B346ED99-6088-439F-BF6A-7064DB8AF00B}" sibTransId="{6EE27222-9221-4315-9CC8-304E5870C540}"/>
    <dgm:cxn modelId="{727E935F-5B21-4EB3-B136-BD0F99164835}" srcId="{3D232A62-FF90-4BA2-A5AF-0FC3EB077EDD}" destId="{714F33C0-09ED-4454-995A-B00932956BB8}" srcOrd="0" destOrd="0" parTransId="{840F0375-059E-4B9D-9696-15E5E4DA56E1}" sibTransId="{324AC64C-6F1C-4AC4-9DC3-AA9D868F9086}"/>
    <dgm:cxn modelId="{C99D2740-53E2-4736-80EA-340F100B4A2D}" type="presOf" srcId="{B2F91C51-355B-46C5-AC8C-BEFB30A38447}" destId="{83B4565C-2F41-423A-9B73-CFE32B9ECD18}" srcOrd="0" destOrd="0" presId="urn:microsoft.com/office/officeart/2005/8/layout/hList1"/>
    <dgm:cxn modelId="{F006C405-65E5-40F8-A8DA-C5EEC2D2B156}" type="presOf" srcId="{EC841F5D-C1C6-4BEB-AF62-21E8D9F9C80C}" destId="{DB22534E-9412-455D-88B0-1F3553436EEF}" srcOrd="0" destOrd="0" presId="urn:microsoft.com/office/officeart/2005/8/layout/hList1"/>
    <dgm:cxn modelId="{6D72E68E-BF5D-424F-806D-A91EB7765B5E}" srcId="{3D232A62-FF90-4BA2-A5AF-0FC3EB077EDD}" destId="{6131B94E-4926-45B4-88A6-22B8C66C6324}" srcOrd="1" destOrd="0" parTransId="{E8364170-06EE-4193-B7F3-A99C2F7A00AE}" sibTransId="{8CC0D252-E37A-498E-84E9-0AF4586B0B13}"/>
    <dgm:cxn modelId="{814D2C23-560E-4E53-96C5-F879AC4EBA10}" type="presOf" srcId="{6131B94E-4926-45B4-88A6-22B8C66C6324}" destId="{9040F696-C00B-47B4-AC88-D626E65492C2}" srcOrd="0" destOrd="0" presId="urn:microsoft.com/office/officeart/2005/8/layout/hList1"/>
    <dgm:cxn modelId="{F682A941-8E43-4B2F-AB2B-5824E5ED4EC0}" srcId="{6131B94E-4926-45B4-88A6-22B8C66C6324}" destId="{598D2646-93A1-43C4-B0E8-FC3611760C57}" srcOrd="1" destOrd="0" parTransId="{F3E15944-9C76-4984-90CE-E1C52C7254D1}" sibTransId="{E5CE6EAA-F132-46DA-8852-89CFF7C834A7}"/>
    <dgm:cxn modelId="{13D57E77-60D9-4971-B434-899C02F93E29}" type="presParOf" srcId="{7F1CE7CB-60A1-4E0B-AE1E-A7ADAFE4DC28}" destId="{51A1B828-E0E8-4D16-A6A5-320232190CB1}" srcOrd="0" destOrd="0" presId="urn:microsoft.com/office/officeart/2005/8/layout/hList1"/>
    <dgm:cxn modelId="{C494A2D2-EC2A-4B27-A83F-4B35C7437047}" type="presParOf" srcId="{51A1B828-E0E8-4D16-A6A5-320232190CB1}" destId="{2A43DCAD-E95D-4649-9A5B-BD5991473FD7}" srcOrd="0" destOrd="0" presId="urn:microsoft.com/office/officeart/2005/8/layout/hList1"/>
    <dgm:cxn modelId="{51E4C1B9-1A25-4DCA-B5C2-DA7620648A30}" type="presParOf" srcId="{51A1B828-E0E8-4D16-A6A5-320232190CB1}" destId="{DB22534E-9412-455D-88B0-1F3553436EEF}" srcOrd="1" destOrd="0" presId="urn:microsoft.com/office/officeart/2005/8/layout/hList1"/>
    <dgm:cxn modelId="{3A790730-FCCD-4AF6-A5FB-BEE722BE7B7E}" type="presParOf" srcId="{7F1CE7CB-60A1-4E0B-AE1E-A7ADAFE4DC28}" destId="{58885AC5-859B-472C-8D7D-AE1CAAB9FFB8}" srcOrd="1" destOrd="0" presId="urn:microsoft.com/office/officeart/2005/8/layout/hList1"/>
    <dgm:cxn modelId="{5E385633-1D76-4F24-A348-B057D8547BD1}" type="presParOf" srcId="{7F1CE7CB-60A1-4E0B-AE1E-A7ADAFE4DC28}" destId="{F8758A27-53CE-4403-B562-14313C0D9885}" srcOrd="2" destOrd="0" presId="urn:microsoft.com/office/officeart/2005/8/layout/hList1"/>
    <dgm:cxn modelId="{56693515-B65E-479C-B1D1-A913EB47E02A}" type="presParOf" srcId="{F8758A27-53CE-4403-B562-14313C0D9885}" destId="{9040F696-C00B-47B4-AC88-D626E65492C2}" srcOrd="0" destOrd="0" presId="urn:microsoft.com/office/officeart/2005/8/layout/hList1"/>
    <dgm:cxn modelId="{5124B319-AE76-4749-BFF8-13063DD994E3}" type="presParOf" srcId="{F8758A27-53CE-4403-B562-14313C0D9885}" destId="{244A7FBF-5B8F-4CCB-B769-68836FB9AF36}" srcOrd="1" destOrd="0" presId="urn:microsoft.com/office/officeart/2005/8/layout/hList1"/>
    <dgm:cxn modelId="{DF4F2CFC-DCE8-468F-8F9C-6B926266AA13}" type="presParOf" srcId="{7F1CE7CB-60A1-4E0B-AE1E-A7ADAFE4DC28}" destId="{4C61522F-92A5-40F0-ABBA-5FE725EFDA00}" srcOrd="3" destOrd="0" presId="urn:microsoft.com/office/officeart/2005/8/layout/hList1"/>
    <dgm:cxn modelId="{61DF0AF7-4836-42CA-B645-9DEAEED18AF8}" type="presParOf" srcId="{7F1CE7CB-60A1-4E0B-AE1E-A7ADAFE4DC28}" destId="{F8F43003-1773-4BE6-A469-F4F02B102D2E}" srcOrd="4" destOrd="0" presId="urn:microsoft.com/office/officeart/2005/8/layout/hList1"/>
    <dgm:cxn modelId="{7318E254-83CE-4BBD-9AA0-CA6DD3FB0B35}" type="presParOf" srcId="{F8F43003-1773-4BE6-A469-F4F02B102D2E}" destId="{BCF73ACC-F4F2-4AC1-9602-38DDE6DCA5F1}" srcOrd="0" destOrd="0" presId="urn:microsoft.com/office/officeart/2005/8/layout/hList1"/>
    <dgm:cxn modelId="{E6B4E042-5997-4FFB-92BF-F0AABE2E6B8F}" type="presParOf" srcId="{F8F43003-1773-4BE6-A469-F4F02B102D2E}" destId="{83B4565C-2F41-423A-9B73-CFE32B9ECD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3DCAD-E95D-4649-9A5B-BD5991473FD7}">
      <dsp:nvSpPr>
        <dsp:cNvPr id="0" name=""/>
        <dsp:cNvSpPr/>
      </dsp:nvSpPr>
      <dsp:spPr>
        <a:xfrm>
          <a:off x="0" y="7758"/>
          <a:ext cx="2342597" cy="4420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Личностные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: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758"/>
        <a:ext cx="2342597" cy="442077"/>
      </dsp:txXfrm>
    </dsp:sp>
    <dsp:sp modelId="{DB22534E-9412-455D-88B0-1F3553436EEF}">
      <dsp:nvSpPr>
        <dsp:cNvPr id="0" name=""/>
        <dsp:cNvSpPr/>
      </dsp:nvSpPr>
      <dsp:spPr>
        <a:xfrm>
          <a:off x="12736" y="442077"/>
          <a:ext cx="2342597" cy="53856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Мотивированность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на посильное и  созидательное участие в жизни общества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Заинтересованность в личном успехе и в процветании страны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Понимание двойственной  роли денег как цели и средства в жизни человека и общества</a:t>
          </a:r>
        </a:p>
      </dsp:txBody>
      <dsp:txXfrm>
        <a:off x="12736" y="442077"/>
        <a:ext cx="2342597" cy="5385654"/>
      </dsp:txXfrm>
    </dsp:sp>
    <dsp:sp modelId="{9040F696-C00B-47B4-AC88-D626E65492C2}">
      <dsp:nvSpPr>
        <dsp:cNvPr id="0" name=""/>
        <dsp:cNvSpPr/>
      </dsp:nvSpPr>
      <dsp:spPr>
        <a:xfrm>
          <a:off x="2742435" y="-165409"/>
          <a:ext cx="3373449" cy="4420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Метапредметные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2435" y="-165409"/>
        <a:ext cx="3373449" cy="442077"/>
      </dsp:txXfrm>
    </dsp:sp>
    <dsp:sp modelId="{244A7FBF-5B8F-4CCB-B769-68836FB9AF36}">
      <dsp:nvSpPr>
        <dsp:cNvPr id="0" name=""/>
        <dsp:cNvSpPr/>
      </dsp:nvSpPr>
      <dsp:spPr>
        <a:xfrm>
          <a:off x="2787692" y="276667"/>
          <a:ext cx="3282936" cy="57164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/>
            <a:t>Коммуникативные</a:t>
          </a:r>
          <a:r>
            <a:rPr lang="ru-RU" sz="1400" kern="1200" dirty="0"/>
            <a:t>–умение  самостоятельно организовывать  учебное взаимодействие (сотрудничество) в группе, участвовать в дискуссии и диалоге.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/>
            <a:t>Познавательные</a:t>
          </a:r>
          <a:r>
            <a:rPr lang="ru-RU" sz="1400" kern="1200" dirty="0"/>
            <a:t> –  умение  объяснять процессы и явления социальной жизни с научных позиций;  давать определения понятиям; анализировать информацию, сравнивать, делать выводы; переводить  информацию из одной знаковой системы в другую; умение пользоваться дебетовой картой.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/>
            <a:t>Регулятивные</a:t>
          </a:r>
          <a:r>
            <a:rPr lang="ru-RU" sz="1400" kern="1200" dirty="0"/>
            <a:t> – умение выстраивать собственную образовательную </a:t>
          </a:r>
          <a:r>
            <a:rPr lang="ru-RU" sz="1400" kern="1200" dirty="0" err="1"/>
            <a:t>траекторию;осуществлять</a:t>
          </a:r>
          <a:r>
            <a:rPr lang="ru-RU" sz="1400" kern="1200" dirty="0"/>
            <a:t> планирование </a:t>
          </a:r>
          <a:r>
            <a:rPr lang="ru-RU" sz="1400" kern="1200" dirty="0" err="1"/>
            <a:t>мыследеятельности</a:t>
          </a:r>
          <a:r>
            <a:rPr lang="ru-RU" sz="1400" kern="1200" dirty="0"/>
            <a:t> группы;  определять последовательность  промежуточных целей с учетом конечного результата; оценивать правильность и эффективность выполнения учебной задачи.</a:t>
          </a:r>
        </a:p>
      </dsp:txBody>
      <dsp:txXfrm>
        <a:off x="2787692" y="276667"/>
        <a:ext cx="3282936" cy="5716473"/>
      </dsp:txXfrm>
    </dsp:sp>
    <dsp:sp modelId="{BCF73ACC-F4F2-4AC1-9602-38DDE6DCA5F1}">
      <dsp:nvSpPr>
        <dsp:cNvPr id="0" name=""/>
        <dsp:cNvSpPr/>
      </dsp:nvSpPr>
      <dsp:spPr>
        <a:xfrm>
          <a:off x="6384710" y="0"/>
          <a:ext cx="2342597" cy="4420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Предметные</a:t>
          </a:r>
        </a:p>
      </dsp:txBody>
      <dsp:txXfrm>
        <a:off x="6384710" y="0"/>
        <a:ext cx="2342597" cy="442077"/>
      </dsp:txXfrm>
    </dsp:sp>
    <dsp:sp modelId="{83B4565C-2F41-423A-9B73-CFE32B9ECD18}">
      <dsp:nvSpPr>
        <dsp:cNvPr id="0" name=""/>
        <dsp:cNvSpPr/>
      </dsp:nvSpPr>
      <dsp:spPr>
        <a:xfrm>
          <a:off x="6397447" y="442077"/>
          <a:ext cx="2342597" cy="538565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Приобретение теоретических знаний по теме (понятие «Финансовая грамотность»)  и опыта их применения (семейный бюджет, кредит).</a:t>
          </a:r>
        </a:p>
      </dsp:txBody>
      <dsp:txXfrm>
        <a:off x="6397447" y="442077"/>
        <a:ext cx="2342597" cy="53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256D1-549C-412D-AD72-F78879E5BE3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EC5D0-519A-436B-8F92-D3C205CE9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1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E0C7F5-C99A-4225-8B49-1AE66081778E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42988" y="949325"/>
            <a:ext cx="6248400" cy="468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3438" y="5938838"/>
            <a:ext cx="6667500" cy="562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74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FDD356-1177-4200-AFD0-7B9109BAFFCF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94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2400" cy="11391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24000" cy="466609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2960" cy="466609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24000" cy="466609"/>
          </a:xfrm>
        </p:spPr>
        <p:txBody>
          <a:bodyPr/>
          <a:lstStyle>
            <a:lvl1pPr>
              <a:defRPr/>
            </a:lvl1pPr>
          </a:lstStyle>
          <a:p>
            <a:fld id="{303B204B-D716-48F5-A707-2B536F6B5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85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272006" cy="6858000"/>
          </a:xfrm>
          <a:prstGeom prst="rect">
            <a:avLst/>
          </a:prstGeom>
        </p:spPr>
      </p:pic>
      <p:sp>
        <p:nvSpPr>
          <p:cNvPr id="5" name="Фигура">
            <a:extLst>
              <a:ext uri="{FF2B5EF4-FFF2-40B4-BE49-F238E27FC236}">
                <a16:creationId xmlns:a16="http://schemas.microsoft.com/office/drawing/2014/main" xmlns="" id="{971E2C65-6CE1-4E9E-B33A-AEE1577A6C67}"/>
              </a:ext>
            </a:extLst>
          </p:cNvPr>
          <p:cNvSpPr/>
          <p:nvPr/>
        </p:nvSpPr>
        <p:spPr>
          <a:xfrm>
            <a:off x="6300193" y="1631475"/>
            <a:ext cx="2858398" cy="522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pic>
        <p:nvPicPr>
          <p:cNvPr id="6" name="Picture 3" descr="min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95" y="0"/>
            <a:ext cx="192679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7246384" y="747955"/>
            <a:ext cx="1897615" cy="883519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-108520" y="1700808"/>
            <a:ext cx="6984776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Повышение финансовой грамотности младших </a:t>
            </a:r>
            <a:r>
              <a:rPr lang="ru-RU" sz="3600" dirty="0" smtClean="0">
                <a:solidFill>
                  <a:schemeClr val="bg1"/>
                </a:solidFill>
              </a:rPr>
              <a:t>школьников во внеурочной деятельности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(на примере опыта МБОУ «</a:t>
            </a:r>
            <a:r>
              <a:rPr lang="ru-RU" sz="3100" dirty="0" err="1" smtClean="0">
                <a:solidFill>
                  <a:schemeClr val="bg1"/>
                </a:solidFill>
              </a:rPr>
              <a:t>Тюменцевская</a:t>
            </a:r>
            <a:r>
              <a:rPr lang="ru-RU" sz="3100" dirty="0" smtClean="0">
                <a:solidFill>
                  <a:schemeClr val="bg1"/>
                </a:solidFill>
              </a:rPr>
              <a:t> СОШ»)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5340944"/>
            <a:ext cx="5832648" cy="1371600"/>
          </a:xfrm>
        </p:spPr>
        <p:txBody>
          <a:bodyPr>
            <a:noAutofit/>
          </a:bodyPr>
          <a:lstStyle/>
          <a:p>
            <a:pPr algn="r"/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algn="r"/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Гальцова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4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18" y="343167"/>
            <a:ext cx="4114443" cy="3085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18" y="3735839"/>
            <a:ext cx="3963950" cy="29729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684465"/>
            <a:ext cx="4032448" cy="302433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03649" y="1484784"/>
            <a:ext cx="4176464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Наличные и безналичные деньги</a:t>
            </a:r>
          </a:p>
        </p:txBody>
      </p:sp>
    </p:spTree>
    <p:extLst>
      <p:ext uri="{BB962C8B-B14F-4D97-AF65-F5344CB8AC3E}">
        <p14:creationId xmlns:p14="http://schemas.microsoft.com/office/powerpoint/2010/main" val="267002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5800"/>
            <a:ext cx="3923928" cy="2942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32" y="108029"/>
            <a:ext cx="2177903" cy="2903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2" y="108029"/>
            <a:ext cx="2230606" cy="2974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46" y="108029"/>
            <a:ext cx="2166309" cy="2931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" y="108029"/>
            <a:ext cx="2274935" cy="3033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47" y="3690032"/>
            <a:ext cx="2241465" cy="29886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20" y="3690032"/>
            <a:ext cx="2256535" cy="300871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7584" y="2483426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Игры по станциям, </a:t>
            </a:r>
            <a:r>
              <a:rPr lang="ru-RU" sz="3600" b="1" dirty="0" err="1">
                <a:solidFill>
                  <a:srgbClr val="002060"/>
                </a:solidFill>
              </a:rPr>
              <a:t>квест</a:t>
            </a:r>
            <a:r>
              <a:rPr lang="ru-RU" sz="3600" b="1" dirty="0">
                <a:solidFill>
                  <a:srgbClr val="002060"/>
                </a:solidFill>
              </a:rPr>
              <a:t>-игры</a:t>
            </a:r>
          </a:p>
        </p:txBody>
      </p:sp>
    </p:spTree>
    <p:extLst>
      <p:ext uri="{BB962C8B-B14F-4D97-AF65-F5344CB8AC3E}">
        <p14:creationId xmlns:p14="http://schemas.microsoft.com/office/powerpoint/2010/main" val="206672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" y="133119"/>
            <a:ext cx="4403981" cy="3302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501" y="3658522"/>
            <a:ext cx="4265971" cy="31994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" y="3678256"/>
            <a:ext cx="4403981" cy="318635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88024" y="2132856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Социальное партнерство. Сотрудничество с другими организациями, в том числе и с </a:t>
            </a:r>
            <a:r>
              <a:rPr lang="ru-RU" b="1" dirty="0" smtClean="0">
                <a:solidFill>
                  <a:srgbClr val="002060"/>
                </a:solidFill>
              </a:rPr>
              <a:t>финансовыми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(учебная </a:t>
            </a:r>
            <a:r>
              <a:rPr lang="ru-RU" sz="2200" b="1" dirty="0">
                <a:solidFill>
                  <a:srgbClr val="002060"/>
                </a:solidFill>
              </a:rPr>
              <a:t>экскурсия)</a:t>
            </a:r>
          </a:p>
        </p:txBody>
      </p:sp>
    </p:spTree>
    <p:extLst>
      <p:ext uri="{BB962C8B-B14F-4D97-AF65-F5344CB8AC3E}">
        <p14:creationId xmlns:p14="http://schemas.microsoft.com/office/powerpoint/2010/main" val="18703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Внеурочная деятельность в начальной школе по финансовой грамотности способствует: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9532" y="2204864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социализации </a:t>
            </a:r>
            <a:r>
              <a:rPr lang="ru-RU" sz="2800" b="1" dirty="0">
                <a:solidFill>
                  <a:srgbClr val="002060"/>
                </a:solidFill>
              </a:rPr>
              <a:t>младших </a:t>
            </a:r>
            <a:r>
              <a:rPr lang="ru-RU" sz="2800" b="1" dirty="0" smtClean="0">
                <a:solidFill>
                  <a:srgbClr val="002060"/>
                </a:solidFill>
              </a:rPr>
              <a:t>школьников,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проявлению </a:t>
            </a:r>
            <a:r>
              <a:rPr lang="ru-RU" sz="2800" b="1" dirty="0">
                <a:solidFill>
                  <a:srgbClr val="002060"/>
                </a:solidFill>
              </a:rPr>
              <a:t>навыков групповой </a:t>
            </a:r>
            <a:r>
              <a:rPr lang="ru-RU" sz="2800" b="1" dirty="0" smtClean="0">
                <a:solidFill>
                  <a:srgbClr val="002060"/>
                </a:solidFill>
              </a:rPr>
              <a:t>работы,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взаимодействию </a:t>
            </a:r>
            <a:r>
              <a:rPr lang="ru-RU" sz="2800" b="1" dirty="0">
                <a:solidFill>
                  <a:srgbClr val="002060"/>
                </a:solidFill>
              </a:rPr>
              <a:t>всех </a:t>
            </a:r>
            <a:r>
              <a:rPr lang="ru-RU" sz="2800" b="1" dirty="0" smtClean="0">
                <a:solidFill>
                  <a:srgbClr val="002060"/>
                </a:solidFill>
              </a:rPr>
              <a:t>участников образовательных отношений,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интеграции </a:t>
            </a:r>
            <a:r>
              <a:rPr lang="ru-RU" sz="2800" b="1" dirty="0">
                <a:solidFill>
                  <a:srgbClr val="002060"/>
                </a:solidFill>
              </a:rPr>
              <a:t>педагогов начальной школы и </a:t>
            </a:r>
            <a:r>
              <a:rPr lang="ru-RU" sz="2800" b="1" dirty="0" smtClean="0">
                <a:solidFill>
                  <a:srgbClr val="002060"/>
                </a:solidFill>
              </a:rPr>
              <a:t>основной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овышению познавательного интереса обучающихся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3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yplata-dywidendy-w-ratach-GF8p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" y="0"/>
            <a:ext cx="917975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7" y="692696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грамотность – залог успеха!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6172200" cy="1371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" y="360"/>
            <a:ext cx="9142560" cy="6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822561" y="5508361"/>
            <a:ext cx="3384000" cy="36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32321" y="1701001"/>
            <a:ext cx="5677920" cy="69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80" y="2554434"/>
            <a:ext cx="2725920" cy="381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906121"/>
            <a:ext cx="8228160" cy="1144800"/>
          </a:xfrm>
          <a:ln/>
        </p:spPr>
        <p:txBody>
          <a:bodyPr vert="horz" tIns="22532" anchor="b">
            <a:no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3200" b="1" dirty="0">
                <a:solidFill>
                  <a:schemeClr val="tx1"/>
                </a:solidFill>
              </a:rPr>
              <a:t>Методические пособия по финансовой грамотности в начальных классах</a:t>
            </a:r>
            <a:endParaRPr lang="ru-RU" altLang="ru-RU" sz="2800" b="1" dirty="0">
              <a:solidFill>
                <a:schemeClr val="tx1"/>
              </a:solidFill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268" y="2170327"/>
            <a:ext cx="2849281" cy="45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635" y="2494814"/>
            <a:ext cx="2780761" cy="38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110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961"/>
            <a:ext cx="8225280" cy="1141920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9142560" cy="6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28799" y="849961"/>
            <a:ext cx="9171360" cy="11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b="1" dirty="0">
                <a:solidFill>
                  <a:srgbClr val="000080"/>
                </a:solidFill>
              </a:rPr>
              <a:t>Задачи,</a:t>
            </a:r>
          </a:p>
          <a:p>
            <a:pPr algn="ctr">
              <a:buClrTx/>
              <a:buFontTx/>
              <a:buNone/>
            </a:pPr>
            <a:r>
              <a:rPr lang="ru-RU" altLang="ru-RU" sz="3266" b="1" dirty="0">
                <a:solidFill>
                  <a:srgbClr val="000080"/>
                </a:solidFill>
              </a:rPr>
              <a:t> которые мы ставим перед собой </a:t>
            </a:r>
          </a:p>
          <a:p>
            <a:pPr algn="ctr">
              <a:buClrTx/>
              <a:buFontTx/>
              <a:buNone/>
            </a:pPr>
            <a:r>
              <a:rPr lang="ru-RU" altLang="ru-RU" sz="3266" b="1" dirty="0">
                <a:solidFill>
                  <a:srgbClr val="000080"/>
                </a:solidFill>
              </a:rPr>
              <a:t>в начальной школе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1560" y="2551137"/>
            <a:ext cx="8352000" cy="42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557213" indent="-557213">
              <a:tabLst>
                <a:tab pos="557213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  <a:tab pos="9540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7213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  <a:tab pos="9540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7213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  <a:tab pos="9540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7213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  <a:tab pos="9540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7213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  <a:tab pos="9540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7213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  <a:tab pos="9540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7213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  <a:tab pos="9540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7213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  <a:tab pos="9540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7213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  <a:tab pos="95408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282"/>
              </a:spcAft>
              <a:buSzPct val="45000"/>
              <a:buFont typeface="Wingdings" panose="05000000000000000000" pitchFamily="2" charset="2"/>
              <a:buChar char=""/>
            </a:pPr>
            <a:r>
              <a:rPr lang="ru-RU" altLang="ru-RU" sz="3600" dirty="0"/>
              <a:t>Научить ребёнка самостоятельно разбираться в личных финансах.</a:t>
            </a:r>
          </a:p>
          <a:p>
            <a:pPr>
              <a:spcAft>
                <a:spcPts val="1282"/>
              </a:spcAft>
              <a:buSzPct val="45000"/>
              <a:buFont typeface="Wingdings" panose="05000000000000000000" pitchFamily="2" charset="2"/>
              <a:buChar char=""/>
            </a:pPr>
            <a:r>
              <a:rPr lang="ru-RU" altLang="ru-RU" sz="3600" dirty="0"/>
              <a:t>Научить правильно распоряжаться своими карманными деньгами.</a:t>
            </a:r>
          </a:p>
          <a:p>
            <a:pPr>
              <a:spcAft>
                <a:spcPts val="1282"/>
              </a:spcAft>
              <a:buSzPct val="45000"/>
              <a:buFont typeface="Wingdings" panose="05000000000000000000" pitchFamily="2" charset="2"/>
              <a:buChar char=""/>
            </a:pPr>
            <a:r>
              <a:rPr lang="ru-RU" altLang="ru-RU" sz="3600" dirty="0"/>
              <a:t> Научить планировать свои финансовые цели.</a:t>
            </a:r>
          </a:p>
        </p:txBody>
      </p:sp>
    </p:spTree>
    <p:extLst>
      <p:ext uri="{BB962C8B-B14F-4D97-AF65-F5344CB8AC3E}">
        <p14:creationId xmlns:p14="http://schemas.microsoft.com/office/powerpoint/2010/main" val="416927069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 Владимировна\Desktop\slide-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067" y="0"/>
            <a:ext cx="9220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5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889491"/>
              </p:ext>
            </p:extLst>
          </p:nvPr>
        </p:nvGraphicFramePr>
        <p:xfrm>
          <a:off x="142844" y="841628"/>
          <a:ext cx="8740045" cy="582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a5ed8f2-9303-4eaf-84b5-eeb0b3bb2c4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838" y="4581128"/>
            <a:ext cx="2538333" cy="1809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93609"/>
            <a:ext cx="3636404" cy="48485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499" y="3217878"/>
            <a:ext cx="4464496" cy="3348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88" y="1052736"/>
            <a:ext cx="4662518" cy="20882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на занятиях </a:t>
            </a:r>
            <a:r>
              <a:rPr lang="ru-RU" sz="2400" b="1" dirty="0">
                <a:solidFill>
                  <a:srgbClr val="002060"/>
                </a:solidFill>
              </a:rPr>
              <a:t>по финансовой грамотности:</a:t>
            </a:r>
            <a:r>
              <a:rPr lang="ru-RU" sz="2000" b="1" i="1" u="sng" dirty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</a:rPr>
              <a:t/>
            </a:r>
            <a:br>
              <a:rPr lang="ru-RU" sz="2000" b="1" i="1" u="sng" dirty="0" smtClean="0">
                <a:solidFill>
                  <a:srgbClr val="002060"/>
                </a:solidFill>
              </a:rPr>
            </a:br>
            <a:r>
              <a:rPr lang="ru-RU" sz="2000" b="1" i="1" u="sng" dirty="0" smtClean="0">
                <a:solidFill>
                  <a:srgbClr val="002060"/>
                </a:solidFill>
              </a:rPr>
              <a:t>фронтальная</a:t>
            </a:r>
            <a:r>
              <a:rPr lang="ru-RU" sz="2000" b="1" i="1" u="sng" dirty="0">
                <a:solidFill>
                  <a:srgbClr val="002060"/>
                </a:solidFill>
              </a:rPr>
              <a:t>, </a:t>
            </a:r>
            <a:r>
              <a:rPr lang="ru-RU" sz="2000" b="1" i="1" u="sng" dirty="0" smtClean="0">
                <a:solidFill>
                  <a:srgbClr val="002060"/>
                </a:solidFill>
              </a:rPr>
              <a:t/>
            </a:r>
            <a:br>
              <a:rPr lang="ru-RU" sz="2000" b="1" i="1" u="sng" dirty="0" smtClean="0">
                <a:solidFill>
                  <a:srgbClr val="002060"/>
                </a:solidFill>
              </a:rPr>
            </a:br>
            <a:r>
              <a:rPr lang="ru-RU" sz="2000" b="1" i="1" u="sng" dirty="0" smtClean="0">
                <a:solidFill>
                  <a:srgbClr val="002060"/>
                </a:solidFill>
              </a:rPr>
              <a:t>групповая</a:t>
            </a:r>
            <a:r>
              <a:rPr lang="ru-RU" sz="2000" b="1" i="1" u="sng" dirty="0">
                <a:solidFill>
                  <a:srgbClr val="002060"/>
                </a:solidFill>
              </a:rPr>
              <a:t>, </a:t>
            </a:r>
            <a:r>
              <a:rPr lang="ru-RU" sz="2000" b="1" i="1" u="sng" dirty="0" smtClean="0">
                <a:solidFill>
                  <a:srgbClr val="002060"/>
                </a:solidFill>
              </a:rPr>
              <a:t/>
            </a:r>
            <a:br>
              <a:rPr lang="ru-RU" sz="2000" b="1" i="1" u="sng" dirty="0" smtClean="0">
                <a:solidFill>
                  <a:srgbClr val="002060"/>
                </a:solidFill>
              </a:rPr>
            </a:br>
            <a:r>
              <a:rPr lang="ru-RU" sz="2000" b="1" i="1" u="sng" dirty="0" smtClean="0">
                <a:solidFill>
                  <a:srgbClr val="002060"/>
                </a:solidFill>
              </a:rPr>
              <a:t>парная </a:t>
            </a:r>
            <a:r>
              <a:rPr lang="ru-RU" sz="2000" b="1" i="1" u="sng" dirty="0">
                <a:solidFill>
                  <a:srgbClr val="002060"/>
                </a:solidFill>
              </a:rPr>
              <a:t>и индивидуальная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работа</a:t>
            </a:r>
            <a:r>
              <a:rPr lang="ru-RU" sz="2000" b="1" i="1" u="sng" dirty="0">
                <a:solidFill>
                  <a:srgbClr val="002060"/>
                </a:solidFill>
              </a:rPr>
              <a:t/>
            </a:r>
            <a:br>
              <a:rPr lang="ru-RU" sz="2000" b="1" i="1" u="sng" dirty="0">
                <a:solidFill>
                  <a:srgbClr val="002060"/>
                </a:solidFill>
              </a:rPr>
            </a:br>
            <a:endParaRPr lang="ru-RU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0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55" y="3617640"/>
            <a:ext cx="4355976" cy="3266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525" y="102407"/>
            <a:ext cx="4224469" cy="3354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525" y="3617640"/>
            <a:ext cx="4211960" cy="31589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6024" y="116408"/>
            <a:ext cx="435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• </a:t>
            </a:r>
            <a: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устный опрос;</a:t>
            </a:r>
            <a:b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• тестовые задания;</a:t>
            </a:r>
            <a:b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•  викторина;</a:t>
            </a:r>
            <a:b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• решение практических задач;</a:t>
            </a:r>
            <a:b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• решение кроссвордов и анаграмм;</a:t>
            </a:r>
            <a:b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• мини-исследования;</a:t>
            </a:r>
            <a:b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• графическая </a:t>
            </a:r>
            <a:r>
              <a:rPr lang="ru-RU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работа:</a:t>
            </a:r>
          </a:p>
          <a:p>
            <a:r>
              <a:rPr lang="ru-RU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построение </a:t>
            </a:r>
            <a: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схем и диаграмм связей;</a:t>
            </a:r>
            <a:b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• творческая работа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80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708294"/>
            <a:ext cx="3008815" cy="4149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8136" b="9320"/>
          <a:stretch/>
        </p:blipFill>
        <p:spPr>
          <a:xfrm>
            <a:off x="64621" y="0"/>
            <a:ext cx="3573371" cy="34563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853" y="2708294"/>
            <a:ext cx="3112278" cy="414970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07904" y="1484784"/>
            <a:ext cx="4968552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Игры,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викторины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мини-исследования</a:t>
            </a:r>
            <a:r>
              <a:rPr lang="ru-RU" sz="2800" b="1" dirty="0">
                <a:solidFill>
                  <a:srgbClr val="002060"/>
                </a:solidFill>
              </a:rPr>
              <a:t>, проекты,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деловые </a:t>
            </a:r>
            <a:r>
              <a:rPr lang="ru-RU" sz="2800" b="1" dirty="0">
                <a:solidFill>
                  <a:srgbClr val="002060"/>
                </a:solidFill>
              </a:rPr>
              <a:t>игры,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игры-путешествия </a:t>
            </a:r>
            <a:r>
              <a:rPr lang="ru-RU" sz="2800" b="1" dirty="0">
                <a:solidFill>
                  <a:srgbClr val="002060"/>
                </a:solidFill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03143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" y="2020105"/>
            <a:ext cx="3627218" cy="48362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020105"/>
            <a:ext cx="3600400" cy="483629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65293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Рассмотрим деньги поближе. Защита денег от подделок</a:t>
            </a:r>
          </a:p>
        </p:txBody>
      </p:sp>
    </p:spTree>
    <p:extLst>
      <p:ext uri="{BB962C8B-B14F-4D97-AF65-F5344CB8AC3E}">
        <p14:creationId xmlns:p14="http://schemas.microsoft.com/office/powerpoint/2010/main" val="605049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530</TotalTime>
  <Words>282</Words>
  <Application>Microsoft Office PowerPoint</Application>
  <PresentationFormat>Экран (4:3)</PresentationFormat>
  <Paragraphs>38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Microsoft YaHei</vt:lpstr>
      <vt:lpstr>Arial</vt:lpstr>
      <vt:lpstr>Calibri</vt:lpstr>
      <vt:lpstr>Century Schoolbook</vt:lpstr>
      <vt:lpstr>Gilroy ExtraBold</vt:lpstr>
      <vt:lpstr>Helvetica Neue Medium</vt:lpstr>
      <vt:lpstr>Times New Roman</vt:lpstr>
      <vt:lpstr>Wingdings</vt:lpstr>
      <vt:lpstr>Wingdings 2</vt:lpstr>
      <vt:lpstr>Эркер</vt:lpstr>
      <vt:lpstr>Повышение финансовой грамотности младших школьников во внеурочной деятельности  (на примере опыта МБОУ «Тюменцевская СОШ»)</vt:lpstr>
      <vt:lpstr>Методические пособия по финансовой грамотности в начальных классах</vt:lpstr>
      <vt:lpstr>Презентация PowerPoint</vt:lpstr>
      <vt:lpstr>Презентация PowerPoint</vt:lpstr>
      <vt:lpstr> Планируемые результаты: </vt:lpstr>
      <vt:lpstr>Формы работы на занятиях по финансовой грамотности:  фронтальная,  групповая,  парная и индивидуальная работа </vt:lpstr>
      <vt:lpstr>Презентация PowerPoint</vt:lpstr>
      <vt:lpstr>Игры,  викторины,  мини-исследования, проекты,  деловые игры,  игры-путешествия и др.</vt:lpstr>
      <vt:lpstr>Рассмотрим деньги поближе. Защита денег от подделок</vt:lpstr>
      <vt:lpstr>Наличные и безналичные деньги</vt:lpstr>
      <vt:lpstr>Игры по станциям, квест-игры</vt:lpstr>
      <vt:lpstr>Социальное партнерство. Сотрудничество с другими организациями, в том числе и с финансовыми (учебная экскурсия)</vt:lpstr>
      <vt:lpstr>Презентация PowerPoint</vt:lpstr>
      <vt:lpstr>Финансовая грамотность – залог успеха!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в начальной школе</dc:title>
  <dc:creator>Наталья Владимировна</dc:creator>
  <cp:lastModifiedBy>Колпакова Н.В.</cp:lastModifiedBy>
  <cp:revision>44</cp:revision>
  <dcterms:created xsi:type="dcterms:W3CDTF">2018-01-05T09:11:44Z</dcterms:created>
  <dcterms:modified xsi:type="dcterms:W3CDTF">2022-09-15T03:15:02Z</dcterms:modified>
</cp:coreProperties>
</file>