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9" r:id="rId2"/>
    <p:sldMasterId id="2147483724" r:id="rId3"/>
    <p:sldMasterId id="2147483727" r:id="rId4"/>
  </p:sldMasterIdLst>
  <p:notesMasterIdLst>
    <p:notesMasterId r:id="rId28"/>
  </p:notesMasterIdLst>
  <p:sldIdLst>
    <p:sldId id="256" r:id="rId5"/>
    <p:sldId id="302" r:id="rId6"/>
    <p:sldId id="325" r:id="rId7"/>
    <p:sldId id="321" r:id="rId8"/>
    <p:sldId id="322" r:id="rId9"/>
    <p:sldId id="323" r:id="rId10"/>
    <p:sldId id="324" r:id="rId11"/>
    <p:sldId id="309" r:id="rId12"/>
    <p:sldId id="310" r:id="rId13"/>
    <p:sldId id="326" r:id="rId14"/>
    <p:sldId id="320" r:id="rId15"/>
    <p:sldId id="327" r:id="rId16"/>
    <p:sldId id="311" r:id="rId17"/>
    <p:sldId id="305" r:id="rId18"/>
    <p:sldId id="318" r:id="rId19"/>
    <p:sldId id="308" r:id="rId20"/>
    <p:sldId id="306" r:id="rId21"/>
    <p:sldId id="263" r:id="rId22"/>
    <p:sldId id="287" r:id="rId23"/>
    <p:sldId id="304" r:id="rId24"/>
    <p:sldId id="316" r:id="rId25"/>
    <p:sldId id="317" r:id="rId26"/>
    <p:sldId id="314" r:id="rId27"/>
  </p:sldIdLst>
  <p:sldSz cx="10691813" cy="7559675"/>
  <p:notesSz cx="6858000" cy="9144000"/>
  <p:defaultTextStyle>
    <a:defPPr>
      <a:defRPr lang="en-US"/>
    </a:defPPr>
    <a:lvl1pPr marL="0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34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52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69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87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03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22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339" algn="l" defTabSz="456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7" userDrawn="1">
          <p15:clr>
            <a:srgbClr val="A4A3A4"/>
          </p15:clr>
        </p15:guide>
        <p15:guide id="2" orient="horz" pos="975" userDrawn="1">
          <p15:clr>
            <a:srgbClr val="A4A3A4"/>
          </p15:clr>
        </p15:guide>
        <p15:guide id="3" pos="6112" userDrawn="1">
          <p15:clr>
            <a:srgbClr val="A4A3A4"/>
          </p15:clr>
        </p15:guide>
        <p15:guide id="4" orient="horz" pos="4150" userDrawn="1">
          <p15:clr>
            <a:srgbClr val="A4A3A4"/>
          </p15:clr>
        </p15:guide>
        <p15:guide id="5" orient="horz" pos="976">
          <p15:clr>
            <a:srgbClr val="A4A3A4"/>
          </p15:clr>
        </p15:guide>
        <p15:guide id="6" pos="4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009999"/>
    <a:srgbClr val="00FFFF"/>
    <a:srgbClr val="E96121"/>
    <a:srgbClr val="F2F2F2"/>
    <a:srgbClr val="A2C52D"/>
    <a:srgbClr val="1398D6"/>
    <a:srgbClr val="A88C54"/>
    <a:srgbClr val="2B438E"/>
    <a:srgbClr val="29A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3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6" y="120"/>
      </p:cViewPr>
      <p:guideLst>
        <p:guide pos="487"/>
        <p:guide orient="horz" pos="975"/>
        <p:guide pos="6112"/>
        <p:guide orient="horz" pos="4150"/>
        <p:guide orient="horz" pos="976"/>
        <p:guide pos="48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3" d="100"/>
          <a:sy n="123" d="100"/>
        </p:scale>
        <p:origin x="490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E9675-295A-0243-AB77-2660C53AF8F4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5AE28-77C4-A94D-9F91-7D0D518A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61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3941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27881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1824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55763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69704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83645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597583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11524" algn="l" defTabSz="102788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6908359" y="3"/>
            <a:ext cx="3782622" cy="22522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23023" y="3865781"/>
            <a:ext cx="1054758" cy="3658734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=""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/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86147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8457234" y="0"/>
            <a:ext cx="2233748" cy="19501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191441" y="6942506"/>
            <a:ext cx="3427372" cy="461162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53975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45714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457143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6908359" y="-2"/>
            <a:ext cx="3782622" cy="22522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23023" y="3865780"/>
            <a:ext cx="1054758" cy="3658734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=""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3"/>
              <a:endParaRPr lang="ru-RU" sz="1500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94383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45714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457143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8457234" y="-3"/>
            <a:ext cx="2233748" cy="19501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191441" y="6942506"/>
            <a:ext cx="3427372" cy="461162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71872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905345D-402B-43CD-99B0-C269DF06C760}"/>
              </a:ext>
            </a:extLst>
          </p:cNvPr>
          <p:cNvSpPr/>
          <p:nvPr userDrawn="1"/>
        </p:nvSpPr>
        <p:spPr>
          <a:xfrm rot="10800000" flipH="1">
            <a:off x="831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6908359" y="-3"/>
            <a:ext cx="3782622" cy="22522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B6DB5F5F-A079-E9CE-10AA-F21CD002416B}"/>
              </a:ext>
            </a:extLst>
          </p:cNvPr>
          <p:cNvGrpSpPr/>
          <p:nvPr userDrawn="1"/>
        </p:nvGrpSpPr>
        <p:grpSpPr>
          <a:xfrm>
            <a:off x="-123023" y="3865779"/>
            <a:ext cx="1054758" cy="3658734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:a16="http://schemas.microsoft.com/office/drawing/2014/main" xmlns="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 sz="1524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xmlns="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xmlns="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xmlns="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84230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905345D-402B-43CD-99B0-C269DF06C760}"/>
              </a:ext>
            </a:extLst>
          </p:cNvPr>
          <p:cNvSpPr/>
          <p:nvPr userDrawn="1"/>
        </p:nvSpPr>
        <p:spPr>
          <a:xfrm rot="10800000" flipH="1">
            <a:off x="831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8457234" y="-4"/>
            <a:ext cx="2233748" cy="19501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ADB02F70-3DE9-DACE-2838-F5E9E8F78238}"/>
              </a:ext>
            </a:extLst>
          </p:cNvPr>
          <p:cNvGrpSpPr/>
          <p:nvPr userDrawn="1"/>
        </p:nvGrpSpPr>
        <p:grpSpPr>
          <a:xfrm>
            <a:off x="191441" y="6942506"/>
            <a:ext cx="3427372" cy="461162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xmlns="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xmlns="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xmlns="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:a16="http://schemas.microsoft.com/office/drawing/2014/main" xmlns="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:a16="http://schemas.microsoft.com/office/drawing/2014/main" xmlns="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xmlns="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:a16="http://schemas.microsoft.com/office/drawing/2014/main" xmlns="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xmlns="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:a16="http://schemas.microsoft.com/office/drawing/2014/main" xmlns="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 sz="1524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615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6908359" y="3"/>
            <a:ext cx="3782622" cy="22522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23023" y="3865781"/>
            <a:ext cx="1054758" cy="3658734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=""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25465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830" y="0"/>
            <a:ext cx="10690980" cy="7559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2" y="233204"/>
            <a:ext cx="10691813" cy="7093268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8457234" y="0"/>
            <a:ext cx="2233748" cy="1950147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191441" y="6942506"/>
            <a:ext cx="3427372" cy="461162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=""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=""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=""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=""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=""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=""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=""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=""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=""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45695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4" y="402484"/>
            <a:ext cx="9221689" cy="1461188"/>
          </a:xfrm>
          <a:prstGeom prst="rect">
            <a:avLst/>
          </a:prstGeom>
        </p:spPr>
        <p:txBody>
          <a:bodyPr vert="horz" lIns="91383" tIns="45692" rIns="91383" bIns="45692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4" y="2012414"/>
            <a:ext cx="9221689" cy="4796544"/>
          </a:xfrm>
          <a:prstGeom prst="rect">
            <a:avLst/>
          </a:prstGeom>
        </p:spPr>
        <p:txBody>
          <a:bodyPr vert="horz" lIns="91383" tIns="45692" rIns="91383" bIns="4569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8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0406-15B7-4093-A69D-2D1FF74F0C53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5" y="7006708"/>
            <a:ext cx="3608487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8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ACB58-715D-40CA-BF92-946E3E18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0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</p:sldLayoutIdLst>
  <p:txStyles>
    <p:titleStyle>
      <a:lvl1pPr algn="l" defTabSz="1007320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30" indent="-251830" algn="l" defTabSz="1007320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549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15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81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47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132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27379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77745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28111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6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32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98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39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302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959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62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2928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4" y="402484"/>
            <a:ext cx="9221689" cy="1461188"/>
          </a:xfrm>
          <a:prstGeom prst="rect">
            <a:avLst/>
          </a:prstGeom>
        </p:spPr>
        <p:txBody>
          <a:bodyPr vert="horz" lIns="91428" tIns="45715" rIns="91428" bIns="45715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4" y="2012414"/>
            <a:ext cx="9221689" cy="4796544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4"/>
            <a:ext cx="2405658" cy="402483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43"/>
            <a:fld id="{98200406-15B7-4093-A69D-2D1FF74F0C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143"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5" y="7006704"/>
            <a:ext cx="3608487" cy="402483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4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4"/>
            <a:ext cx="2405658" cy="402483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43"/>
            <a:fld id="{486ACB58-715D-40CA-BF92-946E3E18D9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14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9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xStyles>
    <p:titleStyle>
      <a:lvl1pPr algn="l" defTabSz="1007819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55" indent="-251955" algn="l" defTabSz="1007819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5864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773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682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591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502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410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319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229" indent="-251955" algn="l" defTabSz="100781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09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19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28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36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47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455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365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274" algn="l" defTabSz="10078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4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4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2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8200406-15B7-4093-A69D-2D1FF74F0C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5" y="7006702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2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6ACB58-715D-40CA-BF92-946E3E18D9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2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4" y="402484"/>
            <a:ext cx="9221689" cy="1461188"/>
          </a:xfrm>
          <a:prstGeom prst="rect">
            <a:avLst/>
          </a:prstGeom>
        </p:spPr>
        <p:txBody>
          <a:bodyPr vert="horz" lIns="91383" tIns="45692" rIns="91383" bIns="45692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4" y="2012414"/>
            <a:ext cx="9221689" cy="4796544"/>
          </a:xfrm>
          <a:prstGeom prst="rect">
            <a:avLst/>
          </a:prstGeom>
        </p:spPr>
        <p:txBody>
          <a:bodyPr vert="horz" lIns="91383" tIns="45692" rIns="91383" bIns="4569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8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0406-15B7-4093-A69D-2D1FF74F0C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5" y="7006708"/>
            <a:ext cx="3608487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8"/>
            <a:ext cx="2405658" cy="402483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ACB58-715D-40CA-BF92-946E3E18D9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3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1007320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30" indent="-251830" algn="l" defTabSz="1007320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549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15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81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47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132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273790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77745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281111" indent="-251830" algn="l" defTabSz="100732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6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32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98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39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302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959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62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29280" algn="l" defTabSz="10073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EahmMaVRLoBEqQ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k.yandex.ru/i/8p9y6KHc0skJS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tochka-rosta-meroprijatija/metodicheskij-den-dlja-centrov-obrazovanija-tochka-rosta-2023-realizacija-regionalnoj-modeli-nastavnichestva-posredstvom-obedinenija-resursov-infrastruktury-nacionalnogo-proekta-obrazovanie-v-altajsko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ayseducaltai.ru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hyperlink" Target="https://t.me/+VC2Id8SmfToxMzI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tochkarosta_official" TargetMode="External"/><Relationship Id="rId2" Type="http://schemas.openxmlformats.org/officeDocument/2006/relationships/hyperlink" Target="https://t.me/TR_metod/242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hyperlink" Target="https://vk.com/tochkarosta_official?w=wall-196554063_226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pcenter.ru/national-project/informacionnoe-soprovozhdenie/tochka-rosta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pcenter.ru/national-project/informacionnoe-soprovozhdenie/tochka-rosta/ruk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hyperlink" Target="https://forms.yandex.ru/cloud/64fe7712f47e739df183ba88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centr-obrazovanija-cifrovogo-i-gumanitarnogo-profilej-tochka-rosta/normativno-pravovaja-baza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ro22.ru/centr-obrazovanija-cifrovogo-i-gumanitarnogo-profilej-tochka-rosta/normativno-pravovaja-baza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polosina@22edu.ru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cloud.mpcenter.ru/d/s/sn7KjgioIScKoxKRi662QboSVKuXgTWC/kCOP5FGPyywPfxQjPxi1hu30tVqeLp3t-srBAHVYlSw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vk.com/video-151667500_456239490?t=1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D45FD5-B454-4BEA-AB56-2392A660042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38480" y="2334526"/>
            <a:ext cx="9668122" cy="11506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Вопросы организационно-методического сопровождения работы </a:t>
            </a:r>
            <a:br>
              <a:rPr lang="ru-RU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центров «Точка роста» в 2023-2024 </a:t>
            </a:r>
            <a:r>
              <a:rPr lang="ru-RU" sz="32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у.г</a:t>
            </a:r>
            <a:r>
              <a:rPr lang="ru-RU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ru-RU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601284-C97B-4C77-AE21-6194874DE87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74056" y="4363786"/>
            <a:ext cx="6196970" cy="5185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100" dirty="0" smtClean="0">
                <a:latin typeface="Century Gothic" panose="020B0502020202020204" pitchFamily="34" charset="0"/>
              </a:rPr>
              <a:t>21 сентября </a:t>
            </a:r>
            <a:r>
              <a:rPr lang="ru-RU" sz="2100" dirty="0">
                <a:latin typeface="Century Gothic" panose="020B0502020202020204" pitchFamily="34" charset="0"/>
              </a:rPr>
              <a:t>2023 </a:t>
            </a:r>
            <a:r>
              <a:rPr lang="ru-RU" sz="2100" dirty="0" smtClean="0">
                <a:latin typeface="Century Gothic" panose="020B0502020202020204" pitchFamily="34" charset="0"/>
              </a:rPr>
              <a:t>г.</a:t>
            </a:r>
            <a:endParaRPr lang="ru-RU" sz="21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Национальный проект «Образование» |">
            <a:extLst>
              <a:ext uri="{FF2B5EF4-FFF2-40B4-BE49-F238E27FC236}">
                <a16:creationId xmlns="" xmlns:a16="http://schemas.microsoft.com/office/drawing/2014/main" id="{1EA5582B-3501-856C-1505-C6F9D9E9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98" y="70447"/>
            <a:ext cx="1435646" cy="14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AC3ACE74-3BDE-44DE-AA2F-9A6B2A88231D}"/>
              </a:ext>
            </a:extLst>
          </p:cNvPr>
          <p:cNvGrpSpPr/>
          <p:nvPr/>
        </p:nvGrpSpPr>
        <p:grpSpPr>
          <a:xfrm>
            <a:off x="166988" y="177159"/>
            <a:ext cx="1128974" cy="1145785"/>
            <a:chOff x="756270" y="311366"/>
            <a:chExt cx="1582169" cy="1582169"/>
          </a:xfrm>
        </p:grpSpPr>
        <p:sp>
          <p:nvSpPr>
            <p:cNvPr id="15" name="Овал 14">
              <a:extLst>
                <a:ext uri="{FF2B5EF4-FFF2-40B4-BE49-F238E27FC236}">
                  <a16:creationId xmlns="" xmlns:a16="http://schemas.microsoft.com/office/drawing/2014/main" id="{1B595301-56F7-4F81-9E0F-17F4B4C2389F}"/>
                </a:ext>
              </a:extLst>
            </p:cNvPr>
            <p:cNvSpPr/>
            <p:nvPr/>
          </p:nvSpPr>
          <p:spPr>
            <a:xfrm>
              <a:off x="756270" y="311366"/>
              <a:ext cx="1582169" cy="1582169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220C0310-C9BA-4F60-91B4-11D8CA588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632" y="590168"/>
              <a:ext cx="1035536" cy="936124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0335080-9E1A-BDD9-456E-52A2F5820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72" y="93436"/>
            <a:ext cx="3827339" cy="125154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869863" y="5568803"/>
            <a:ext cx="4821955" cy="1754270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pPr algn="just" defTabSz="913834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</a:rPr>
              <a:t>Горбатова Ольга Николаевна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кандидат педагогических наук, заведующий кафедрой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</a:rPr>
              <a:t>естественно-научного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образования КАУ ДПО «АИРО имени А.М.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Calibri"/>
              </a:rPr>
              <a:t>Топорова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», руководитель отделения по естественнонаучным дисциплинам краевого УМО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765" y="297110"/>
            <a:ext cx="13716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96" y="295808"/>
            <a:ext cx="885662" cy="102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3181" y="6668491"/>
            <a:ext cx="53435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https://forms.yandex.ru/cloud/64fe7712f47e739df183ba88/</a:t>
            </a:r>
            <a:endParaRPr lang="ru-RU" dirty="0"/>
          </a:p>
        </p:txBody>
      </p:sp>
      <p:pic>
        <p:nvPicPr>
          <p:cNvPr id="6" name="Picture 2" descr="http://qrcoder.ru/code/?https%3A%2F%2Fforms.yandex.ru%2Fcloud%2F64fe7712f47e739df183ba88%2F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5" y="4983626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8877" y="5568803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форма для регистрации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796" t="13015" r="22941" b="12376"/>
          <a:stretch/>
        </p:blipFill>
        <p:spPr>
          <a:xfrm>
            <a:off x="477850" y="424542"/>
            <a:ext cx="3170226" cy="32244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003" t="14581" r="22588" b="14100"/>
          <a:stretch/>
        </p:blipFill>
        <p:spPr>
          <a:xfrm>
            <a:off x="4271666" y="206826"/>
            <a:ext cx="6420147" cy="6073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3612" y="3896748"/>
            <a:ext cx="22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Заявки до 12 октября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68113" y="6601104"/>
            <a:ext cx="53435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https://iro22.ru/centr-obrazovanija-cifrovogo-i-gumanitarnogo-profilej-tochka-rosta/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2233" y="6231772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Положение на странице: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627666" y="4602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49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9941" y="263392"/>
            <a:ext cx="651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Форма для сбора информации об успехах школьников и результативности работы учителей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378" t="7841" r="26556" b="10966"/>
          <a:stretch/>
        </p:blipFill>
        <p:spPr>
          <a:xfrm>
            <a:off x="292231" y="909723"/>
            <a:ext cx="4034672" cy="61289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88649" y="1919476"/>
            <a:ext cx="5343525" cy="306545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формирования отчета по Алтайскому краю за период с января по сентябрь 2023 просим до 20 сентября 2023 г. заполнить формы: 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https://disk.yandex.ru/i/EahmMaVRLoBEqQ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(данные о педагогах)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https://disk.yandex.ru/i/8p9y6KHc0skJSg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(данные об обучающихся).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Далее необходимо пополнять сведениями формы ежеквартально.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предоставления  информации за IV квартал 2023 г. – до 15 декабря 2023 г. Формы для заполнения (файлы совместного доступа) доступны постоянно.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3808" y="5514679"/>
            <a:ext cx="571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Письмо размещено в ТК «Точка роста. Алтайский край»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18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72764"/>
            <a:ext cx="10691813" cy="601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16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332" y="325594"/>
            <a:ext cx="2896263" cy="21721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50867"/>
            <a:ext cx="75643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Inter"/>
              </a:rPr>
              <a:t>12 апреля 2023 года на базе ФГБОУ ВО «Алтайский государственный педагогический университет» прошел Методический день для центров образования «Точка роста – 2023» </a:t>
            </a:r>
            <a:r>
              <a:rPr lang="ru-RU" sz="1600" b="1" dirty="0">
                <a:solidFill>
                  <a:srgbClr val="000000"/>
                </a:solidFill>
                <a:latin typeface="Inter"/>
              </a:rPr>
              <a:t>«Реализация региональной модели наставничества посредством объединения ресурсов инфраструктуры национального проекта «Образование».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056" y="1574306"/>
            <a:ext cx="7207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https://iro22.ru/tochka-rosta-meroprijatija/metodicheskij-den-dlja-centrov-obrazovanija-tochka-rosta-2023-realizacija-regionalnoj-modeli-nastavnichestva-posredstvom-obedinenija-resursov-infrastruktury-nacionalnogo-proekta-obrazovanie-v-altajsko</a:t>
            </a:r>
            <a:r>
              <a:rPr lang="en-US" sz="1200" dirty="0" smtClean="0">
                <a:hlinkClick r:id="rId3"/>
              </a:rPr>
              <a:t>/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492051"/>
              </p:ext>
            </p:extLst>
          </p:nvPr>
        </p:nvGraphicFramePr>
        <p:xfrm>
          <a:off x="0" y="3467464"/>
          <a:ext cx="10691812" cy="3976108"/>
        </p:xfrm>
        <a:graphic>
          <a:graphicData uri="http://schemas.openxmlformats.org/drawingml/2006/table">
            <a:tbl>
              <a:tblPr/>
              <a:tblGrid>
                <a:gridCol w="10691812"/>
              </a:tblGrid>
              <a:tr h="431212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Учитель будущего поколения России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err="1">
                          <a:solidFill>
                            <a:srgbClr val="C00000"/>
                          </a:solidFill>
                          <a:effectLst/>
                        </a:rPr>
                        <a:t>Вайцель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 Денис Эдуардович</a:t>
                      </a:r>
                      <a:r>
                        <a:rPr lang="ru-RU" sz="1200" dirty="0">
                          <a:effectLst/>
                        </a:rPr>
                        <a:t>, руководитель Педагогического технопарка «</a:t>
                      </a:r>
                      <a:r>
                        <a:rPr lang="ru-RU" sz="1200" dirty="0" err="1">
                          <a:effectLst/>
                        </a:rPr>
                        <a:t>Кванториум</a:t>
                      </a:r>
                      <a:r>
                        <a:rPr lang="ru-RU" sz="1200" dirty="0">
                          <a:effectLst/>
                        </a:rPr>
                        <a:t>» имени П.К. Одинцова и Л.А. Одинцовой ФГБОУ ВО «Алтайский государственный педагогический университет»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1212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Центры «Точка роста» Алтайского края на карте экосистемы Национального проекта «Образование»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Горбатова Ольга Николаевна</a:t>
                      </a:r>
                      <a:r>
                        <a:rPr lang="ru-RU" sz="1200" dirty="0">
                          <a:effectLst/>
                        </a:rPr>
                        <a:t>, канд. </a:t>
                      </a:r>
                      <a:r>
                        <a:rPr lang="ru-RU" sz="1200" dirty="0" err="1">
                          <a:effectLst/>
                        </a:rPr>
                        <a:t>пед</a:t>
                      </a:r>
                      <a:r>
                        <a:rPr lang="ru-RU" sz="1200" dirty="0">
                          <a:effectLst/>
                        </a:rPr>
                        <a:t>. наук, заведующий кафедрой естественно-научного образования КАУ ДПО «АИРО имени А.М. </a:t>
                      </a:r>
                      <a:r>
                        <a:rPr lang="ru-RU" sz="1200" dirty="0" err="1">
                          <a:effectLst/>
                        </a:rPr>
                        <a:t>Топорова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8644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Цифровая лаборатория «</a:t>
                      </a:r>
                      <a:r>
                        <a:rPr lang="ru-RU" sz="1200" i="1" dirty="0" err="1">
                          <a:effectLst/>
                        </a:rPr>
                        <a:t>Releon</a:t>
                      </a:r>
                      <a:r>
                        <a:rPr lang="ru-RU" sz="1200" i="1" dirty="0">
                          <a:effectLst/>
                        </a:rPr>
                        <a:t>» как средство реализации лабораторного практикума по учебному предмету «Физика» на базе центра «Точка роста»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err="1">
                          <a:solidFill>
                            <a:srgbClr val="C00000"/>
                          </a:solidFill>
                          <a:effectLst/>
                        </a:rPr>
                        <a:t>Скулов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 Павел Владимирович</a:t>
                      </a:r>
                      <a:r>
                        <a:rPr lang="ru-RU" sz="1200" dirty="0">
                          <a:effectLst/>
                        </a:rPr>
                        <a:t>, канд. </a:t>
                      </a:r>
                      <a:r>
                        <a:rPr lang="ru-RU" sz="1200" dirty="0" err="1">
                          <a:effectLst/>
                        </a:rPr>
                        <a:t>пед</a:t>
                      </a:r>
                      <a:r>
                        <a:rPr lang="ru-RU" sz="1200" dirty="0">
                          <a:effectLst/>
                        </a:rPr>
                        <a:t>. наук, доцент кафедры физики и методики обучения физике ФГБОУ ВО «Алтайский государственный педагогический университет»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8644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 err="1">
                          <a:effectLst/>
                        </a:rPr>
                        <a:t>Нейротехнологии</a:t>
                      </a:r>
                      <a:r>
                        <a:rPr lang="ru-RU" sz="1200" i="1" dirty="0">
                          <a:effectLst/>
                        </a:rPr>
                        <a:t> юным исследователям и инженерам: анализ возможностей цифровой лаборатории по </a:t>
                      </a:r>
                      <a:r>
                        <a:rPr lang="ru-RU" sz="1200" i="1" dirty="0" err="1">
                          <a:effectLst/>
                        </a:rPr>
                        <a:t>нейротехнологиям</a:t>
                      </a:r>
                      <a:r>
                        <a:rPr lang="ru-RU" sz="1200" i="1" dirty="0">
                          <a:effectLst/>
                        </a:rPr>
                        <a:t> «</a:t>
                      </a:r>
                      <a:r>
                        <a:rPr lang="ru-RU" sz="1200" i="1" dirty="0" err="1">
                          <a:effectLst/>
                        </a:rPr>
                        <a:t>BitronicsLAB</a:t>
                      </a:r>
                      <a:r>
                        <a:rPr lang="ru-RU" sz="1200" i="1" dirty="0">
                          <a:effectLst/>
                        </a:rPr>
                        <a:t>»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Пашков Артем Петрович</a:t>
                      </a:r>
                      <a:r>
                        <a:rPr lang="ru-RU" sz="1200" dirty="0">
                          <a:effectLst/>
                        </a:rPr>
                        <a:t>, канд. мед. наук, заведующий кафедрой медицинских знаний и безопасности жизнедеятельности ФГБОУ ВО «Алтайский государственный педагогический университет»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118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Робототехника в Точках Роста: современная практика и перспективы развития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Пузырная Елена Викторовна</a:t>
                      </a:r>
                      <a:r>
                        <a:rPr lang="ru-RU" sz="1200" dirty="0">
                          <a:effectLst/>
                        </a:rPr>
                        <a:t>, руководитель Ассоциации «Образовательная робототехника в Алтайском крае»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1212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Моя педагогическая практика на базе центра «Точка роста»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err="1">
                          <a:solidFill>
                            <a:srgbClr val="C00000"/>
                          </a:solidFill>
                          <a:effectLst/>
                        </a:rPr>
                        <a:t>Менькин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 Владислав Евгеньевич</a:t>
                      </a:r>
                      <a:r>
                        <a:rPr lang="ru-RU" sz="1200" dirty="0">
                          <a:effectLst/>
                        </a:rPr>
                        <a:t>, студент 4 курса Института истории, социальных коммуникаций и права ФГБОУ ВО «Алтайский государственный педагогический университет»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3593">
                <a:tc>
                  <a:txBody>
                    <a:bodyPr/>
                    <a:lstStyle/>
                    <a:p>
                      <a:pPr fontAlgn="t"/>
                      <a:r>
                        <a:rPr lang="ru-RU" sz="1200" i="1">
                          <a:effectLst/>
                        </a:rPr>
                        <a:t>с докладами по видеосвязи</a:t>
                      </a:r>
                      <a:endParaRPr lang="ru-RU" sz="1200">
                        <a:effectLst/>
                      </a:endParaRP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1212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Из опыта организации учебно-исследовательской деятельности школьников на базе центра «Точка роста</a:t>
                      </a:r>
                      <a:r>
                        <a:rPr lang="ru-RU" sz="1200" dirty="0">
                          <a:effectLst/>
                        </a:rPr>
                        <a:t>». 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Петровских Сергей Анатольевич</a:t>
                      </a:r>
                      <a:r>
                        <a:rPr lang="ru-RU" sz="1200" dirty="0">
                          <a:effectLst/>
                        </a:rPr>
                        <a:t>, учитель физики; </a:t>
                      </a:r>
                      <a:r>
                        <a:rPr lang="ru-RU" sz="1200" dirty="0" err="1">
                          <a:effectLst/>
                        </a:rPr>
                        <a:t>Найданова</a:t>
                      </a:r>
                      <a:r>
                        <a:rPr lang="ru-RU" sz="1200" dirty="0">
                          <a:effectLst/>
                        </a:rPr>
                        <a:t> Анастасия, </a:t>
                      </a:r>
                      <a:r>
                        <a:rPr lang="ru-RU" sz="1200" dirty="0" err="1">
                          <a:effectLst/>
                        </a:rPr>
                        <a:t>Ахминеева</a:t>
                      </a:r>
                      <a:r>
                        <a:rPr lang="ru-RU" sz="1200" dirty="0">
                          <a:effectLst/>
                        </a:rPr>
                        <a:t> Татьяна, ученицы 9 класса МОУ «Егорьевская СОШ» Егорьевского района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1212">
                <a:tc>
                  <a:txBody>
                    <a:bodyPr/>
                    <a:lstStyle/>
                    <a:p>
                      <a:pPr fontAlgn="t"/>
                      <a:r>
                        <a:rPr lang="ru-RU" sz="1200" i="1" dirty="0">
                          <a:effectLst/>
                        </a:rPr>
                        <a:t>Новые практики наставничества. О проведении телемоста со </a:t>
                      </a:r>
                      <a:r>
                        <a:rPr lang="ru-RU" sz="1200" i="1" dirty="0" err="1">
                          <a:effectLst/>
                        </a:rPr>
                        <a:t>Степовской</a:t>
                      </a:r>
                      <a:r>
                        <a:rPr lang="ru-RU" sz="1200" i="1" dirty="0">
                          <a:effectLst/>
                        </a:rPr>
                        <a:t> школой </a:t>
                      </a:r>
                      <a:r>
                        <a:rPr lang="ru-RU" sz="1200" i="1" dirty="0" err="1">
                          <a:effectLst/>
                        </a:rPr>
                        <a:t>Славяносербского</a:t>
                      </a:r>
                      <a:r>
                        <a:rPr lang="ru-RU" sz="1200" i="1" dirty="0">
                          <a:effectLst/>
                        </a:rPr>
                        <a:t> района Луганской Народной Республики.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err="1">
                          <a:solidFill>
                            <a:srgbClr val="C00000"/>
                          </a:solidFill>
                          <a:effectLst/>
                        </a:rPr>
                        <a:t>Собакарь</a:t>
                      </a:r>
                      <a:r>
                        <a:rPr lang="ru-RU" sz="1200" dirty="0">
                          <a:solidFill>
                            <a:srgbClr val="C00000"/>
                          </a:solidFill>
                          <a:effectLst/>
                        </a:rPr>
                        <a:t> Ольга Ивановна</a:t>
                      </a:r>
                      <a:r>
                        <a:rPr lang="ru-RU" sz="1200" dirty="0">
                          <a:effectLst/>
                        </a:rPr>
                        <a:t>, руководитель центра образования «Точка роста» МБОУ «</a:t>
                      </a:r>
                      <a:r>
                        <a:rPr lang="ru-RU" sz="1200" dirty="0" err="1">
                          <a:effectLst/>
                        </a:rPr>
                        <a:t>Санниковская</a:t>
                      </a:r>
                      <a:r>
                        <a:rPr lang="ru-RU" sz="1200" dirty="0">
                          <a:effectLst/>
                        </a:rPr>
                        <a:t> СОШ» Первомайского района </a:t>
                      </a:r>
                      <a:r>
                        <a:rPr lang="ru-RU" sz="1200" i="1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568867"/>
              </p:ext>
            </p:extLst>
          </p:nvPr>
        </p:nvGraphicFramePr>
        <p:xfrm>
          <a:off x="1" y="2220637"/>
          <a:ext cx="10691812" cy="1153864"/>
        </p:xfrm>
        <a:graphic>
          <a:graphicData uri="http://schemas.openxmlformats.org/drawingml/2006/table">
            <a:tbl>
              <a:tblPr/>
              <a:tblGrid>
                <a:gridCol w="10691812"/>
              </a:tblGrid>
              <a:tr h="319239"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</a:rPr>
                        <a:t>С приветствием выступили:</a:t>
                      </a:r>
                    </a:p>
                    <a:p>
                      <a:pPr fontAlgn="t"/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</a:rPr>
                        <a:t>Лазаренко 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Ирина Рудольфовна</a:t>
                      </a:r>
                      <a:r>
                        <a:rPr lang="ru-RU" sz="1400" dirty="0">
                          <a:effectLst/>
                        </a:rPr>
                        <a:t>, ректор ФГБОУ ВО «Алтайский государственный педагогический университет», д-р </a:t>
                      </a:r>
                      <a:r>
                        <a:rPr lang="ru-RU" sz="1400" dirty="0" err="1">
                          <a:effectLst/>
                        </a:rPr>
                        <a:t>пед</a:t>
                      </a:r>
                      <a:r>
                        <a:rPr lang="ru-RU" sz="1400" dirty="0">
                          <a:effectLst/>
                        </a:rPr>
                        <a:t>. наук, профессор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4945"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</a:rPr>
                        <a:t>Воробьев Михаил Владимирович</a:t>
                      </a:r>
                      <a:r>
                        <a:rPr lang="ru-RU" sz="1400" dirty="0">
                          <a:effectLst/>
                        </a:rPr>
                        <a:t>, начальник управления методологии и экспертно-организационного сопровождения проектной деятельности; Попова Дарья Юрьевна, начальник отдела методологического сопровождения проектов в сфере общего и дополнительного образования ФГАУ «Центр просветительских инициатив Министерства просвещения Российской Федерации»</a:t>
                      </a:r>
                    </a:p>
                  </a:txBody>
                  <a:tcPr marL="43533" marR="43533" marT="21766" marB="21766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917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96560" y="524566"/>
            <a:ext cx="53435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Методический день для центров «Точка роста» в рамках Дней образования на Алтае – 2023 </a:t>
            </a:r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(«</a:t>
            </a:r>
            <a:r>
              <a:rPr lang="ru-RU" dirty="0">
                <a:solidFill>
                  <a:srgbClr val="C00000"/>
                </a:solidFill>
              </a:rPr>
              <a:t>Парад площадок, входящих в инфраструктуру национального проекта «Образование»)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6463" y="2041794"/>
            <a:ext cx="5383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Центр опережающей профессиональной подготовки</a:t>
            </a:r>
          </a:p>
          <a:p>
            <a:pPr algn="ctr"/>
            <a:r>
              <a:rPr lang="ru-RU" dirty="0" smtClean="0"/>
              <a:t>1 ноября 2023 г. </a:t>
            </a:r>
          </a:p>
          <a:p>
            <a:pPr algn="ctr"/>
            <a:r>
              <a:rPr lang="ru-RU" dirty="0" smtClean="0"/>
              <a:t>для Точек роста 2023 г. </a:t>
            </a:r>
            <a:endParaRPr lang="ru-RU" dirty="0"/>
          </a:p>
        </p:txBody>
      </p:sp>
      <p:pic>
        <p:nvPicPr>
          <p:cNvPr id="4097" name="Picture 1" descr="D:\OLLY\SCOOL\Работа АКИПКРО\Кафедра\2022-2023\Точки роста\Визит ЦПИ_12_13_07_2023_фото\20230713_144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172" y="1063795"/>
            <a:ext cx="3504141" cy="262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375" y="3154320"/>
            <a:ext cx="5901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Подробная информация на сайте: </a:t>
            </a:r>
            <a:r>
              <a:rPr lang="en-US" dirty="0">
                <a:hlinkClick r:id="rId3"/>
              </a:rPr>
              <a:t>http://dayseducaltai.ru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Заявки по форме.</a:t>
            </a:r>
            <a:endParaRPr lang="ru-RU" dirty="0"/>
          </a:p>
        </p:txBody>
      </p:sp>
      <p:sp>
        <p:nvSpPr>
          <p:cNvPr id="2" name="AutoShape 2" descr="Лектор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105" y="3951191"/>
            <a:ext cx="3457208" cy="25929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79" y="4037886"/>
            <a:ext cx="3650407" cy="27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30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125" y="591419"/>
            <a:ext cx="8276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 октября 2023 г. будет проведен </a:t>
            </a:r>
            <a:r>
              <a:rPr lang="ru-RU" dirty="0" smtClean="0">
                <a:solidFill>
                  <a:srgbClr val="FF0000"/>
                </a:solidFill>
              </a:rPr>
              <a:t>очный</a:t>
            </a:r>
            <a:r>
              <a:rPr lang="ru-RU" dirty="0" smtClean="0"/>
              <a:t> семинар на базе АИРО по вопросам использования нового оборудования ТР-2023. </a:t>
            </a:r>
            <a:r>
              <a:rPr lang="ru-RU" dirty="0" smtClean="0">
                <a:solidFill>
                  <a:srgbClr val="FF0000"/>
                </a:solidFill>
              </a:rPr>
              <a:t>Присылайте вопросы к семинару</a:t>
            </a:r>
            <a:r>
              <a:rPr lang="ru-RU" dirty="0" smtClean="0">
                <a:solidFill>
                  <a:srgbClr val="FF0000"/>
                </a:solidFill>
              </a:rPr>
              <a:t>. Информационное письмо размещено в ТК.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6695" y="1441291"/>
            <a:ext cx="358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Курсы повышения квалификации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781112"/>
              </p:ext>
            </p:extLst>
          </p:nvPr>
        </p:nvGraphicFramePr>
        <p:xfrm>
          <a:off x="203123" y="1988043"/>
          <a:ext cx="10236276" cy="4584470"/>
        </p:xfrm>
        <a:graphic>
          <a:graphicData uri="http://schemas.openxmlformats.org/drawingml/2006/table">
            <a:tbl>
              <a:tblPr/>
              <a:tblGrid>
                <a:gridCol w="282521"/>
                <a:gridCol w="2163949"/>
                <a:gridCol w="2256075"/>
                <a:gridCol w="845516"/>
                <a:gridCol w="2726944"/>
                <a:gridCol w="751343"/>
                <a:gridCol w="659216"/>
                <a:gridCol w="550712"/>
              </a:tblGrid>
              <a:tr h="703667">
                <a:tc>
                  <a:txBody>
                    <a:bodyPr/>
                    <a:lstStyle/>
                    <a:p>
                      <a:pPr marL="1079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marR="476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программ повышения квалификации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часов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999">
                <a:tc>
                  <a:txBody>
                    <a:bodyPr/>
                    <a:lstStyle/>
                    <a:p>
                      <a:pPr marL="1079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Учителя биологии, химии, физики центров «Точка роста», использующие в образовательном процессе оборудование, поступившее в центры образования «Точка роста»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17.10 по 2.11 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Ждем заявки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Очно-заочная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 оборудования центра «Точка роста» в обучении предметам естественнонаучного цикла (биология, химия, физика)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999">
                <a:tc>
                  <a:txBody>
                    <a:bodyPr/>
                    <a:lstStyle/>
                    <a:p>
                      <a:pPr marL="1079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marR="476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 общеобразовательных организаций, использующие в образовательном процессе оборудование по робототехнике, поступившее в центры образования «Точка роста»</a:t>
                      </a: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8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Ждем заявки</a:t>
                      </a:r>
                    </a:p>
                    <a:p>
                      <a:pPr marL="78740" marR="958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полугодие 2024 г.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704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Обучение робототехнике в центре «Точка роста»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</a:t>
                      </a: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6976" marR="1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837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ьная выноска 3"/>
          <p:cNvSpPr/>
          <p:nvPr/>
        </p:nvSpPr>
        <p:spPr>
          <a:xfrm>
            <a:off x="390033" y="657693"/>
            <a:ext cx="6878033" cy="18288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72451" y="833429"/>
            <a:ext cx="5343525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Здравствуйте, Ольга Николаевна, скажите если учителя не прошли Московские курсы по ТР (по разным причинам), они могут пройти другие, например, на сайте "Мой университет". Будут ли такие курсы считаться (для проверяющих)?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87399" y="3037117"/>
            <a:ext cx="8886056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Не </a:t>
            </a:r>
            <a:r>
              <a:rPr lang="ru-RU" dirty="0"/>
              <a:t>обязательно проходить именно московские курсы. Можно пройти курсы в АИРО по Точкам роста. Если нет желания учиться в Алтайском институте развития образования, то можно пройти в другой образовательной организации, которая зафиксирована в   Приказе Министерства просвещения РФ от 28 февраля 2022 г. N 96 “Об утверждении перечня организаций, осуществляющих научно-методическое и методическое обеспечение образовательной деятельности по реализации основных общеобразовательных программ в соответствии с федеральными государственными образовательными стандартами общего образования”.</a:t>
            </a:r>
          </a:p>
        </p:txBody>
      </p:sp>
    </p:spTree>
    <p:extLst>
      <p:ext uri="{BB962C8B-B14F-4D97-AF65-F5344CB8AC3E}">
        <p14:creationId xmlns:p14="http://schemas.microsoft.com/office/powerpoint/2010/main" val="2776371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t="13190" r="4941" b="9520"/>
          <a:stretch/>
        </p:blipFill>
        <p:spPr bwMode="auto">
          <a:xfrm>
            <a:off x="350875" y="21192"/>
            <a:ext cx="9909544" cy="753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4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0335080-9E1A-BDD9-456E-52A2F5820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218" y="6578855"/>
            <a:ext cx="2069666" cy="6767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31721" y="137626"/>
            <a:ext cx="6192688" cy="369322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charset="0"/>
              </a:rPr>
              <a:t>Сайт КАУ </a:t>
            </a:r>
            <a:r>
              <a:rPr lang="ru-RU" b="1" dirty="0">
                <a:latin typeface="Arial" charset="0"/>
              </a:rPr>
              <a:t>ДПО «АИРО имени А.М. </a:t>
            </a:r>
            <a:r>
              <a:rPr lang="ru-RU" b="1" dirty="0" err="1">
                <a:latin typeface="Arial" charset="0"/>
              </a:rPr>
              <a:t>Топорова</a:t>
            </a:r>
            <a:r>
              <a:rPr lang="ru-RU" b="1" dirty="0">
                <a:latin typeface="Arial" charset="0"/>
              </a:rPr>
              <a:t>»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31636" t="10294" r="50124" b="72886"/>
          <a:stretch/>
        </p:blipFill>
        <p:spPr bwMode="auto">
          <a:xfrm>
            <a:off x="4024494" y="1988288"/>
            <a:ext cx="2392182" cy="13999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010347" y="5822254"/>
            <a:ext cx="2163468" cy="44656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49082" y="5822254"/>
            <a:ext cx="2285999" cy="369322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Inter"/>
              </a:rPr>
              <a:t>Опыт регионов</a:t>
            </a:r>
            <a:endParaRPr lang="ru-RU" dirty="0">
              <a:solidFill>
                <a:schemeClr val="bg1"/>
              </a:solidFill>
              <a:latin typeface="Inter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32283" y="5714867"/>
            <a:ext cx="1584251" cy="4378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923134" y="5749146"/>
            <a:ext cx="1202549" cy="369322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pPr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Конкурсы</a:t>
            </a:r>
            <a:endParaRPr lang="ru-RU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99264" y="4061334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003841" y="4061334"/>
            <a:ext cx="4572000" cy="584765"/>
          </a:xfrm>
          <a:prstGeom prst="rect">
            <a:avLst/>
          </a:prstGeom>
        </p:spPr>
        <p:txBody>
          <a:bodyPr lIns="91428" tIns="45715" rIns="91428" bIns="45715">
            <a:spAutoFit/>
          </a:bodyPr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Inter"/>
              </a:rPr>
              <a:t>Рекомендации по эффективному использованию оборудования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-1" y="1449129"/>
            <a:ext cx="3530009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Контакты региональных </a:t>
            </a:r>
            <a:r>
              <a:rPr lang="ru-RU" dirty="0" err="1" smtClean="0"/>
              <a:t>тьюторов</a:t>
            </a:r>
            <a:r>
              <a:rPr lang="ru-RU" dirty="0" smtClean="0"/>
              <a:t> и график консультаций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4797" y="4833046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Программы, методические рекомендации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0" y="3590144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Наставнические пары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78730" y="1461731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Отделения КУМО в помощь Точкам проста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530008" y="658056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Сведения о «Точках роста» Алтайского края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37985" y="3503329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Общая информация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789" y="2497781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События и мероприятия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078730" y="2484542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Нормативно-правовая база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137985" y="4646099"/>
            <a:ext cx="3381154" cy="7184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Банк лучших практик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5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0335080-9E1A-BDD9-456E-52A2F5820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218" y="6578854"/>
            <a:ext cx="2069666" cy="676781"/>
          </a:xfrm>
          <a:prstGeom prst="rect">
            <a:avLst/>
          </a:prstGeom>
        </p:spPr>
      </p:pic>
      <p:pic>
        <p:nvPicPr>
          <p:cNvPr id="3" name="Picture 2" descr="https://avatars.mds.yandex.net/i?id=5238bd869fcb2f1fa38999a3fa766e314ee08d82-849732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2" y="159656"/>
            <a:ext cx="1909221" cy="143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4106" y="1700808"/>
            <a:ext cx="3240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Оперативное текущее информационно-методическое сопровождение руководителей и педагогов центров «Точка роста» осуществляется с использованием </a:t>
            </a:r>
            <a:r>
              <a:rPr lang="ru-RU" dirty="0">
                <a:solidFill>
                  <a:srgbClr val="FF0000"/>
                </a:solidFill>
                <a:latin typeface="Arial" charset="0"/>
              </a:rPr>
              <a:t>телеграмм-канала </a:t>
            </a: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«Точка роста» Алтайский край, а также  в </a:t>
            </a:r>
            <a:r>
              <a:rPr lang="ru-RU" dirty="0">
                <a:solidFill>
                  <a:srgbClr val="FF0000"/>
                </a:solidFill>
                <a:latin typeface="Arial" charset="0"/>
              </a:rPr>
              <a:t>группах  </a:t>
            </a: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по </a:t>
            </a:r>
            <a:r>
              <a:rPr lang="ru-RU" dirty="0">
                <a:solidFill>
                  <a:srgbClr val="FF0000"/>
                </a:solidFill>
                <a:latin typeface="Arial" charset="0"/>
              </a:rPr>
              <a:t>предметам (химия, биология, физика) </a:t>
            </a: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31" y="5373216"/>
            <a:ext cx="3627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hlinkClick r:id="rId4"/>
              </a:rPr>
              <a:t>https://t.me/+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hlinkClick r:id="rId4"/>
              </a:rPr>
              <a:t>VC2Id8SmfToxMzI6</a:t>
            </a: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 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419874" y="1624876"/>
            <a:ext cx="1853713" cy="2020148"/>
          </a:xfrm>
          <a:prstGeom prst="straightConnector1">
            <a:avLst/>
          </a:prstGeom>
          <a:noFill/>
          <a:ln w="25400" cap="flat" cmpd="sng" algn="ctr">
            <a:solidFill>
              <a:srgbClr val="94C600"/>
            </a:solidFill>
            <a:prstDash val="solid"/>
            <a:tailEnd type="triangle"/>
          </a:ln>
          <a:effectLst/>
        </p:spPr>
      </p:cxnSp>
      <p:pic>
        <p:nvPicPr>
          <p:cNvPr id="7" name="Рисунок 6"/>
          <p:cNvPicPr/>
          <p:nvPr/>
        </p:nvPicPr>
        <p:blipFill rotWithShape="1">
          <a:blip r:embed="rId5"/>
          <a:srcRect l="40550" t="5909" r="40505" b="7819"/>
          <a:stretch/>
        </p:blipFill>
        <p:spPr bwMode="auto">
          <a:xfrm>
            <a:off x="5273585" y="764705"/>
            <a:ext cx="2857692" cy="5595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363" y="6145619"/>
            <a:ext cx="232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Более 400 участников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3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48177" y="5963022"/>
            <a:ext cx="3863937" cy="245556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8" tIns="45715" rIns="91428" bIns="45715" rtlCol="0" anchor="ctr"/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 smtClea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051" y="1462413"/>
            <a:ext cx="4068555" cy="523210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центров образования «Точка роста» </a:t>
            </a:r>
          </a:p>
          <a:p>
            <a:pPr algn="ctr"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Алтайском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  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44407" t="34068" r="3970" b="21643"/>
          <a:stretch/>
        </p:blipFill>
        <p:spPr bwMode="auto">
          <a:xfrm>
            <a:off x="448544" y="1987965"/>
            <a:ext cx="4363570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06344" y="5208788"/>
            <a:ext cx="2047973" cy="369322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391 центр (2023) </a:t>
            </a: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0335080-9E1A-BDD9-456E-52A2F5820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30" y="6857986"/>
            <a:ext cx="1508694" cy="493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814" y="214123"/>
            <a:ext cx="4635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Центры «Точка роста» создаются в рамках Национального проекта «Образование»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1302" y="214123"/>
            <a:ext cx="4819401" cy="64632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latin typeface="Arial" charset="0"/>
              </a:rPr>
              <a:t>Инфраструктура национального проекта «Образование» в Алтайском крае</a:t>
            </a:r>
            <a:endParaRPr lang="ru-RU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4"/>
          <a:srcRect l="42675" t="59318" r="18526" b="25051"/>
          <a:stretch/>
        </p:blipFill>
        <p:spPr bwMode="auto">
          <a:xfrm>
            <a:off x="5019695" y="860444"/>
            <a:ext cx="4105451" cy="1722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/>
          <a:srcRect l="17154" t="59118" r="42767" b="25251"/>
          <a:stretch/>
        </p:blipFill>
        <p:spPr bwMode="auto">
          <a:xfrm>
            <a:off x="4901609" y="2508489"/>
            <a:ext cx="5553015" cy="2127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6"/>
          <a:srcRect l="16031" t="39278" r="59119" b="44891"/>
          <a:stretch/>
        </p:blipFill>
        <p:spPr bwMode="auto">
          <a:xfrm>
            <a:off x="8448059" y="4550978"/>
            <a:ext cx="2243754" cy="1302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4"/>
          <a:srcRect l="17155" t="59318" r="55350" b="25051"/>
          <a:stretch/>
        </p:blipFill>
        <p:spPr bwMode="auto">
          <a:xfrm>
            <a:off x="5094123" y="4300564"/>
            <a:ext cx="3603310" cy="1521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094123" y="5885417"/>
            <a:ext cx="5319650" cy="64632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 defTabSz="914286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latin typeface="Arial" charset="0"/>
              </a:rPr>
              <a:t>КАУ ДПО «АИРО имени А.М. </a:t>
            </a:r>
            <a:r>
              <a:rPr lang="ru-RU" dirty="0" err="1" smtClean="0">
                <a:solidFill>
                  <a:srgbClr val="C00000"/>
                </a:solidFill>
                <a:latin typeface="Arial" charset="0"/>
              </a:rPr>
              <a:t>Топорова</a:t>
            </a:r>
            <a:r>
              <a:rPr lang="ru-RU" dirty="0" smtClean="0">
                <a:solidFill>
                  <a:srgbClr val="C00000"/>
                </a:solidFill>
                <a:latin typeface="Arial" charset="0"/>
              </a:rPr>
              <a:t>» – региональный координатор</a:t>
            </a:r>
            <a:endParaRPr lang="ru-RU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65555" y="1438245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009999"/>
                </a:solidFill>
              </a:rPr>
              <a:t>3 школьных </a:t>
            </a:r>
            <a:r>
              <a:rPr lang="ru-RU" sz="1000" b="1" dirty="0" err="1" smtClean="0">
                <a:solidFill>
                  <a:srgbClr val="009999"/>
                </a:solidFill>
              </a:rPr>
              <a:t>кванториума</a:t>
            </a:r>
            <a:endParaRPr lang="ru-RU" sz="1200" b="1" dirty="0">
              <a:solidFill>
                <a:srgbClr val="0099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544" y="5547518"/>
            <a:ext cx="4123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Преобладает  естественнонаучная и технологическая направленности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7317" y="6804362"/>
            <a:ext cx="868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Главный документ: Комплексный </a:t>
            </a:r>
            <a:r>
              <a:rPr lang="ru-RU" sz="1400" dirty="0">
                <a:solidFill>
                  <a:srgbClr val="C00000"/>
                </a:solidFill>
              </a:rPr>
              <a:t>план организационно-методической поддержки </a:t>
            </a:r>
          </a:p>
          <a:p>
            <a:r>
              <a:rPr lang="ru-RU" sz="1400" dirty="0">
                <a:solidFill>
                  <a:srgbClr val="C00000"/>
                </a:solidFill>
              </a:rPr>
              <a:t>инфраструктуры национального проекта «Образование</a:t>
            </a:r>
            <a:r>
              <a:rPr lang="ru-RU" sz="1400" dirty="0" smtClean="0">
                <a:solidFill>
                  <a:srgbClr val="C00000"/>
                </a:solidFill>
              </a:rPr>
              <a:t>». </a:t>
            </a:r>
            <a:r>
              <a:rPr lang="ru-RU" sz="1400" dirty="0">
                <a:solidFill>
                  <a:srgbClr val="C00000"/>
                </a:solidFill>
              </a:rPr>
              <a:t>В </a:t>
            </a:r>
            <a:r>
              <a:rPr lang="ru-RU" sz="1400" dirty="0" smtClean="0">
                <a:solidFill>
                  <a:srgbClr val="C00000"/>
                </a:solidFill>
              </a:rPr>
              <a:t>прошлом году был признан одним из лучших в РФ.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6996" y="4145861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 центра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1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48000" y="704035"/>
            <a:ext cx="289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t.me/TR_metod/242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8851" y="1715158"/>
            <a:ext cx="5343525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 20 июля 2023 г. информационно-методический </a:t>
            </a:r>
            <a:r>
              <a:rPr lang="ru-RU" dirty="0"/>
              <a:t>канал "Центры "Точка роста" размещается в социальной сети </a:t>
            </a:r>
            <a:r>
              <a:rPr lang="ru-RU" dirty="0" err="1" smtClean="0"/>
              <a:t>ВКонтакте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✅ Теперь все анонсы, полезные материалы, онлайн-семинары, навигаторы и опросы будут выходить в этом сообществе: </a:t>
            </a:r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vk.com/tochkarosta_official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Недавно </a:t>
            </a:r>
            <a:r>
              <a:rPr lang="ru-RU" dirty="0" smtClean="0"/>
              <a:t>опубликованы </a:t>
            </a:r>
            <a:r>
              <a:rPr lang="ru-RU" dirty="0"/>
              <a:t>памятки с полезными материалами, по прошедшим онлайн-семинарам. Они доступны по ссылке: </a:t>
            </a:r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vk.com/tochkarosta_official?w=wall-196554063_2269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5670" y="527505"/>
            <a:ext cx="410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ТК Центра просветительских инициатив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5670" y="855694"/>
            <a:ext cx="469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прекратил работу, но материалы сохранены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0720" t="12857" r="22323" b="9868"/>
          <a:stretch/>
        </p:blipFill>
        <p:spPr>
          <a:xfrm>
            <a:off x="5512376" y="1715158"/>
            <a:ext cx="5064470" cy="386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460" t="7841" r="12978" b="18333"/>
          <a:stretch/>
        </p:blipFill>
        <p:spPr>
          <a:xfrm>
            <a:off x="386499" y="435123"/>
            <a:ext cx="6042581" cy="34581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137" t="23516" r="16946" b="31028"/>
          <a:stretch/>
        </p:blipFill>
        <p:spPr>
          <a:xfrm>
            <a:off x="3216357" y="3893271"/>
            <a:ext cx="7475456" cy="27337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54085" y="1702532"/>
            <a:ext cx="35766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https://mpcenter.ru/national-project/informacionnoe-soprovozhdenie/tochka-rosta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897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637" t="7998" r="12712" b="10965"/>
          <a:stretch/>
        </p:blipFill>
        <p:spPr>
          <a:xfrm>
            <a:off x="1564849" y="1253765"/>
            <a:ext cx="7767687" cy="48736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2548" y="6331848"/>
            <a:ext cx="9289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https://mpcenter.ru/national-project/informacionnoe-soprovozhdenie/tochka-rosta/ruk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077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D45FD5-B454-4BEA-AB56-2392A660042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38480" y="2334526"/>
            <a:ext cx="9668122" cy="11506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Вопросы организационно-методического сопровождения работы </a:t>
            </a:r>
            <a:br>
              <a:rPr lang="ru-RU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центров «Точка роста» в 2023-2024 </a:t>
            </a:r>
            <a:r>
              <a:rPr lang="ru-RU" sz="32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у.г</a:t>
            </a:r>
            <a:r>
              <a:rPr lang="ru-RU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ru-RU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601284-C97B-4C77-AE21-6194874DE87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74056" y="4363786"/>
            <a:ext cx="6196970" cy="5185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100" dirty="0" smtClean="0">
                <a:latin typeface="Century Gothic" panose="020B0502020202020204" pitchFamily="34" charset="0"/>
              </a:rPr>
              <a:t>21 сентября </a:t>
            </a:r>
            <a:r>
              <a:rPr lang="ru-RU" sz="2100" dirty="0">
                <a:latin typeface="Century Gothic" panose="020B0502020202020204" pitchFamily="34" charset="0"/>
              </a:rPr>
              <a:t>2023 </a:t>
            </a:r>
            <a:r>
              <a:rPr lang="ru-RU" sz="2100" dirty="0" smtClean="0">
                <a:latin typeface="Century Gothic" panose="020B0502020202020204" pitchFamily="34" charset="0"/>
              </a:rPr>
              <a:t>г.</a:t>
            </a:r>
            <a:endParaRPr lang="ru-RU" sz="21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Национальный проект «Образование» |">
            <a:extLst>
              <a:ext uri="{FF2B5EF4-FFF2-40B4-BE49-F238E27FC236}">
                <a16:creationId xmlns="" xmlns:a16="http://schemas.microsoft.com/office/drawing/2014/main" id="{1EA5582B-3501-856C-1505-C6F9D9E9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98" y="70447"/>
            <a:ext cx="1435646" cy="14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AC3ACE74-3BDE-44DE-AA2F-9A6B2A88231D}"/>
              </a:ext>
            </a:extLst>
          </p:cNvPr>
          <p:cNvGrpSpPr/>
          <p:nvPr/>
        </p:nvGrpSpPr>
        <p:grpSpPr>
          <a:xfrm>
            <a:off x="166988" y="177159"/>
            <a:ext cx="1128974" cy="1145785"/>
            <a:chOff x="756270" y="311366"/>
            <a:chExt cx="1582169" cy="1582169"/>
          </a:xfrm>
        </p:grpSpPr>
        <p:sp>
          <p:nvSpPr>
            <p:cNvPr id="15" name="Овал 14">
              <a:extLst>
                <a:ext uri="{FF2B5EF4-FFF2-40B4-BE49-F238E27FC236}">
                  <a16:creationId xmlns="" xmlns:a16="http://schemas.microsoft.com/office/drawing/2014/main" id="{1B595301-56F7-4F81-9E0F-17F4B4C2389F}"/>
                </a:ext>
              </a:extLst>
            </p:cNvPr>
            <p:cNvSpPr/>
            <p:nvPr/>
          </p:nvSpPr>
          <p:spPr>
            <a:xfrm>
              <a:off x="756270" y="311366"/>
              <a:ext cx="1582169" cy="1582169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220C0310-C9BA-4F60-91B4-11D8CA588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632" y="590168"/>
              <a:ext cx="1035536" cy="936124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0335080-9E1A-BDD9-456E-52A2F5820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72" y="93436"/>
            <a:ext cx="3827339" cy="125154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765" y="297110"/>
            <a:ext cx="13716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96" y="295808"/>
            <a:ext cx="885662" cy="102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86464" y="6371816"/>
            <a:ext cx="7572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hlinkClick r:id="rId7"/>
              </a:rPr>
              <a:t>https://forms.yandex.ru/cloud/64fe7712f47e739df183ba88</a:t>
            </a:r>
            <a:r>
              <a:rPr lang="en-US" dirty="0" smtClean="0">
                <a:solidFill>
                  <a:prstClr val="black"/>
                </a:solidFill>
                <a:hlinkClick r:id="rId7"/>
              </a:rPr>
              <a:t>/</a:t>
            </a:r>
            <a:endParaRPr lang="ru-RU" dirty="0" smtClean="0">
              <a:solidFill>
                <a:prstClr val="black"/>
              </a:solidFill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Picture 2" descr="http://qrcoder.ru/code/?https%3A%2F%2Fforms.yandex.ru%2Fcloud%2F64fe7712f47e739df183ba88%2F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51" y="4809716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8893" y="5355089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форма для регистрации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34400" t="10046" r="22889" b="47705"/>
          <a:stretch/>
        </p:blipFill>
        <p:spPr bwMode="auto">
          <a:xfrm>
            <a:off x="486451" y="1060252"/>
            <a:ext cx="8858765" cy="4857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6566" y="6188185"/>
            <a:ext cx="9320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https://iro22.ru/centr-obrazovanija-cifrovogo-i-gumanitarnogo-profilej-tochka-rosta/normativno-pravovaja-baza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48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mv\Downloads\Рис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8" y="1321026"/>
            <a:ext cx="9220034" cy="57496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-40753"/>
            <a:ext cx="8870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Комплексный план организационно-методической поддержки 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инфраструктуры национального проекта «Образование» </a:t>
            </a:r>
            <a:endParaRPr lang="ru-RU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2023-2024 учебный год </a:t>
            </a:r>
            <a:endParaRPr lang="ru-RU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(утвержден приказом Министерства образования и науки АК № 868 от 22.08.2023)</a:t>
            </a:r>
            <a:endParaRPr lang="ru-RU" sz="1600" dirty="0">
              <a:solidFill>
                <a:prstClr val="black"/>
              </a:solidFill>
              <a:latin typeface="NTTimes/Cyrillic"/>
              <a:ea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32735" y="1136360"/>
            <a:ext cx="2673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Размещен на сайте АИРО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32735" y="1459790"/>
            <a:ext cx="28449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hlinkClick r:id="rId3"/>
              </a:rPr>
              <a:t>https://iro22.ru/centr-obrazovanija-cifrovogo-i-gumanitarnogo-profilej-tochka-rosta/normativno-pravovaja-baza</a:t>
            </a:r>
            <a:r>
              <a:rPr lang="en-US" sz="1000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ru-RU" sz="1000" dirty="0" smtClean="0">
                <a:solidFill>
                  <a:prstClr val="black"/>
                </a:solidFill>
              </a:rPr>
              <a:t> </a:t>
            </a:r>
            <a:endParaRPr lang="ru-RU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21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04917"/>
            <a:ext cx="1054295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2023-2024 учебном году к реализации Комплексного плана подключились Министерство культуры Алтайского края, Министерство спорта Алтайского края, ГУ МВД по Алтайскому краю,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КДНиЗП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Алтайского края, ФГБОУ ВО «Алтайский государственный медицинский университет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»,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ФГБОУ ВО «Алтайский государственный технический университет им. И.И.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Ползунова»,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ФГБОУ ВО «Алтайский государственный аграрный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университет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КГБОУ ДО «Алтайский краевой детский экологический центр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»,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КГБУ «Алтайский краевой центр ППМС-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помощи»,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а также организации реального сектора экономики – АО «Алтайский приборостроительный завод «Ротор», ООО «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Сибэнергомаш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БКЗ», ОК «Алмаз», АО «Алтай-Кокс», ООО «Алтайский завод технического литья», ООО «ЗИАС-МАШИНЕРИ», Инжиниринговая компания СИБФОРС «Агентство бизнес-решений», АО «Алтайский научно-исследовательский институт технологии машиностроения», АНО «Туристский информационный центр Алтайского края», Банк «Открытие», Многофункциональный центр, Фонд социального содействия Александра Прокопьева, ООО «Центр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киберспорта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», РОО «Федерация авиамодельного спорта Алтайского края», АНО «Многоликий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Алтай» и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др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indent="449580" algn="just"/>
            <a:endParaRPr lang="ru-RU" sz="1600" dirty="0">
              <a:solidFill>
                <a:prstClr val="black"/>
              </a:solidFill>
              <a:latin typeface="NTTimes/Cyrillic"/>
              <a:ea typeface="Times New Roman"/>
              <a:cs typeface="Times New Roman"/>
            </a:endParaRPr>
          </a:p>
          <a:p>
            <a:pPr indent="449580" algn="just"/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Кроме этого, налажено сотрудничество с другими регионами – г. Москва, Новосибирская, Томская, Омская области.</a:t>
            </a:r>
            <a:endParaRPr lang="ru-RU" sz="1600" dirty="0">
              <a:solidFill>
                <a:prstClr val="black"/>
              </a:solidFill>
              <a:latin typeface="NTTimes/Cyrillic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416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01" y="715309"/>
            <a:ext cx="866183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07320">
              <a:lnSpc>
                <a:spcPct val="107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Направление 1.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Проведение совместных мероприятий для обучающихся и педагогических работников </a:t>
            </a:r>
            <a:b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центров и образовательных организаций Алтайского края</a:t>
            </a:r>
            <a:endParaRPr lang="ru-RU" sz="1400" dirty="0">
              <a:solidFill>
                <a:prstClr val="black"/>
              </a:solidFill>
              <a:latin typeface="NTTimes/Cyrillic"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6852" y="1189309"/>
            <a:ext cx="104927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2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и участие в региональных, межрегиональных и всероссийских конференциях, фестивалях,</a:t>
            </a:r>
          </a:p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форумах,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вебинарах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обмену опытом работы на высокотехнологичных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-местах и опытом по реализации предметных областей «Естественно-научные предметы», «Естественные науки», «Математика и информатика», «Обществознание и естествознание», «Технология», а также программ дополнительного образования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естественно-научной и технологической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6852" y="2255218"/>
            <a:ext cx="104927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3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региональных координаторов, сотрудников центров и иных организаций, функционирующих на территории Алтайского края, в мероприятиях, организуемых Министерством просвещения Российской Федерации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ФГАУ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просветительских инициатив Министерства просвещения Российской Федерации»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01" y="2905761"/>
            <a:ext cx="10351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и участие в проведении информационных кампаний по популяризации национального проекта «Образование» на территории Алтайского края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6852" y="3369529"/>
            <a:ext cx="10043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5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Разработка, утверждение и реализация сетевых образовательных программ с использованием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высокооснащенных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-мест, созданных в Алтайском крае в рамках национального проекта «</a:t>
            </a:r>
            <a:r>
              <a:rPr lang="ru-RU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1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1666" y="345977"/>
            <a:ext cx="649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Направления работы в рамках реализации Комплексного плана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585" y="3840696"/>
            <a:ext cx="104259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6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Вовлечение обучающихся образовательных организаций, на базе которых создаются и функционируют центры, в различные формы сопровождения и наставничества с учетом методологии (целевой модели) наставничества обучающихся для организаций, осуществляющих образовательную деятельность по общеобразовательным, дополнительным общеобразовательным и программам среднего профессионального образования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6852" y="4703216"/>
            <a:ext cx="10319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7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обучающихся, в том числе за счет привлечения интеллектуальных партнеров к реализации образовательных программ и проведению мероприятий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219" y="5155064"/>
            <a:ext cx="10492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8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проектной деятельности обучающихся общеобразовательных организаций за счет ресурсов,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создаваемых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Алтайском крае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6219" y="5605270"/>
            <a:ext cx="103515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9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работы центров по проведению обучающих мероприятий по поддержке общеобразовательных организаций, показывающих низкие образовательные результаты, с использованием инфраструктуры и кадрового обеспечения центров в различных форматах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5585" y="6264655"/>
            <a:ext cx="10303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10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Демонстрация передового опыта реализации образовательных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и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эффективных педагогических практик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852" y="6567639"/>
            <a:ext cx="10471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11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Организационно-управленческая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6573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72157"/>
              </p:ext>
            </p:extLst>
          </p:nvPr>
        </p:nvGraphicFramePr>
        <p:xfrm>
          <a:off x="685479" y="1427303"/>
          <a:ext cx="9221787" cy="258597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48460"/>
                <a:gridCol w="4566561"/>
                <a:gridCol w="1581710"/>
                <a:gridCol w="879210"/>
                <a:gridCol w="1845846"/>
              </a:tblGrid>
              <a:tr h="4332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п/п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Целевая аудитория, требования к участию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Сроки проведения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Ответственные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01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Направление 1. Проведение совместных мероприятий для обучающихся и педагогических работников </a:t>
                      </a:r>
                      <a:b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центров и образовательных организаций Алтайского края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9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Краевой конкурс научных и творческих проектов «Мой край для меня – это Родина!»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(Региональный конкурс проводится с целью вовлечения обучающихся в исследовательскую деятельность, с целью развития патриотизма и любви к своему краю)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Планируемое количество участников – 200 человек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Обучающиеся 4-11 классов, учителя общеобразовательных организаций, в т.ч. ШНОР и в которых созданы центры «Точка роста»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Сентябрь-октябрь 2023 </a:t>
                      </a:r>
                      <a:endParaRPr lang="ru-RU" sz="120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Отдел организации общего образования и оценочных процедур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Минобрнауки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Алтайского края (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Полосина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Н.В., 8/3852/298-693,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polosina@22edu.ru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РЦ «Талант 22»</a:t>
                      </a:r>
                      <a:endParaRPr lang="ru-RU" sz="1200" dirty="0">
                        <a:effectLst/>
                        <a:latin typeface="NTTimes/Cyrillic"/>
                        <a:ea typeface="Times New Roman"/>
                        <a:cs typeface="Times New Roman"/>
                      </a:endParaRPr>
                    </a:p>
                  </a:txBody>
                  <a:tcPr marL="66932" marR="66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5795" y="4561367"/>
            <a:ext cx="895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Руководителям центров «Точка роста» взять за основу КП, рассмотреть возможности участия в мероприятиях на ШМО ЕНД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1039" y="694551"/>
            <a:ext cx="3226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Фрагмент Комплексного плана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7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856" y="329872"/>
            <a:ext cx="8367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Информационно-методический онлайн-семинар </a:t>
            </a:r>
            <a:r>
              <a:rPr lang="ru-RU" dirty="0">
                <a:solidFill>
                  <a:srgbClr val="C00000"/>
                </a:solidFill>
              </a:rPr>
              <a:t>для педагогов и руководителей образовательных организаций «Национальный проект «Образование»: новости, практики, открытия</a:t>
            </a:r>
            <a:r>
              <a:rPr lang="ru-RU" dirty="0" smtClean="0">
                <a:solidFill>
                  <a:srgbClr val="C00000"/>
                </a:solidFill>
              </a:rPr>
              <a:t>» (16.03.2023)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856" y="1253202"/>
            <a:ext cx="9947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cloud.mpcenter.ru/d/s/sn7KjgioIScKoxKRi662QboSVKuXgTWC/kCOP5FGPyywPfxQjPxi1hu30tVqeLp3t-srBAHVYlSwo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5531" y="1899533"/>
            <a:ext cx="364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Представлен опыт Алтайского края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24474" r="1541" b="21402"/>
          <a:stretch/>
        </p:blipFill>
        <p:spPr bwMode="auto">
          <a:xfrm>
            <a:off x="667238" y="2541181"/>
            <a:ext cx="8910732" cy="40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723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73" y="180682"/>
            <a:ext cx="6619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Информационно-методический онлайн-семинар «Национальный проект «Образование»: новости, практики, открытия</a:t>
            </a:r>
            <a:r>
              <a:rPr lang="ru-RU" dirty="0" smtClean="0">
                <a:solidFill>
                  <a:srgbClr val="C00000"/>
                </a:solidFill>
              </a:rPr>
              <a:t>»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(13 </a:t>
            </a:r>
            <a:r>
              <a:rPr lang="ru-RU" dirty="0">
                <a:solidFill>
                  <a:srgbClr val="C00000"/>
                </a:solidFill>
              </a:rPr>
              <a:t>июля </a:t>
            </a:r>
            <a:r>
              <a:rPr lang="ru-RU" dirty="0" smtClean="0">
                <a:solidFill>
                  <a:srgbClr val="C00000"/>
                </a:solidFill>
              </a:rPr>
              <a:t>2023)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hlinkClick r:id="rId2"/>
              </a:rPr>
              <a:t>https</a:t>
            </a:r>
            <a:r>
              <a:rPr lang="ru-RU" dirty="0">
                <a:solidFill>
                  <a:prstClr val="black"/>
                </a:solidFill>
                <a:hlinkClick r:id="rId2"/>
              </a:rPr>
              <a:t>://</a:t>
            </a:r>
            <a:r>
              <a:rPr lang="ru-RU" dirty="0" smtClean="0">
                <a:solidFill>
                  <a:prstClr val="black"/>
                </a:solidFill>
                <a:hlinkClick r:id="rId2"/>
              </a:rPr>
              <a:t>vk.com/video-151667500_456239490?t=1s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07" y="2810017"/>
            <a:ext cx="3599305" cy="270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07" y="0"/>
            <a:ext cx="3599305" cy="26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1466" y="1381011"/>
            <a:ext cx="701354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13 июля 2023 г. в Центре опережающей профессиональной подготовки состоялся федеральный онлайн-семинар для педагогов и руководителей образовательных </a:t>
            </a:r>
            <a:r>
              <a:rPr lang="ru-RU" dirty="0" smtClean="0">
                <a:solidFill>
                  <a:prstClr val="black"/>
                </a:solidFill>
              </a:rPr>
              <a:t>организаций». </a:t>
            </a:r>
            <a:r>
              <a:rPr lang="ru-RU" dirty="0">
                <a:solidFill>
                  <a:prstClr val="black"/>
                </a:solidFill>
              </a:rPr>
              <a:t>Провели онлайн-семинар сотрудники Центра просветительских инициатив Министерства просвещения Российской </a:t>
            </a:r>
            <a:r>
              <a:rPr lang="ru-RU" dirty="0" smtClean="0">
                <a:solidFill>
                  <a:prstClr val="black"/>
                </a:solidFill>
              </a:rPr>
              <a:t>Федерации (г</a:t>
            </a:r>
            <a:r>
              <a:rPr lang="ru-RU" dirty="0">
                <a:solidFill>
                  <a:prstClr val="black"/>
                </a:solidFill>
              </a:rPr>
              <a:t>. Москва). Для участия в семинаре были приглашены школьники Алтайского края: Черепанова Юлия (ученица МБОУ «</a:t>
            </a:r>
            <a:r>
              <a:rPr lang="ru-RU" dirty="0" err="1">
                <a:solidFill>
                  <a:prstClr val="black"/>
                </a:solidFill>
              </a:rPr>
              <a:t>Тальменская</a:t>
            </a:r>
            <a:r>
              <a:rPr lang="ru-RU" dirty="0">
                <a:solidFill>
                  <a:prstClr val="black"/>
                </a:solidFill>
              </a:rPr>
              <a:t> СОШ № 6»), </a:t>
            </a:r>
            <a:r>
              <a:rPr lang="ru-RU" dirty="0" err="1">
                <a:solidFill>
                  <a:prstClr val="black"/>
                </a:solidFill>
              </a:rPr>
              <a:t>Кутьков</a:t>
            </a:r>
            <a:r>
              <a:rPr lang="ru-RU" dirty="0">
                <a:solidFill>
                  <a:prstClr val="black"/>
                </a:solidFill>
              </a:rPr>
              <a:t> Ярослав (ученик МБОУ «Алтайская СОШ № 2»). Также в семинаре приняла участие Бабанина Наталья Анатольевна – учитель физики МБОУ «СОШ № 15» г. Славгорода. Подготовка к мероприятию длилась около месяца. Сотрудники АИРО помогли ребятам написать тексты выступлений, решить организационные вопросы, морально поддерживали их во время выступления. Во время трансляции школьники рассказали о своих «Точках роста», об увлечении учебным предметом «Биология», о своих жизненных планах. Выступили уверенно, достойно представили результаты своих учебных исследований. Наталья Анатольевна Бабанина рассказала о своем успешном опыте работы организации учебно-исследовательской деятельности школьников на базе центра образования «Точка роста».</a:t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2507" y="5645322"/>
            <a:ext cx="35961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Для учеников и всех присутствующих была проведена экскурсия по Центру опережающей профессиональной подготовки, которую подготовила руководитель ЦОПП Захарова Александра Вячеславовна. Она рассказала о современном оборудовании, о мероприятиях по профориентации, которые проводятся для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3461650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2950</TotalTime>
  <Words>1866</Words>
  <Application>Microsoft Office PowerPoint</Application>
  <PresentationFormat>Произвольный</PresentationFormat>
  <Paragraphs>159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Inter</vt:lpstr>
      <vt:lpstr>NTTimes/Cyrillic</vt:lpstr>
      <vt:lpstr>Times New Roman</vt:lpstr>
      <vt:lpstr>Тема Office</vt:lpstr>
      <vt:lpstr>1_Тема Office</vt:lpstr>
      <vt:lpstr>2_Тема Office</vt:lpstr>
      <vt:lpstr>3_Тема Office</vt:lpstr>
      <vt:lpstr>Вопросы организационно-методического сопровождения работы  центров «Точка роста» в 2023-2024 у.г.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организационно-методического сопровождения работы  центров «Точка роста» в 2023-2024 у.г.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форум педагогических работников и управленческих кадров общеобразовательных организаций, обеспечивающих функционирование центров «Точка роста»</dc:title>
  <dc:creator>АМР</dc:creator>
  <cp:lastModifiedBy>Горбатова О.Н.</cp:lastModifiedBy>
  <cp:revision>227</cp:revision>
  <dcterms:created xsi:type="dcterms:W3CDTF">2022-11-09T09:39:13Z</dcterms:created>
  <dcterms:modified xsi:type="dcterms:W3CDTF">2023-09-21T01:05:07Z</dcterms:modified>
</cp:coreProperties>
</file>