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2" r:id="rId2"/>
    <p:sldId id="320" r:id="rId3"/>
    <p:sldId id="319" r:id="rId4"/>
    <p:sldId id="334" r:id="rId5"/>
    <p:sldId id="321" r:id="rId6"/>
    <p:sldId id="333" r:id="rId7"/>
    <p:sldId id="332" r:id="rId8"/>
    <p:sldId id="322" r:id="rId9"/>
    <p:sldId id="323" r:id="rId10"/>
    <p:sldId id="324" r:id="rId11"/>
    <p:sldId id="325" r:id="rId12"/>
    <p:sldId id="326" r:id="rId13"/>
  </p:sldIdLst>
  <p:sldSz cx="9144000" cy="6858000" type="screen4x3"/>
  <p:notesSz cx="6858000" cy="9144000"/>
  <p:defaultTextStyle>
    <a:defPPr>
      <a:defRPr lang="ru-RU"/>
    </a:defPPr>
    <a:lvl1pPr marL="0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62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22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582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444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303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166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026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888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D5A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92" autoAdjust="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7A8F2-CD8B-46E4-B091-55F88B7A0F20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FEA80-1991-441E-B0DC-EFF27AAB0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718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5AB-D27B-4BCE-B5A3-6756FEFD2C0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5DFF-6777-4C9D-A19C-C8AFB7C7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58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5AB-D27B-4BCE-B5A3-6756FEFD2C0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5DFF-6777-4C9D-A19C-C8AFB7C7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94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5AB-D27B-4BCE-B5A3-6756FEFD2C0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5DFF-6777-4C9D-A19C-C8AFB7C7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137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5AB-D27B-4BCE-B5A3-6756FEFD2C0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5DFF-6777-4C9D-A19C-C8AFB7C7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41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5AB-D27B-4BCE-B5A3-6756FEFD2C0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5DFF-6777-4C9D-A19C-C8AFB7C7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17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5AB-D27B-4BCE-B5A3-6756FEFD2C0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5DFF-6777-4C9D-A19C-C8AFB7C7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337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2" indent="0">
              <a:buNone/>
              <a:defRPr sz="2000" b="1"/>
            </a:lvl2pPr>
            <a:lvl3pPr marL="913722" indent="0">
              <a:buNone/>
              <a:defRPr sz="1800" b="1"/>
            </a:lvl3pPr>
            <a:lvl4pPr marL="1370582" indent="0">
              <a:buNone/>
              <a:defRPr sz="1600" b="1"/>
            </a:lvl4pPr>
            <a:lvl5pPr marL="1827444" indent="0">
              <a:buNone/>
              <a:defRPr sz="1600" b="1"/>
            </a:lvl5pPr>
            <a:lvl6pPr marL="2284303" indent="0">
              <a:buNone/>
              <a:defRPr sz="1600" b="1"/>
            </a:lvl6pPr>
            <a:lvl7pPr marL="2741166" indent="0">
              <a:buNone/>
              <a:defRPr sz="1600" b="1"/>
            </a:lvl7pPr>
            <a:lvl8pPr marL="3198026" indent="0">
              <a:buNone/>
              <a:defRPr sz="1600" b="1"/>
            </a:lvl8pPr>
            <a:lvl9pPr marL="365488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2" indent="0">
              <a:buNone/>
              <a:defRPr sz="2000" b="1"/>
            </a:lvl2pPr>
            <a:lvl3pPr marL="913722" indent="0">
              <a:buNone/>
              <a:defRPr sz="1800" b="1"/>
            </a:lvl3pPr>
            <a:lvl4pPr marL="1370582" indent="0">
              <a:buNone/>
              <a:defRPr sz="1600" b="1"/>
            </a:lvl4pPr>
            <a:lvl5pPr marL="1827444" indent="0">
              <a:buNone/>
              <a:defRPr sz="1600" b="1"/>
            </a:lvl5pPr>
            <a:lvl6pPr marL="2284303" indent="0">
              <a:buNone/>
              <a:defRPr sz="1600" b="1"/>
            </a:lvl6pPr>
            <a:lvl7pPr marL="2741166" indent="0">
              <a:buNone/>
              <a:defRPr sz="1600" b="1"/>
            </a:lvl7pPr>
            <a:lvl8pPr marL="3198026" indent="0">
              <a:buNone/>
              <a:defRPr sz="1600" b="1"/>
            </a:lvl8pPr>
            <a:lvl9pPr marL="365488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5AB-D27B-4BCE-B5A3-6756FEFD2C0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5DFF-6777-4C9D-A19C-C8AFB7C7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31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5AB-D27B-4BCE-B5A3-6756FEFD2C0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5DFF-6777-4C9D-A19C-C8AFB7C7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5AB-D27B-4BCE-B5A3-6756FEFD2C0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5DFF-6777-4C9D-A19C-C8AFB7C7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62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62" indent="0">
              <a:buNone/>
              <a:defRPr sz="1200"/>
            </a:lvl2pPr>
            <a:lvl3pPr marL="913722" indent="0">
              <a:buNone/>
              <a:defRPr sz="1000"/>
            </a:lvl3pPr>
            <a:lvl4pPr marL="1370582" indent="0">
              <a:buNone/>
              <a:defRPr sz="900"/>
            </a:lvl4pPr>
            <a:lvl5pPr marL="1827444" indent="0">
              <a:buNone/>
              <a:defRPr sz="900"/>
            </a:lvl5pPr>
            <a:lvl6pPr marL="2284303" indent="0">
              <a:buNone/>
              <a:defRPr sz="900"/>
            </a:lvl6pPr>
            <a:lvl7pPr marL="2741166" indent="0">
              <a:buNone/>
              <a:defRPr sz="900"/>
            </a:lvl7pPr>
            <a:lvl8pPr marL="3198026" indent="0">
              <a:buNone/>
              <a:defRPr sz="900"/>
            </a:lvl8pPr>
            <a:lvl9pPr marL="365488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5AB-D27B-4BCE-B5A3-6756FEFD2C0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5DFF-6777-4C9D-A19C-C8AFB7C7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490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62" indent="0">
              <a:buNone/>
              <a:defRPr sz="2800"/>
            </a:lvl2pPr>
            <a:lvl3pPr marL="913722" indent="0">
              <a:buNone/>
              <a:defRPr sz="2400"/>
            </a:lvl3pPr>
            <a:lvl4pPr marL="1370582" indent="0">
              <a:buNone/>
              <a:defRPr sz="2000"/>
            </a:lvl4pPr>
            <a:lvl5pPr marL="1827444" indent="0">
              <a:buNone/>
              <a:defRPr sz="2000"/>
            </a:lvl5pPr>
            <a:lvl6pPr marL="2284303" indent="0">
              <a:buNone/>
              <a:defRPr sz="2000"/>
            </a:lvl6pPr>
            <a:lvl7pPr marL="2741166" indent="0">
              <a:buNone/>
              <a:defRPr sz="2000"/>
            </a:lvl7pPr>
            <a:lvl8pPr marL="3198026" indent="0">
              <a:buNone/>
              <a:defRPr sz="2000"/>
            </a:lvl8pPr>
            <a:lvl9pPr marL="365488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62" indent="0">
              <a:buNone/>
              <a:defRPr sz="1200"/>
            </a:lvl2pPr>
            <a:lvl3pPr marL="913722" indent="0">
              <a:buNone/>
              <a:defRPr sz="1000"/>
            </a:lvl3pPr>
            <a:lvl4pPr marL="1370582" indent="0">
              <a:buNone/>
              <a:defRPr sz="900"/>
            </a:lvl4pPr>
            <a:lvl5pPr marL="1827444" indent="0">
              <a:buNone/>
              <a:defRPr sz="900"/>
            </a:lvl5pPr>
            <a:lvl6pPr marL="2284303" indent="0">
              <a:buNone/>
              <a:defRPr sz="900"/>
            </a:lvl6pPr>
            <a:lvl7pPr marL="2741166" indent="0">
              <a:buNone/>
              <a:defRPr sz="900"/>
            </a:lvl7pPr>
            <a:lvl8pPr marL="3198026" indent="0">
              <a:buNone/>
              <a:defRPr sz="900"/>
            </a:lvl8pPr>
            <a:lvl9pPr marL="365488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5AB-D27B-4BCE-B5A3-6756FEFD2C0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5DFF-6777-4C9D-A19C-C8AFB7C7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35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72" tIns="45686" rIns="91372" bIns="4568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72" tIns="45686" rIns="91372" bIns="4568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72" tIns="45686" rIns="91372" bIns="4568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D35AB-D27B-4BCE-B5A3-6756FEFD2C0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372" tIns="45686" rIns="91372" bIns="4568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72" tIns="45686" rIns="91372" bIns="4568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B5DFF-6777-4C9D-A19C-C8AFB7C7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18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72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42" indent="-342642" algn="l" defTabSz="91372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99" indent="-285539" algn="l" defTabSz="91372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53" indent="-228429" algn="l" defTabSz="91372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13" indent="-228429" algn="l" defTabSz="91372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74" indent="-228429" algn="l" defTabSz="91372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35" indent="-228429" algn="l" defTabSz="9137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597" indent="-228429" algn="l" defTabSz="9137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57" indent="-228429" algn="l" defTabSz="9137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319" indent="-228429" algn="l" defTabSz="9137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2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22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82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44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03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66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26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88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6.png"/><Relationship Id="rId7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g"/><Relationship Id="rId5" Type="http://schemas.openxmlformats.org/officeDocument/2006/relationships/image" Target="../media/image19.jpeg"/><Relationship Id="rId10" Type="http://schemas.openxmlformats.org/officeDocument/2006/relationships/image" Target="../media/image24.jpg"/><Relationship Id="rId4" Type="http://schemas.openxmlformats.org/officeDocument/2006/relationships/image" Target="../media/image3.pn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6.png"/><Relationship Id="rId7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3.pn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OK\Desktop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042" y="29056"/>
            <a:ext cx="9142641" cy="683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2"/>
          <p:cNvSpPr>
            <a:spLocks noGrp="1"/>
          </p:cNvSpPr>
          <p:nvPr>
            <p:ph type="title"/>
          </p:nvPr>
        </p:nvSpPr>
        <p:spPr bwMode="auto">
          <a:xfrm>
            <a:off x="3059832" y="4869160"/>
            <a:ext cx="3621088" cy="1143000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декабря 2020 </a:t>
            </a:r>
            <a:endParaRPr lang="ru-RU" sz="32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870387"/>
            <a:ext cx="8229600" cy="3052930"/>
          </a:xfrm>
        </p:spPr>
        <p:txBody>
          <a:bodyPr>
            <a:normAutofit fontScale="55000" lnSpcReduction="20000"/>
          </a:bodyPr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10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«</a:t>
            </a:r>
            <a:r>
              <a:rPr lang="ru-RU" sz="51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Опыт </a:t>
            </a:r>
            <a:r>
              <a:rPr lang="ru-RU" sz="5100" b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реализации финансового воспитания </a:t>
            </a:r>
            <a:r>
              <a:rPr lang="ru-RU" sz="51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дошкольников в </a:t>
            </a:r>
            <a:r>
              <a:rPr lang="ru-RU" sz="5100" b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условиях ДОУ</a:t>
            </a:r>
            <a:r>
              <a:rPr lang="ru-RU" sz="510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»</a:t>
            </a:r>
          </a:p>
          <a:p>
            <a:pPr algn="ctr">
              <a:spcAft>
                <a:spcPts val="0"/>
              </a:spcAft>
            </a:pPr>
            <a:endParaRPr lang="ru-RU" sz="5100" dirty="0">
              <a:solidFill>
                <a:schemeClr val="accent5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indent="0" algn="r">
              <a:lnSpc>
                <a:spcPct val="115000"/>
              </a:lnSpc>
              <a:spcAft>
                <a:spcPts val="0"/>
              </a:spcAft>
              <a:buNone/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indent="0" algn="r">
              <a:lnSpc>
                <a:spcPct val="115000"/>
              </a:lnSpc>
              <a:spcAft>
                <a:spcPts val="0"/>
              </a:spcAft>
              <a:buNone/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Подготовила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ru-RU" sz="2900" dirty="0">
              <a:solidFill>
                <a:schemeClr val="accent5">
                  <a:lumMod val="75000"/>
                </a:schemeClr>
              </a:solidFill>
              <a:ea typeface="Calibri"/>
              <a:cs typeface="Times New Roman"/>
            </a:endParaRPr>
          </a:p>
          <a:p>
            <a:pPr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90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Семёнова Марина Николаевна,</a:t>
            </a:r>
            <a:endParaRPr lang="ru-RU" sz="2900" dirty="0">
              <a:solidFill>
                <a:schemeClr val="accent5">
                  <a:lumMod val="75000"/>
                </a:schemeClr>
              </a:solidFill>
              <a:ea typeface="Calibri"/>
              <a:cs typeface="Times New Roman"/>
            </a:endParaRPr>
          </a:p>
          <a:p>
            <a:pPr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90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воспитатель МБОУ «СОШ №34</a:t>
            </a:r>
            <a:r>
              <a:rPr lang="ru-RU" sz="330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»</a:t>
            </a:r>
            <a:endParaRPr lang="ru-RU" sz="3300" dirty="0">
              <a:solidFill>
                <a:schemeClr val="accent5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7" name="Picture 2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3143241" y="285734"/>
            <a:ext cx="785818" cy="7855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70738"/>
            <a:ext cx="1822862" cy="999831"/>
          </a:xfrm>
          <a:prstGeom prst="rect">
            <a:avLst/>
          </a:prstGeom>
        </p:spPr>
      </p:pic>
      <p:pic>
        <p:nvPicPr>
          <p:cNvPr id="7" name="Picture 2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3131840" y="263565"/>
            <a:ext cx="785818" cy="7855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49817"/>
            <a:ext cx="864096" cy="864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81950"/>
            <a:ext cx="1822862" cy="9998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2800">
            <a:off x="2461080" y="1389645"/>
            <a:ext cx="1702343" cy="2262698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524" y="3868215"/>
            <a:ext cx="1584211" cy="2155389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2979">
            <a:off x="5100564" y="1454581"/>
            <a:ext cx="1599459" cy="2132827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8603">
            <a:off x="5796184" y="3986769"/>
            <a:ext cx="1712991" cy="2140456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1026" name="Picture 2" descr="C:\Users\11\Desktop\454545_6119073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1831">
            <a:off x="1500114" y="4016014"/>
            <a:ext cx="1619399" cy="2292072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8479">
            <a:off x="386965" y="2038815"/>
            <a:ext cx="1570304" cy="1933306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5645">
            <a:off x="7076469" y="1682479"/>
            <a:ext cx="1464446" cy="2255247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98922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49817"/>
            <a:ext cx="864096" cy="864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81950"/>
            <a:ext cx="1822862" cy="999831"/>
          </a:xfrm>
          <a:prstGeom prst="rect">
            <a:avLst/>
          </a:prstGeom>
        </p:spPr>
      </p:pic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680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2154936" cy="304800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215" y="1761989"/>
            <a:ext cx="3168352" cy="2376264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30" y="1768506"/>
            <a:ext cx="3174099" cy="2380574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220" y="4293096"/>
            <a:ext cx="2739560" cy="205467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955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49817"/>
            <a:ext cx="864096" cy="864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81950"/>
            <a:ext cx="1822862" cy="9998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1700808"/>
            <a:ext cx="7776864" cy="502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Играем в экономику: комплексные занятия, сюжетно-ролевые  и дидактические игры/авт.-сост. Л.Г. Киреева. –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Волгоград:Учитель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2008.-169с.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Смоленцева А.А., Введение в мир экономики, или Как мы играем в экономику: Учебно-методическое пособие. –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СПб.:«ДЕТСТВО-ПРЕСС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2002.-176с.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Смоленцева А.А. Сюжетно-дидактические игры с математическим содержанием: Кн. Для воспитателя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дет.сада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2-е изд.,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дораб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М.:Просвещение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1993. – 95с.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Шатова А.Д., Аксенова Ю.А., Кириллов И.Л., Давыдова В.Е., Мищенко И.С. Экономическое воспитание дошкольников: формирование предпосылок финансовой грамотности. Примерная парциальная образовательная программа дошкольного образования для детей 5-7 лет </a:t>
            </a:r>
            <a:r>
              <a:rPr lang="ru-RU" spc="4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[Текст]: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М.: «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Вентана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-Граф», 2015. - 30с.</a:t>
            </a:r>
            <a:endParaRPr lang="ru-RU" sz="14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94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OK\Desktop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36136"/>
            <a:ext cx="9453047" cy="706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2"/>
          <p:cNvSpPr>
            <a:spLocks noGrp="1"/>
          </p:cNvSpPr>
          <p:nvPr>
            <p:ph type="title"/>
          </p:nvPr>
        </p:nvSpPr>
        <p:spPr bwMode="auto">
          <a:xfrm>
            <a:off x="539552" y="1109108"/>
            <a:ext cx="8208912" cy="4264108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  <a:noAutofit/>
          </a:bodyPr>
          <a:lstStyle/>
          <a:p>
            <a:r>
              <a:rPr lang="ru-RU" sz="32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endParaRPr lang="ru-RU" sz="32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51215" y="2300640"/>
            <a:ext cx="8136904" cy="2232248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400" dirty="0"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7" name="Picture 2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3143241" y="285734"/>
            <a:ext cx="785818" cy="7855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70738"/>
            <a:ext cx="1822862" cy="999831"/>
          </a:xfrm>
          <a:prstGeom prst="rect">
            <a:avLst/>
          </a:prstGeom>
        </p:spPr>
      </p:pic>
      <p:pic>
        <p:nvPicPr>
          <p:cNvPr id="7" name="Picture 2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3131840" y="263565"/>
            <a:ext cx="785818" cy="7855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6" name="Picture 2" descr="G:\К презентации\254347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768752" cy="39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52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49817"/>
            <a:ext cx="864096" cy="864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81950"/>
            <a:ext cx="1822862" cy="999831"/>
          </a:xfrm>
          <a:prstGeom prst="rect">
            <a:avLst/>
          </a:prstGeom>
        </p:spPr>
      </p:pic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323528" y="1870386"/>
            <a:ext cx="8229600" cy="4078893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Цель: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формирования основ финансовой грамотности у детей старшего дошкольного возраста</a:t>
            </a:r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66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49817"/>
            <a:ext cx="864096" cy="864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81950"/>
            <a:ext cx="1822862" cy="9998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1340769"/>
            <a:ext cx="792088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Задачи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dirty="0">
              <a:solidFill>
                <a:schemeClr val="accent5">
                  <a:lumMod val="75000"/>
                </a:schemeClr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1. Для педагога:</a:t>
            </a:r>
            <a:endParaRPr lang="ru-RU" sz="1600" dirty="0">
              <a:solidFill>
                <a:schemeClr val="accent5">
                  <a:lumMod val="75000"/>
                </a:schemeClr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- изучить психолого-педагогическую и методическую литературу по вопросу финансовой грамотности детей старшего дошкольного возраста;</a:t>
            </a:r>
            <a:endParaRPr lang="ru-RU" sz="1600" dirty="0">
              <a:solidFill>
                <a:schemeClr val="accent5">
                  <a:lumMod val="75000"/>
                </a:schemeClr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2. Для детей:</a:t>
            </a:r>
            <a:endParaRPr lang="ru-RU" sz="1600" dirty="0">
              <a:solidFill>
                <a:schemeClr val="accent5">
                  <a:lumMod val="75000"/>
                </a:schemeClr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- учить понимать мир вещей как результат труда людей, уважать людей умеющих трудится и честно зарабатывать деньги;</a:t>
            </a:r>
            <a:endParaRPr lang="ru-RU" sz="1600" dirty="0">
              <a:solidFill>
                <a:schemeClr val="accent5">
                  <a:lumMod val="75000"/>
                </a:schemeClr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- расширять представление о понятиях «труд-продукт-деньги», «стоимость продукта в зависимости от его качества».</a:t>
            </a:r>
            <a:endParaRPr lang="ru-RU" sz="1600" dirty="0">
              <a:solidFill>
                <a:schemeClr val="accent5">
                  <a:lumMod val="75000"/>
                </a:schemeClr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3. Для родителей:</a:t>
            </a:r>
            <a:endParaRPr lang="ru-RU" sz="1600" dirty="0">
              <a:solidFill>
                <a:schemeClr val="accent5">
                  <a:lumMod val="75000"/>
                </a:schemeClr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- повысить уровень осведомленности родителей в вопросах  формирования отношения к экономическим ценностям у детей дошкольного возраста.</a:t>
            </a:r>
            <a:endParaRPr lang="ru-RU" sz="1600" dirty="0">
              <a:solidFill>
                <a:schemeClr val="accent5">
                  <a:lumMod val="75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308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49817"/>
            <a:ext cx="864096" cy="864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81950"/>
            <a:ext cx="1822862" cy="999831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340768"/>
            <a:ext cx="8280920" cy="46085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:\ООП ДО ОТ РОЖДЕНИЯ ДО ШКОЛ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1412777"/>
            <a:ext cx="3312369" cy="45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37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49817"/>
            <a:ext cx="864096" cy="864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81950"/>
            <a:ext cx="1822862" cy="999831"/>
          </a:xfrm>
          <a:prstGeom prst="rect">
            <a:avLst/>
          </a:prstGeom>
        </p:spPr>
      </p:pic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971600" y="1772817"/>
            <a:ext cx="6696744" cy="33843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и продукт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и цена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экономические навыки и привычки</a:t>
            </a:r>
          </a:p>
          <a:p>
            <a:pPr marL="0" indent="0">
              <a:buNone/>
            </a:pPr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8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49817"/>
            <a:ext cx="864096" cy="864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81950"/>
            <a:ext cx="1822862" cy="999831"/>
          </a:xfrm>
          <a:prstGeom prst="rect">
            <a:avLst/>
          </a:prstGeom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1985268" cy="2647024"/>
          </a:xfrm>
          <a:ln w="38100">
            <a:solidFill>
              <a:srgbClr val="92D05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35" y="1195185"/>
            <a:ext cx="1670336" cy="2615383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36" y="1289128"/>
            <a:ext cx="2885771" cy="1923847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77072"/>
            <a:ext cx="2916323" cy="1944216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37" y="4071808"/>
            <a:ext cx="2873678" cy="194948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55148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49817"/>
            <a:ext cx="864096" cy="864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81950"/>
            <a:ext cx="1822862" cy="999831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916832"/>
            <a:ext cx="8208912" cy="1944216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«Весёлый бизнесмен»</a:t>
            </a:r>
          </a:p>
          <a:p>
            <a:pPr algn="ctr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«Домик-копилка»</a:t>
            </a:r>
          </a:p>
          <a:p>
            <a:pPr algn="ctr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«Бартер»</a:t>
            </a:r>
          </a:p>
          <a:p>
            <a:pPr algn="ctr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«Где делают настоящие деньги»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0" t="2779" r="12428" b="4471"/>
          <a:stretch/>
        </p:blipFill>
        <p:spPr>
          <a:xfrm>
            <a:off x="2627784" y="3861048"/>
            <a:ext cx="3845024" cy="2551633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05318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49817"/>
            <a:ext cx="864096" cy="864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81950"/>
            <a:ext cx="1822862" cy="9998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1" y="1255346"/>
            <a:ext cx="2653587" cy="1769059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97" y="1260967"/>
            <a:ext cx="2612407" cy="1741605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24" y="3579340"/>
            <a:ext cx="2645532" cy="1763688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68" y="3579340"/>
            <a:ext cx="2734065" cy="1822709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239" y="2126149"/>
            <a:ext cx="2694773" cy="1796515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0213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1423</TotalTime>
  <Words>287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Тема Office</vt:lpstr>
      <vt:lpstr> 3 декабря 2020 </vt:lpstr>
      <vt:lpstr>ФГОС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User155</dc:creator>
  <cp:lastModifiedBy>Райских Т.Н.</cp:lastModifiedBy>
  <cp:revision>129</cp:revision>
  <dcterms:created xsi:type="dcterms:W3CDTF">2018-05-29T06:34:08Z</dcterms:created>
  <dcterms:modified xsi:type="dcterms:W3CDTF">2020-12-03T02:38:41Z</dcterms:modified>
</cp:coreProperties>
</file>