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6" r:id="rId17"/>
    <p:sldId id="275" r:id="rId18"/>
    <p:sldId id="274" r:id="rId19"/>
    <p:sldId id="273" r:id="rId20"/>
    <p:sldId id="278" r:id="rId21"/>
    <p:sldId id="277" r:id="rId22"/>
    <p:sldId id="279" r:id="rId23"/>
    <p:sldId id="272" r:id="rId24"/>
    <p:sldId id="280" r:id="rId25"/>
    <p:sldId id="281" r:id="rId26"/>
    <p:sldId id="282" r:id="rId27"/>
    <p:sldId id="283" r:id="rId28"/>
    <p:sldId id="284" r:id="rId29"/>
    <p:sldId id="285" r:id="rId30"/>
    <p:sldId id="288" r:id="rId31"/>
    <p:sldId id="286" r:id="rId32"/>
    <p:sldId id="289" r:id="rId33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430B5-1F59-4205-AEDF-0C4DD017E8E1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945659" cy="498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1"/>
            <a:ext cx="2945659" cy="498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670DB-1E07-447D-A2FC-935362D6B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7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661E1-5D05-44DA-A6BC-3AE078571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1D28-AEF7-4ED5-AEE2-00DFFEF85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7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71D28-AEF7-4ED5-AEE2-00DFFEF85EA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82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Педагогические инновационные процессы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Психологические барьеры по отношению к нововведениям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Психологический барьер </a:t>
            </a:r>
            <a:r>
              <a:rPr lang="ru-RU" dirty="0" smtClean="0">
                <a:latin typeface="Bookman Old Style" panose="02050604050505020204" pitchFamily="18" charset="0"/>
              </a:rPr>
              <a:t>– это совокупность действий,  ожиданий и эмоциональных переживаний работника, у которого скрыто или явно выражаются негативные социально-психологические состояния, вызванные инновацией.  По формам проявления психологические барьеры можно разделить па пассивные, активные и крайние (откровенный саботаж).</a:t>
            </a:r>
          </a:p>
          <a:p>
            <a:r>
              <a:rPr lang="ru-RU" b="1" dirty="0" smtClean="0">
                <a:latin typeface="Bookman Old Style" panose="02050604050505020204" pitchFamily="18" charset="0"/>
              </a:rPr>
              <a:t>причины сопротивления </a:t>
            </a:r>
            <a:r>
              <a:rPr lang="ru-RU" dirty="0" smtClean="0">
                <a:latin typeface="Bookman Old Style" panose="02050604050505020204" pitchFamily="18" charset="0"/>
              </a:rPr>
              <a:t>персонала организационным нововведениям могут быть трех типов: экономические, личностные и социальные.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Структура инновационной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деятельности педагога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072873"/>
              </p:ext>
            </p:extLst>
          </p:nvPr>
        </p:nvGraphicFramePr>
        <p:xfrm>
          <a:off x="755576" y="2204863"/>
          <a:ext cx="7056784" cy="3603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Документ" r:id="rId4" imgW="6105053" imgH="4758520" progId="Word.Document.12">
                  <p:embed/>
                </p:oleObj>
              </mc:Choice>
              <mc:Fallback>
                <p:oleObj name="Документ" r:id="rId4" imgW="6105053" imgH="47585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2204863"/>
                        <a:ext cx="7056784" cy="3603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Обоснование педагогических инноваций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Современное образовательное пространство состоит из 2-х типов </a:t>
            </a:r>
            <a:r>
              <a:rPr lang="ru-RU" dirty="0" smtClean="0">
                <a:latin typeface="Bookman Old Style" panose="02050604050505020204" pitchFamily="18" charset="0"/>
              </a:rPr>
              <a:t>педагогических </a:t>
            </a:r>
            <a:r>
              <a:rPr lang="ru-RU" dirty="0">
                <a:latin typeface="Bookman Old Style" panose="02050604050505020204" pitchFamily="18" charset="0"/>
              </a:rPr>
              <a:t>процессов - инновационных и традиционных.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Если рассматривать </a:t>
            </a:r>
            <a:r>
              <a:rPr lang="ru-RU" dirty="0" smtClean="0">
                <a:latin typeface="Bookman Old Style" panose="02050604050505020204" pitchFamily="18" charset="0"/>
              </a:rPr>
              <a:t>школу/колледж/вуз </a:t>
            </a:r>
            <a:r>
              <a:rPr lang="ru-RU" dirty="0">
                <a:latin typeface="Bookman Old Style" panose="02050604050505020204" pitchFamily="18" charset="0"/>
              </a:rPr>
              <a:t>как </a:t>
            </a:r>
            <a:r>
              <a:rPr lang="ru-RU" dirty="0" smtClean="0">
                <a:latin typeface="Bookman Old Style" panose="02050604050505020204" pitchFamily="18" charset="0"/>
              </a:rPr>
              <a:t>площадку </a:t>
            </a:r>
            <a:r>
              <a:rPr lang="ru-RU" dirty="0">
                <a:latin typeface="Bookman Old Style" panose="02050604050505020204" pitchFamily="18" charset="0"/>
              </a:rPr>
              <a:t>с программой обучения, заданной социальным заказом, то связь </a:t>
            </a:r>
            <a:r>
              <a:rPr lang="ru-RU" dirty="0" err="1">
                <a:latin typeface="Bookman Old Style" panose="02050604050505020204" pitchFamily="18" charset="0"/>
              </a:rPr>
              <a:t>педтехнологий</a:t>
            </a:r>
            <a:r>
              <a:rPr lang="ru-RU" dirty="0">
                <a:latin typeface="Bookman Old Style" panose="02050604050505020204" pitchFamily="18" charset="0"/>
              </a:rPr>
              <a:t> с </a:t>
            </a:r>
            <a:r>
              <a:rPr lang="ru-RU" dirty="0" smtClean="0">
                <a:latin typeface="Bookman Old Style" panose="02050604050505020204" pitchFamily="18" charset="0"/>
              </a:rPr>
              <a:t>факторами </a:t>
            </a:r>
            <a:r>
              <a:rPr lang="ru-RU" dirty="0">
                <a:latin typeface="Bookman Old Style" panose="02050604050505020204" pitchFamily="18" charset="0"/>
              </a:rPr>
              <a:t>современного социального заказа в системе </a:t>
            </a:r>
            <a:r>
              <a:rPr lang="ru-RU" dirty="0" smtClean="0">
                <a:latin typeface="Bookman Old Style" panose="02050604050505020204" pitchFamily="18" charset="0"/>
              </a:rPr>
              <a:t>профессионального </a:t>
            </a:r>
            <a:r>
              <a:rPr lang="ru-RU" dirty="0">
                <a:latin typeface="Bookman Old Style" panose="02050604050505020204" pitchFamily="18" charset="0"/>
              </a:rPr>
              <a:t>образования можно представить следующей таблицей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0327679"/>
              </p:ext>
            </p:extLst>
          </p:nvPr>
        </p:nvGraphicFramePr>
        <p:xfrm>
          <a:off x="251521" y="404662"/>
          <a:ext cx="8064896" cy="60707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39244"/>
                <a:gridCol w="4925652"/>
              </a:tblGrid>
              <a:tr h="37942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Элементы инновационных педагогических технологий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Факторы современного социального заказа системе высшего образования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84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1. Формирование в учебных процессах целостной позиции: «студент – субъект образования: индивид – личность – человек».</a:t>
                      </a:r>
                      <a:endParaRPr lang="ru-R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Целостное восприятие окружающего мира как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био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социо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-дух» и ощущение единства с ним, формирование в современном специалисте гуманистической позиции и экологической культуры.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55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2. Овладение студентами технологией самоопределения в учебном процессе.</a:t>
                      </a:r>
                      <a:endParaRPr lang="ru-R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Овладение технологией принятия решений, свободой выбора, умением адаптироваться в условиях перемен. Овладение технологией прогнозирования ситуаций, предупреждения чрезвычайных событий (вместо преодоления последствий).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68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3. Использование при составлении программ технологии структурирования содержания по модульной системе.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Овладение культурой системного подхода в социальной деятельности, овладение мировоззренческим принципом </a:t>
                      </a:r>
                      <a:r>
                        <a:rPr lang="ru-RU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дополнительности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вместо борьбы противоположностей, овладение моделью устойчивых систем; овладение позицией «человек свободный» в условиях выбора; преодоление линейного догматического мышления, овладение культурой планетарного мышления. 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84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4. Использование технологии разрешения проблем как методологической основы методов в учебном процессе.</a:t>
                      </a:r>
                      <a:endParaRPr lang="ru-R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Преодоление потребительской позиции в жизнедеятельности; преодоление расхождения слова и дела, их несоответствия здравому смыслу; толерантность в суждениях, общении, действиях.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55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5. Использование приемов самооценки результативности педагогического взаимодействия как овладение рефлексивной культурой.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Целостное восприятие процесса и результата деятельности, повышение уровня развития, дозированное стремление к лучшему качеству жизни.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84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6. Использование работ в малых группах как наиболее эффективной модели образования.</a:t>
                      </a:r>
                      <a:endParaRPr lang="ru-R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Овладение технологией формирования команды в соответствии с социокультурными нормами, овладение технологией демократического общения как технологией «горизонтальных» коммуникаций.</a:t>
                      </a:r>
                      <a:endParaRPr lang="ru-R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технология обучения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anose="02050604050505020204" pitchFamily="18" charset="0"/>
              </a:rPr>
              <a:t>это </a:t>
            </a:r>
            <a:r>
              <a:rPr lang="ru-RU" sz="2800" dirty="0">
                <a:latin typeface="Bookman Old Style" panose="02050604050505020204" pitchFamily="18" charset="0"/>
              </a:rPr>
              <a:t>способ реализации содержания </a:t>
            </a:r>
            <a:r>
              <a:rPr lang="ru-RU" sz="2800" dirty="0" smtClean="0">
                <a:latin typeface="Bookman Old Style" panose="02050604050505020204" pitchFamily="18" charset="0"/>
              </a:rPr>
              <a:t>обучения</a:t>
            </a:r>
            <a:r>
              <a:rPr lang="ru-RU" sz="2800" dirty="0">
                <a:latin typeface="Bookman Old Style" panose="02050604050505020204" pitchFamily="18" charset="0"/>
              </a:rPr>
              <a:t>, предусмотренного учебными программами, представляющий систему форм, методов и средств обучения, и эта система обеспечивает наиболее </a:t>
            </a:r>
            <a:r>
              <a:rPr lang="ru-RU" sz="2800" dirty="0" smtClean="0">
                <a:latin typeface="Bookman Old Style" panose="02050604050505020204" pitchFamily="18" charset="0"/>
              </a:rPr>
              <a:t>эффективное </a:t>
            </a:r>
            <a:r>
              <a:rPr lang="ru-RU" sz="2800" dirty="0">
                <a:latin typeface="Bookman Old Style" panose="02050604050505020204" pitchFamily="18" charset="0"/>
              </a:rPr>
              <a:t>достижение поставленной дидактической </a:t>
            </a:r>
            <a:r>
              <a:rPr lang="ru-RU" sz="2800" dirty="0" smtClean="0">
                <a:latin typeface="Bookman Old Style" panose="02050604050505020204" pitchFamily="18" charset="0"/>
              </a:rPr>
              <a:t>цели. 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последовательность разработки технологии обучения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Содержание обучения, </a:t>
            </a:r>
            <a:r>
              <a:rPr lang="ru-RU" dirty="0" smtClean="0">
                <a:latin typeface="Bookman Old Style" panose="02050604050505020204" pitchFamily="18" charset="0"/>
              </a:rPr>
              <a:t>предусмотренное </a:t>
            </a:r>
            <a:r>
              <a:rPr lang="ru-RU" dirty="0">
                <a:latin typeface="Bookman Old Style" panose="02050604050505020204" pitchFamily="18" charset="0"/>
              </a:rPr>
              <a:t>учебными планами и программами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>
                <a:latin typeface="Bookman Old Style" panose="02050604050505020204" pitchFamily="18" charset="0"/>
              </a:rPr>
              <a:t>Приоритетные </a:t>
            </a:r>
            <a:r>
              <a:rPr lang="ru-RU" dirty="0" smtClean="0">
                <a:latin typeface="Bookman Old Style" panose="02050604050505020204" pitchFamily="18" charset="0"/>
              </a:rPr>
              <a:t>цели</a:t>
            </a:r>
          </a:p>
          <a:p>
            <a:endParaRPr lang="ru-RU" dirty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Выбор </a:t>
            </a:r>
            <a:r>
              <a:rPr lang="ru-RU" dirty="0">
                <a:latin typeface="Bookman Old Style" panose="02050604050505020204" pitchFamily="18" charset="0"/>
              </a:rPr>
              <a:t>технологии, ориентированной на </a:t>
            </a:r>
            <a:r>
              <a:rPr lang="ru-RU" dirty="0" smtClean="0">
                <a:latin typeface="Bookman Old Style" panose="02050604050505020204" pitchFamily="18" charset="0"/>
              </a:rPr>
              <a:t>цель</a:t>
            </a:r>
          </a:p>
          <a:p>
            <a:endParaRPr lang="ru-RU" dirty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Разработка технологии (содержание обучения, выбор форм обучения, методов и средств обучения)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11760" y="2420888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411760" y="3284984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101" y="4149080"/>
            <a:ext cx="719390" cy="60965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Цели и функции инновационного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z="1600" b="1" i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ЦЕЛИ: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0170" algn="l"/>
              </a:tabLst>
            </a:pPr>
            <a:r>
              <a:rPr lang="ru-RU" sz="16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обеспечение </a:t>
            </a:r>
            <a:r>
              <a:rPr lang="ru-RU" sz="16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высокого уровня интеллектуально-личностного и духовного развития студента;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0170" algn="l"/>
              </a:tabLst>
            </a:pPr>
            <a:r>
              <a:rPr lang="ru-RU" sz="16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создание условий для овладения им навыками научного стиля мышления;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0170" algn="l"/>
              </a:tabLst>
            </a:pPr>
            <a:r>
              <a:rPr lang="ru-RU" sz="16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научение методологии нововведений в социально-экономической и профессиональной сферах.</a:t>
            </a:r>
          </a:p>
          <a:p>
            <a:pPr marL="0" indent="0">
              <a:buNone/>
            </a:pPr>
            <a:r>
              <a:rPr lang="ru-RU" sz="1600" b="1" i="1" dirty="0" smtClean="0">
                <a:latin typeface="Bookman Old Style" panose="02050604050505020204" pitchFamily="18" charset="0"/>
              </a:rPr>
              <a:t>ФУНКЦИИ: </a:t>
            </a:r>
            <a:endParaRPr lang="ru-RU" sz="1600" b="1" i="1" dirty="0">
              <a:latin typeface="Bookman Old Style" panose="02050604050505020204" pitchFamily="18" charset="0"/>
            </a:endParaRPr>
          </a:p>
          <a:p>
            <a:r>
              <a:rPr lang="ru-RU" sz="1600" dirty="0" smtClean="0">
                <a:latin typeface="Bookman Old Style" panose="02050604050505020204" pitchFamily="18" charset="0"/>
              </a:rPr>
              <a:t>интенсивное </a:t>
            </a:r>
            <a:r>
              <a:rPr lang="ru-RU" sz="1600" dirty="0">
                <a:latin typeface="Bookman Old Style" panose="02050604050505020204" pitchFamily="18" charset="0"/>
              </a:rPr>
              <a:t>развитие личности студента и педагога;</a:t>
            </a:r>
          </a:p>
          <a:p>
            <a:r>
              <a:rPr lang="ru-RU" sz="1600" dirty="0" smtClean="0">
                <a:latin typeface="Bookman Old Style" panose="02050604050505020204" pitchFamily="18" charset="0"/>
              </a:rPr>
              <a:t>демократизацию </a:t>
            </a:r>
            <a:r>
              <a:rPr lang="ru-RU" sz="1600" dirty="0">
                <a:latin typeface="Bookman Old Style" panose="02050604050505020204" pitchFamily="18" charset="0"/>
              </a:rPr>
              <a:t>их совместной деятельности и общения;</a:t>
            </a:r>
          </a:p>
          <a:p>
            <a:r>
              <a:rPr lang="ru-RU" sz="1600" dirty="0" err="1" smtClean="0">
                <a:latin typeface="Bookman Old Style" panose="02050604050505020204" pitchFamily="18" charset="0"/>
              </a:rPr>
              <a:t>гуманизацию</a:t>
            </a:r>
            <a:r>
              <a:rPr lang="ru-RU" sz="1600" dirty="0" smtClean="0">
                <a:latin typeface="Bookman Old Style" panose="02050604050505020204" pitchFamily="18" charset="0"/>
              </a:rPr>
              <a:t> </a:t>
            </a:r>
            <a:r>
              <a:rPr lang="ru-RU" sz="1600" dirty="0">
                <a:latin typeface="Bookman Old Style" panose="02050604050505020204" pitchFamily="18" charset="0"/>
              </a:rPr>
              <a:t>учебно-воспитательного процесса;</a:t>
            </a:r>
          </a:p>
          <a:p>
            <a:r>
              <a:rPr lang="ru-RU" sz="1600" dirty="0" smtClean="0">
                <a:latin typeface="Bookman Old Style" panose="02050604050505020204" pitchFamily="18" charset="0"/>
              </a:rPr>
              <a:t>ориентацию </a:t>
            </a:r>
            <a:r>
              <a:rPr lang="ru-RU" sz="1600" dirty="0">
                <a:latin typeface="Bookman Old Style" panose="02050604050505020204" pitchFamily="18" charset="0"/>
              </a:rPr>
              <a:t>на творческое преподавание и активное учение и </a:t>
            </a:r>
            <a:r>
              <a:rPr lang="ru-RU" sz="1600" dirty="0" smtClean="0">
                <a:latin typeface="Bookman Old Style" panose="02050604050505020204" pitchFamily="18" charset="0"/>
              </a:rPr>
              <a:t>инициативу </a:t>
            </a:r>
            <a:r>
              <a:rPr lang="ru-RU" sz="1600" dirty="0">
                <a:latin typeface="Bookman Old Style" panose="02050604050505020204" pitchFamily="18" charset="0"/>
              </a:rPr>
              <a:t>студента в формировании себя как будущего профессионала;</a:t>
            </a:r>
          </a:p>
          <a:p>
            <a:r>
              <a:rPr lang="ru-RU" sz="1600" dirty="0" smtClean="0">
                <a:latin typeface="Bookman Old Style" panose="02050604050505020204" pitchFamily="18" charset="0"/>
              </a:rPr>
              <a:t>модернизацию </a:t>
            </a:r>
            <a:r>
              <a:rPr lang="ru-RU" sz="1600" dirty="0">
                <a:latin typeface="Bookman Old Style" panose="02050604050505020204" pitchFamily="18" charset="0"/>
              </a:rPr>
              <a:t>средств, методов, технологий и материальной базы </a:t>
            </a:r>
            <a:r>
              <a:rPr lang="ru-RU" sz="1600" dirty="0" smtClean="0">
                <a:latin typeface="Bookman Old Style" panose="02050604050505020204" pitchFamily="18" charset="0"/>
              </a:rPr>
              <a:t>обучения</a:t>
            </a:r>
            <a:r>
              <a:rPr lang="ru-RU" sz="1600" dirty="0">
                <a:latin typeface="Bookman Old Style" panose="02050604050505020204" pitchFamily="18" charset="0"/>
              </a:rPr>
              <a:t>, способствующих формированию инновационного мышления </a:t>
            </a:r>
            <a:r>
              <a:rPr lang="ru-RU" sz="1600" dirty="0" smtClean="0">
                <a:latin typeface="Bookman Old Style" panose="02050604050505020204" pitchFamily="18" charset="0"/>
              </a:rPr>
              <a:t>будущего </a:t>
            </a:r>
            <a:r>
              <a:rPr lang="ru-RU" sz="1600" dirty="0">
                <a:latin typeface="Bookman Old Style" panose="02050604050505020204" pitchFamily="18" charset="0"/>
              </a:rPr>
              <a:t>профессионала.</a:t>
            </a:r>
          </a:p>
          <a:p>
            <a:endParaRPr lang="ru-RU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86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Педагогическая система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1378" y="908720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это </a:t>
            </a:r>
            <a:r>
              <a:rPr lang="ru-RU" dirty="0">
                <a:latin typeface="Bookman Old Style" panose="02050604050505020204" pitchFamily="18" charset="0"/>
              </a:rPr>
              <a:t>особая форма совместной деятельности педагогов и </a:t>
            </a:r>
            <a:r>
              <a:rPr lang="ru-RU" dirty="0" smtClean="0">
                <a:latin typeface="Bookman Old Style" panose="02050604050505020204" pitchFamily="18" charset="0"/>
              </a:rPr>
              <a:t>обучающихся  </a:t>
            </a:r>
            <a:r>
              <a:rPr lang="ru-RU" dirty="0">
                <a:latin typeface="Bookman Old Style" panose="02050604050505020204" pitchFamily="18" charset="0"/>
              </a:rPr>
              <a:t>в рамках педагогической </a:t>
            </a:r>
            <a:r>
              <a:rPr lang="ru-RU" dirty="0" smtClean="0">
                <a:latin typeface="Bookman Old Style" panose="02050604050505020204" pitchFamily="18" charset="0"/>
              </a:rPr>
              <a:t>деятельности.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Массовая педагогическая деятельность </a:t>
            </a:r>
            <a:r>
              <a:rPr lang="ru-RU" dirty="0">
                <a:latin typeface="Bookman Old Style" panose="02050604050505020204" pitchFamily="18" charset="0"/>
              </a:rPr>
              <a:t>имеет черты традиционной системы.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Традиционным называют </a:t>
            </a:r>
            <a:r>
              <a:rPr lang="ru-RU" dirty="0">
                <a:latin typeface="Bookman Old Style" panose="02050604050505020204" pitchFamily="18" charset="0"/>
              </a:rPr>
              <a:t>общество, которое существует за счет воспроизводства </a:t>
            </a:r>
            <a:r>
              <a:rPr lang="ru-RU" dirty="0" smtClean="0">
                <a:latin typeface="Bookman Old Style" panose="02050604050505020204" pitchFamily="18" charset="0"/>
              </a:rPr>
              <a:t>определенных </a:t>
            </a:r>
            <a:r>
              <a:rPr lang="ru-RU" dirty="0">
                <a:latin typeface="Bookman Old Style" panose="02050604050505020204" pitchFamily="18" charset="0"/>
              </a:rPr>
              <a:t>форм жизни, норм, традиций, идеалов. При этом дети и взрослые учатся на опыте предшествующих поколений, осваивают и </a:t>
            </a:r>
            <a:r>
              <a:rPr lang="ru-RU" dirty="0" smtClean="0">
                <a:latin typeface="Bookman Old Style" panose="02050604050505020204" pitchFamily="18" charset="0"/>
              </a:rPr>
              <a:t>воспроизводят </a:t>
            </a:r>
            <a:r>
              <a:rPr lang="ru-RU" dirty="0">
                <a:latin typeface="Bookman Old Style" panose="02050604050505020204" pitchFamily="18" charset="0"/>
              </a:rPr>
              <a:t>их способы отношения к миру. Педагогическая система, </a:t>
            </a:r>
            <a:r>
              <a:rPr lang="ru-RU" dirty="0" smtClean="0">
                <a:latin typeface="Bookman Old Style" panose="02050604050505020204" pitchFamily="18" charset="0"/>
              </a:rPr>
              <a:t>ориентированная </a:t>
            </a:r>
            <a:r>
              <a:rPr lang="ru-RU" dirty="0">
                <a:latin typeface="Bookman Old Style" panose="02050604050505020204" pitchFamily="18" charset="0"/>
              </a:rPr>
              <a:t>на передачу опыта предшествующих поколений, образцов, норм, традиций, будет называться </a:t>
            </a:r>
            <a:r>
              <a:rPr lang="ru-RU" b="1" i="1" dirty="0">
                <a:latin typeface="Bookman Old Style" panose="02050604050505020204" pitchFamily="18" charset="0"/>
              </a:rPr>
              <a:t>традиционной педагогической системой.</a:t>
            </a:r>
          </a:p>
        </p:txBody>
      </p:sp>
    </p:spTree>
    <p:extLst>
      <p:ext uri="{BB962C8B-B14F-4D97-AF65-F5344CB8AC3E}">
        <p14:creationId xmlns:p14="http://schemas.microsoft.com/office/powerpoint/2010/main" val="3725240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Общий знаменатель инновационных педагогических систем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вовлеченность </a:t>
            </a:r>
            <a:r>
              <a:rPr lang="ru-RU" dirty="0">
                <a:latin typeface="Bookman Old Style" panose="02050604050505020204" pitchFamily="18" charset="0"/>
              </a:rPr>
              <a:t>субъектов в </a:t>
            </a:r>
            <a:r>
              <a:rPr lang="ru-RU" dirty="0" err="1" smtClean="0">
                <a:latin typeface="Bookman Old Style" panose="02050604050505020204" pitchFamily="18" charset="0"/>
              </a:rPr>
              <a:t>целеобразование</a:t>
            </a:r>
            <a:r>
              <a:rPr lang="ru-RU" dirty="0" smtClean="0">
                <a:latin typeface="Bookman Old Style" panose="02050604050505020204" pitchFamily="18" charset="0"/>
              </a:rPr>
              <a:t>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>
                <a:latin typeface="Bookman Old Style" panose="02050604050505020204" pitchFamily="18" charset="0"/>
              </a:rPr>
              <a:t>исследовательская, проектная деятельность педагогов и </a:t>
            </a:r>
            <a:r>
              <a:rPr lang="ru-RU" dirty="0" smtClean="0">
                <a:latin typeface="Bookman Old Style" panose="02050604050505020204" pitchFamily="18" charset="0"/>
              </a:rPr>
              <a:t>обучающихся;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индивидуализация </a:t>
            </a:r>
            <a:r>
              <a:rPr lang="ru-RU" dirty="0">
                <a:latin typeface="Bookman Old Style" panose="02050604050505020204" pitchFamily="18" charset="0"/>
              </a:rPr>
              <a:t>функций и субъектов совместной </a:t>
            </a:r>
            <a:r>
              <a:rPr lang="ru-RU" dirty="0" smtClean="0">
                <a:latin typeface="Bookman Old Style" panose="02050604050505020204" pitchFamily="18" charset="0"/>
              </a:rPr>
              <a:t>деятельности</a:t>
            </a:r>
            <a:r>
              <a:rPr lang="ru-RU" dirty="0">
                <a:latin typeface="Bookman Old Style" panose="02050604050505020204" pitchFamily="18" charset="0"/>
              </a:rPr>
              <a:t>;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появление </a:t>
            </a:r>
            <a:r>
              <a:rPr lang="ru-RU" dirty="0">
                <a:latin typeface="Bookman Old Style" panose="02050604050505020204" pitchFamily="18" charset="0"/>
              </a:rPr>
              <a:t>новых диалоговых </a:t>
            </a:r>
            <a:r>
              <a:rPr lang="ru-RU" dirty="0" smtClean="0">
                <a:latin typeface="Bookman Old Style" panose="02050604050505020204" pitchFamily="18" charset="0"/>
              </a:rPr>
              <a:t>форм;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оформление инновационных </a:t>
            </a:r>
            <a:r>
              <a:rPr lang="ru-RU" dirty="0">
                <a:latin typeface="Bookman Old Style" panose="02050604050505020204" pitchFamily="18" charset="0"/>
              </a:rPr>
              <a:t>педагогических практик как саморазвивающихся педагогических </a:t>
            </a:r>
            <a:r>
              <a:rPr lang="ru-RU" dirty="0" smtClean="0">
                <a:latin typeface="Bookman Old Style" panose="02050604050505020204" pitchFamily="18" charset="0"/>
              </a:rPr>
              <a:t>систем. 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78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Педагогическая система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147248" cy="525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8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Инновация (нововведение) 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Bookman Old Style" panose="02050604050505020204" pitchFamily="18" charset="0"/>
              </a:rPr>
              <a:t>это процесс внедрения новых преобразований в различные сферы деятельности, а также в производство и промышленность. </a:t>
            </a:r>
          </a:p>
          <a:p>
            <a:pPr algn="just"/>
            <a:r>
              <a:rPr lang="ru-RU" dirty="0" smtClean="0">
                <a:latin typeface="Bookman Old Style" panose="02050604050505020204" pitchFamily="18" charset="0"/>
              </a:rPr>
              <a:t>Результатом таких преобразований является новшество. </a:t>
            </a:r>
          </a:p>
          <a:p>
            <a:pPr algn="just"/>
            <a:r>
              <a:rPr lang="ru-RU" dirty="0" smtClean="0">
                <a:latin typeface="Bookman Old Style" panose="02050604050505020204" pitchFamily="18" charset="0"/>
              </a:rPr>
              <a:t>Любые нововведения неизбежны, они порождены изменениями в обществе и логикой развития науки и техники, которые предполагают существенные преобразования в трудовом процессе всех предприятий и организаций каждые 5-10 лет.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Субъекты инновационной деятельности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784976" cy="4873752"/>
          </a:xfrm>
        </p:spPr>
        <p:txBody>
          <a:bodyPr>
            <a:norm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главная характеристика субъекта инноваций – это его деятельное </a:t>
            </a:r>
            <a:r>
              <a:rPr lang="ru-RU" dirty="0" smtClean="0">
                <a:latin typeface="Bookman Old Style" panose="02050604050505020204" pitchFamily="18" charset="0"/>
              </a:rPr>
              <a:t>самосознание</a:t>
            </a:r>
            <a:r>
              <a:rPr lang="ru-RU" dirty="0">
                <a:latin typeface="Bookman Old Style" panose="02050604050505020204" pitchFamily="18" charset="0"/>
              </a:rPr>
              <a:t>, то есть понимание своей личной инициативы как субъективно возможной и общественно принимаемой основы собственного </a:t>
            </a:r>
            <a:r>
              <a:rPr lang="ru-RU" dirty="0" smtClean="0">
                <a:latin typeface="Bookman Old Style" panose="02050604050505020204" pitchFamily="18" charset="0"/>
              </a:rPr>
              <a:t>существования</a:t>
            </a:r>
          </a:p>
          <a:p>
            <a:r>
              <a:rPr lang="ru-RU" dirty="0">
                <a:latin typeface="Bookman Old Style" panose="02050604050505020204" pitchFamily="18" charset="0"/>
              </a:rPr>
              <a:t>Создание, внедрение и принятие инноваций требует от личности </a:t>
            </a:r>
            <a:r>
              <a:rPr lang="ru-RU" dirty="0" smtClean="0">
                <a:latin typeface="Bookman Old Style" panose="02050604050505020204" pitchFamily="18" charset="0"/>
              </a:rPr>
              <a:t>эмоционального</a:t>
            </a:r>
            <a:r>
              <a:rPr lang="ru-RU" dirty="0">
                <a:latin typeface="Bookman Old Style" panose="02050604050505020204" pitchFamily="18" charset="0"/>
              </a:rPr>
              <a:t>, интеллектуального и нравственного напряжения, а также </a:t>
            </a:r>
            <a:r>
              <a:rPr lang="ru-RU" dirty="0" smtClean="0">
                <a:latin typeface="Bookman Old Style" panose="02050604050505020204" pitchFamily="18" charset="0"/>
              </a:rPr>
              <a:t>педагогической </a:t>
            </a:r>
            <a:r>
              <a:rPr lang="ru-RU" dirty="0">
                <a:latin typeface="Bookman Old Style" panose="02050604050505020204" pitchFamily="18" charset="0"/>
              </a:rPr>
              <a:t>креативности. В основе  инновационного поведения лежат идеал и ценности совершенства, реализуемые в условиях педагогической практики. </a:t>
            </a:r>
          </a:p>
        </p:txBody>
      </p:sp>
    </p:spTree>
    <p:extLst>
      <p:ext uri="{BB962C8B-B14F-4D97-AF65-F5344CB8AC3E}">
        <p14:creationId xmlns:p14="http://schemas.microsoft.com/office/powerpoint/2010/main" val="436158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>
                <a:latin typeface="Bookman Old Style" panose="02050604050505020204" pitchFamily="18" charset="0"/>
              </a:rPr>
              <a:t>К системообразующим особенностям </a:t>
            </a:r>
            <a:r>
              <a:rPr lang="ru-RU" dirty="0">
                <a:latin typeface="Bookman Old Style" panose="02050604050505020204" pitchFamily="18" charset="0"/>
              </a:rPr>
              <a:t>творческого стиля деятельности </a:t>
            </a:r>
            <a:r>
              <a:rPr lang="ru-RU" b="1" i="1" dirty="0" smtClean="0">
                <a:latin typeface="Bookman Old Style" panose="02050604050505020204" pitchFamily="18" charset="0"/>
              </a:rPr>
              <a:t>педагога </a:t>
            </a:r>
            <a:r>
              <a:rPr lang="ru-RU" dirty="0">
                <a:latin typeface="Bookman Old Style" panose="02050604050505020204" pitchFamily="18" charset="0"/>
              </a:rPr>
              <a:t>относятся следующие качества: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способность </a:t>
            </a:r>
            <a:r>
              <a:rPr lang="ru-RU" dirty="0">
                <a:latin typeface="Bookman Old Style" panose="02050604050505020204" pitchFamily="18" charset="0"/>
              </a:rPr>
              <a:t>к видению проблем,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самостоятельность </a:t>
            </a:r>
            <a:r>
              <a:rPr lang="ru-RU" dirty="0">
                <a:latin typeface="Bookman Old Style" panose="02050604050505020204" pitchFamily="18" charset="0"/>
              </a:rPr>
              <a:t>суждений,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оригинальность </a:t>
            </a:r>
            <a:r>
              <a:rPr lang="ru-RU" dirty="0">
                <a:latin typeface="Bookman Old Style" panose="02050604050505020204" pitchFamily="18" charset="0"/>
              </a:rPr>
              <a:t>мышления,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лёгкость ассоциирования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Bookman Old Style" panose="02050604050505020204" pitchFamily="18" charset="0"/>
              </a:rPr>
              <a:t>антиконформизм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>
                <a:latin typeface="Bookman Old Style" panose="02050604050505020204" pitchFamily="18" charset="0"/>
              </a:rPr>
              <a:t>мышления,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лёгкость </a:t>
            </a:r>
            <a:r>
              <a:rPr lang="ru-RU" dirty="0">
                <a:latin typeface="Bookman Old Style" panose="02050604050505020204" pitchFamily="18" charset="0"/>
              </a:rPr>
              <a:t>генерирования идей,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критичность </a:t>
            </a:r>
            <a:r>
              <a:rPr lang="ru-RU" dirty="0">
                <a:latin typeface="Bookman Old Style" panose="02050604050505020204" pitchFamily="18" charset="0"/>
              </a:rPr>
              <a:t>мышления,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способность </a:t>
            </a:r>
            <a:r>
              <a:rPr lang="ru-RU" dirty="0">
                <a:latin typeface="Bookman Old Style" panose="02050604050505020204" pitchFamily="18" charset="0"/>
              </a:rPr>
              <a:t>к переносу знаний и умений в новые ситуации,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готовность </a:t>
            </a:r>
            <a:r>
              <a:rPr lang="ru-RU" dirty="0">
                <a:latin typeface="Bookman Old Style" panose="02050604050505020204" pitchFamily="18" charset="0"/>
              </a:rPr>
              <a:t>памяти.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b="1" i="1" dirty="0" smtClean="0">
                <a:latin typeface="Bookman Old Style" panose="02050604050505020204" pitchFamily="18" charset="0"/>
              </a:rPr>
              <a:t>Личностными </a:t>
            </a:r>
            <a:r>
              <a:rPr lang="ru-RU" dirty="0" smtClean="0">
                <a:latin typeface="Bookman Old Style" panose="02050604050505020204" pitchFamily="18" charset="0"/>
              </a:rPr>
              <a:t>особенности </a:t>
            </a:r>
            <a:r>
              <a:rPr lang="ru-RU" dirty="0">
                <a:latin typeface="Bookman Old Style" panose="02050604050505020204" pitchFamily="18" charset="0"/>
              </a:rPr>
              <a:t>эмоционально-волевой сферы личности, </a:t>
            </a:r>
            <a:r>
              <a:rPr lang="ru-RU" dirty="0" smtClean="0">
                <a:latin typeface="Bookman Old Style" panose="02050604050505020204" pitchFamily="18" charset="0"/>
              </a:rPr>
              <a:t>формирующими творческий стиль </a:t>
            </a:r>
            <a:r>
              <a:rPr lang="ru-RU" dirty="0">
                <a:latin typeface="Bookman Old Style" panose="02050604050505020204" pitchFamily="18" charset="0"/>
              </a:rPr>
              <a:t>деятельности являются :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способность </a:t>
            </a:r>
            <a:r>
              <a:rPr lang="ru-RU" dirty="0">
                <a:latin typeface="Bookman Old Style" panose="02050604050505020204" pitchFamily="18" charset="0"/>
              </a:rPr>
              <a:t>концентрировать творческие усилия,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упорство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склонность </a:t>
            </a:r>
            <a:r>
              <a:rPr lang="ru-RU" dirty="0">
                <a:latin typeface="Bookman Old Style" panose="02050604050505020204" pitchFamily="18" charset="0"/>
              </a:rPr>
              <a:t>к разумному риску,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смелость </a:t>
            </a:r>
            <a:r>
              <a:rPr lang="ru-RU" dirty="0">
                <a:latin typeface="Bookman Old Style" panose="02050604050505020204" pitchFamily="18" charset="0"/>
              </a:rPr>
              <a:t>и независимость в суждениях,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оптимизм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высокий </a:t>
            </a:r>
            <a:r>
              <a:rPr lang="ru-RU" dirty="0">
                <a:latin typeface="Bookman Old Style" panose="02050604050505020204" pitchFamily="18" charset="0"/>
              </a:rPr>
              <a:t>уровень самооценки,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anose="02050604050505020204" pitchFamily="18" charset="0"/>
              </a:rPr>
              <a:t>стремление </a:t>
            </a:r>
            <a:r>
              <a:rPr lang="ru-RU" dirty="0">
                <a:latin typeface="Bookman Old Style" panose="02050604050505020204" pitchFamily="18" charset="0"/>
              </a:rPr>
              <a:t>и потребность внедрять новое и </a:t>
            </a:r>
            <a:r>
              <a:rPr lang="ru-RU" dirty="0" smtClean="0">
                <a:latin typeface="Bookman Old Style" panose="02050604050505020204" pitchFamily="18" charset="0"/>
              </a:rPr>
              <a:t>др.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25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Организационно-педагогически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е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условия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роста педагогической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компетентности преподавателя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осознание </a:t>
            </a:r>
            <a:r>
              <a:rPr lang="ru-RU" dirty="0">
                <a:latin typeface="Bookman Old Style" panose="02050604050505020204" pitchFamily="18" charset="0"/>
              </a:rPr>
              <a:t>преподавателем психолого-педагогических основ (</a:t>
            </a:r>
            <a:r>
              <a:rPr lang="ru-RU" dirty="0" smtClean="0">
                <a:latin typeface="Bookman Old Style" panose="02050604050505020204" pitchFamily="18" charset="0"/>
              </a:rPr>
              <a:t>предпосылок </a:t>
            </a:r>
            <a:r>
              <a:rPr lang="ru-RU" dirty="0">
                <a:latin typeface="Bookman Old Style" panose="02050604050505020204" pitchFamily="18" charset="0"/>
              </a:rPr>
              <a:t>процессов) технологии обучения;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осмысление </a:t>
            </a:r>
            <a:r>
              <a:rPr lang="ru-RU" dirty="0">
                <a:latin typeface="Bookman Old Style" panose="02050604050505020204" pitchFamily="18" charset="0"/>
              </a:rPr>
              <a:t>слагаемых, то есть системообразующих компонентов </a:t>
            </a:r>
            <a:r>
              <a:rPr lang="ru-RU" dirty="0" smtClean="0">
                <a:latin typeface="Bookman Old Style" panose="02050604050505020204" pitchFamily="18" charset="0"/>
              </a:rPr>
              <a:t>учебного процесса;</a:t>
            </a:r>
            <a:endParaRPr lang="ru-RU" dirty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осмысление</a:t>
            </a:r>
            <a:r>
              <a:rPr lang="ru-RU" dirty="0">
                <a:latin typeface="Bookman Old Style" panose="02050604050505020204" pitchFamily="18" charset="0"/>
              </a:rPr>
              <a:t>, анализ и устранение неэффективных и непродуктивных приемов работы в своей деятельности;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использование </a:t>
            </a:r>
            <a:r>
              <a:rPr lang="ru-RU" dirty="0">
                <a:latin typeface="Bookman Old Style" panose="02050604050505020204" pitchFamily="18" charset="0"/>
              </a:rPr>
              <a:t>в практической работе форм, методов и средств </a:t>
            </a:r>
            <a:r>
              <a:rPr lang="ru-RU" dirty="0" smtClean="0">
                <a:latin typeface="Bookman Old Style" panose="02050604050505020204" pitchFamily="18" charset="0"/>
              </a:rPr>
              <a:t>инновационных </a:t>
            </a:r>
            <a:r>
              <a:rPr lang="ru-RU" dirty="0">
                <a:latin typeface="Bookman Old Style" panose="02050604050505020204" pitchFamily="18" charset="0"/>
              </a:rPr>
              <a:t>технологий;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самоанализ </a:t>
            </a:r>
            <a:r>
              <a:rPr lang="ru-RU" dirty="0">
                <a:latin typeface="Bookman Old Style" panose="02050604050505020204" pitchFamily="18" charset="0"/>
              </a:rPr>
              <a:t>качества обучения, установка на преодоление отсталых и рутинных приёмов работы в аудитории;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изменение </a:t>
            </a:r>
            <a:r>
              <a:rPr lang="ru-RU" dirty="0">
                <a:latin typeface="Bookman Old Style" panose="02050604050505020204" pitchFamily="18" charset="0"/>
              </a:rPr>
              <a:t>ценностных ориентаций, осознание и преодоление </a:t>
            </a:r>
            <a:r>
              <a:rPr lang="ru-RU" dirty="0" smtClean="0">
                <a:latin typeface="Bookman Old Style" panose="02050604050505020204" pitchFamily="18" charset="0"/>
              </a:rPr>
              <a:t>стереотипов </a:t>
            </a:r>
            <a:r>
              <a:rPr lang="ru-RU" dirty="0">
                <a:latin typeface="Bookman Old Style" panose="02050604050505020204" pitchFamily="18" charset="0"/>
              </a:rPr>
              <a:t>профессиональной деятельности.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2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мотивационная сфера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личности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студента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496944" cy="4873752"/>
          </a:xfrm>
        </p:spPr>
        <p:txBody>
          <a:bodyPr>
            <a:norm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Учебная деятельность </a:t>
            </a:r>
            <a:r>
              <a:rPr lang="ru-RU" dirty="0" smtClean="0">
                <a:latin typeface="Bookman Old Style" panose="02050604050505020204" pitchFamily="18" charset="0"/>
              </a:rPr>
              <a:t>студента </a:t>
            </a:r>
            <a:r>
              <a:rPr lang="ru-RU" dirty="0">
                <a:latin typeface="Bookman Old Style" panose="02050604050505020204" pitchFamily="18" charset="0"/>
              </a:rPr>
              <a:t>определяется прежде всего </a:t>
            </a:r>
            <a:r>
              <a:rPr lang="ru-RU" dirty="0" smtClean="0">
                <a:latin typeface="Bookman Old Style" panose="02050604050505020204" pitchFamily="18" charset="0"/>
              </a:rPr>
              <a:t>мотивационной </a:t>
            </a:r>
            <a:r>
              <a:rPr lang="ru-RU" dirty="0">
                <a:latin typeface="Bookman Old Style" panose="02050604050505020204" pitchFamily="18" charset="0"/>
              </a:rPr>
              <a:t>сферой его личности.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Мотивационная сфера </a:t>
            </a:r>
            <a:r>
              <a:rPr lang="ru-RU" dirty="0">
                <a:latin typeface="Bookman Old Style" panose="02050604050505020204" pitchFamily="18" charset="0"/>
              </a:rPr>
              <a:t>личности </a:t>
            </a:r>
            <a:r>
              <a:rPr lang="ru-RU" dirty="0" smtClean="0">
                <a:latin typeface="Bookman Old Style" panose="02050604050505020204" pitchFamily="18" charset="0"/>
              </a:rPr>
              <a:t>– это совокупность </a:t>
            </a:r>
            <a:r>
              <a:rPr lang="ru-RU" dirty="0">
                <a:latin typeface="Bookman Old Style" panose="02050604050505020204" pitchFamily="18" charset="0"/>
              </a:rPr>
              <a:t>стойких мотивов, имеющих </a:t>
            </a:r>
            <a:r>
              <a:rPr lang="ru-RU" dirty="0" smtClean="0">
                <a:latin typeface="Bookman Old Style" panose="02050604050505020204" pitchFamily="18" charset="0"/>
              </a:rPr>
              <a:t> определенную </a:t>
            </a:r>
            <a:r>
              <a:rPr lang="ru-RU" dirty="0">
                <a:latin typeface="Bookman Old Style" panose="02050604050505020204" pitchFamily="18" charset="0"/>
              </a:rPr>
              <a:t>иерархию и выражающих направленность личности, а мотив определяем как внутреннее побуждение личности к тому или иному виду активности (деятельность, общение, </a:t>
            </a:r>
            <a:r>
              <a:rPr lang="ru-RU" dirty="0" smtClean="0">
                <a:latin typeface="Bookman Old Style" panose="02050604050505020204" pitchFamily="18" charset="0"/>
              </a:rPr>
              <a:t>поведение</a:t>
            </a:r>
            <a:r>
              <a:rPr lang="ru-RU" dirty="0">
                <a:latin typeface="Bookman Old Style" panose="02050604050505020204" pitchFamily="18" charset="0"/>
              </a:rPr>
              <a:t>), связанное с удовлетворением определенной потребности. </a:t>
            </a:r>
          </a:p>
        </p:txBody>
      </p:sp>
    </p:spTree>
    <p:extLst>
      <p:ext uri="{BB962C8B-B14F-4D97-AF65-F5344CB8AC3E}">
        <p14:creationId xmlns:p14="http://schemas.microsoft.com/office/powerpoint/2010/main" val="3284785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Поскольку успеваемость студентов зависит не столько от природных </a:t>
            </a:r>
            <a:r>
              <a:rPr lang="ru-RU" dirty="0" smtClean="0">
                <a:latin typeface="Bookman Old Style" panose="02050604050505020204" pitchFamily="18" charset="0"/>
              </a:rPr>
              <a:t>способностей</a:t>
            </a:r>
            <a:r>
              <a:rPr lang="ru-RU" dirty="0">
                <a:latin typeface="Bookman Old Style" panose="02050604050505020204" pitchFamily="18" charset="0"/>
              </a:rPr>
              <a:t>, сколько от развития учебной </a:t>
            </a:r>
            <a:r>
              <a:rPr lang="ru-RU" dirty="0" smtClean="0">
                <a:latin typeface="Bookman Old Style" panose="02050604050505020204" pitchFamily="18" charset="0"/>
              </a:rPr>
              <a:t>мотивации, а </a:t>
            </a:r>
            <a:r>
              <a:rPr lang="ru-RU" dirty="0">
                <a:latin typeface="Bookman Old Style" panose="02050604050505020204" pitchFamily="18" charset="0"/>
              </a:rPr>
              <a:t>точнее - от профессиональной мотивации, то на первом курсе важно формировать реальные представления о будущей профессии и способах овладения ею.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Если </a:t>
            </a:r>
            <a:r>
              <a:rPr lang="ru-RU" dirty="0">
                <a:latin typeface="Bookman Old Style" panose="02050604050505020204" pitchFamily="18" charset="0"/>
              </a:rPr>
              <a:t>студент осознанно избрал свою профессию и считает ее социально значимой, то это существенно влияет на его </a:t>
            </a:r>
            <a:r>
              <a:rPr lang="ru-RU" dirty="0" smtClean="0">
                <a:latin typeface="Bookman Old Style" panose="02050604050505020204" pitchFamily="18" charset="0"/>
              </a:rPr>
              <a:t>обучение.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18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Отношение к студенту как социально зрелой личности означает для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преподавателя необходимость: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усиления </a:t>
            </a:r>
            <a:r>
              <a:rPr lang="ru-RU" dirty="0">
                <a:latin typeface="Bookman Old Style" panose="02050604050505020204" pitchFamily="18" charset="0"/>
              </a:rPr>
              <a:t>диалогичности обучения;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разработки </a:t>
            </a:r>
            <a:r>
              <a:rPr lang="ru-RU" dirty="0">
                <a:latin typeface="Bookman Old Style" panose="02050604050505020204" pitchFamily="18" charset="0"/>
              </a:rPr>
              <a:t>системы процедур и операций поддерживающего обучения;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создания </a:t>
            </a:r>
            <a:r>
              <a:rPr lang="ru-RU" dirty="0">
                <a:latin typeface="Bookman Old Style" panose="02050604050505020204" pitchFamily="18" charset="0"/>
              </a:rPr>
              <a:t>условий для осознания студентом себя социально полезной личностью;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перехода </a:t>
            </a:r>
            <a:r>
              <a:rPr lang="ru-RU" dirty="0">
                <a:latin typeface="Bookman Old Style" panose="02050604050505020204" pitchFamily="18" charset="0"/>
              </a:rPr>
              <a:t>преподавателя на гуманистическую </a:t>
            </a:r>
            <a:r>
              <a:rPr lang="ru-RU" dirty="0" err="1">
                <a:latin typeface="Bookman Old Style" panose="02050604050505020204" pitchFamily="18" charset="0"/>
              </a:rPr>
              <a:t>центрацию</a:t>
            </a:r>
            <a:r>
              <a:rPr lang="ru-RU" dirty="0">
                <a:latin typeface="Bookman Old Style" panose="02050604050505020204" pitchFamily="18" charset="0"/>
              </a:rPr>
              <a:t>;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такого </a:t>
            </a:r>
            <a:r>
              <a:rPr lang="ru-RU" dirty="0">
                <a:latin typeface="Bookman Old Style" panose="02050604050505020204" pitchFamily="18" charset="0"/>
              </a:rPr>
              <a:t>построения учебного сотрудничества со студентом, с коллегами, с самим собой, при котором от всех субъектов учебного процесса требуется поиск новых способов действия и взаимодействия, создания ситуаций для возможного изменения собственных точек зрения.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9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совокупность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организационно-педагогических условий становления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личности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студента в процессе его обучения на основе инновационных технологий: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467600" cy="487375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Bookman Old Style" panose="02050604050505020204" pitchFamily="18" charset="0"/>
              </a:rPr>
              <a:t>осознание </a:t>
            </a:r>
            <a:r>
              <a:rPr lang="ru-RU" sz="2000" dirty="0">
                <a:latin typeface="Bookman Old Style" panose="02050604050505020204" pitchFamily="18" charset="0"/>
              </a:rPr>
              <a:t>и принятие целей и задач </a:t>
            </a:r>
            <a:r>
              <a:rPr lang="ru-RU" sz="2000" dirty="0" smtClean="0">
                <a:latin typeface="Bookman Old Style" panose="02050604050505020204" pitchFamily="18" charset="0"/>
              </a:rPr>
              <a:t>обучения;</a:t>
            </a:r>
            <a:endParaRPr lang="ru-RU" sz="2000" dirty="0">
              <a:latin typeface="Bookman Old Style" panose="02050604050505020204" pitchFamily="18" charset="0"/>
            </a:endParaRPr>
          </a:p>
          <a:p>
            <a:r>
              <a:rPr lang="ru-RU" sz="2000" dirty="0" smtClean="0">
                <a:latin typeface="Bookman Old Style" panose="02050604050505020204" pitchFamily="18" charset="0"/>
              </a:rPr>
              <a:t>осознание </a:t>
            </a:r>
            <a:r>
              <a:rPr lang="ru-RU" sz="2000" dirty="0">
                <a:latin typeface="Bookman Old Style" panose="02050604050505020204" pitchFamily="18" charset="0"/>
              </a:rPr>
              <a:t>технологических процедур интеллектуального </a:t>
            </a:r>
            <a:r>
              <a:rPr lang="ru-RU" sz="2000" dirty="0" smtClean="0">
                <a:latin typeface="Bookman Old Style" panose="02050604050505020204" pitchFamily="18" charset="0"/>
              </a:rPr>
              <a:t>труда;</a:t>
            </a:r>
            <a:endParaRPr lang="ru-RU" sz="2000" dirty="0">
              <a:latin typeface="Bookman Old Style" panose="02050604050505020204" pitchFamily="18" charset="0"/>
            </a:endParaRPr>
          </a:p>
          <a:p>
            <a:r>
              <a:rPr lang="ru-RU" sz="2000" dirty="0" smtClean="0">
                <a:latin typeface="Bookman Old Style" panose="02050604050505020204" pitchFamily="18" charset="0"/>
              </a:rPr>
              <a:t>профессиональное </a:t>
            </a:r>
            <a:r>
              <a:rPr lang="ru-RU" sz="2000" dirty="0">
                <a:latin typeface="Bookman Old Style" panose="02050604050505020204" pitchFamily="18" charset="0"/>
              </a:rPr>
              <a:t>самообразование и </a:t>
            </a:r>
            <a:r>
              <a:rPr lang="ru-RU" sz="2000" dirty="0" smtClean="0">
                <a:latin typeface="Bookman Old Style" panose="02050604050505020204" pitchFamily="18" charset="0"/>
              </a:rPr>
              <a:t>самовоспитание;</a:t>
            </a:r>
            <a:endParaRPr lang="ru-RU" sz="2000" dirty="0">
              <a:latin typeface="Bookman Old Style" panose="02050604050505020204" pitchFamily="18" charset="0"/>
            </a:endParaRPr>
          </a:p>
          <a:p>
            <a:r>
              <a:rPr lang="ru-RU" sz="2000" dirty="0" smtClean="0">
                <a:latin typeface="Bookman Old Style" panose="02050604050505020204" pitchFamily="18" charset="0"/>
              </a:rPr>
              <a:t>компетентное </a:t>
            </a:r>
            <a:r>
              <a:rPr lang="ru-RU" sz="2000" dirty="0">
                <a:latin typeface="Bookman Old Style" panose="02050604050505020204" pitchFamily="18" charset="0"/>
              </a:rPr>
              <a:t>и оптимистичное преодоление трудностей и барьеров в учебном процессе;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развитие </a:t>
            </a:r>
            <a:r>
              <a:rPr lang="ru-RU" sz="2000" dirty="0">
                <a:latin typeface="Bookman Old Style" panose="02050604050505020204" pitchFamily="18" charset="0"/>
              </a:rPr>
              <a:t>системных обобщенных знаний и способов деятельности: </a:t>
            </a:r>
            <a:r>
              <a:rPr lang="ru-RU" sz="2000" dirty="0" smtClean="0">
                <a:latin typeface="Bookman Old Style" panose="02050604050505020204" pitchFamily="18" charset="0"/>
              </a:rPr>
              <a:t>конструктивных</a:t>
            </a:r>
            <a:r>
              <a:rPr lang="ru-RU" sz="2000" dirty="0">
                <a:latin typeface="Bookman Old Style" panose="02050604050505020204" pitchFamily="18" charset="0"/>
              </a:rPr>
              <a:t>, организационных, коммуникативных, гностических;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развитие </a:t>
            </a:r>
            <a:r>
              <a:rPr lang="ru-RU" sz="2000" dirty="0">
                <a:latin typeface="Bookman Old Style" panose="02050604050505020204" pitchFamily="18" charset="0"/>
              </a:rPr>
              <a:t>способности к сотрудничеству, кооперации, к принятию </a:t>
            </a:r>
            <a:r>
              <a:rPr lang="ru-RU" sz="2000" dirty="0" smtClean="0">
                <a:latin typeface="Bookman Old Style" panose="02050604050505020204" pitchFamily="18" charset="0"/>
              </a:rPr>
              <a:t>нового</a:t>
            </a:r>
            <a:r>
              <a:rPr lang="ru-RU" sz="2000" dirty="0">
                <a:latin typeface="Bookman Old Style" panose="02050604050505020204" pitchFamily="18" charset="0"/>
              </a:rPr>
              <a:t>; 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формирование </a:t>
            </a:r>
            <a:r>
              <a:rPr lang="ru-RU" sz="2000" dirty="0">
                <a:latin typeface="Bookman Old Style" panose="02050604050505020204" pitchFamily="18" charset="0"/>
              </a:rPr>
              <a:t>содержательной и исполнительской </a:t>
            </a:r>
            <a:r>
              <a:rPr lang="ru-RU" sz="2000" dirty="0" smtClean="0">
                <a:latin typeface="Bookman Old Style" panose="02050604050505020204" pitchFamily="18" charset="0"/>
              </a:rPr>
              <a:t>самостоятельности</a:t>
            </a:r>
            <a:r>
              <a:rPr lang="ru-RU" sz="2000" dirty="0">
                <a:latin typeface="Bookman Old Style" panose="02050604050505020204" pitchFamily="18" charset="0"/>
              </a:rPr>
              <a:t>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70250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При обучении студентов на основе инновационных технологий у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студентов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в учебном процессе происходит:</a:t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ru-RU" sz="2400" b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Bookman Old Style" panose="02050604050505020204" pitchFamily="18" charset="0"/>
              </a:rPr>
              <a:t>смена </a:t>
            </a:r>
            <a:r>
              <a:rPr lang="ru-RU" sz="1600" dirty="0">
                <a:latin typeface="Bookman Old Style" panose="02050604050505020204" pitchFamily="18" charset="0"/>
              </a:rPr>
              <a:t>обывательской, потребительской позиции на активную, </a:t>
            </a:r>
            <a:r>
              <a:rPr lang="ru-RU" sz="1600" dirty="0" smtClean="0">
                <a:latin typeface="Bookman Old Style" panose="02050604050505020204" pitchFamily="18" charset="0"/>
              </a:rPr>
              <a:t>ответственную</a:t>
            </a:r>
            <a:r>
              <a:rPr lang="ru-RU" sz="1600" dirty="0">
                <a:latin typeface="Bookman Old Style" panose="02050604050505020204" pitchFamily="18" charset="0"/>
              </a:rPr>
              <a:t>; у них появляется готовность взять на себя ответственность за свое учение;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резкий рост уровня самостоятельности (содержательной и </a:t>
            </a:r>
            <a:r>
              <a:rPr lang="ru-RU" sz="1600" dirty="0" smtClean="0">
                <a:latin typeface="Bookman Old Style" panose="02050604050505020204" pitchFamily="18" charset="0"/>
              </a:rPr>
              <a:t>исполнительской</a:t>
            </a:r>
            <a:r>
              <a:rPr lang="ru-RU" sz="1600" dirty="0">
                <a:latin typeface="Bookman Old Style" panose="02050604050505020204" pitchFamily="18" charset="0"/>
              </a:rPr>
              <a:t>);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приобретение умения учиться (у студентов развиваются системные, обобщенные знания и способы деятельности);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повышение уровня оперирования учебным материалом, что дает </a:t>
            </a:r>
            <a:r>
              <a:rPr lang="ru-RU" sz="1600" dirty="0" smtClean="0">
                <a:latin typeface="Bookman Old Style" panose="02050604050505020204" pitchFamily="18" charset="0"/>
              </a:rPr>
              <a:t>возможность </a:t>
            </a:r>
            <a:r>
              <a:rPr lang="ru-RU" sz="1600" dirty="0">
                <a:latin typeface="Bookman Old Style" panose="02050604050505020204" pitchFamily="18" charset="0"/>
              </a:rPr>
              <a:t>выхода на исследовательский, творческий уровень;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развитие способности к сотрудничеству, кооперации, принятию новых технологий (то есть происходит обучение социальным отношениям и </a:t>
            </a:r>
            <a:r>
              <a:rPr lang="ru-RU" sz="1600" dirty="0" smtClean="0">
                <a:latin typeface="Bookman Old Style" panose="02050604050505020204" pitchFamily="18" charset="0"/>
              </a:rPr>
              <a:t>приобретается </a:t>
            </a:r>
            <a:r>
              <a:rPr lang="ru-RU" sz="1600" dirty="0">
                <a:latin typeface="Bookman Old Style" panose="02050604050505020204" pitchFamily="18" charset="0"/>
              </a:rPr>
              <a:t>способность действовать технологично, адекватно социальной куль-туре);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изменение мотивации и готовность к решению исследовательских задач и как следствие появление чувства компетентности и </a:t>
            </a:r>
            <a:r>
              <a:rPr lang="ru-RU" sz="1600" dirty="0" err="1">
                <a:latin typeface="Bookman Old Style" panose="02050604050505020204" pitchFamily="18" charset="0"/>
              </a:rPr>
              <a:t>аффилитации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smtClean="0">
                <a:latin typeface="Bookman Old Style" panose="02050604050505020204" pitchFamily="18" charset="0"/>
              </a:rPr>
              <a:t>являющиеся </a:t>
            </a:r>
            <a:r>
              <a:rPr lang="ru-RU" sz="1600" dirty="0">
                <a:latin typeface="Bookman Old Style" panose="02050604050505020204" pitchFamily="18" charset="0"/>
              </a:rPr>
              <a:t>предпосылкой </a:t>
            </a:r>
            <a:r>
              <a:rPr lang="ru-RU" sz="1600" dirty="0" err="1">
                <a:latin typeface="Bookman Old Style" panose="02050604050505020204" pitchFamily="18" charset="0"/>
              </a:rPr>
              <a:t>самоактуализации</a:t>
            </a:r>
            <a:r>
              <a:rPr lang="ru-RU" sz="1600" dirty="0">
                <a:latin typeface="Bookman Old Style" panose="02050604050505020204" pitchFamily="18" charset="0"/>
              </a:rPr>
              <a:t>.</a:t>
            </a:r>
          </a:p>
          <a:p>
            <a:endParaRPr lang="ru-RU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95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Фасилитация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и диалог как ориентировочная основа для усвоения технологий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r>
              <a:rPr lang="ru-RU" dirty="0" err="1">
                <a:latin typeface="Bookman Old Style" panose="02050604050505020204" pitchFamily="18" charset="0"/>
              </a:rPr>
              <a:t>Инновационность</a:t>
            </a:r>
            <a:r>
              <a:rPr lang="ru-RU" dirty="0">
                <a:latin typeface="Bookman Old Style" panose="02050604050505020204" pitchFamily="18" charset="0"/>
              </a:rPr>
              <a:t> как характеристика педагогического процесса </a:t>
            </a:r>
            <a:r>
              <a:rPr lang="ru-RU" dirty="0" smtClean="0">
                <a:latin typeface="Bookman Old Style" panose="02050604050505020204" pitchFamily="18" charset="0"/>
              </a:rPr>
              <a:t>относится </a:t>
            </a:r>
            <a:r>
              <a:rPr lang="ru-RU" dirty="0">
                <a:latin typeface="Bookman Old Style" panose="02050604050505020204" pitchFamily="18" charset="0"/>
              </a:rPr>
              <a:t>не только к изменению психологического облика педагога и обучаемого, но также характеризует дидактическое построение процесса и способов его организации.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>
                <a:latin typeface="Bookman Old Style" panose="02050604050505020204" pitchFamily="18" charset="0"/>
              </a:rPr>
              <a:t>принцип личностной ориентации обучения студента </a:t>
            </a:r>
            <a:r>
              <a:rPr lang="ru-RU" dirty="0" smtClean="0">
                <a:latin typeface="Bookman Old Style" panose="02050604050505020204" pitchFamily="18" charset="0"/>
              </a:rPr>
              <a:t>реализуется </a:t>
            </a:r>
            <a:r>
              <a:rPr lang="ru-RU" dirty="0">
                <a:latin typeface="Bookman Old Style" panose="02050604050505020204" pitchFamily="18" charset="0"/>
              </a:rPr>
              <a:t>средствами </a:t>
            </a:r>
            <a:r>
              <a:rPr lang="ru-RU" dirty="0" err="1" smtClean="0">
                <a:latin typeface="Bookman Old Style" panose="02050604050505020204" pitchFamily="18" charset="0"/>
              </a:rPr>
              <a:t>фасилитационного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>
                <a:latin typeface="Bookman Old Style" panose="02050604050505020204" pitchFamily="18" charset="0"/>
              </a:rPr>
              <a:t>общения, а сам личностно-</a:t>
            </a:r>
            <a:r>
              <a:rPr lang="ru-RU" dirty="0" err="1">
                <a:latin typeface="Bookman Old Style" panose="02050604050505020204" pitchFamily="18" charset="0"/>
              </a:rPr>
              <a:t>деятельностный</a:t>
            </a:r>
            <a:r>
              <a:rPr lang="ru-RU" dirty="0">
                <a:latin typeface="Bookman Old Style" panose="02050604050505020204" pitchFamily="18" charset="0"/>
              </a:rPr>
              <a:t> подход предполагает, в первую очередь, изменение позиции </a:t>
            </a:r>
            <a:r>
              <a:rPr lang="ru-RU" dirty="0" smtClean="0">
                <a:latin typeface="Bookman Old Style" panose="02050604050505020204" pitchFamily="18" charset="0"/>
              </a:rPr>
              <a:t>преподавателя-информатора </a:t>
            </a:r>
            <a:r>
              <a:rPr lang="ru-RU" dirty="0">
                <a:latin typeface="Bookman Old Style" panose="02050604050505020204" pitchFamily="18" charset="0"/>
              </a:rPr>
              <a:t>на </a:t>
            </a:r>
            <a:r>
              <a:rPr lang="ru-RU" dirty="0" smtClean="0">
                <a:latin typeface="Bookman Old Style" panose="02050604050505020204" pitchFamily="18" charset="0"/>
              </a:rPr>
              <a:t>позицию </a:t>
            </a:r>
            <a:r>
              <a:rPr lang="ru-RU" dirty="0" err="1">
                <a:latin typeface="Bookman Old Style" panose="02050604050505020204" pitchFamily="18" charset="0"/>
              </a:rPr>
              <a:t>фасилитатора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3778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Важные приемы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и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техники </a:t>
            </a: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фасилитационного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общения: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Уважение </a:t>
            </a:r>
            <a:r>
              <a:rPr lang="ru-RU" dirty="0">
                <a:latin typeface="Bookman Old Style" panose="02050604050505020204" pitchFamily="18" charset="0"/>
              </a:rPr>
              <a:t>и позитивное принятие обучаемого как личности, способной к </a:t>
            </a:r>
            <a:r>
              <a:rPr lang="ru-RU" dirty="0" err="1">
                <a:latin typeface="Bookman Old Style" panose="02050604050505020204" pitchFamily="18" charset="0"/>
              </a:rPr>
              <a:t>самоизменению</a:t>
            </a:r>
            <a:r>
              <a:rPr lang="ru-RU" dirty="0">
                <a:latin typeface="Bookman Old Style" panose="02050604050505020204" pitchFamily="18" charset="0"/>
              </a:rPr>
              <a:t> и саморазвитию.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Проявление </a:t>
            </a:r>
            <a:r>
              <a:rPr lang="ru-RU" dirty="0">
                <a:latin typeface="Bookman Old Style" panose="02050604050505020204" pitchFamily="18" charset="0"/>
              </a:rPr>
              <a:t>педагогического такта, основанного на доверии без </a:t>
            </a:r>
            <a:r>
              <a:rPr lang="ru-RU" dirty="0" smtClean="0">
                <a:latin typeface="Bookman Old Style" panose="02050604050505020204" pitchFamily="18" charset="0"/>
              </a:rPr>
              <a:t>попустительства</a:t>
            </a:r>
            <a:r>
              <a:rPr lang="ru-RU" dirty="0">
                <a:latin typeface="Bookman Old Style" panose="02050604050505020204" pitchFamily="18" charset="0"/>
              </a:rPr>
              <a:t>, простоте общения без фамильярности, воздействии без </a:t>
            </a:r>
            <a:r>
              <a:rPr lang="ru-RU" dirty="0" smtClean="0">
                <a:latin typeface="Bookman Old Style" panose="02050604050505020204" pitchFamily="18" charset="0"/>
              </a:rPr>
              <a:t>подавления </a:t>
            </a:r>
            <a:r>
              <a:rPr lang="ru-RU" dirty="0">
                <a:latin typeface="Bookman Old Style" panose="02050604050505020204" pitchFamily="18" charset="0"/>
              </a:rPr>
              <a:t>самостоятельности, юморе без насмешки.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Создание </a:t>
            </a:r>
            <a:r>
              <a:rPr lang="ru-RU" dirty="0">
                <a:latin typeface="Bookman Old Style" panose="02050604050505020204" pitchFamily="18" charset="0"/>
              </a:rPr>
              <a:t>ситуаций успеха, авансирование похвалы, обращение к </a:t>
            </a:r>
            <a:r>
              <a:rPr lang="ru-RU" dirty="0" smtClean="0">
                <a:latin typeface="Bookman Old Style" panose="02050604050505020204" pitchFamily="18" charset="0"/>
              </a:rPr>
              <a:t>обучаемому </a:t>
            </a:r>
            <a:r>
              <a:rPr lang="ru-RU" dirty="0">
                <a:latin typeface="Bookman Old Style" panose="02050604050505020204" pitchFamily="18" charset="0"/>
              </a:rPr>
              <a:t>по имени, прием "зеркало отношений", оптимистические прогнозы о возможностях и способностях обучаемых.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79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467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противоречия при внедрении инноваций</a:t>
            </a:r>
            <a:r>
              <a:rPr lang="ru-RU" dirty="0" smtClean="0">
                <a:latin typeface="Bookman Old Style" panose="02050604050505020204" pitchFamily="18" charset="0"/>
              </a:rPr>
              <a:t/>
            </a:r>
            <a:br>
              <a:rPr lang="ru-RU" dirty="0" smtClean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000240"/>
            <a:ext cx="8501122" cy="4302248"/>
          </a:xfrm>
        </p:spPr>
        <p:txBody>
          <a:bodyPr/>
          <a:lstStyle/>
          <a:p>
            <a:pPr lvl="0"/>
            <a:r>
              <a:rPr lang="ru-RU" dirty="0" smtClean="0">
                <a:latin typeface="Bookman Old Style" panose="02050604050505020204" pitchFamily="18" charset="0"/>
              </a:rPr>
              <a:t>между новым и старым;</a:t>
            </a:r>
          </a:p>
          <a:p>
            <a:pPr lvl="0"/>
            <a:r>
              <a:rPr lang="ru-RU" dirty="0" smtClean="0">
                <a:latin typeface="Bookman Old Style" panose="02050604050505020204" pitchFamily="18" charset="0"/>
              </a:rPr>
              <a:t>противоречия, связанные с глубиной преобразований (происходит ли радикальное изменение, т.е. имеет место инновация-модернизация, или совершенствуются традиционные методы, формы и принципы работы, т.е. имеет место инновация-трансформация);</a:t>
            </a:r>
          </a:p>
          <a:p>
            <a:pPr lvl="0"/>
            <a:r>
              <a:rPr lang="ru-RU" dirty="0" smtClean="0">
                <a:latin typeface="Bookman Old Style" panose="02050604050505020204" pitchFamily="18" charset="0"/>
              </a:rPr>
              <a:t>противоречия, связанные с перестройкой сознания работников, поскольку инновации изменяют их интересы и ценностные ориентации.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Результат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перехода педагога на диалоговое и </a:t>
            </a: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фасилитационное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общение: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424936" cy="48737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рост </a:t>
            </a:r>
            <a:r>
              <a:rPr lang="ru-RU" dirty="0" err="1" smtClean="0">
                <a:latin typeface="Bookman Old Style" panose="02050604050505020204" pitchFamily="18" charset="0"/>
              </a:rPr>
              <a:t>аутопсихологической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>
                <a:latin typeface="Bookman Old Style" panose="02050604050505020204" pitchFamily="18" charset="0"/>
              </a:rPr>
              <a:t>компетентности;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развитие </a:t>
            </a:r>
            <a:r>
              <a:rPr lang="ru-RU" dirty="0">
                <a:latin typeface="Bookman Old Style" panose="02050604050505020204" pitchFamily="18" charset="0"/>
              </a:rPr>
              <a:t>готовности к </a:t>
            </a:r>
            <a:r>
              <a:rPr lang="ru-RU" dirty="0" err="1">
                <a:latin typeface="Bookman Old Style" panose="02050604050505020204" pitchFamily="18" charset="0"/>
              </a:rPr>
              <a:t>самоизменению</a:t>
            </a:r>
            <a:r>
              <a:rPr lang="ru-RU" dirty="0">
                <a:latin typeface="Bookman Old Style" panose="02050604050505020204" pitchFamily="18" charset="0"/>
              </a:rPr>
              <a:t>, саморазвитию и самореализации в области профессиональной деятельности;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изменение </a:t>
            </a:r>
            <a:r>
              <a:rPr lang="ru-RU" dirty="0">
                <a:latin typeface="Bookman Old Style" panose="02050604050505020204" pitchFamily="18" charset="0"/>
              </a:rPr>
              <a:t>ценностных </a:t>
            </a:r>
            <a:r>
              <a:rPr lang="ru-RU" dirty="0" smtClean="0">
                <a:latin typeface="Bookman Old Style" panose="02050604050505020204" pitchFamily="18" charset="0"/>
              </a:rPr>
              <a:t>ориентаций, </a:t>
            </a:r>
            <a:r>
              <a:rPr lang="ru-RU" dirty="0">
                <a:latin typeface="Bookman Old Style" panose="02050604050505020204" pitchFamily="18" charset="0"/>
              </a:rPr>
              <a:t>мотивационных установок;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осознание </a:t>
            </a:r>
            <a:r>
              <a:rPr lang="ru-RU" dirty="0">
                <a:latin typeface="Bookman Old Style" panose="02050604050505020204" pitchFamily="18" charset="0"/>
              </a:rPr>
              <a:t>собственной оптимистической профессиональной </a:t>
            </a:r>
            <a:r>
              <a:rPr lang="ru-RU" dirty="0" smtClean="0">
                <a:latin typeface="Bookman Old Style" panose="02050604050505020204" pitchFamily="18" charset="0"/>
              </a:rPr>
              <a:t>перспективы</a:t>
            </a:r>
            <a:r>
              <a:rPr lang="ru-RU" dirty="0">
                <a:latin typeface="Bookman Old Style" panose="02050604050505020204" pitchFamily="18" charset="0"/>
              </a:rPr>
              <a:t>;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преодоление </a:t>
            </a:r>
            <a:r>
              <a:rPr lang="ru-RU" dirty="0">
                <a:latin typeface="Bookman Old Style" panose="02050604050505020204" pitchFamily="18" charset="0"/>
              </a:rPr>
              <a:t>профессиональных кризисов, стагнаций, деформаций, </a:t>
            </a:r>
            <a:r>
              <a:rPr lang="ru-RU" dirty="0" smtClean="0">
                <a:latin typeface="Bookman Old Style" panose="02050604050505020204" pitchFamily="18" charset="0"/>
              </a:rPr>
              <a:t>сопротивление </a:t>
            </a:r>
            <a:r>
              <a:rPr lang="ru-RU" dirty="0">
                <a:latin typeface="Bookman Old Style" panose="02050604050505020204" pitchFamily="18" charset="0"/>
              </a:rPr>
              <a:t>"эмоциональному выгоранию".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659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В рамках инновационного обучения создаются условия развития </a:t>
            </a:r>
            <a:r>
              <a:rPr lang="ru-RU" dirty="0" smtClean="0">
                <a:latin typeface="Bookman Old Style" panose="02050604050505020204" pitchFamily="18" charset="0"/>
              </a:rPr>
              <a:t>личности</a:t>
            </a:r>
            <a:r>
              <a:rPr lang="ru-RU" dirty="0">
                <a:latin typeface="Bookman Old Style" panose="02050604050505020204" pitchFamily="18" charset="0"/>
              </a:rPr>
              <a:t>, осуществляется ее право на индивидуальный творческий вклад, на </a:t>
            </a:r>
            <a:r>
              <a:rPr lang="ru-RU" dirty="0" smtClean="0">
                <a:latin typeface="Bookman Old Style" panose="02050604050505020204" pitchFamily="18" charset="0"/>
              </a:rPr>
              <a:t>личностную </a:t>
            </a:r>
            <a:r>
              <a:rPr lang="ru-RU" dirty="0">
                <a:latin typeface="Bookman Old Style" panose="02050604050505020204" pitchFamily="18" charset="0"/>
              </a:rPr>
              <a:t>инициативу, право на свободу саморазвития.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Позиция продуктивной </a:t>
            </a:r>
            <a:r>
              <a:rPr lang="ru-RU" dirty="0">
                <a:latin typeface="Bookman Old Style" panose="02050604050505020204" pitchFamily="18" charset="0"/>
              </a:rPr>
              <a:t>личности в отличие от позиции личности потребительской формируется только в атмосфере свободы, в приобщении к культуре интеллекта, в </a:t>
            </a:r>
            <a:r>
              <a:rPr lang="ru-RU" dirty="0" smtClean="0">
                <a:latin typeface="Bookman Old Style" panose="02050604050505020204" pitchFamily="18" charset="0"/>
              </a:rPr>
              <a:t>отношениях </a:t>
            </a:r>
            <a:r>
              <a:rPr lang="ru-RU" dirty="0">
                <a:latin typeface="Bookman Old Style" panose="02050604050505020204" pitchFamily="18" charset="0"/>
              </a:rPr>
              <a:t>сотрудничества и взаимопомощи равных.</a:t>
            </a:r>
          </a:p>
        </p:txBody>
      </p:sp>
    </p:spTree>
    <p:extLst>
      <p:ext uri="{BB962C8B-B14F-4D97-AF65-F5344CB8AC3E}">
        <p14:creationId xmlns:p14="http://schemas.microsoft.com/office/powerpoint/2010/main" val="719445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СПАСИБО ЗА ВНИМАНИЕ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39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классификация нововведений по типам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технико-технологическими (новые средства производства и новые технологии);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организационно-управленческими (новые </a:t>
            </a:r>
            <a:r>
              <a:rPr lang="ru-RU" dirty="0" err="1" smtClean="0">
                <a:latin typeface="Bookman Old Style" panose="02050604050505020204" pitchFamily="18" charset="0"/>
              </a:rPr>
              <a:t>оргструктуры</a:t>
            </a:r>
            <a:r>
              <a:rPr lang="ru-RU" dirty="0" smtClean="0">
                <a:latin typeface="Bookman Old Style" panose="02050604050505020204" pitchFamily="18" charset="0"/>
              </a:rPr>
              <a:t> и методы управления коллективом, выработка управленческих решений и контроля за их выполнением);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социально-экономическими (новые материальные стимулы, системы оплаты труда);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правовые (изменения в трудовом и хозяйственном законодательстве, появление новых законов);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педагогические (новые методы, модели и формы обучения и воспитания, создание новых общественных  органов).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Педагогическая инновация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Это теоретически обоснованное, целенаправленное и практико-ориентированное новшество, которое осуществляется на трех уровнях: </a:t>
            </a:r>
          </a:p>
          <a:p>
            <a:r>
              <a:rPr lang="ru-RU" b="1" dirty="0" err="1" smtClean="0">
                <a:latin typeface="Bookman Old Style" pitchFamily="18" charset="0"/>
              </a:rPr>
              <a:t>макроуровне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(изменения во всей системе образования и приводят к изменению ее парадигмы), </a:t>
            </a:r>
          </a:p>
          <a:p>
            <a:r>
              <a:rPr lang="ru-RU" b="1" dirty="0" err="1" smtClean="0">
                <a:latin typeface="Bookman Old Style" pitchFamily="18" charset="0"/>
              </a:rPr>
              <a:t>мезоуровне</a:t>
            </a:r>
            <a:r>
              <a:rPr lang="ru-RU" dirty="0" smtClean="0">
                <a:latin typeface="Bookman Old Style" pitchFamily="18" charset="0"/>
              </a:rPr>
              <a:t> (инновации  направлены на изменения в образовательной среде региона, в конкретных учебных заведениях) и </a:t>
            </a:r>
          </a:p>
          <a:p>
            <a:r>
              <a:rPr lang="ru-RU" b="1" dirty="0" err="1" smtClean="0">
                <a:latin typeface="Bookman Old Style" pitchFamily="18" charset="0"/>
              </a:rPr>
              <a:t>микроуровне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(инновации направлены на создание нового содержания как отдельного курса, так и блока курсов (например, экологических или гуманитарных); либо на отработку новых способов структурирования образовательного процесса; либо на разработку новых технологий, новых форм и методов обучения).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На любом из уровней  образовательная инновация развивается в пять этапов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29684" cy="52578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Первый этап</a:t>
            </a:r>
            <a:r>
              <a:rPr lang="ru-RU" dirty="0" smtClean="0">
                <a:latin typeface="Bookman Old Style" panose="02050604050505020204" pitchFamily="18" charset="0"/>
              </a:rPr>
              <a:t> – инициация нововведения и принятие решения о необходимости внедрения новаций определенного типа</a:t>
            </a:r>
          </a:p>
          <a:p>
            <a:r>
              <a:rPr lang="ru-RU" b="1" dirty="0" smtClean="0">
                <a:latin typeface="Bookman Old Style" panose="02050604050505020204" pitchFamily="18" charset="0"/>
              </a:rPr>
              <a:t>Второй этап</a:t>
            </a:r>
            <a:r>
              <a:rPr lang="ru-RU" dirty="0" smtClean="0">
                <a:latin typeface="Bookman Old Style" panose="02050604050505020204" pitchFamily="18" charset="0"/>
              </a:rPr>
              <a:t> – теоретический, т.е. обоснование и проработка инноваций на основе психолого-педагогического анализа, прогнозирование того, как будет развиваться инновационный процесс </a:t>
            </a:r>
          </a:p>
          <a:p>
            <a:r>
              <a:rPr lang="ru-RU" b="1" dirty="0" smtClean="0">
                <a:latin typeface="Bookman Old Style" panose="02050604050505020204" pitchFamily="18" charset="0"/>
              </a:rPr>
              <a:t>Третий этап</a:t>
            </a:r>
            <a:r>
              <a:rPr lang="ru-RU" dirty="0" smtClean="0">
                <a:latin typeface="Bookman Old Style" panose="02050604050505020204" pitchFamily="18" charset="0"/>
              </a:rPr>
              <a:t> – организационно-практический – это создание новых структур, способствующих освоению новшества</a:t>
            </a:r>
          </a:p>
          <a:p>
            <a:r>
              <a:rPr lang="ru-RU" b="1" dirty="0" smtClean="0">
                <a:latin typeface="Bookman Old Style" panose="02050604050505020204" pitchFamily="18" charset="0"/>
              </a:rPr>
              <a:t>Четвертый этап</a:t>
            </a:r>
            <a:r>
              <a:rPr lang="ru-RU" dirty="0" smtClean="0">
                <a:latin typeface="Bookman Old Style" panose="02050604050505020204" pitchFamily="18" charset="0"/>
              </a:rPr>
              <a:t> – аналитический – это обобщение и анализ полученной модели</a:t>
            </a:r>
          </a:p>
          <a:p>
            <a:r>
              <a:rPr lang="ru-RU" b="1" dirty="0" smtClean="0">
                <a:latin typeface="Bookman Old Style" panose="02050604050505020204" pitchFamily="18" charset="0"/>
              </a:rPr>
              <a:t>Пятый этап</a:t>
            </a:r>
            <a:r>
              <a:rPr lang="ru-RU" dirty="0" smtClean="0">
                <a:latin typeface="Bookman Old Style" panose="02050604050505020204" pitchFamily="18" charset="0"/>
              </a:rPr>
              <a:t> – внедрение.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Успех на этапе внедрения зависит от трех факторов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от материально-технической базы того учебного заведения (или образовательной среды), где осуществляется новшество;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от квалификации преподавателей и руководителей, от их отношения к инновациям вообще, от их творческой активности;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от морально-психологического климата в организации (степени конфликтности, степени сплоченности сотрудников, текучести кадров, общественной оценки их труда и др.). 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Социально-психологические факторы успешного внедрения инноваций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>
                <a:latin typeface="Bookman Old Style" panose="02050604050505020204" pitchFamily="18" charset="0"/>
              </a:rPr>
              <a:t>Первая группа факторов</a:t>
            </a:r>
            <a:r>
              <a:rPr lang="ru-RU" dirty="0" smtClean="0">
                <a:latin typeface="Bookman Old Style" panose="02050604050505020204" pitchFamily="18" charset="0"/>
              </a:rPr>
              <a:t> – это объективные факторы среды: инновационная политика организации,  тип и характер производства, экономическое состояние предприятия, особенности конкретного производства </a:t>
            </a:r>
          </a:p>
          <a:p>
            <a:r>
              <a:rPr lang="ru-RU" b="1" dirty="0" smtClean="0">
                <a:latin typeface="Bookman Old Style" panose="02050604050505020204" pitchFamily="18" charset="0"/>
              </a:rPr>
              <a:t>Вторая группа факторов</a:t>
            </a:r>
            <a:r>
              <a:rPr lang="ru-RU" dirty="0" smtClean="0">
                <a:latin typeface="Bookman Old Style" panose="02050604050505020204" pitchFamily="18" charset="0"/>
              </a:rPr>
              <a:t> – это субъективные факторы: пол и возраст,  личностные качества, квалификация и образование, образовательный уровень работников и наличие специальной системы подготовки и переподготовки кадров, информационные контакты и осведомленность людей, т.е. получение ими адекватной информации о нововведении, мотивация к нововведению, установка персонала на нововведения, которая во многом зависит от организаторов новшеств.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Социальные психологи делят людей по их отношению к инновациям на следующие типы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8737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latin typeface="Bookman Old Style" panose="02050604050505020204" pitchFamily="18" charset="0"/>
              </a:rPr>
              <a:t>Новаторы</a:t>
            </a:r>
            <a:r>
              <a:rPr lang="ru-RU" dirty="0" smtClean="0">
                <a:latin typeface="Bookman Old Style" panose="02050604050505020204" pitchFamily="18" charset="0"/>
              </a:rPr>
              <a:t> – люди, для которых характерен постоянный поиск возможностей усовершенствования производства и управления; </a:t>
            </a:r>
          </a:p>
          <a:p>
            <a:pPr lvl="0"/>
            <a:r>
              <a:rPr lang="ru-RU" b="1" dirty="0" smtClean="0">
                <a:latin typeface="Bookman Old Style" panose="02050604050505020204" pitchFamily="18" charset="0"/>
              </a:rPr>
              <a:t>Энтузиасты </a:t>
            </a:r>
            <a:r>
              <a:rPr lang="ru-RU" dirty="0" smtClean="0">
                <a:latin typeface="Bookman Old Style" panose="02050604050505020204" pitchFamily="18" charset="0"/>
              </a:rPr>
              <a:t>– люди, которые принимают новое независимо от его проработки, обоснованности, возможностей использования, его полезности. </a:t>
            </a:r>
          </a:p>
          <a:p>
            <a:pPr lvl="0"/>
            <a:r>
              <a:rPr lang="ru-RU" b="1" dirty="0" smtClean="0">
                <a:latin typeface="Bookman Old Style" panose="02050604050505020204" pitchFamily="18" charset="0"/>
              </a:rPr>
              <a:t>Рационализаторы </a:t>
            </a:r>
            <a:r>
              <a:rPr lang="ru-RU" dirty="0" smtClean="0">
                <a:latin typeface="Bookman Old Style" panose="02050604050505020204" pitchFamily="18" charset="0"/>
              </a:rPr>
              <a:t>– это работники, принимающие новаторские предложения только после тщательного анализа их полезности, возможностей использования, экономического и социального эффекта, вероятных трудностей на пути внедрения. </a:t>
            </a:r>
          </a:p>
          <a:p>
            <a:pPr lvl="0"/>
            <a:r>
              <a:rPr lang="ru-RU" b="1" dirty="0" smtClean="0">
                <a:latin typeface="Bookman Old Style" panose="02050604050505020204" pitchFamily="18" charset="0"/>
              </a:rPr>
              <a:t>Нейтралы </a:t>
            </a:r>
            <a:r>
              <a:rPr lang="ru-RU" dirty="0" smtClean="0">
                <a:latin typeface="Bookman Old Style" panose="02050604050505020204" pitchFamily="18" charset="0"/>
              </a:rPr>
              <a:t>– это те люди, которые действуют в зависимости от того, что им приказали или как на них повлияли</a:t>
            </a:r>
          </a:p>
          <a:p>
            <a:pPr lvl="0"/>
            <a:r>
              <a:rPr lang="ru-RU" b="1" dirty="0" smtClean="0">
                <a:latin typeface="Bookman Old Style" panose="02050604050505020204" pitchFamily="18" charset="0"/>
              </a:rPr>
              <a:t>Скептики </a:t>
            </a:r>
            <a:r>
              <a:rPr lang="ru-RU" dirty="0" smtClean="0">
                <a:latin typeface="Bookman Old Style" panose="02050604050505020204" pitchFamily="18" charset="0"/>
              </a:rPr>
              <a:t>– люди, которые не склонны на слово верить ни одному полезному предложению, даже очевидному для всех. </a:t>
            </a:r>
          </a:p>
          <a:p>
            <a:pPr lvl="0"/>
            <a:r>
              <a:rPr lang="ru-RU" b="1" dirty="0" smtClean="0">
                <a:latin typeface="Bookman Old Style" panose="02050604050505020204" pitchFamily="18" charset="0"/>
              </a:rPr>
              <a:t>Консерваторы </a:t>
            </a:r>
            <a:r>
              <a:rPr lang="ru-RU" dirty="0" smtClean="0">
                <a:latin typeface="Bookman Old Style" panose="02050604050505020204" pitchFamily="18" charset="0"/>
              </a:rPr>
              <a:t>– в принципе такие же, как и скептики. Но только их скептицизм практически не имеет границ..</a:t>
            </a:r>
          </a:p>
          <a:p>
            <a:r>
              <a:rPr lang="ru-RU" b="1" dirty="0" smtClean="0">
                <a:latin typeface="Bookman Old Style" panose="02050604050505020204" pitchFamily="18" charset="0"/>
              </a:rPr>
              <a:t>Ретрограды </a:t>
            </a:r>
            <a:r>
              <a:rPr lang="ru-RU" dirty="0" smtClean="0">
                <a:latin typeface="Bookman Old Style" panose="02050604050505020204" pitchFamily="18" charset="0"/>
              </a:rPr>
              <a:t>– очень похожи на консерваторов. Разница в степени нигилизма. Отбрасывание новинок без анализа и до анализа – характерная черта ретрограда.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714</TotalTime>
  <Words>2183</Words>
  <Application>Microsoft Office PowerPoint</Application>
  <PresentationFormat>Экран (4:3)</PresentationFormat>
  <Paragraphs>165</Paragraphs>
  <Slides>32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1" baseType="lpstr">
      <vt:lpstr>Bookman Old Style</vt:lpstr>
      <vt:lpstr>Calibri</vt:lpstr>
      <vt:lpstr>Century Schoolbook</vt:lpstr>
      <vt:lpstr>Symbol</vt:lpstr>
      <vt:lpstr>Times New Roman</vt:lpstr>
      <vt:lpstr>Wingdings</vt:lpstr>
      <vt:lpstr>Wingdings 2</vt:lpstr>
      <vt:lpstr>Эркер</vt:lpstr>
      <vt:lpstr>Документ</vt:lpstr>
      <vt:lpstr>Педагогические инновационные процессы</vt:lpstr>
      <vt:lpstr>Инновация (нововведение) </vt:lpstr>
      <vt:lpstr>    противоречия при внедрении инноваций </vt:lpstr>
      <vt:lpstr>классификация нововведений по типам</vt:lpstr>
      <vt:lpstr>Педагогическая инновация </vt:lpstr>
      <vt:lpstr>На любом из уровней  образовательная инновация развивается в пять этапов</vt:lpstr>
      <vt:lpstr>Успех на этапе внедрения зависит от трех факторов</vt:lpstr>
      <vt:lpstr>Социально-психологические факторы успешного внедрения инноваций </vt:lpstr>
      <vt:lpstr>Социальные психологи делят людей по их отношению к инновациям на следующие типы</vt:lpstr>
      <vt:lpstr>Психологические барьеры по отношению к нововведениям</vt:lpstr>
      <vt:lpstr>Структура инновационной деятельности педагога</vt:lpstr>
      <vt:lpstr>Обоснование педагогических инноваций</vt:lpstr>
      <vt:lpstr>Презентация PowerPoint</vt:lpstr>
      <vt:lpstr>технология обучения </vt:lpstr>
      <vt:lpstr>последовательность разработки технологии обучения</vt:lpstr>
      <vt:lpstr>Цели и функции инновационного образования</vt:lpstr>
      <vt:lpstr>Педагогическая система </vt:lpstr>
      <vt:lpstr>Общий знаменатель инновационных педагогических систем</vt:lpstr>
      <vt:lpstr>Педагогическая система</vt:lpstr>
      <vt:lpstr>Субъекты инновационной деятельности</vt:lpstr>
      <vt:lpstr>Презентация PowerPoint</vt:lpstr>
      <vt:lpstr>Организационно-педагогические условия роста педагогической  компетентности преподавателя </vt:lpstr>
      <vt:lpstr>мотивационная сфера личности студента</vt:lpstr>
      <vt:lpstr>Презентация PowerPoint</vt:lpstr>
      <vt:lpstr>Отношение к студенту как социально зрелой личности означает для  преподавателя необходимость:</vt:lpstr>
      <vt:lpstr>   совокупность организационно-педагогических условий становления личности студента в процессе его обучения на основе инновационных технологий: </vt:lpstr>
      <vt:lpstr>При обучении студентов на основе инновационных технологий у студентов в учебном процессе происходит: </vt:lpstr>
      <vt:lpstr>Фасилитация и диалог как ориентировочная основа для усвоения технологий обучения</vt:lpstr>
      <vt:lpstr>Важные приемы и техники фасилитационного общения:  </vt:lpstr>
      <vt:lpstr>Результат перехода педагога на диалоговое и фасилитационное общение: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инновационные процессы</dc:title>
  <dc:creator>АКИПКРО</dc:creator>
  <cp:lastModifiedBy>Агафонова Ирина Даниловна</cp:lastModifiedBy>
  <cp:revision>63</cp:revision>
  <cp:lastPrinted>2022-10-20T09:15:58Z</cp:lastPrinted>
  <dcterms:created xsi:type="dcterms:W3CDTF">2022-10-16T05:17:54Z</dcterms:created>
  <dcterms:modified xsi:type="dcterms:W3CDTF">2023-09-13T02:34:44Z</dcterms:modified>
</cp:coreProperties>
</file>