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2" r:id="rId2"/>
    <p:sldId id="320" r:id="rId3"/>
    <p:sldId id="321" r:id="rId4"/>
    <p:sldId id="322" r:id="rId5"/>
    <p:sldId id="331" r:id="rId6"/>
    <p:sldId id="332" r:id="rId7"/>
    <p:sldId id="319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4" r:id="rId17"/>
    <p:sldId id="333" r:id="rId18"/>
  </p:sldIdLst>
  <p:sldSz cx="9144000" cy="6858000" type="screen4x3"/>
  <p:notesSz cx="6858000" cy="9144000"/>
  <p:defaultTextStyle>
    <a:defPPr>
      <a:defRPr lang="ru-RU"/>
    </a:defPPr>
    <a:lvl1pPr marL="0" algn="l" defTabSz="913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62" algn="l" defTabSz="913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22" algn="l" defTabSz="913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582" algn="l" defTabSz="913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444" algn="l" defTabSz="913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303" algn="l" defTabSz="913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166" algn="l" defTabSz="913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026" algn="l" defTabSz="913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888" algn="l" defTabSz="913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D5A"/>
    <a:srgbClr val="4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7A8F2-CD8B-46E4-B091-55F88B7A0F20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FEA80-1991-441E-B0DC-EFF27AAB0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718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5AB-D27B-4BCE-B5A3-6756FEFD2C0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5DFF-6777-4C9D-A19C-C8AFB7C72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585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5AB-D27B-4BCE-B5A3-6756FEFD2C0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5DFF-6777-4C9D-A19C-C8AFB7C72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940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5AB-D27B-4BCE-B5A3-6756FEFD2C0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5DFF-6777-4C9D-A19C-C8AFB7C72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137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5AB-D27B-4BCE-B5A3-6756FEFD2C0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5DFF-6777-4C9D-A19C-C8AFB7C72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41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5AB-D27B-4BCE-B5A3-6756FEFD2C0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5DFF-6777-4C9D-A19C-C8AFB7C72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17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5AB-D27B-4BCE-B5A3-6756FEFD2C0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5DFF-6777-4C9D-A19C-C8AFB7C72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337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2" indent="0">
              <a:buNone/>
              <a:defRPr sz="2000" b="1"/>
            </a:lvl2pPr>
            <a:lvl3pPr marL="913722" indent="0">
              <a:buNone/>
              <a:defRPr sz="1800" b="1"/>
            </a:lvl3pPr>
            <a:lvl4pPr marL="1370582" indent="0">
              <a:buNone/>
              <a:defRPr sz="1600" b="1"/>
            </a:lvl4pPr>
            <a:lvl5pPr marL="1827444" indent="0">
              <a:buNone/>
              <a:defRPr sz="1600" b="1"/>
            </a:lvl5pPr>
            <a:lvl6pPr marL="2284303" indent="0">
              <a:buNone/>
              <a:defRPr sz="1600" b="1"/>
            </a:lvl6pPr>
            <a:lvl7pPr marL="2741166" indent="0">
              <a:buNone/>
              <a:defRPr sz="1600" b="1"/>
            </a:lvl7pPr>
            <a:lvl8pPr marL="3198026" indent="0">
              <a:buNone/>
              <a:defRPr sz="1600" b="1"/>
            </a:lvl8pPr>
            <a:lvl9pPr marL="365488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2" indent="0">
              <a:buNone/>
              <a:defRPr sz="2000" b="1"/>
            </a:lvl2pPr>
            <a:lvl3pPr marL="913722" indent="0">
              <a:buNone/>
              <a:defRPr sz="1800" b="1"/>
            </a:lvl3pPr>
            <a:lvl4pPr marL="1370582" indent="0">
              <a:buNone/>
              <a:defRPr sz="1600" b="1"/>
            </a:lvl4pPr>
            <a:lvl5pPr marL="1827444" indent="0">
              <a:buNone/>
              <a:defRPr sz="1600" b="1"/>
            </a:lvl5pPr>
            <a:lvl6pPr marL="2284303" indent="0">
              <a:buNone/>
              <a:defRPr sz="1600" b="1"/>
            </a:lvl6pPr>
            <a:lvl7pPr marL="2741166" indent="0">
              <a:buNone/>
              <a:defRPr sz="1600" b="1"/>
            </a:lvl7pPr>
            <a:lvl8pPr marL="3198026" indent="0">
              <a:buNone/>
              <a:defRPr sz="1600" b="1"/>
            </a:lvl8pPr>
            <a:lvl9pPr marL="365488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5AB-D27B-4BCE-B5A3-6756FEFD2C0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5DFF-6777-4C9D-A19C-C8AFB7C72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313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5AB-D27B-4BCE-B5A3-6756FEFD2C0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5DFF-6777-4C9D-A19C-C8AFB7C72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3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5AB-D27B-4BCE-B5A3-6756FEFD2C0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5DFF-6777-4C9D-A19C-C8AFB7C72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624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62" indent="0">
              <a:buNone/>
              <a:defRPr sz="1200"/>
            </a:lvl2pPr>
            <a:lvl3pPr marL="913722" indent="0">
              <a:buNone/>
              <a:defRPr sz="1000"/>
            </a:lvl3pPr>
            <a:lvl4pPr marL="1370582" indent="0">
              <a:buNone/>
              <a:defRPr sz="900"/>
            </a:lvl4pPr>
            <a:lvl5pPr marL="1827444" indent="0">
              <a:buNone/>
              <a:defRPr sz="900"/>
            </a:lvl5pPr>
            <a:lvl6pPr marL="2284303" indent="0">
              <a:buNone/>
              <a:defRPr sz="900"/>
            </a:lvl6pPr>
            <a:lvl7pPr marL="2741166" indent="0">
              <a:buNone/>
              <a:defRPr sz="900"/>
            </a:lvl7pPr>
            <a:lvl8pPr marL="3198026" indent="0">
              <a:buNone/>
              <a:defRPr sz="900"/>
            </a:lvl8pPr>
            <a:lvl9pPr marL="365488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5AB-D27B-4BCE-B5A3-6756FEFD2C0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5DFF-6777-4C9D-A19C-C8AFB7C72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490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62" indent="0">
              <a:buNone/>
              <a:defRPr sz="2800"/>
            </a:lvl2pPr>
            <a:lvl3pPr marL="913722" indent="0">
              <a:buNone/>
              <a:defRPr sz="2400"/>
            </a:lvl3pPr>
            <a:lvl4pPr marL="1370582" indent="0">
              <a:buNone/>
              <a:defRPr sz="2000"/>
            </a:lvl4pPr>
            <a:lvl5pPr marL="1827444" indent="0">
              <a:buNone/>
              <a:defRPr sz="2000"/>
            </a:lvl5pPr>
            <a:lvl6pPr marL="2284303" indent="0">
              <a:buNone/>
              <a:defRPr sz="2000"/>
            </a:lvl6pPr>
            <a:lvl7pPr marL="2741166" indent="0">
              <a:buNone/>
              <a:defRPr sz="2000"/>
            </a:lvl7pPr>
            <a:lvl8pPr marL="3198026" indent="0">
              <a:buNone/>
              <a:defRPr sz="2000"/>
            </a:lvl8pPr>
            <a:lvl9pPr marL="365488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62" indent="0">
              <a:buNone/>
              <a:defRPr sz="1200"/>
            </a:lvl2pPr>
            <a:lvl3pPr marL="913722" indent="0">
              <a:buNone/>
              <a:defRPr sz="1000"/>
            </a:lvl3pPr>
            <a:lvl4pPr marL="1370582" indent="0">
              <a:buNone/>
              <a:defRPr sz="900"/>
            </a:lvl4pPr>
            <a:lvl5pPr marL="1827444" indent="0">
              <a:buNone/>
              <a:defRPr sz="900"/>
            </a:lvl5pPr>
            <a:lvl6pPr marL="2284303" indent="0">
              <a:buNone/>
              <a:defRPr sz="900"/>
            </a:lvl6pPr>
            <a:lvl7pPr marL="2741166" indent="0">
              <a:buNone/>
              <a:defRPr sz="900"/>
            </a:lvl7pPr>
            <a:lvl8pPr marL="3198026" indent="0">
              <a:buNone/>
              <a:defRPr sz="900"/>
            </a:lvl8pPr>
            <a:lvl9pPr marL="365488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35AB-D27B-4BCE-B5A3-6756FEFD2C0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5DFF-6777-4C9D-A19C-C8AFB7C72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35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372" tIns="45686" rIns="91372" bIns="4568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72" tIns="45686" rIns="91372" bIns="4568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372" tIns="45686" rIns="91372" bIns="4568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D35AB-D27B-4BCE-B5A3-6756FEFD2C0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lIns="91372" tIns="45686" rIns="91372" bIns="4568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372" tIns="45686" rIns="91372" bIns="4568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B5DFF-6777-4C9D-A19C-C8AFB7C72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18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72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42" indent="-342642" algn="l" defTabSz="91372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99" indent="-285539" algn="l" defTabSz="91372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53" indent="-228429" algn="l" defTabSz="91372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13" indent="-228429" algn="l" defTabSz="91372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74" indent="-228429" algn="l" defTabSz="91372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35" indent="-228429" algn="l" defTabSz="9137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597" indent="-228429" algn="l" defTabSz="9137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457" indent="-228429" algn="l" defTabSz="9137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319" indent="-228429" algn="l" defTabSz="9137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2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22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82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44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03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66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26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88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hyperlink" Target="https://iro22.ru/index.php/2016-04-20-04-57-04/o-proekte/finansovaya-gramotnost-doshkolnikam.html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hyperlink" Target="http://sdo.iro22.ru/course/view.php?id=669" TargetMode="Externa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nkolpakova@list.ru" TargetMode="External"/><Relationship Id="rId5" Type="http://schemas.openxmlformats.org/officeDocument/2006/relationships/image" Target="../media/image15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OK\Desktop\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475" y="18447"/>
            <a:ext cx="9142641" cy="683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2"/>
          <p:cNvSpPr>
            <a:spLocks noGrp="1"/>
          </p:cNvSpPr>
          <p:nvPr>
            <p:ph type="title"/>
          </p:nvPr>
        </p:nvSpPr>
        <p:spPr bwMode="auto">
          <a:xfrm>
            <a:off x="3059832" y="4869160"/>
            <a:ext cx="3621088" cy="1143000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  <a:no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декабря 2020 </a:t>
            </a:r>
            <a:endParaRPr lang="ru-RU" sz="3200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1870387"/>
            <a:ext cx="8229600" cy="305293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профессиональных компетенций педагога ДОУ в области финансовой грамотности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7" name="Picture 24" descr="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3143241" y="285734"/>
            <a:ext cx="785818" cy="7855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70738"/>
            <a:ext cx="1822862" cy="999831"/>
          </a:xfrm>
          <a:prstGeom prst="rect">
            <a:avLst/>
          </a:prstGeom>
        </p:spPr>
      </p:pic>
      <p:pic>
        <p:nvPicPr>
          <p:cNvPr id="7" name="Picture 24" descr="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3131840" y="263565"/>
            <a:ext cx="785818" cy="7855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49817"/>
            <a:ext cx="864096" cy="864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81950"/>
            <a:ext cx="1822862" cy="9998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222" y="1196753"/>
            <a:ext cx="8566720" cy="93610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курсов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10742" y="2996952"/>
            <a:ext cx="8869680" cy="1500187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437275"/>
              </p:ext>
            </p:extLst>
          </p:nvPr>
        </p:nvGraphicFramePr>
        <p:xfrm>
          <a:off x="165728" y="2121829"/>
          <a:ext cx="8908880" cy="4677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7714">
                  <a:extLst>
                    <a:ext uri="{9D8B030D-6E8A-4147-A177-3AD203B41FA5}">
                      <a16:colId xmlns:a16="http://schemas.microsoft.com/office/drawing/2014/main" val="98047136"/>
                    </a:ext>
                  </a:extLst>
                </a:gridCol>
                <a:gridCol w="6479330">
                  <a:extLst>
                    <a:ext uri="{9D8B030D-6E8A-4147-A177-3AD203B41FA5}">
                      <a16:colId xmlns:a16="http://schemas.microsoft.com/office/drawing/2014/main" val="1377016117"/>
                    </a:ext>
                  </a:extLst>
                </a:gridCol>
                <a:gridCol w="1281836">
                  <a:extLst>
                    <a:ext uri="{9D8B030D-6E8A-4147-A177-3AD203B41FA5}">
                      <a16:colId xmlns:a16="http://schemas.microsoft.com/office/drawing/2014/main" val="375166639"/>
                    </a:ext>
                  </a:extLst>
                </a:gridCol>
              </a:tblGrid>
              <a:tr h="1537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endParaRPr lang="ru-RU" sz="2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 2.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Финансовая грамотность как компонент профессиональной компетентности педагога дошкольной образовательной организации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2194630"/>
                  </a:ext>
                </a:extLst>
              </a:tr>
              <a:tr h="915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</a:t>
                      </a:r>
                      <a:endParaRPr lang="ru-RU" sz="2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личными финансами, понятие денег и формирование семейного бюджета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0626826"/>
                  </a:ext>
                </a:extLst>
              </a:tr>
              <a:tr h="443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</a:t>
                      </a:r>
                      <a:endParaRPr lang="ru-RU" sz="2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Банковские услуги, отношения людей с банками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1262916"/>
                  </a:ext>
                </a:extLst>
              </a:tr>
              <a:tr h="443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2.3.</a:t>
                      </a:r>
                      <a:endParaRPr lang="ru-RU" sz="2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Страхование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" algn="ctr"/>
                        </a:tabLs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4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2453487"/>
                  </a:ext>
                </a:extLst>
              </a:tr>
              <a:tr h="443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2.4.</a:t>
                      </a:r>
                      <a:endParaRPr lang="ru-RU" sz="2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Взаимоотношения человека с государством: налоги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5760511"/>
                  </a:ext>
                </a:extLst>
              </a:tr>
              <a:tr h="443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2.5.</a:t>
                      </a:r>
                      <a:endParaRPr lang="ru-RU" sz="2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и социальное обеспечение граждан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0041460"/>
                  </a:ext>
                </a:extLst>
              </a:tr>
              <a:tr h="443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2.6.</a:t>
                      </a:r>
                      <a:endParaRPr lang="ru-RU" sz="2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мошенничество 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3868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69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49817"/>
            <a:ext cx="864096" cy="864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81950"/>
            <a:ext cx="1822862" cy="9998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222" y="1137197"/>
            <a:ext cx="8566720" cy="93610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курсов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10742" y="2996952"/>
            <a:ext cx="8869680" cy="1500187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079288"/>
              </p:ext>
            </p:extLst>
          </p:nvPr>
        </p:nvGraphicFramePr>
        <p:xfrm>
          <a:off x="183393" y="1772816"/>
          <a:ext cx="8869679" cy="5114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8850">
                  <a:extLst>
                    <a:ext uri="{9D8B030D-6E8A-4147-A177-3AD203B41FA5}">
                      <a16:colId xmlns:a16="http://schemas.microsoft.com/office/drawing/2014/main" val="3164133982"/>
                    </a:ext>
                  </a:extLst>
                </a:gridCol>
                <a:gridCol w="7262463">
                  <a:extLst>
                    <a:ext uri="{9D8B030D-6E8A-4147-A177-3AD203B41FA5}">
                      <a16:colId xmlns:a16="http://schemas.microsoft.com/office/drawing/2014/main" val="684344029"/>
                    </a:ext>
                  </a:extLst>
                </a:gridCol>
                <a:gridCol w="818366">
                  <a:extLst>
                    <a:ext uri="{9D8B030D-6E8A-4147-A177-3AD203B41FA5}">
                      <a16:colId xmlns:a16="http://schemas.microsoft.com/office/drawing/2014/main" val="2304003627"/>
                    </a:ext>
                  </a:extLst>
                </a:gridCol>
              </a:tblGrid>
              <a:tr h="606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 3. Организация образовательной деятельности по финансовому воспитанию дошкольников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2974758"/>
                  </a:ext>
                </a:extLst>
              </a:tr>
              <a:tr h="606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3.1.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содержания программ финансового воспитания для дошкольников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1656174"/>
                  </a:ext>
                </a:extLst>
              </a:tr>
              <a:tr h="293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3.2.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Ресурсное обеспечение практики финансового воспитания дошкольников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6216220"/>
                  </a:ext>
                </a:extLst>
              </a:tr>
              <a:tr h="606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3.3.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Вариативные формы организации финансового воспитания детей дошкольного возраста 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295307"/>
                  </a:ext>
                </a:extLst>
              </a:tr>
              <a:tr h="606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3.4.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проведения занятий по финансовому воспитанию с детьми дошкольного возраста 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3831438"/>
                  </a:ext>
                </a:extLst>
              </a:tr>
              <a:tr h="606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3.5.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Дидактические материалы по финансовому воспитанию в деятельности педагога ДОУ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8079443"/>
                  </a:ext>
                </a:extLst>
              </a:tr>
              <a:tr h="606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3.6.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Взаимодействие с родителями в области финансового воспитания дошкольников 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4788255"/>
                  </a:ext>
                </a:extLst>
              </a:tr>
              <a:tr h="606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3.7.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образовательных событий/занятий по финансовому воспитанию дошкольников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9558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10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49817"/>
            <a:ext cx="864096" cy="864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81950"/>
            <a:ext cx="1822862" cy="9998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760" y="1196753"/>
            <a:ext cx="8566720" cy="57606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кадровые условия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788024" y="3510847"/>
            <a:ext cx="4176464" cy="3081258"/>
          </a:xfrm>
        </p:spPr>
        <p:txBody>
          <a:bodyPr>
            <a:noAutofit/>
          </a:bodyPr>
          <a:lstStyle/>
          <a:p>
            <a:pPr algn="just">
              <a:spcBef>
                <a:spcPts val="180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Блок М.Е., доцент лаборатории экономической педагогики,</a:t>
            </a:r>
            <a:endParaRPr lang="ru-RU" sz="22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80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Колпакова Н.В., доцент лаборатории экономической педагогики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spcBef>
                <a:spcPts val="180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Маматова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О.В., методист лаборатории экономической педагогики,</a:t>
            </a:r>
            <a:endParaRPr lang="ru-RU" sz="22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80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Райских Т.Н.,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заведующий лабораторией экономической педагогики</a:t>
            </a:r>
            <a:endParaRPr lang="ru-RU" sz="22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2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2132856"/>
            <a:ext cx="4507800" cy="367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8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49817"/>
            <a:ext cx="864096" cy="864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81950"/>
            <a:ext cx="1822862" cy="9998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760" y="1196753"/>
            <a:ext cx="8566720" cy="576064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Организационно-педагогические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401684" y="2208144"/>
            <a:ext cx="4614750" cy="1500187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0"/>
              </a:spcBef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видеотехника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мультимедийное оборудование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демонстрации презентационных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материалов с программным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обеспечением;</a:t>
            </a:r>
          </a:p>
          <a:p>
            <a:pPr marL="342900" indent="-342900" algn="just">
              <a:spcBef>
                <a:spcPts val="0"/>
              </a:spcBef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д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оступ в сеть Интернет и на платформу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Zoom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110" y="1710263"/>
            <a:ext cx="3948053" cy="30099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2205" y="3709432"/>
            <a:ext cx="4373708" cy="3176550"/>
          </a:xfrm>
          <a:prstGeom prst="rect">
            <a:avLst/>
          </a:prstGeom>
        </p:spPr>
      </p:pic>
      <p:sp>
        <p:nvSpPr>
          <p:cNvPr id="11" name="Текст 3"/>
          <p:cNvSpPr txBox="1">
            <a:spLocks/>
          </p:cNvSpPr>
          <p:nvPr/>
        </p:nvSpPr>
        <p:spPr>
          <a:xfrm>
            <a:off x="60190" y="5147171"/>
            <a:ext cx="4354441" cy="1500187"/>
          </a:xfrm>
          <a:prstGeom prst="rect">
            <a:avLst/>
          </a:prstGeom>
        </p:spPr>
        <p:txBody>
          <a:bodyPr vert="horz" lIns="91372" tIns="45686" rIns="91372" bIns="45686" rtlCol="0" anchor="b">
            <a:noAutofit/>
          </a:bodyPr>
          <a:lstStyle>
            <a:lvl1pPr marL="0" indent="0" algn="l" defTabSz="91372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862" indent="0" algn="l" defTabSz="913722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3722" indent="0" algn="l" defTabSz="913722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0582" indent="0" algn="l" defTabSz="913722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7444" indent="0" algn="l" defTabSz="913722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4303" indent="0" algn="l" defTabSz="913722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1166" indent="0" algn="l" defTabSz="913722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8026" indent="0" algn="l" defTabSz="913722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4888" indent="0" algn="l" defTabSz="913722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-</a:t>
            </a:r>
            <a:r>
              <a:rPr lang="ru-RU" dirty="0" smtClean="0">
                <a:solidFill>
                  <a:schemeClr val="tx1"/>
                </a:solidFill>
              </a:rPr>
              <a:t>   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материалы;</a:t>
            </a:r>
          </a:p>
          <a:p>
            <a:pPr marL="342900" indent="-342900" algn="just">
              <a:spcBef>
                <a:spcPts val="0"/>
              </a:spcBef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пособия;</a:t>
            </a:r>
          </a:p>
          <a:p>
            <a:pPr marL="342900" indent="-342900" algn="just">
              <a:spcBef>
                <a:spcPts val="0"/>
              </a:spcBef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планшет с возможностью демонстрации игровых приложений </a:t>
            </a:r>
          </a:p>
          <a:p>
            <a:pPr marL="342900" indent="-342900" algn="just">
              <a:spcBef>
                <a:spcPts val="0"/>
              </a:spcBef>
              <a:buFontTx/>
              <a:buChar char="-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63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49817"/>
            <a:ext cx="864096" cy="864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81950"/>
            <a:ext cx="1822862" cy="9998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760" y="1196753"/>
            <a:ext cx="856672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как Информационно-методический ресурс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1520" y="2348880"/>
            <a:ext cx="3960440" cy="3883185"/>
          </a:xfrm>
        </p:spPr>
        <p:txBody>
          <a:bodyPr>
            <a:no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Официальный сайт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КАУ ДПО АИРО по ссылке: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iro22.ru/index.php/2016-04-20-04-57-04/o-proekte/finansovaya-gramotnost-doshkolnikam.html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ru-RU" sz="2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7984" y="1938145"/>
            <a:ext cx="4608975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1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49817"/>
            <a:ext cx="864096" cy="864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81950"/>
            <a:ext cx="1822862" cy="9998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8" y="1835846"/>
            <a:ext cx="518234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платформа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224478" y="1196752"/>
            <a:ext cx="3780928" cy="140173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hlinkClick r:id="rId5"/>
              </a:rPr>
              <a:t>http</a:t>
            </a:r>
            <a:r>
              <a:rPr lang="en-US" sz="2200" dirty="0">
                <a:hlinkClick r:id="rId5"/>
              </a:rPr>
              <a:t>://</a:t>
            </a:r>
            <a:r>
              <a:rPr lang="en-US" sz="2200" dirty="0" smtClean="0">
                <a:hlinkClick r:id="rId5"/>
              </a:rPr>
              <a:t>sdo.iro22.ru/course/view.php?id=669</a:t>
            </a:r>
            <a:r>
              <a:rPr lang="ru-RU" sz="2200" dirty="0" smtClean="0"/>
              <a:t> </a:t>
            </a:r>
            <a:endParaRPr lang="ru-RU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2734413"/>
            <a:ext cx="6058147" cy="35778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9112" y="4192427"/>
            <a:ext cx="3699107" cy="245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6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49817"/>
            <a:ext cx="864096" cy="864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81950"/>
            <a:ext cx="1822862" cy="9998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96752"/>
            <a:ext cx="7632848" cy="57606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стоит выбрать программу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7504" y="5085184"/>
            <a:ext cx="4824536" cy="1401730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самообразования;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материала на платформе в течение 1 года;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комплекта игр (при условии команды от одного ДОУ не менее 5 человек);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оплаты при анонсировании программы другим организациям…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342900" indent="-342900" algn="ctr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3573016"/>
            <a:ext cx="3619060" cy="284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49817"/>
            <a:ext cx="864096" cy="864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81950"/>
            <a:ext cx="1822862" cy="9998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44" y="857869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сотрудничеству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453" y="1844824"/>
            <a:ext cx="3017308" cy="4525963"/>
          </a:xfrm>
        </p:spPr>
      </p:pic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3707904" y="1867778"/>
            <a:ext cx="507554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i="1" dirty="0">
                <a:solidFill>
                  <a:srgbClr val="901DE9"/>
                </a:solidFill>
                <a:latin typeface="Georgia" panose="02040502050405020303" pitchFamily="18" charset="0"/>
              </a:rPr>
              <a:t>Наталья Владимировна </a:t>
            </a:r>
            <a:r>
              <a:rPr lang="ru-RU" sz="2400" i="1" dirty="0" smtClean="0">
                <a:solidFill>
                  <a:srgbClr val="901DE9"/>
                </a:solidFill>
                <a:latin typeface="Georgia" panose="02040502050405020303" pitchFamily="18" charset="0"/>
              </a:rPr>
              <a:t>Колпакова,</a:t>
            </a:r>
          </a:p>
          <a:p>
            <a:pPr>
              <a:spcBef>
                <a:spcPts val="0"/>
              </a:spcBef>
            </a:pPr>
            <a:r>
              <a:rPr lang="ru-RU" sz="2400" i="1" dirty="0" smtClean="0">
                <a:solidFill>
                  <a:srgbClr val="901DE9"/>
                </a:solidFill>
                <a:latin typeface="Georgia" panose="02040502050405020303" pitchFamily="18" charset="0"/>
              </a:rPr>
              <a:t>доцент </a:t>
            </a:r>
            <a:r>
              <a:rPr lang="ru-RU" sz="2400" i="1" dirty="0">
                <a:solidFill>
                  <a:srgbClr val="901DE9"/>
                </a:solidFill>
                <a:latin typeface="Georgia" panose="02040502050405020303" pitchFamily="18" charset="0"/>
              </a:rPr>
              <a:t>лаборатории экономической педагогики </a:t>
            </a:r>
            <a:r>
              <a:rPr lang="ru-RU" sz="2400" i="1" dirty="0" smtClean="0">
                <a:solidFill>
                  <a:srgbClr val="901DE9"/>
                </a:solidFill>
                <a:latin typeface="Georgia" panose="02040502050405020303" pitchFamily="18" charset="0"/>
              </a:rPr>
              <a:t>КАУ </a:t>
            </a:r>
            <a:r>
              <a:rPr lang="ru-RU" sz="2400" i="1" dirty="0">
                <a:solidFill>
                  <a:srgbClr val="901DE9"/>
                </a:solidFill>
                <a:latin typeface="Georgia" panose="02040502050405020303" pitchFamily="18" charset="0"/>
              </a:rPr>
              <a:t>ДПО АИРО им. А.М. </a:t>
            </a:r>
            <a:r>
              <a:rPr lang="ru-RU" sz="2400" i="1" dirty="0" err="1">
                <a:solidFill>
                  <a:srgbClr val="901DE9"/>
                </a:solidFill>
                <a:latin typeface="Georgia" panose="02040502050405020303" pitchFamily="18" charset="0"/>
              </a:rPr>
              <a:t>Топорова</a:t>
            </a:r>
            <a:r>
              <a:rPr lang="ru-RU" sz="2400" i="1" dirty="0">
                <a:solidFill>
                  <a:srgbClr val="901DE9"/>
                </a:solidFill>
                <a:latin typeface="Georgia" panose="02040502050405020303" pitchFamily="18" charset="0"/>
              </a:rPr>
              <a:t>, </a:t>
            </a:r>
            <a:endParaRPr lang="ru-RU" sz="2400" i="1" dirty="0" smtClean="0">
              <a:solidFill>
                <a:srgbClr val="901DE9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i="1" dirty="0">
                <a:solidFill>
                  <a:srgbClr val="901DE9"/>
                </a:solidFill>
                <a:latin typeface="Georgia" panose="02040502050405020303" pitchFamily="18" charset="0"/>
              </a:rPr>
              <a:t>п</a:t>
            </a:r>
            <a:r>
              <a:rPr lang="ru-RU" sz="2400" i="1" dirty="0" smtClean="0">
                <a:solidFill>
                  <a:srgbClr val="901DE9"/>
                </a:solidFill>
                <a:latin typeface="Georgia" panose="02040502050405020303" pitchFamily="18" charset="0"/>
              </a:rPr>
              <a:t>едагог-психолог высшей категории, </a:t>
            </a:r>
          </a:p>
          <a:p>
            <a:pPr>
              <a:spcBef>
                <a:spcPts val="0"/>
              </a:spcBef>
            </a:pPr>
            <a:r>
              <a:rPr lang="ru-RU" sz="2400" i="1" dirty="0" smtClean="0">
                <a:solidFill>
                  <a:srgbClr val="901DE9"/>
                </a:solidFill>
                <a:latin typeface="Georgia" panose="02040502050405020303" pitchFamily="18" charset="0"/>
              </a:rPr>
              <a:t>магистр по направлению «Специальное (дефектологическое) образование»</a:t>
            </a:r>
          </a:p>
          <a:p>
            <a:pPr>
              <a:spcBef>
                <a:spcPts val="0"/>
              </a:spcBef>
            </a:pPr>
            <a:r>
              <a:rPr lang="ru-RU" sz="2400" i="1" dirty="0" smtClean="0">
                <a:solidFill>
                  <a:srgbClr val="901DE9"/>
                </a:solidFill>
                <a:latin typeface="Georgia" panose="02040502050405020303" pitchFamily="18" charset="0"/>
              </a:rPr>
              <a:t>тел</a:t>
            </a:r>
            <a:r>
              <a:rPr lang="ru-RU" sz="2400" i="1" dirty="0">
                <a:solidFill>
                  <a:srgbClr val="901DE9"/>
                </a:solidFill>
                <a:latin typeface="Georgia" panose="02040502050405020303" pitchFamily="18" charset="0"/>
              </a:rPr>
              <a:t>: 8 (3852) 555897, внутренний номер: </a:t>
            </a:r>
            <a:r>
              <a:rPr lang="ru-RU" sz="2400" i="1" dirty="0" smtClean="0">
                <a:solidFill>
                  <a:srgbClr val="901DE9"/>
                </a:solidFill>
                <a:latin typeface="Georgia" panose="02040502050405020303" pitchFamily="18" charset="0"/>
              </a:rPr>
              <a:t>2506</a:t>
            </a:r>
          </a:p>
          <a:p>
            <a:pPr>
              <a:spcBef>
                <a:spcPts val="0"/>
              </a:spcBef>
            </a:pPr>
            <a:r>
              <a:rPr lang="ru-RU" sz="2400" i="1" dirty="0" smtClean="0">
                <a:solidFill>
                  <a:srgbClr val="901DE9"/>
                </a:solidFill>
                <a:latin typeface="Georgia" panose="02040502050405020303" pitchFamily="18" charset="0"/>
              </a:rPr>
              <a:t>Электронная почта: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i="1" u="sng" dirty="0" smtClean="0">
                <a:solidFill>
                  <a:srgbClr val="901DE9"/>
                </a:solidFill>
                <a:latin typeface="Georgia" panose="02040502050405020303" pitchFamily="18" charset="0"/>
                <a:hlinkClick r:id="rId6"/>
              </a:rPr>
              <a:t>      nkolpakova@list.ru</a:t>
            </a:r>
            <a:r>
              <a:rPr lang="en-US" sz="2400" i="1" u="sng" dirty="0" smtClean="0">
                <a:solidFill>
                  <a:srgbClr val="901DE9"/>
                </a:solidFill>
                <a:latin typeface="Georgia" panose="02040502050405020303" pitchFamily="18" charset="0"/>
              </a:rPr>
              <a:t> </a:t>
            </a:r>
            <a:endParaRPr lang="ru-RU" sz="2400" u="sng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817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OK\Desktop\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69" y="4449"/>
            <a:ext cx="9142641" cy="683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2"/>
          <p:cNvSpPr>
            <a:spLocks noGrp="1"/>
          </p:cNvSpPr>
          <p:nvPr>
            <p:ph type="title"/>
          </p:nvPr>
        </p:nvSpPr>
        <p:spPr bwMode="auto">
          <a:xfrm>
            <a:off x="323528" y="1188444"/>
            <a:ext cx="8424936" cy="1143000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функция: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деятельность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2331444"/>
            <a:ext cx="8772575" cy="39604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Трудовые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Проектирование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реализация воспитательных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программ;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Проектирование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 и событий, развивающих эмоционально-ценностную сферу ребенка (культуру переживаний и ценностные ориентации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ребенка);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Реализация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воспитательных возможностей различных видов деятельности ребенка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(игровой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трудовой,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т.д.)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7" name="Picture 24" descr="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3143241" y="285734"/>
            <a:ext cx="785818" cy="7855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70738"/>
            <a:ext cx="1822862" cy="999831"/>
          </a:xfrm>
          <a:prstGeom prst="rect">
            <a:avLst/>
          </a:prstGeom>
        </p:spPr>
      </p:pic>
      <p:pic>
        <p:nvPicPr>
          <p:cNvPr id="7" name="Picture 24" descr="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3131840" y="263565"/>
            <a:ext cx="785818" cy="7855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152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OK\Desktop\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69" y="4449"/>
            <a:ext cx="9142641" cy="683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2"/>
          <p:cNvSpPr>
            <a:spLocks noGrp="1"/>
          </p:cNvSpPr>
          <p:nvPr>
            <p:ph type="title"/>
          </p:nvPr>
        </p:nvSpPr>
        <p:spPr bwMode="auto">
          <a:xfrm>
            <a:off x="323528" y="1188444"/>
            <a:ext cx="8424936" cy="1143000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функция: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деятельность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2331444"/>
            <a:ext cx="8772575" cy="39604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умения: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учебных группах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разновозрастные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детско-взрослые общности обучающихся, их родителей (законных представителей) и педагогических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работников;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Сотрудничать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другими педагогическими работниками и другими специалистами в решении воспитательных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задач;</a:t>
            </a:r>
          </a:p>
          <a:p>
            <a:pPr marL="0" indent="0" algn="just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7" name="Picture 24" descr="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3143241" y="285734"/>
            <a:ext cx="785818" cy="7855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70738"/>
            <a:ext cx="1822862" cy="999831"/>
          </a:xfrm>
          <a:prstGeom prst="rect">
            <a:avLst/>
          </a:prstGeom>
        </p:spPr>
      </p:pic>
      <p:pic>
        <p:nvPicPr>
          <p:cNvPr id="7" name="Picture 24" descr="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3131840" y="263565"/>
            <a:ext cx="785818" cy="7855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020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OK\Desktop\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69" y="4449"/>
            <a:ext cx="9142641" cy="683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2"/>
          <p:cNvSpPr>
            <a:spLocks noGrp="1"/>
          </p:cNvSpPr>
          <p:nvPr>
            <p:ph type="title"/>
          </p:nvPr>
        </p:nvSpPr>
        <p:spPr bwMode="auto">
          <a:xfrm>
            <a:off x="323528" y="1188444"/>
            <a:ext cx="8424936" cy="1143000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функция: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деятельность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2331444"/>
            <a:ext cx="8772575" cy="39604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знания:</a:t>
            </a:r>
          </a:p>
          <a:p>
            <a:pPr algn="just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Научное представление о результатах образования, путях их достижения и способах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воспитательной работы, основные принципы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подхода, виды и приемы современных педагогических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технологий;</a:t>
            </a:r>
          </a:p>
          <a:p>
            <a:pPr algn="just">
              <a:buFontTx/>
              <a:buChar char="-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7" name="Picture 24" descr="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3143241" y="285734"/>
            <a:ext cx="785818" cy="7855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70738"/>
            <a:ext cx="1822862" cy="999831"/>
          </a:xfrm>
          <a:prstGeom prst="rect">
            <a:avLst/>
          </a:prstGeom>
        </p:spPr>
      </p:pic>
      <p:pic>
        <p:nvPicPr>
          <p:cNvPr id="7" name="Picture 24" descr="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3131840" y="263565"/>
            <a:ext cx="785818" cy="7855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085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OK\Desktop\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69" y="4449"/>
            <a:ext cx="9142641" cy="683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2"/>
          <p:cNvSpPr>
            <a:spLocks noGrp="1"/>
          </p:cNvSpPr>
          <p:nvPr>
            <p:ph type="title"/>
          </p:nvPr>
        </p:nvSpPr>
        <p:spPr bwMode="auto">
          <a:xfrm>
            <a:off x="0" y="1049162"/>
            <a:ext cx="8952087" cy="1143000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всю жизнь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заменяется «</a:t>
            </a:r>
            <a:r>
              <a:rPr lang="ru-RU" sz="32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образованием через всю жизнь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873946"/>
            <a:ext cx="4968552" cy="43633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latin typeface="Open Sans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Непрерывное образование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 это процесс роста образовательного ( профессионального и общего) потенциала личности в течение всей жизни на основе использования системы государственных и общественных институтов и в соответствии с потребностями личности и общества.</a:t>
            </a:r>
          </a:p>
          <a:p>
            <a:pPr algn="just">
              <a:buFontTx/>
              <a:buChar char="-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7" name="Picture 24" descr="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3143241" y="285734"/>
            <a:ext cx="785818" cy="7855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70738"/>
            <a:ext cx="1822862" cy="999831"/>
          </a:xfrm>
          <a:prstGeom prst="rect">
            <a:avLst/>
          </a:prstGeom>
        </p:spPr>
      </p:pic>
      <p:pic>
        <p:nvPicPr>
          <p:cNvPr id="7" name="Picture 24" descr="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3131840" y="263565"/>
            <a:ext cx="785818" cy="7855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8523" y="2420888"/>
            <a:ext cx="3525011" cy="264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4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OK\Desktop\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69" y="4449"/>
            <a:ext cx="9142641" cy="683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2"/>
          <p:cNvSpPr>
            <a:spLocks noGrp="1"/>
          </p:cNvSpPr>
          <p:nvPr>
            <p:ph type="title"/>
          </p:nvPr>
        </p:nvSpPr>
        <p:spPr bwMode="auto">
          <a:xfrm>
            <a:off x="371921" y="1049162"/>
            <a:ext cx="8424936" cy="1143000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  <a:noAutofit/>
          </a:bodyPr>
          <a:lstStyle/>
          <a:p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развития профессиональных компетенций: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98101" y="2192162"/>
            <a:ext cx="8772575" cy="3960440"/>
          </a:xfrm>
        </p:spPr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повышения квалификации,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Научно-практическая конференция,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объединение,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совещание,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Стажерская практика,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Мастер-класс,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Семинар-практикум,</a:t>
            </a:r>
          </a:p>
          <a:p>
            <a:pPr algn="just">
              <a:buFontTx/>
              <a:buChar char="-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</a:p>
          <a:p>
            <a:pPr algn="just">
              <a:buFontTx/>
              <a:buChar char="-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7" name="Picture 24" descr="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3143241" y="285734"/>
            <a:ext cx="785818" cy="7855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70738"/>
            <a:ext cx="1822862" cy="999831"/>
          </a:xfrm>
          <a:prstGeom prst="rect">
            <a:avLst/>
          </a:prstGeom>
        </p:spPr>
      </p:pic>
      <p:pic>
        <p:nvPicPr>
          <p:cNvPr id="7" name="Picture 24" descr="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3131840" y="263565"/>
            <a:ext cx="785818" cy="7855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728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49817"/>
            <a:ext cx="864096" cy="864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81950"/>
            <a:ext cx="1822862" cy="9998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760" y="1196752"/>
            <a:ext cx="8566720" cy="136207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курсов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12" y="2661202"/>
            <a:ext cx="4050748" cy="269941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355976" y="4508151"/>
            <a:ext cx="4614750" cy="1500187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Тема: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методика финансового воспитания детей дошкольного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возраста,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Целевая категория: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педагогические работники дошкольных образовательных организаций,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Объем программы: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72 часа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9566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49817"/>
            <a:ext cx="864096" cy="864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81950"/>
            <a:ext cx="1822862" cy="9998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222" y="1196753"/>
            <a:ext cx="8566720" cy="93610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курсов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10742" y="5229200"/>
            <a:ext cx="8869680" cy="1500187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Программа ориентирована на минимизацию затруднений и освоение педагогическими работниками новых профессиональных компетенций в области организации финансового воспитания детей дошкольного возраста в соответствии с требованиями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ФГОС ДО.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формирование знаний о специфике дошкольного образования и особенностях организации работы по финансовому воспитанию детей дошкольного возраста; 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совершенствование способности к проектированию образовательных событий/занятий по финансовому воспитанию дошкольников с применением цифровых образовательных ресурсов; 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формирование умения сотрудничать с другими педагогическими работниками и другими специалистами в решении задач финансового воспитания детей дошкольного возраста.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18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49817"/>
            <a:ext cx="864096" cy="864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81950"/>
            <a:ext cx="1822862" cy="9998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222" y="1196753"/>
            <a:ext cx="8566720" cy="93610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курсов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10742" y="2996952"/>
            <a:ext cx="8869680" cy="1500187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078272"/>
              </p:ext>
            </p:extLst>
          </p:nvPr>
        </p:nvGraphicFramePr>
        <p:xfrm>
          <a:off x="262222" y="2247828"/>
          <a:ext cx="8718201" cy="43914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8751">
                  <a:extLst>
                    <a:ext uri="{9D8B030D-6E8A-4147-A177-3AD203B41FA5}">
                      <a16:colId xmlns:a16="http://schemas.microsoft.com/office/drawing/2014/main" val="8359890"/>
                    </a:ext>
                  </a:extLst>
                </a:gridCol>
                <a:gridCol w="6947505">
                  <a:extLst>
                    <a:ext uri="{9D8B030D-6E8A-4147-A177-3AD203B41FA5}">
                      <a16:colId xmlns:a16="http://schemas.microsoft.com/office/drawing/2014/main" val="371962484"/>
                    </a:ext>
                  </a:extLst>
                </a:gridCol>
                <a:gridCol w="1211945">
                  <a:extLst>
                    <a:ext uri="{9D8B030D-6E8A-4147-A177-3AD203B41FA5}">
                      <a16:colId xmlns:a16="http://schemas.microsoft.com/office/drawing/2014/main" val="732316772"/>
                    </a:ext>
                  </a:extLst>
                </a:gridCol>
              </a:tblGrid>
              <a:tr h="1206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 1. Финансовое воспитание детей дошкольного возраста как социально-педагогическая проблема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3731670"/>
                  </a:ext>
                </a:extLst>
              </a:tr>
              <a:tr h="1206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Стратегия повышения финансовой грамотности в Российской Федерации на 2017–2023 годы: Основные приоритеты, цели и задачи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8612328"/>
                  </a:ext>
                </a:extLst>
              </a:tr>
              <a:tr h="1206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Современные научные и организационно-методические подходы к финансовому воспитанию детей дошкольного возраста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0981436"/>
                  </a:ext>
                </a:extLst>
              </a:tr>
              <a:tr h="585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Опыт реализации финансового воспитания в дошкольном образовании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0756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4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1898</TotalTime>
  <Words>763</Words>
  <Application>Microsoft Office PowerPoint</Application>
  <PresentationFormat>Экран (4:3)</PresentationFormat>
  <Paragraphs>135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Georgia</vt:lpstr>
      <vt:lpstr>Open Sans</vt:lpstr>
      <vt:lpstr>Times New Roman</vt:lpstr>
      <vt:lpstr>Wingdings</vt:lpstr>
      <vt:lpstr>Тема Office</vt:lpstr>
      <vt:lpstr> 3 декабря 2020 </vt:lpstr>
      <vt:lpstr>Трудовая функция:  Воспитательная деятельность</vt:lpstr>
      <vt:lpstr>Трудовая функция:  Воспитательная деятельность</vt:lpstr>
      <vt:lpstr>Трудовая функция:  Воспитательная деятельность</vt:lpstr>
      <vt:lpstr>«Образование на всю жизнь» заменяется «образованием через всю жизнь»</vt:lpstr>
      <vt:lpstr>Формы развития профессиональных компетенций:</vt:lpstr>
      <vt:lpstr>Программа курсов  повышения квалификации</vt:lpstr>
      <vt:lpstr>Программа курсов  повышения квалификации</vt:lpstr>
      <vt:lpstr>Программа курсов  повышения квалификации</vt:lpstr>
      <vt:lpstr>Программа курсов  повышения квалификации</vt:lpstr>
      <vt:lpstr>Программа курсов  повышения квалификации</vt:lpstr>
      <vt:lpstr>кадровые условия</vt:lpstr>
      <vt:lpstr>Организационно-педагогические условия</vt:lpstr>
      <vt:lpstr>Сайт как Информационно-методический ресурс</vt:lpstr>
      <vt:lpstr>Образовательная платформа</vt:lpstr>
      <vt:lpstr>Почему стоит выбрать программу пк?</vt:lpstr>
      <vt:lpstr>Приглашаю к сотрудничеству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User155</dc:creator>
  <cp:lastModifiedBy>Оськина Е.С.</cp:lastModifiedBy>
  <cp:revision>144</cp:revision>
  <dcterms:created xsi:type="dcterms:W3CDTF">2018-05-29T06:34:08Z</dcterms:created>
  <dcterms:modified xsi:type="dcterms:W3CDTF">2020-12-03T07:12:58Z</dcterms:modified>
</cp:coreProperties>
</file>