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9" r:id="rId4"/>
    <p:sldId id="280" r:id="rId5"/>
    <p:sldId id="269" r:id="rId6"/>
    <p:sldId id="283" r:id="rId7"/>
    <p:sldId id="281" r:id="rId8"/>
    <p:sldId id="261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9155E-F8F6-4EEE-B16E-B12D74A0309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F2EF567-F25F-4CE1-BB0C-6C8716E7A565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Умение правильно соединить факторы производства</a:t>
          </a:r>
          <a:endParaRPr lang="ru-RU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7758DBAC-3923-4A3F-A90C-0D91F25DB02D}" type="parTrans" cxnId="{261EE5CD-D219-4B0E-A3AC-2315AE729AF2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26E01B42-DCDE-4397-AD9F-1E8CAD07BBAB}" type="sibTrans" cxnId="{261EE5CD-D219-4B0E-A3AC-2315AE729AF2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1BE75DB3-DDFB-40D2-BCF5-4CD15BF87D7F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Умение принимать решение и брать ответственность</a:t>
          </a:r>
          <a:endParaRPr lang="ru-RU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2B47B05B-19E8-49AF-9416-7F2A71ADD470}" type="parTrans" cxnId="{354248FD-18D8-4795-9DED-FABEDE2CD5EE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31C9F03B-9C08-4CB8-9F43-8190BE2AF8F2}" type="sibTrans" cxnId="{354248FD-18D8-4795-9DED-FABEDE2CD5EE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1D0863A1-AB8B-4CB2-903B-CAB690C87BDE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Быть восприимчивым к нововведениям</a:t>
          </a:r>
          <a:endParaRPr lang="ru-RU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5872B9C1-31CE-4875-A1A4-6971F912A0C7}" type="parTrans" cxnId="{29BF47CC-309D-492E-9835-CD361359CB87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C2C26289-1D6E-4FA3-BD24-9AFC364E2A4C}" type="sibTrans" cxnId="{29BF47CC-309D-492E-9835-CD361359CB87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B2F66198-E25E-4F32-AFDC-C151B2BFFD7D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Готовность к риску</a:t>
          </a:r>
          <a:endParaRPr lang="ru-RU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98A00E3B-B57C-4EC5-A95A-D02A7BA6B562}" type="parTrans" cxnId="{156CE2D7-F245-4AAC-A4CF-E978AA681317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12DDA510-BBB2-46F7-9DBC-305B982C171B}" type="sibTrans" cxnId="{156CE2D7-F245-4AAC-A4CF-E978AA681317}">
      <dgm:prSet/>
      <dgm:spPr/>
      <dgm:t>
        <a:bodyPr/>
        <a:lstStyle/>
        <a:p>
          <a:endParaRPr lang="ru-RU" sz="2200" b="0">
            <a:solidFill>
              <a:schemeClr val="bg2">
                <a:lumMod val="10000"/>
              </a:schemeClr>
            </a:solidFill>
          </a:endParaRPr>
        </a:p>
      </dgm:t>
    </dgm:pt>
    <dgm:pt modelId="{611C1380-BB6F-4ACF-B164-98E6702CCB16}" type="pres">
      <dgm:prSet presAssocID="{BD99155E-F8F6-4EEE-B16E-B12D74A03095}" presName="CompostProcess" presStyleCnt="0">
        <dgm:presLayoutVars>
          <dgm:dir/>
          <dgm:resizeHandles val="exact"/>
        </dgm:presLayoutVars>
      </dgm:prSet>
      <dgm:spPr/>
    </dgm:pt>
    <dgm:pt modelId="{6D0E522F-29A8-4EEA-A849-E6B4DF1E37BB}" type="pres">
      <dgm:prSet presAssocID="{BD99155E-F8F6-4EEE-B16E-B12D74A03095}" presName="arrow" presStyleLbl="bgShp" presStyleIdx="0" presStyleCnt="1"/>
      <dgm:spPr/>
    </dgm:pt>
    <dgm:pt modelId="{607F2E46-FFCC-4644-80BD-77DAA478FC91}" type="pres">
      <dgm:prSet presAssocID="{BD99155E-F8F6-4EEE-B16E-B12D74A03095}" presName="linearProcess" presStyleCnt="0"/>
      <dgm:spPr/>
    </dgm:pt>
    <dgm:pt modelId="{B8AA1ED9-56F4-41A1-B607-5C391728718F}" type="pres">
      <dgm:prSet presAssocID="{DF2EF567-F25F-4CE1-BB0C-6C8716E7A5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48760-3C66-4FEB-8D39-0451794E01C9}" type="pres">
      <dgm:prSet presAssocID="{26E01B42-DCDE-4397-AD9F-1E8CAD07BBAB}" presName="sibTrans" presStyleCnt="0"/>
      <dgm:spPr/>
    </dgm:pt>
    <dgm:pt modelId="{1BE33E87-538D-4FF6-984A-C685EDCFC7C6}" type="pres">
      <dgm:prSet presAssocID="{1BE75DB3-DDFB-40D2-BCF5-4CD15BF87D7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3E3A5-C5D6-4105-ADDE-C3399DA970CF}" type="pres">
      <dgm:prSet presAssocID="{31C9F03B-9C08-4CB8-9F43-8190BE2AF8F2}" presName="sibTrans" presStyleCnt="0"/>
      <dgm:spPr/>
    </dgm:pt>
    <dgm:pt modelId="{729B0C0B-F0EB-4224-B1BF-BB651469324A}" type="pres">
      <dgm:prSet presAssocID="{1D0863A1-AB8B-4CB2-903B-CAB690C87BD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CBBB4-027D-4D94-8ECE-423AD2AD955E}" type="pres">
      <dgm:prSet presAssocID="{C2C26289-1D6E-4FA3-BD24-9AFC364E2A4C}" presName="sibTrans" presStyleCnt="0"/>
      <dgm:spPr/>
    </dgm:pt>
    <dgm:pt modelId="{7DE7DD09-B480-4678-9BA1-8715C3F6CE33}" type="pres">
      <dgm:prSet presAssocID="{B2F66198-E25E-4F32-AFDC-C151B2BFFD7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B5B9B-003A-433D-828E-2BE9E491C0E6}" type="presOf" srcId="{DF2EF567-F25F-4CE1-BB0C-6C8716E7A565}" destId="{B8AA1ED9-56F4-41A1-B607-5C391728718F}" srcOrd="0" destOrd="0" presId="urn:microsoft.com/office/officeart/2005/8/layout/hProcess9"/>
    <dgm:cxn modelId="{F1F5EE6D-22AB-42D0-945B-8C75A51679DB}" type="presOf" srcId="{BD99155E-F8F6-4EEE-B16E-B12D74A03095}" destId="{611C1380-BB6F-4ACF-B164-98E6702CCB16}" srcOrd="0" destOrd="0" presId="urn:microsoft.com/office/officeart/2005/8/layout/hProcess9"/>
    <dgm:cxn modelId="{29BF47CC-309D-492E-9835-CD361359CB87}" srcId="{BD99155E-F8F6-4EEE-B16E-B12D74A03095}" destId="{1D0863A1-AB8B-4CB2-903B-CAB690C87BDE}" srcOrd="2" destOrd="0" parTransId="{5872B9C1-31CE-4875-A1A4-6971F912A0C7}" sibTransId="{C2C26289-1D6E-4FA3-BD24-9AFC364E2A4C}"/>
    <dgm:cxn modelId="{0014037B-6B53-49E1-9DC1-5F374D995D95}" type="presOf" srcId="{1BE75DB3-DDFB-40D2-BCF5-4CD15BF87D7F}" destId="{1BE33E87-538D-4FF6-984A-C685EDCFC7C6}" srcOrd="0" destOrd="0" presId="urn:microsoft.com/office/officeart/2005/8/layout/hProcess9"/>
    <dgm:cxn modelId="{156CE2D7-F245-4AAC-A4CF-E978AA681317}" srcId="{BD99155E-F8F6-4EEE-B16E-B12D74A03095}" destId="{B2F66198-E25E-4F32-AFDC-C151B2BFFD7D}" srcOrd="3" destOrd="0" parTransId="{98A00E3B-B57C-4EC5-A95A-D02A7BA6B562}" sibTransId="{12DDA510-BBB2-46F7-9DBC-305B982C171B}"/>
    <dgm:cxn modelId="{E0C1CA25-3717-4CBD-B9CF-49E7DB6B7064}" type="presOf" srcId="{1D0863A1-AB8B-4CB2-903B-CAB690C87BDE}" destId="{729B0C0B-F0EB-4224-B1BF-BB651469324A}" srcOrd="0" destOrd="0" presId="urn:microsoft.com/office/officeart/2005/8/layout/hProcess9"/>
    <dgm:cxn modelId="{354248FD-18D8-4795-9DED-FABEDE2CD5EE}" srcId="{BD99155E-F8F6-4EEE-B16E-B12D74A03095}" destId="{1BE75DB3-DDFB-40D2-BCF5-4CD15BF87D7F}" srcOrd="1" destOrd="0" parTransId="{2B47B05B-19E8-49AF-9416-7F2A71ADD470}" sibTransId="{31C9F03B-9C08-4CB8-9F43-8190BE2AF8F2}"/>
    <dgm:cxn modelId="{261EE5CD-D219-4B0E-A3AC-2315AE729AF2}" srcId="{BD99155E-F8F6-4EEE-B16E-B12D74A03095}" destId="{DF2EF567-F25F-4CE1-BB0C-6C8716E7A565}" srcOrd="0" destOrd="0" parTransId="{7758DBAC-3923-4A3F-A90C-0D91F25DB02D}" sibTransId="{26E01B42-DCDE-4397-AD9F-1E8CAD07BBAB}"/>
    <dgm:cxn modelId="{26ED544C-0D1D-4A44-A95C-E974FE0B7489}" type="presOf" srcId="{B2F66198-E25E-4F32-AFDC-C151B2BFFD7D}" destId="{7DE7DD09-B480-4678-9BA1-8715C3F6CE33}" srcOrd="0" destOrd="0" presId="urn:microsoft.com/office/officeart/2005/8/layout/hProcess9"/>
    <dgm:cxn modelId="{0FA1FE57-84B7-4527-A072-BCF7B87ECB43}" type="presParOf" srcId="{611C1380-BB6F-4ACF-B164-98E6702CCB16}" destId="{6D0E522F-29A8-4EEA-A849-E6B4DF1E37BB}" srcOrd="0" destOrd="0" presId="urn:microsoft.com/office/officeart/2005/8/layout/hProcess9"/>
    <dgm:cxn modelId="{4438BEC2-B1A9-429B-8AA8-8043F894C511}" type="presParOf" srcId="{611C1380-BB6F-4ACF-B164-98E6702CCB16}" destId="{607F2E46-FFCC-4644-80BD-77DAA478FC91}" srcOrd="1" destOrd="0" presId="urn:microsoft.com/office/officeart/2005/8/layout/hProcess9"/>
    <dgm:cxn modelId="{DF9AB52F-69EF-4E6C-BDFB-D417828809BF}" type="presParOf" srcId="{607F2E46-FFCC-4644-80BD-77DAA478FC91}" destId="{B8AA1ED9-56F4-41A1-B607-5C391728718F}" srcOrd="0" destOrd="0" presId="urn:microsoft.com/office/officeart/2005/8/layout/hProcess9"/>
    <dgm:cxn modelId="{47DCAF03-0AE0-437A-B027-A209C1F1F8A5}" type="presParOf" srcId="{607F2E46-FFCC-4644-80BD-77DAA478FC91}" destId="{D7F48760-3C66-4FEB-8D39-0451794E01C9}" srcOrd="1" destOrd="0" presId="urn:microsoft.com/office/officeart/2005/8/layout/hProcess9"/>
    <dgm:cxn modelId="{0B95ECBF-9231-42E2-B89F-F876FF29F38E}" type="presParOf" srcId="{607F2E46-FFCC-4644-80BD-77DAA478FC91}" destId="{1BE33E87-538D-4FF6-984A-C685EDCFC7C6}" srcOrd="2" destOrd="0" presId="urn:microsoft.com/office/officeart/2005/8/layout/hProcess9"/>
    <dgm:cxn modelId="{6275D4AA-EEE3-4D68-B5DF-C7E67C05B2D4}" type="presParOf" srcId="{607F2E46-FFCC-4644-80BD-77DAA478FC91}" destId="{2073E3A5-C5D6-4105-ADDE-C3399DA970CF}" srcOrd="3" destOrd="0" presId="urn:microsoft.com/office/officeart/2005/8/layout/hProcess9"/>
    <dgm:cxn modelId="{A2665197-BA1A-4705-BA30-388219760F69}" type="presParOf" srcId="{607F2E46-FFCC-4644-80BD-77DAA478FC91}" destId="{729B0C0B-F0EB-4224-B1BF-BB651469324A}" srcOrd="4" destOrd="0" presId="urn:microsoft.com/office/officeart/2005/8/layout/hProcess9"/>
    <dgm:cxn modelId="{019E66C0-D18A-4707-A153-7356E7E1BAB6}" type="presParOf" srcId="{607F2E46-FFCC-4644-80BD-77DAA478FC91}" destId="{CF8CBBB4-027D-4D94-8ECE-423AD2AD955E}" srcOrd="5" destOrd="0" presId="urn:microsoft.com/office/officeart/2005/8/layout/hProcess9"/>
    <dgm:cxn modelId="{6A2CD629-1F70-431C-9BF1-15924DE841E3}" type="presParOf" srcId="{607F2E46-FFCC-4644-80BD-77DAA478FC91}" destId="{7DE7DD09-B480-4678-9BA1-8715C3F6CE3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7692D-DF64-48E4-82AC-F606838D22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E00DF-AF78-4330-B5B4-A0F976381A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ОБЩЕЕ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ОБРАЗОВАНИЕ</a:t>
          </a:r>
          <a:endParaRPr lang="ru-RU" sz="2400" b="1" dirty="0"/>
        </a:p>
      </dgm:t>
    </dgm:pt>
    <dgm:pt modelId="{C5FA1803-B2F7-4A4D-A89A-5CA9993E9D91}" type="parTrans" cxnId="{FAD1C93B-8D66-42C5-AFBA-EF0EA7243116}">
      <dgm:prSet/>
      <dgm:spPr/>
      <dgm:t>
        <a:bodyPr/>
        <a:lstStyle/>
        <a:p>
          <a:endParaRPr lang="ru-RU"/>
        </a:p>
      </dgm:t>
    </dgm:pt>
    <dgm:pt modelId="{23E760C3-A360-4DC7-8FB7-D20A12146E52}" type="sibTrans" cxnId="{FAD1C93B-8D66-42C5-AFBA-EF0EA7243116}">
      <dgm:prSet/>
      <dgm:spPr/>
      <dgm:t>
        <a:bodyPr/>
        <a:lstStyle/>
        <a:p>
          <a:endParaRPr lang="ru-RU"/>
        </a:p>
      </dgm:t>
    </dgm:pt>
    <dgm:pt modelId="{C08DC999-DFB9-41F1-8FA4-2D271ECA8C7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Обязательные предметы (обществознание, </a:t>
          </a:r>
          <a:r>
            <a:rPr lang="ru-RU" sz="2400" b="1" dirty="0" smtClean="0">
              <a:solidFill>
                <a:srgbClr val="4CAF90"/>
              </a:solidFill>
            </a:rPr>
            <a:t>технология, экономика, </a:t>
          </a:r>
          <a:r>
            <a:rPr lang="ru-RU" sz="2400" b="1" dirty="0" smtClean="0">
              <a:solidFill>
                <a:srgbClr val="4CAF90"/>
              </a:solidFill>
            </a:rPr>
            <a:t>право)</a:t>
          </a:r>
          <a:endParaRPr lang="ru-RU" sz="2400" b="1" dirty="0">
            <a:solidFill>
              <a:srgbClr val="4CAF90"/>
            </a:solidFill>
          </a:endParaRPr>
        </a:p>
      </dgm:t>
    </dgm:pt>
    <dgm:pt modelId="{57EFD481-F890-4F95-9D8C-728823C4493D}" type="parTrans" cxnId="{D2A7C7BD-F6CE-469F-9E37-99F1B3408FC8}">
      <dgm:prSet/>
      <dgm:spPr/>
      <dgm:t>
        <a:bodyPr/>
        <a:lstStyle/>
        <a:p>
          <a:endParaRPr lang="ru-RU"/>
        </a:p>
      </dgm:t>
    </dgm:pt>
    <dgm:pt modelId="{CCF43CB9-FECF-4771-82F0-28E8631065E7}" type="sibTrans" cxnId="{D2A7C7BD-F6CE-469F-9E37-99F1B3408FC8}">
      <dgm:prSet/>
      <dgm:spPr/>
      <dgm:t>
        <a:bodyPr/>
        <a:lstStyle/>
        <a:p>
          <a:endParaRPr lang="ru-RU"/>
        </a:p>
      </dgm:t>
    </dgm:pt>
    <dgm:pt modelId="{962582DC-DE41-4BF1-A16B-5C1B2C19D3A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Внеурочная деятельность, </a:t>
          </a:r>
          <a:r>
            <a:rPr lang="ru-RU" sz="2400" b="1" dirty="0" smtClean="0">
              <a:solidFill>
                <a:srgbClr val="4CAF90"/>
              </a:solidFill>
            </a:rPr>
            <a:t>факультативы, </a:t>
          </a:r>
          <a:r>
            <a:rPr lang="ru-RU" sz="2400" b="1" dirty="0" err="1" smtClean="0">
              <a:solidFill>
                <a:srgbClr val="4CAF90"/>
              </a:solidFill>
            </a:rPr>
            <a:t>элективы</a:t>
          </a:r>
          <a:r>
            <a:rPr lang="ru-RU" sz="2400" b="1" dirty="0" smtClean="0">
              <a:solidFill>
                <a:srgbClr val="4CAF90"/>
              </a:solidFill>
            </a:rPr>
            <a:t>, программа воспитания</a:t>
          </a:r>
          <a:endParaRPr lang="ru-RU" sz="2400" b="1" dirty="0">
            <a:solidFill>
              <a:srgbClr val="4CAF90"/>
            </a:solidFill>
          </a:endParaRPr>
        </a:p>
      </dgm:t>
    </dgm:pt>
    <dgm:pt modelId="{13F02C4B-46EC-470B-AA19-437335261033}" type="parTrans" cxnId="{DE33C0C3-CBE7-4B17-8561-658452874081}">
      <dgm:prSet/>
      <dgm:spPr/>
      <dgm:t>
        <a:bodyPr/>
        <a:lstStyle/>
        <a:p>
          <a:endParaRPr lang="ru-RU"/>
        </a:p>
      </dgm:t>
    </dgm:pt>
    <dgm:pt modelId="{E9147A6E-661A-4CA5-A24D-271E69434848}" type="sibTrans" cxnId="{DE33C0C3-CBE7-4B17-8561-658452874081}">
      <dgm:prSet/>
      <dgm:spPr/>
      <dgm:t>
        <a:bodyPr/>
        <a:lstStyle/>
        <a:p>
          <a:endParaRPr lang="ru-RU"/>
        </a:p>
      </dgm:t>
    </dgm:pt>
    <dgm:pt modelId="{9385C5C5-B759-4228-8335-184F3F77CE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ДОПОЛНИТЕЛЬНОЕ ОБРАЗОВАНИЕ</a:t>
          </a:r>
          <a:endParaRPr lang="ru-RU" sz="2400" b="1" dirty="0"/>
        </a:p>
      </dgm:t>
    </dgm:pt>
    <dgm:pt modelId="{0B57ECD6-DA62-4C3C-B97F-4F07DBAD3E5F}" type="parTrans" cxnId="{ABD7E3AF-2AFD-41E1-9759-132E1E96FD10}">
      <dgm:prSet/>
      <dgm:spPr/>
      <dgm:t>
        <a:bodyPr/>
        <a:lstStyle/>
        <a:p>
          <a:endParaRPr lang="ru-RU"/>
        </a:p>
      </dgm:t>
    </dgm:pt>
    <dgm:pt modelId="{FFD705ED-F1EC-47AB-8029-86BD5B2F0F9D}" type="sibTrans" cxnId="{ABD7E3AF-2AFD-41E1-9759-132E1E96FD10}">
      <dgm:prSet/>
      <dgm:spPr/>
      <dgm:t>
        <a:bodyPr/>
        <a:lstStyle/>
        <a:p>
          <a:endParaRPr lang="ru-RU"/>
        </a:p>
      </dgm:t>
    </dgm:pt>
    <dgm:pt modelId="{61B7D12A-20DD-4B9F-8C25-2BC33F2D4A6A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Образовательные организации дополнительного образования (дома творчества, клубы и др.)</a:t>
          </a:r>
          <a:endParaRPr lang="ru-RU" sz="2400" b="1" dirty="0">
            <a:solidFill>
              <a:srgbClr val="4CAF90"/>
            </a:solidFill>
          </a:endParaRPr>
        </a:p>
      </dgm:t>
    </dgm:pt>
    <dgm:pt modelId="{6555D256-68DD-4FF6-A87C-57F813B57CEB}" type="parTrans" cxnId="{6BFB4C80-4B05-48C5-8AA6-C1DC1BC2C41B}">
      <dgm:prSet/>
      <dgm:spPr/>
      <dgm:t>
        <a:bodyPr/>
        <a:lstStyle/>
        <a:p>
          <a:endParaRPr lang="ru-RU"/>
        </a:p>
      </dgm:t>
    </dgm:pt>
    <dgm:pt modelId="{3F7AA107-7111-4088-A544-A70F9B347DAE}" type="sibTrans" cxnId="{6BFB4C80-4B05-48C5-8AA6-C1DC1BC2C41B}">
      <dgm:prSet/>
      <dgm:spPr/>
      <dgm:t>
        <a:bodyPr/>
        <a:lstStyle/>
        <a:p>
          <a:endParaRPr lang="ru-RU"/>
        </a:p>
      </dgm:t>
    </dgm:pt>
    <dgm:pt modelId="{FFAEA5E7-EF19-4E06-8902-97AEE64E2E5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Детские центры сезонного или круглогодичного действия</a:t>
          </a:r>
          <a:endParaRPr lang="ru-RU" sz="2400" b="1" dirty="0">
            <a:solidFill>
              <a:srgbClr val="4CAF90"/>
            </a:solidFill>
          </a:endParaRPr>
        </a:p>
      </dgm:t>
    </dgm:pt>
    <dgm:pt modelId="{E6F7781F-EFB7-4390-B3EC-34A67E82ED3A}" type="parTrans" cxnId="{3512E584-04A8-45F5-904E-8530F76B5BC1}">
      <dgm:prSet/>
      <dgm:spPr/>
      <dgm:t>
        <a:bodyPr/>
        <a:lstStyle/>
        <a:p>
          <a:endParaRPr lang="ru-RU"/>
        </a:p>
      </dgm:t>
    </dgm:pt>
    <dgm:pt modelId="{125D4E6B-9D93-4198-B744-EB953645E2FA}" type="sibTrans" cxnId="{3512E584-04A8-45F5-904E-8530F76B5BC1}">
      <dgm:prSet/>
      <dgm:spPr/>
      <dgm:t>
        <a:bodyPr/>
        <a:lstStyle/>
        <a:p>
          <a:endParaRPr lang="ru-RU"/>
        </a:p>
      </dgm:t>
    </dgm:pt>
    <dgm:pt modelId="{619134D6-696B-4C24-9BDC-23ABB74C4F05}" type="pres">
      <dgm:prSet presAssocID="{03F7692D-DF64-48E4-82AC-F606838D22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261479-8CF8-4CF4-9506-947F726CEBDC}" type="pres">
      <dgm:prSet presAssocID="{FC5E00DF-AF78-4330-B5B4-A0F976381AA1}" presName="root" presStyleCnt="0"/>
      <dgm:spPr/>
    </dgm:pt>
    <dgm:pt modelId="{D17C9CC7-79F1-4080-8791-68304F751F4B}" type="pres">
      <dgm:prSet presAssocID="{FC5E00DF-AF78-4330-B5B4-A0F976381AA1}" presName="rootComposite" presStyleCnt="0"/>
      <dgm:spPr/>
    </dgm:pt>
    <dgm:pt modelId="{1666B179-5A7F-4F5E-BD5B-FC53D0BCB4B1}" type="pres">
      <dgm:prSet presAssocID="{FC5E00DF-AF78-4330-B5B4-A0F976381AA1}" presName="rootText" presStyleLbl="node1" presStyleIdx="0" presStyleCnt="2" custScaleX="190356" custLinFactNeighborX="-544" custLinFactNeighborY="-8698"/>
      <dgm:spPr/>
      <dgm:t>
        <a:bodyPr/>
        <a:lstStyle/>
        <a:p>
          <a:endParaRPr lang="ru-RU"/>
        </a:p>
      </dgm:t>
    </dgm:pt>
    <dgm:pt modelId="{1A4D484F-BF3D-44ED-8083-F57D59D72E03}" type="pres">
      <dgm:prSet presAssocID="{FC5E00DF-AF78-4330-B5B4-A0F976381AA1}" presName="rootConnector" presStyleLbl="node1" presStyleIdx="0" presStyleCnt="2"/>
      <dgm:spPr/>
      <dgm:t>
        <a:bodyPr/>
        <a:lstStyle/>
        <a:p>
          <a:endParaRPr lang="ru-RU"/>
        </a:p>
      </dgm:t>
    </dgm:pt>
    <dgm:pt modelId="{9CCB4835-8736-46FA-A89B-27BD150C259A}" type="pres">
      <dgm:prSet presAssocID="{FC5E00DF-AF78-4330-B5B4-A0F976381AA1}" presName="childShape" presStyleCnt="0"/>
      <dgm:spPr/>
    </dgm:pt>
    <dgm:pt modelId="{3B2C45A7-92EE-4EC3-9F98-2550BAD741A7}" type="pres">
      <dgm:prSet presAssocID="{57EFD481-F890-4F95-9D8C-728823C4493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C492B7-867B-4CC3-8FDE-9C0D48D12820}" type="pres">
      <dgm:prSet presAssocID="{C08DC999-DFB9-41F1-8FA4-2D271ECA8C73}" presName="childText" presStyleLbl="bgAcc1" presStyleIdx="0" presStyleCnt="4" custScaleX="267255" custScaleY="17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692A-23FD-4BEC-9273-28012CF38936}" type="pres">
      <dgm:prSet presAssocID="{13F02C4B-46EC-470B-AA19-43733526103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2D88F70-21A1-4D39-BD06-3D7BEE7F6085}" type="pres">
      <dgm:prSet presAssocID="{962582DC-DE41-4BF1-A16B-5C1B2C19D3A4}" presName="childText" presStyleLbl="bgAcc1" presStyleIdx="1" presStyleCnt="4" custScaleX="263599" custScaleY="153480" custLinFactNeighborX="3789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1AC48-D174-40B6-B60B-71E2F9AC9ED5}" type="pres">
      <dgm:prSet presAssocID="{9385C5C5-B759-4228-8335-184F3F77CEB4}" presName="root" presStyleCnt="0"/>
      <dgm:spPr/>
    </dgm:pt>
    <dgm:pt modelId="{87B8736F-85EA-455C-949C-041B4BCAA30C}" type="pres">
      <dgm:prSet presAssocID="{9385C5C5-B759-4228-8335-184F3F77CEB4}" presName="rootComposite" presStyleCnt="0"/>
      <dgm:spPr/>
    </dgm:pt>
    <dgm:pt modelId="{2E9E00A3-F683-4567-AE05-637F69F438C4}" type="pres">
      <dgm:prSet presAssocID="{9385C5C5-B759-4228-8335-184F3F77CEB4}" presName="rootText" presStyleLbl="node1" presStyleIdx="1" presStyleCnt="2" custScaleX="183304"/>
      <dgm:spPr/>
      <dgm:t>
        <a:bodyPr/>
        <a:lstStyle/>
        <a:p>
          <a:endParaRPr lang="ru-RU"/>
        </a:p>
      </dgm:t>
    </dgm:pt>
    <dgm:pt modelId="{F6585ED0-264A-4975-A999-3FA736060A1B}" type="pres">
      <dgm:prSet presAssocID="{9385C5C5-B759-4228-8335-184F3F77CEB4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B17AE5-4AD9-4EF0-8466-95632D5B61DF}" type="pres">
      <dgm:prSet presAssocID="{9385C5C5-B759-4228-8335-184F3F77CEB4}" presName="childShape" presStyleCnt="0"/>
      <dgm:spPr/>
    </dgm:pt>
    <dgm:pt modelId="{5B9A302C-C163-46BE-8D51-D6759922FE2F}" type="pres">
      <dgm:prSet presAssocID="{6555D256-68DD-4FF6-A87C-57F813B57CE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D6BB11F-47ED-45C0-8793-FF699E3F46C3}" type="pres">
      <dgm:prSet presAssocID="{61B7D12A-20DD-4B9F-8C25-2BC33F2D4A6A}" presName="childText" presStyleLbl="bgAcc1" presStyleIdx="2" presStyleCnt="4" custScaleX="256817" custScaleY="180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DA1E4-EE99-47A2-89B4-A09418CA6FDB}" type="pres">
      <dgm:prSet presAssocID="{E6F7781F-EFB7-4390-B3EC-34A67E82ED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F5DC1E5-5C6A-4398-9EBB-CC9A8ED37088}" type="pres">
      <dgm:prSet presAssocID="{FFAEA5E7-EF19-4E06-8902-97AEE64E2E57}" presName="childText" presStyleLbl="bgAcc1" presStyleIdx="3" presStyleCnt="4" custScaleX="268491" custScaleY="132741" custLinFactNeighborX="4148" custLinFactNeighborY="6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3C0C3-CBE7-4B17-8561-658452874081}" srcId="{FC5E00DF-AF78-4330-B5B4-A0F976381AA1}" destId="{962582DC-DE41-4BF1-A16B-5C1B2C19D3A4}" srcOrd="1" destOrd="0" parTransId="{13F02C4B-46EC-470B-AA19-437335261033}" sibTransId="{E9147A6E-661A-4CA5-A24D-271E69434848}"/>
    <dgm:cxn modelId="{BEBE299C-B3F1-4CAD-B353-59382BFBCBCD}" type="presOf" srcId="{03F7692D-DF64-48E4-82AC-F606838D227D}" destId="{619134D6-696B-4C24-9BDC-23ABB74C4F05}" srcOrd="0" destOrd="0" presId="urn:microsoft.com/office/officeart/2005/8/layout/hierarchy3"/>
    <dgm:cxn modelId="{3512E584-04A8-45F5-904E-8530F76B5BC1}" srcId="{9385C5C5-B759-4228-8335-184F3F77CEB4}" destId="{FFAEA5E7-EF19-4E06-8902-97AEE64E2E57}" srcOrd="1" destOrd="0" parTransId="{E6F7781F-EFB7-4390-B3EC-34A67E82ED3A}" sibTransId="{125D4E6B-9D93-4198-B744-EB953645E2FA}"/>
    <dgm:cxn modelId="{C99DB00B-A53C-47CB-9C90-03BF1FF033F8}" type="presOf" srcId="{61B7D12A-20DD-4B9F-8C25-2BC33F2D4A6A}" destId="{3D6BB11F-47ED-45C0-8793-FF699E3F46C3}" srcOrd="0" destOrd="0" presId="urn:microsoft.com/office/officeart/2005/8/layout/hierarchy3"/>
    <dgm:cxn modelId="{AA7916A1-E790-47CC-BE59-F57622E6592B}" type="presOf" srcId="{13F02C4B-46EC-470B-AA19-437335261033}" destId="{9D2F692A-23FD-4BEC-9273-28012CF38936}" srcOrd="0" destOrd="0" presId="urn:microsoft.com/office/officeart/2005/8/layout/hierarchy3"/>
    <dgm:cxn modelId="{0E41B667-C5E7-45FE-9FC3-D38E5ED14F0D}" type="presOf" srcId="{FFAEA5E7-EF19-4E06-8902-97AEE64E2E57}" destId="{5F5DC1E5-5C6A-4398-9EBB-CC9A8ED37088}" srcOrd="0" destOrd="0" presId="urn:microsoft.com/office/officeart/2005/8/layout/hierarchy3"/>
    <dgm:cxn modelId="{B2FE195A-5A0E-4707-8984-96E92E91E56E}" type="presOf" srcId="{962582DC-DE41-4BF1-A16B-5C1B2C19D3A4}" destId="{E2D88F70-21A1-4D39-BD06-3D7BEE7F6085}" srcOrd="0" destOrd="0" presId="urn:microsoft.com/office/officeart/2005/8/layout/hierarchy3"/>
    <dgm:cxn modelId="{DD1E475A-810C-46DC-A81E-C49B242A655D}" type="presOf" srcId="{FC5E00DF-AF78-4330-B5B4-A0F976381AA1}" destId="{1A4D484F-BF3D-44ED-8083-F57D59D72E03}" srcOrd="1" destOrd="0" presId="urn:microsoft.com/office/officeart/2005/8/layout/hierarchy3"/>
    <dgm:cxn modelId="{08798526-E4E7-4623-8A9C-1A4B83B8A8A8}" type="presOf" srcId="{9385C5C5-B759-4228-8335-184F3F77CEB4}" destId="{F6585ED0-264A-4975-A999-3FA736060A1B}" srcOrd="1" destOrd="0" presId="urn:microsoft.com/office/officeart/2005/8/layout/hierarchy3"/>
    <dgm:cxn modelId="{D2A7C7BD-F6CE-469F-9E37-99F1B3408FC8}" srcId="{FC5E00DF-AF78-4330-B5B4-A0F976381AA1}" destId="{C08DC999-DFB9-41F1-8FA4-2D271ECA8C73}" srcOrd="0" destOrd="0" parTransId="{57EFD481-F890-4F95-9D8C-728823C4493D}" sibTransId="{CCF43CB9-FECF-4771-82F0-28E8631065E7}"/>
    <dgm:cxn modelId="{84702FD4-92D8-4AFB-B76A-9258D757396B}" type="presOf" srcId="{6555D256-68DD-4FF6-A87C-57F813B57CEB}" destId="{5B9A302C-C163-46BE-8D51-D6759922FE2F}" srcOrd="0" destOrd="0" presId="urn:microsoft.com/office/officeart/2005/8/layout/hierarchy3"/>
    <dgm:cxn modelId="{0E3EE1A9-5592-4C19-A899-0A9881012096}" type="presOf" srcId="{C08DC999-DFB9-41F1-8FA4-2D271ECA8C73}" destId="{C2C492B7-867B-4CC3-8FDE-9C0D48D12820}" srcOrd="0" destOrd="0" presId="urn:microsoft.com/office/officeart/2005/8/layout/hierarchy3"/>
    <dgm:cxn modelId="{B62D387E-E7C7-4DF5-8867-064B1B7FABAD}" type="presOf" srcId="{57EFD481-F890-4F95-9D8C-728823C4493D}" destId="{3B2C45A7-92EE-4EC3-9F98-2550BAD741A7}" srcOrd="0" destOrd="0" presId="urn:microsoft.com/office/officeart/2005/8/layout/hierarchy3"/>
    <dgm:cxn modelId="{ABD7E3AF-2AFD-41E1-9759-132E1E96FD10}" srcId="{03F7692D-DF64-48E4-82AC-F606838D227D}" destId="{9385C5C5-B759-4228-8335-184F3F77CEB4}" srcOrd="1" destOrd="0" parTransId="{0B57ECD6-DA62-4C3C-B97F-4F07DBAD3E5F}" sibTransId="{FFD705ED-F1EC-47AB-8029-86BD5B2F0F9D}"/>
    <dgm:cxn modelId="{A3D1F8DC-796D-4E3C-AE9A-D256BD6C5C15}" type="presOf" srcId="{FC5E00DF-AF78-4330-B5B4-A0F976381AA1}" destId="{1666B179-5A7F-4F5E-BD5B-FC53D0BCB4B1}" srcOrd="0" destOrd="0" presId="urn:microsoft.com/office/officeart/2005/8/layout/hierarchy3"/>
    <dgm:cxn modelId="{6BFB4C80-4B05-48C5-8AA6-C1DC1BC2C41B}" srcId="{9385C5C5-B759-4228-8335-184F3F77CEB4}" destId="{61B7D12A-20DD-4B9F-8C25-2BC33F2D4A6A}" srcOrd="0" destOrd="0" parTransId="{6555D256-68DD-4FF6-A87C-57F813B57CEB}" sibTransId="{3F7AA107-7111-4088-A544-A70F9B347DAE}"/>
    <dgm:cxn modelId="{FAD1C93B-8D66-42C5-AFBA-EF0EA7243116}" srcId="{03F7692D-DF64-48E4-82AC-F606838D227D}" destId="{FC5E00DF-AF78-4330-B5B4-A0F976381AA1}" srcOrd="0" destOrd="0" parTransId="{C5FA1803-B2F7-4A4D-A89A-5CA9993E9D91}" sibTransId="{23E760C3-A360-4DC7-8FB7-D20A12146E52}"/>
    <dgm:cxn modelId="{C598AABC-5AF4-4877-8EEC-E0B8ECDEE0C1}" type="presOf" srcId="{E6F7781F-EFB7-4390-B3EC-34A67E82ED3A}" destId="{D14DA1E4-EE99-47A2-89B4-A09418CA6FDB}" srcOrd="0" destOrd="0" presId="urn:microsoft.com/office/officeart/2005/8/layout/hierarchy3"/>
    <dgm:cxn modelId="{FCC48E0A-6A4C-4FE6-BDBA-1E37B0BA9398}" type="presOf" srcId="{9385C5C5-B759-4228-8335-184F3F77CEB4}" destId="{2E9E00A3-F683-4567-AE05-637F69F438C4}" srcOrd="0" destOrd="0" presId="urn:microsoft.com/office/officeart/2005/8/layout/hierarchy3"/>
    <dgm:cxn modelId="{66D0A810-8EF6-46BB-B146-C71D24D4F52F}" type="presParOf" srcId="{619134D6-696B-4C24-9BDC-23ABB74C4F05}" destId="{96261479-8CF8-4CF4-9506-947F726CEBDC}" srcOrd="0" destOrd="0" presId="urn:microsoft.com/office/officeart/2005/8/layout/hierarchy3"/>
    <dgm:cxn modelId="{C47C7AD1-495A-4D6B-AA60-BEEED827208B}" type="presParOf" srcId="{96261479-8CF8-4CF4-9506-947F726CEBDC}" destId="{D17C9CC7-79F1-4080-8791-68304F751F4B}" srcOrd="0" destOrd="0" presId="urn:microsoft.com/office/officeart/2005/8/layout/hierarchy3"/>
    <dgm:cxn modelId="{5DD02062-120F-499A-A390-87DAD05408BC}" type="presParOf" srcId="{D17C9CC7-79F1-4080-8791-68304F751F4B}" destId="{1666B179-5A7F-4F5E-BD5B-FC53D0BCB4B1}" srcOrd="0" destOrd="0" presId="urn:microsoft.com/office/officeart/2005/8/layout/hierarchy3"/>
    <dgm:cxn modelId="{A959882A-7F3C-4B1B-82AB-E0D47D10D131}" type="presParOf" srcId="{D17C9CC7-79F1-4080-8791-68304F751F4B}" destId="{1A4D484F-BF3D-44ED-8083-F57D59D72E03}" srcOrd="1" destOrd="0" presId="urn:microsoft.com/office/officeart/2005/8/layout/hierarchy3"/>
    <dgm:cxn modelId="{76440222-FE77-4B2D-ACF6-6FDB099D9363}" type="presParOf" srcId="{96261479-8CF8-4CF4-9506-947F726CEBDC}" destId="{9CCB4835-8736-46FA-A89B-27BD150C259A}" srcOrd="1" destOrd="0" presId="urn:microsoft.com/office/officeart/2005/8/layout/hierarchy3"/>
    <dgm:cxn modelId="{281CED47-06C0-4943-86F5-9C707DC8A54C}" type="presParOf" srcId="{9CCB4835-8736-46FA-A89B-27BD150C259A}" destId="{3B2C45A7-92EE-4EC3-9F98-2550BAD741A7}" srcOrd="0" destOrd="0" presId="urn:microsoft.com/office/officeart/2005/8/layout/hierarchy3"/>
    <dgm:cxn modelId="{11BC9D0F-56A2-4901-B7AA-5CC31ECB855D}" type="presParOf" srcId="{9CCB4835-8736-46FA-A89B-27BD150C259A}" destId="{C2C492B7-867B-4CC3-8FDE-9C0D48D12820}" srcOrd="1" destOrd="0" presId="urn:microsoft.com/office/officeart/2005/8/layout/hierarchy3"/>
    <dgm:cxn modelId="{82A930E5-B536-48A8-9C89-A131F5BBDA35}" type="presParOf" srcId="{9CCB4835-8736-46FA-A89B-27BD150C259A}" destId="{9D2F692A-23FD-4BEC-9273-28012CF38936}" srcOrd="2" destOrd="0" presId="urn:microsoft.com/office/officeart/2005/8/layout/hierarchy3"/>
    <dgm:cxn modelId="{EAB042A5-46EF-409D-BA46-5F8AC8403633}" type="presParOf" srcId="{9CCB4835-8736-46FA-A89B-27BD150C259A}" destId="{E2D88F70-21A1-4D39-BD06-3D7BEE7F6085}" srcOrd="3" destOrd="0" presId="urn:microsoft.com/office/officeart/2005/8/layout/hierarchy3"/>
    <dgm:cxn modelId="{D1743049-4A86-4CF7-818F-CEE3897AB0D6}" type="presParOf" srcId="{619134D6-696B-4C24-9BDC-23ABB74C4F05}" destId="{9661AC48-D174-40B6-B60B-71E2F9AC9ED5}" srcOrd="1" destOrd="0" presId="urn:microsoft.com/office/officeart/2005/8/layout/hierarchy3"/>
    <dgm:cxn modelId="{5CD8C026-6CB6-4CE9-A7BB-7537FA47A835}" type="presParOf" srcId="{9661AC48-D174-40B6-B60B-71E2F9AC9ED5}" destId="{87B8736F-85EA-455C-949C-041B4BCAA30C}" srcOrd="0" destOrd="0" presId="urn:microsoft.com/office/officeart/2005/8/layout/hierarchy3"/>
    <dgm:cxn modelId="{4A96A76E-91E9-4FAD-BD85-442AF3D67B7B}" type="presParOf" srcId="{87B8736F-85EA-455C-949C-041B4BCAA30C}" destId="{2E9E00A3-F683-4567-AE05-637F69F438C4}" srcOrd="0" destOrd="0" presId="urn:microsoft.com/office/officeart/2005/8/layout/hierarchy3"/>
    <dgm:cxn modelId="{992CF079-1333-49B3-97C8-11DE3B19E45C}" type="presParOf" srcId="{87B8736F-85EA-455C-949C-041B4BCAA30C}" destId="{F6585ED0-264A-4975-A999-3FA736060A1B}" srcOrd="1" destOrd="0" presId="urn:microsoft.com/office/officeart/2005/8/layout/hierarchy3"/>
    <dgm:cxn modelId="{7731C116-6216-4952-A931-5BFCF05705BD}" type="presParOf" srcId="{9661AC48-D174-40B6-B60B-71E2F9AC9ED5}" destId="{9FB17AE5-4AD9-4EF0-8466-95632D5B61DF}" srcOrd="1" destOrd="0" presId="urn:microsoft.com/office/officeart/2005/8/layout/hierarchy3"/>
    <dgm:cxn modelId="{F4ACD2B3-806D-4394-BC86-16819F7ED0DE}" type="presParOf" srcId="{9FB17AE5-4AD9-4EF0-8466-95632D5B61DF}" destId="{5B9A302C-C163-46BE-8D51-D6759922FE2F}" srcOrd="0" destOrd="0" presId="urn:microsoft.com/office/officeart/2005/8/layout/hierarchy3"/>
    <dgm:cxn modelId="{2AC14B9E-D7EA-405E-A990-497256F3EFD0}" type="presParOf" srcId="{9FB17AE5-4AD9-4EF0-8466-95632D5B61DF}" destId="{3D6BB11F-47ED-45C0-8793-FF699E3F46C3}" srcOrd="1" destOrd="0" presId="urn:microsoft.com/office/officeart/2005/8/layout/hierarchy3"/>
    <dgm:cxn modelId="{64854031-D3FB-4DC9-B42C-9C6FE8C3E531}" type="presParOf" srcId="{9FB17AE5-4AD9-4EF0-8466-95632D5B61DF}" destId="{D14DA1E4-EE99-47A2-89B4-A09418CA6FDB}" srcOrd="2" destOrd="0" presId="urn:microsoft.com/office/officeart/2005/8/layout/hierarchy3"/>
    <dgm:cxn modelId="{27651D04-9D77-4464-8BB2-A71CEB959945}" type="presParOf" srcId="{9FB17AE5-4AD9-4EF0-8466-95632D5B61DF}" destId="{5F5DC1E5-5C6A-4398-9EBB-CC9A8ED370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522F-29A8-4EEA-A849-E6B4DF1E37BB}">
      <dsp:nvSpPr>
        <dsp:cNvPr id="0" name=""/>
        <dsp:cNvSpPr/>
      </dsp:nvSpPr>
      <dsp:spPr>
        <a:xfrm>
          <a:off x="888469" y="0"/>
          <a:ext cx="10069318" cy="310621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1ED9-56F4-41A1-B607-5C391728718F}">
      <dsp:nvSpPr>
        <dsp:cNvPr id="0" name=""/>
        <dsp:cNvSpPr/>
      </dsp:nvSpPr>
      <dsp:spPr>
        <a:xfrm>
          <a:off x="4049" y="931864"/>
          <a:ext cx="2630701" cy="12424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Умение правильно соединить факторы производства</a:t>
          </a:r>
          <a:endParaRPr lang="ru-RU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4702" y="992517"/>
        <a:ext cx="2509395" cy="1121180"/>
      </dsp:txXfrm>
    </dsp:sp>
    <dsp:sp modelId="{1BE33E87-538D-4FF6-984A-C685EDCFC7C6}">
      <dsp:nvSpPr>
        <dsp:cNvPr id="0" name=""/>
        <dsp:cNvSpPr/>
      </dsp:nvSpPr>
      <dsp:spPr>
        <a:xfrm>
          <a:off x="3073201" y="931864"/>
          <a:ext cx="2630701" cy="1242486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Умение принимать решение и брать ответственность</a:t>
          </a:r>
          <a:endParaRPr lang="ru-RU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33854" y="992517"/>
        <a:ext cx="2509395" cy="1121180"/>
      </dsp:txXfrm>
    </dsp:sp>
    <dsp:sp modelId="{729B0C0B-F0EB-4224-B1BF-BB651469324A}">
      <dsp:nvSpPr>
        <dsp:cNvPr id="0" name=""/>
        <dsp:cNvSpPr/>
      </dsp:nvSpPr>
      <dsp:spPr>
        <a:xfrm>
          <a:off x="6142353" y="931864"/>
          <a:ext cx="2630701" cy="124248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Быть восприимчивым к нововведениям</a:t>
          </a:r>
          <a:endParaRPr lang="ru-RU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03006" y="992517"/>
        <a:ext cx="2509395" cy="1121180"/>
      </dsp:txXfrm>
    </dsp:sp>
    <dsp:sp modelId="{7DE7DD09-B480-4678-9BA1-8715C3F6CE33}">
      <dsp:nvSpPr>
        <dsp:cNvPr id="0" name=""/>
        <dsp:cNvSpPr/>
      </dsp:nvSpPr>
      <dsp:spPr>
        <a:xfrm>
          <a:off x="9211505" y="931864"/>
          <a:ext cx="2630701" cy="124248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Готовность к риску</a:t>
          </a:r>
          <a:endParaRPr lang="ru-RU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272158" y="992517"/>
        <a:ext cx="2509395" cy="112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6B179-5A7F-4F5E-BD5B-FC53D0BCB4B1}">
      <dsp:nvSpPr>
        <dsp:cNvPr id="0" name=""/>
        <dsp:cNvSpPr/>
      </dsp:nvSpPr>
      <dsp:spPr>
        <a:xfrm>
          <a:off x="105715" y="0"/>
          <a:ext cx="3855780" cy="101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ОБЩЕЕ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ОБРАЗОВАНИЕ</a:t>
          </a:r>
          <a:endParaRPr lang="ru-RU" sz="2400" b="1" kern="1200" dirty="0"/>
        </a:p>
      </dsp:txBody>
      <dsp:txXfrm>
        <a:off x="135378" y="29663"/>
        <a:ext cx="3796454" cy="953455"/>
      </dsp:txXfrm>
    </dsp:sp>
    <dsp:sp modelId="{3B2C45A7-92EE-4EC3-9F98-2550BAD741A7}">
      <dsp:nvSpPr>
        <dsp:cNvPr id="0" name=""/>
        <dsp:cNvSpPr/>
      </dsp:nvSpPr>
      <dsp:spPr>
        <a:xfrm>
          <a:off x="491293" y="1012781"/>
          <a:ext cx="396597" cy="1126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497"/>
              </a:lnTo>
              <a:lnTo>
                <a:pt x="396597" y="1126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492B7-867B-4CC3-8FDE-9C0D48D12820}">
      <dsp:nvSpPr>
        <dsp:cNvPr id="0" name=""/>
        <dsp:cNvSpPr/>
      </dsp:nvSpPr>
      <dsp:spPr>
        <a:xfrm>
          <a:off x="887890" y="1268105"/>
          <a:ext cx="4330734" cy="17423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Обязательные предметы (обществознание, </a:t>
          </a:r>
          <a:r>
            <a:rPr lang="ru-RU" sz="2400" b="1" kern="1200" dirty="0" smtClean="0">
              <a:solidFill>
                <a:srgbClr val="4CAF90"/>
              </a:solidFill>
            </a:rPr>
            <a:t>технология, экономика, </a:t>
          </a:r>
          <a:r>
            <a:rPr lang="ru-RU" sz="2400" b="1" kern="1200" dirty="0" smtClean="0">
              <a:solidFill>
                <a:srgbClr val="4CAF90"/>
              </a:solidFill>
            </a:rPr>
            <a:t>право)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938922" y="1319137"/>
        <a:ext cx="4228670" cy="1640284"/>
      </dsp:txXfrm>
    </dsp:sp>
    <dsp:sp modelId="{9D2F692A-23FD-4BEC-9273-28012CF38936}">
      <dsp:nvSpPr>
        <dsp:cNvPr id="0" name=""/>
        <dsp:cNvSpPr/>
      </dsp:nvSpPr>
      <dsp:spPr>
        <a:xfrm>
          <a:off x="491293" y="1012781"/>
          <a:ext cx="457995" cy="303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204"/>
              </a:lnTo>
              <a:lnTo>
                <a:pt x="457995" y="3030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88F70-21A1-4D39-BD06-3D7BEE7F6085}">
      <dsp:nvSpPr>
        <dsp:cNvPr id="0" name=""/>
        <dsp:cNvSpPr/>
      </dsp:nvSpPr>
      <dsp:spPr>
        <a:xfrm>
          <a:off x="949289" y="3265777"/>
          <a:ext cx="4271490" cy="15544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Внеурочная деятельность, </a:t>
          </a:r>
          <a:r>
            <a:rPr lang="ru-RU" sz="2400" b="1" kern="1200" dirty="0" smtClean="0">
              <a:solidFill>
                <a:srgbClr val="4CAF90"/>
              </a:solidFill>
            </a:rPr>
            <a:t>факультативы, </a:t>
          </a:r>
          <a:r>
            <a:rPr lang="ru-RU" sz="2400" b="1" kern="1200" dirty="0" err="1" smtClean="0">
              <a:solidFill>
                <a:srgbClr val="4CAF90"/>
              </a:solidFill>
            </a:rPr>
            <a:t>элективы</a:t>
          </a:r>
          <a:r>
            <a:rPr lang="ru-RU" sz="2400" b="1" kern="1200" dirty="0" smtClean="0">
              <a:solidFill>
                <a:srgbClr val="4CAF90"/>
              </a:solidFill>
            </a:rPr>
            <a:t>, программа воспитания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994816" y="3311304"/>
        <a:ext cx="4180436" cy="1463362"/>
      </dsp:txXfrm>
    </dsp:sp>
    <dsp:sp modelId="{2E9E00A3-F683-4567-AE05-637F69F438C4}">
      <dsp:nvSpPr>
        <dsp:cNvPr id="0" name=""/>
        <dsp:cNvSpPr/>
      </dsp:nvSpPr>
      <dsp:spPr>
        <a:xfrm>
          <a:off x="4982427" y="2128"/>
          <a:ext cx="3712937" cy="101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ДОПОЛНИТЕЛЬНОЕ ОБРАЗОВАНИЕ</a:t>
          </a:r>
          <a:endParaRPr lang="ru-RU" sz="2400" b="1" kern="1200" dirty="0"/>
        </a:p>
      </dsp:txBody>
      <dsp:txXfrm>
        <a:off x="5012090" y="31791"/>
        <a:ext cx="3653611" cy="953455"/>
      </dsp:txXfrm>
    </dsp:sp>
    <dsp:sp modelId="{5B9A302C-C163-46BE-8D51-D6759922FE2F}">
      <dsp:nvSpPr>
        <dsp:cNvPr id="0" name=""/>
        <dsp:cNvSpPr/>
      </dsp:nvSpPr>
      <dsp:spPr>
        <a:xfrm>
          <a:off x="5353721" y="1014909"/>
          <a:ext cx="371293" cy="116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397"/>
              </a:lnTo>
              <a:lnTo>
                <a:pt x="371293" y="116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BB11F-47ED-45C0-8793-FF699E3F46C3}">
      <dsp:nvSpPr>
        <dsp:cNvPr id="0" name=""/>
        <dsp:cNvSpPr/>
      </dsp:nvSpPr>
      <dsp:spPr>
        <a:xfrm>
          <a:off x="5725014" y="1268105"/>
          <a:ext cx="4161591" cy="182840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Образовательные организации дополнительного образования (дома творчества, клубы и др.)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5778566" y="1321657"/>
        <a:ext cx="4054487" cy="1721300"/>
      </dsp:txXfrm>
    </dsp:sp>
    <dsp:sp modelId="{D14DA1E4-EE99-47A2-89B4-A09418CA6FDB}">
      <dsp:nvSpPr>
        <dsp:cNvPr id="0" name=""/>
        <dsp:cNvSpPr/>
      </dsp:nvSpPr>
      <dsp:spPr>
        <a:xfrm>
          <a:off x="5353721" y="1014909"/>
          <a:ext cx="438510" cy="3133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096"/>
              </a:lnTo>
              <a:lnTo>
                <a:pt x="438510" y="3133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DC1E5-5C6A-4398-9EBB-CC9A8ED37088}">
      <dsp:nvSpPr>
        <dsp:cNvPr id="0" name=""/>
        <dsp:cNvSpPr/>
      </dsp:nvSpPr>
      <dsp:spPr>
        <a:xfrm>
          <a:off x="5792231" y="3475817"/>
          <a:ext cx="4350762" cy="13443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Детские центры сезонного или круглогодичного действия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5831606" y="3515192"/>
        <a:ext cx="4272012" cy="126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17A7-9028-4D68-9CC8-56EA93880E2E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ECB32-A107-457A-946A-A01B5EC15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2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1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2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140" y="2057068"/>
            <a:ext cx="10441257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6666"/>
                </a:solidFill>
              </a:rPr>
              <a:t>Развитие </a:t>
            </a:r>
            <a:br>
              <a:rPr lang="ru-RU" sz="4800" b="1" dirty="0" smtClean="0">
                <a:solidFill>
                  <a:srgbClr val="006666"/>
                </a:solidFill>
              </a:rPr>
            </a:br>
            <a:r>
              <a:rPr lang="ru-RU" sz="4800" b="1" dirty="0" smtClean="0">
                <a:solidFill>
                  <a:srgbClr val="006666"/>
                </a:solidFill>
              </a:rPr>
              <a:t>предпринимательского образование </a:t>
            </a:r>
            <a:br>
              <a:rPr lang="ru-RU" sz="4800" b="1" dirty="0" smtClean="0">
                <a:solidFill>
                  <a:srgbClr val="006666"/>
                </a:solidFill>
              </a:rPr>
            </a:br>
            <a:r>
              <a:rPr lang="ru-RU" sz="4800" b="1" dirty="0" smtClean="0">
                <a:solidFill>
                  <a:srgbClr val="006666"/>
                </a:solidFill>
              </a:rPr>
              <a:t>в Алтайском крае</a:t>
            </a:r>
            <a:endParaRPr lang="ru-RU" sz="4800" b="1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331" y="5461192"/>
            <a:ext cx="5290457" cy="111034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Райских Татьяна Николаевна, </a:t>
            </a:r>
            <a:endParaRPr lang="ru-RU" dirty="0" smtClean="0"/>
          </a:p>
          <a:p>
            <a:pPr algn="l"/>
            <a:r>
              <a:rPr lang="ru-RU" sz="2000" dirty="0"/>
              <a:t>з</a:t>
            </a:r>
            <a:r>
              <a:rPr lang="ru-RU" sz="2000" dirty="0" smtClean="0"/>
              <a:t>аведующий лаборатории </a:t>
            </a:r>
            <a:r>
              <a:rPr lang="ru-RU" sz="2000" dirty="0" smtClean="0"/>
              <a:t>экономической педагогики КАУ ДПО АИРО им. А.М. Топорова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375" t="53592" r="68894" b="23603"/>
          <a:stretch/>
        </p:blipFill>
        <p:spPr bwMode="auto">
          <a:xfrm>
            <a:off x="5047286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лав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2999" y="105154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Факторы производства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22028" r="3876"/>
          <a:stretch/>
        </p:blipFill>
        <p:spPr>
          <a:xfrm>
            <a:off x="2115403" y="2253771"/>
            <a:ext cx="7150792" cy="4455339"/>
          </a:xfrm>
        </p:spPr>
      </p:pic>
    </p:spTree>
    <p:extLst>
      <p:ext uri="{BB962C8B-B14F-4D97-AF65-F5344CB8AC3E}">
        <p14:creationId xmlns:p14="http://schemas.microsoft.com/office/powerpoint/2010/main" val="262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085542"/>
              </p:ext>
            </p:extLst>
          </p:nvPr>
        </p:nvGraphicFramePr>
        <p:xfrm>
          <a:off x="104459" y="2762178"/>
          <a:ext cx="11846257" cy="310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693533" y="169662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Предпринимательские способности человека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://stavlider.ru/upload/168/1427/risun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85" y="1122363"/>
            <a:ext cx="9163140" cy="56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895600" y="87313"/>
            <a:ext cx="59277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rgbClr val="DC7168"/>
                </a:solidFill>
              </a:rPr>
              <a:t>Ориентация </a:t>
            </a:r>
          </a:p>
          <a:p>
            <a:pPr algn="ctr"/>
            <a:r>
              <a:rPr lang="ru-RU" altLang="ru-RU" sz="2200" b="1" dirty="0">
                <a:solidFill>
                  <a:srgbClr val="DC7168"/>
                </a:solidFill>
              </a:rPr>
              <a:t>на ключевые навыки XXI века</a:t>
            </a:r>
            <a:endParaRPr lang="en-US" altLang="ru-RU" sz="2200" b="1" dirty="0">
              <a:solidFill>
                <a:srgbClr val="DC7168"/>
              </a:solidFill>
            </a:endParaRPr>
          </a:p>
          <a:p>
            <a:pPr algn="ctr"/>
            <a:endParaRPr lang="ru-RU" altLang="ru-RU" sz="2800" b="1" dirty="0">
              <a:solidFill>
                <a:srgbClr val="00A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90954" y="19423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239"/>
          <p:cNvSpPr txBox="1">
            <a:spLocks/>
          </p:cNvSpPr>
          <p:nvPr/>
        </p:nvSpPr>
        <p:spPr>
          <a:xfrm>
            <a:off x="1695210" y="19423"/>
            <a:ext cx="8118475" cy="1200288"/>
          </a:xfrm>
          <a:prstGeom prst="rect">
            <a:avLst/>
          </a:prstGeom>
        </p:spPr>
        <p:txBody>
          <a:bodyPr vert="horz" lIns="91440" tIns="45700" rIns="91440" bIns="457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ВОЗМОЖНОСТИ </a:t>
            </a:r>
            <a:r>
              <a:rPr lang="ru-RU" sz="2000" b="1" dirty="0">
                <a:solidFill>
                  <a:srgbClr val="006666"/>
                </a:solidFill>
                <a:latin typeface="Georgia" pitchFamily="18" charset="0"/>
              </a:rPr>
              <a:t>ВКЛЮЧЕНИЯ </a:t>
            </a:r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ПРЕДПРИНИМАТЕЛЬСКОГО ОБРАЗОВАНИЯ </a:t>
            </a:r>
          </a:p>
          <a:p>
            <a:pPr algn="ctr" fontAlgn="base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В </a:t>
            </a:r>
            <a:r>
              <a:rPr lang="ru-RU" sz="2000" b="1" dirty="0">
                <a:solidFill>
                  <a:srgbClr val="006666"/>
                </a:solidFill>
                <a:latin typeface="Georgia" pitchFamily="18" charset="0"/>
              </a:rPr>
              <a:t>СИСТЕМУ </a:t>
            </a:r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ОБЩЕГО ОБРАЗОВАНИЯ </a:t>
            </a:r>
          </a:p>
          <a:p>
            <a:pPr algn="ctr" fontAlgn="base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ПО ДЕЙСТВУЮЩИМ ФГОС</a:t>
            </a:r>
            <a:endParaRPr lang="ru-RU" sz="2000" b="1" dirty="0">
              <a:solidFill>
                <a:srgbClr val="006666"/>
              </a:solidFill>
              <a:latin typeface="Georgia" pitchFamily="18" charset="0"/>
            </a:endParaRPr>
          </a:p>
        </p:txBody>
      </p:sp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757961"/>
              </p:ext>
            </p:extLst>
          </p:nvPr>
        </p:nvGraphicFramePr>
        <p:xfrm>
          <a:off x="581732" y="1676403"/>
          <a:ext cx="10192512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83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90954" y="19423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239"/>
          <p:cNvSpPr txBox="1">
            <a:spLocks/>
          </p:cNvSpPr>
          <p:nvPr/>
        </p:nvSpPr>
        <p:spPr>
          <a:xfrm>
            <a:off x="1956467" y="206257"/>
            <a:ext cx="8118475" cy="1200288"/>
          </a:xfrm>
          <a:prstGeom prst="rect">
            <a:avLst/>
          </a:prstGeom>
        </p:spPr>
        <p:txBody>
          <a:bodyPr vert="horz" lIns="91440" tIns="45700" rIns="91440" bIns="457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000" b="1" dirty="0">
                <a:solidFill>
                  <a:srgbClr val="006666"/>
                </a:solidFill>
                <a:latin typeface="Georgia" pitchFamily="18" charset="0"/>
              </a:rPr>
              <a:t>ВОЗМОЖНОСТИ ВКЛЮЧЕНИЯ ПРЕДПРИНИМАТЕЛЬСКОГО ОБРАЗОВАНИЯ </a:t>
            </a:r>
          </a:p>
          <a:p>
            <a:pPr algn="ctr" fontAlgn="base"/>
            <a:r>
              <a:rPr lang="ru-RU" sz="2000" b="1" dirty="0">
                <a:solidFill>
                  <a:srgbClr val="006666"/>
                </a:solidFill>
                <a:latin typeface="Georgia" pitchFamily="18" charset="0"/>
              </a:rPr>
              <a:t>В СИСТЕМУ </a:t>
            </a:r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СРЕДНЕГО ПРОФЕССИОНАЛЬНОГО ОБРАЗОВАНИЯ ПО </a:t>
            </a:r>
            <a:r>
              <a:rPr lang="ru-RU" sz="2000" b="1" dirty="0">
                <a:solidFill>
                  <a:srgbClr val="006666"/>
                </a:solidFill>
                <a:latin typeface="Georgia" pitchFamily="18" charset="0"/>
              </a:rPr>
              <a:t>ДЕЙСТВУЮЩИМ ФГОС</a:t>
            </a:r>
            <a:endParaRPr lang="ru-RU" sz="2000" b="1" dirty="0">
              <a:solidFill>
                <a:srgbClr val="006666"/>
              </a:solidFill>
              <a:latin typeface="Georgia" pitchFamily="18" charset="0"/>
            </a:endParaRPr>
          </a:p>
        </p:txBody>
      </p:sp>
      <p:pic>
        <p:nvPicPr>
          <p:cNvPr id="14340" name="Picture 4" descr="фон для презентации PNG, векторы, PSD и пнг для бесплатной загрузки |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3562" r="15051" b="13236"/>
          <a:stretch/>
        </p:blipFill>
        <p:spPr bwMode="auto">
          <a:xfrm>
            <a:off x="10377044" y="1391936"/>
            <a:ext cx="132123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отчет, годовой отчет, бизне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5" y="1628144"/>
            <a:ext cx="1131360" cy="1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951"/>
              </p:ext>
            </p:extLst>
          </p:nvPr>
        </p:nvGraphicFramePr>
        <p:xfrm>
          <a:off x="1750422" y="1698172"/>
          <a:ext cx="8581714" cy="4943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0857"/>
                <a:gridCol w="4290857"/>
              </a:tblGrid>
              <a:tr h="767563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компетенции в составе ФГОС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четвертого поколения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компетенции в составе ФГОС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третьего поколения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 11. Планировать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предпринимательскую деятельность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профессиональной сфере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 3. Принимать решения в стандартных и нестандартных ситуациях и нести за них ответственность \ Оценивать риски и принимать решения в нестандартных ситуациях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 7. Брать на себя ответственность за работу членов команды (подчиненных), результат выполнения задания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 9. Осуществлять профессиональную деятельность в условиях обновления ее целей, содержания, смены технологий \ Ориентироваться в условиях частой смены технологий в профессиональной деятельности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31223" y="3370215"/>
            <a:ext cx="2343977" cy="966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дисциплина </a:t>
            </a:r>
          </a:p>
          <a:p>
            <a:pPr algn="ctr"/>
            <a:r>
              <a:rPr lang="ru-RU" sz="1600" dirty="0" smtClean="0"/>
              <a:t>«Основы предпринимательства» 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7966" y="3370215"/>
            <a:ext cx="2255520" cy="1071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Включение вопросов предпринимательства</a:t>
            </a:r>
          </a:p>
          <a:p>
            <a:pPr algn="ctr"/>
            <a:r>
              <a:rPr lang="ru-RU" sz="1600" dirty="0" smtClean="0"/>
              <a:t> в профессиональные модули, МДК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6346" y="4631114"/>
            <a:ext cx="2531380" cy="966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 счет часов вариативной части УП, программ воспитания </a:t>
            </a:r>
            <a:endParaRPr lang="ru-RU" sz="1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-52239" y="5023000"/>
            <a:ext cx="2194548" cy="1497874"/>
          </a:xfrm>
          <a:prstGeom prst="cloudCallout">
            <a:avLst>
              <a:gd name="adj1" fmla="val 66571"/>
              <a:gd name="adj2" fmla="val -64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Олимпиады, конкурсы, форумы, конференции, полигоны профессиональных проб и др.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753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7375" t="53592" r="68894" b="23603"/>
          <a:stretch/>
        </p:blipFill>
        <p:spPr bwMode="auto">
          <a:xfrm>
            <a:off x="359370" y="4449271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229"/>
          <p:cNvSpPr txBox="1">
            <a:spLocks noGrp="1"/>
          </p:cNvSpPr>
          <p:nvPr>
            <p:ph type="title"/>
          </p:nvPr>
        </p:nvSpPr>
        <p:spPr>
          <a:xfrm>
            <a:off x="2865120" y="322306"/>
            <a:ext cx="9048206" cy="1255688"/>
          </a:xfrm>
        </p:spPr>
        <p:txBody>
          <a:bodyPr wrap="square" tIns="45700" bIns="45700" anchor="t">
            <a:spAutoFit/>
          </a:bodyPr>
          <a:lstStyle/>
          <a:p>
            <a:pPr algn="ctr">
              <a:buSzPct val="25000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Международные проекты, ориентированные на развитие предпринимательского образования в Алтайском крае</a:t>
            </a:r>
            <a:endParaRPr lang="ru-RU" sz="2800" b="1" dirty="0">
              <a:solidFill>
                <a:srgbClr val="006666"/>
              </a:solidFill>
              <a:latin typeface="Georgia" pitchFamily="18" charset="0"/>
              <a:sym typeface="Arial" pitchFamily="34" charset="0"/>
            </a:endParaRPr>
          </a:p>
        </p:txBody>
      </p:sp>
      <p:sp>
        <p:nvSpPr>
          <p:cNvPr id="12" name="Shape 231"/>
          <p:cNvSpPr txBox="1"/>
          <p:nvPr/>
        </p:nvSpPr>
        <p:spPr>
          <a:xfrm>
            <a:off x="2953415" y="1854871"/>
            <a:ext cx="8620277" cy="4616618"/>
          </a:xfrm>
          <a:prstGeom prst="rect">
            <a:avLst/>
          </a:prstGeom>
        </p:spPr>
        <p:txBody>
          <a:bodyPr wrap="square" lIns="91425" tIns="91425" rIns="91425" bIns="91425">
            <a:spAutoFit/>
          </a:bodyPr>
          <a:lstStyle/>
          <a:p>
            <a:r>
              <a:rPr lang="ru-RU" sz="2400" b="1" dirty="0" smtClean="0"/>
              <a:t>Проект </a:t>
            </a:r>
            <a:r>
              <a:rPr lang="ru-RU" sz="2400" b="1" dirty="0"/>
              <a:t>Европейского Союза </a:t>
            </a:r>
            <a:r>
              <a:rPr lang="ru-RU" sz="2400" b="1" dirty="0" err="1"/>
              <a:t>Темпус</a:t>
            </a:r>
            <a:r>
              <a:rPr lang="ru-RU" sz="2400" b="1" dirty="0"/>
              <a:t> «Разработка и введение устойчивых структур по воспитанию предпринимательского духа в России и Таджикистане</a:t>
            </a:r>
            <a:r>
              <a:rPr lang="ru-RU" sz="2400" b="1" dirty="0" smtClean="0"/>
              <a:t>» (2011-2013 гг.)</a:t>
            </a:r>
            <a:r>
              <a:rPr lang="ru-RU" sz="2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Реализация курса «Экономика» 10-11 классах, технологии «Учебная фирма», 64 пилотные школы, более 1350 учащихся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Проект </a:t>
            </a:r>
            <a:r>
              <a:rPr lang="ru-RU" sz="2400" b="1" dirty="0"/>
              <a:t>Европейского Союза </a:t>
            </a:r>
            <a:r>
              <a:rPr lang="ru-RU" sz="2400" b="1" dirty="0" err="1"/>
              <a:t>Темпус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b="1" dirty="0"/>
              <a:t>Приобретение профессиональных и предпринимательских навыков посредством воспитания предпринимательского духа и консультации начинающих предпринимателей</a:t>
            </a:r>
            <a:r>
              <a:rPr lang="ru-RU" sz="2400" b="1" dirty="0" smtClean="0"/>
              <a:t>» </a:t>
            </a:r>
            <a:r>
              <a:rPr lang="ru-RU" sz="2400" b="1" dirty="0"/>
              <a:t>(</a:t>
            </a:r>
            <a:r>
              <a:rPr lang="ru-RU" sz="2400" b="1" dirty="0" smtClean="0"/>
              <a:t>2014-2016 </a:t>
            </a:r>
            <a:r>
              <a:rPr lang="ru-RU" sz="2400" b="1" dirty="0"/>
              <a:t>гг.)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Реализация </a:t>
            </a:r>
            <a:r>
              <a:rPr lang="ru-RU" sz="2400" dirty="0" smtClean="0"/>
              <a:t>дисциплины «Я - предприниматель», </a:t>
            </a:r>
            <a:r>
              <a:rPr lang="ru-RU" sz="2400" dirty="0" err="1" smtClean="0"/>
              <a:t>тезнологии</a:t>
            </a:r>
            <a:r>
              <a:rPr lang="ru-RU" sz="2400" dirty="0" smtClean="0"/>
              <a:t> «</a:t>
            </a:r>
            <a:r>
              <a:rPr lang="ru-RU" sz="2400" dirty="0" err="1" smtClean="0"/>
              <a:t>чебная</a:t>
            </a:r>
            <a:r>
              <a:rPr lang="ru-RU" sz="2400" dirty="0" smtClean="0"/>
              <a:t> фирма, 4 пилотных колледжа</a:t>
            </a:r>
            <a:endParaRPr lang="ru-RU" sz="2400" dirty="0" smtClean="0"/>
          </a:p>
        </p:txBody>
      </p:sp>
      <p:pic>
        <p:nvPicPr>
          <p:cNvPr id="2050" name="Picture 2" descr="https://mol.astrobl.ru/special/sites/default/files/tem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" y="1071154"/>
            <a:ext cx="2610684" cy="10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nalabs.com/wp-content/uploads/2017/02/WU-Wien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7" y="2720703"/>
            <a:ext cx="2183467" cy="10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467708" y="1467073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307118" y="2791864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229"/>
          <p:cNvSpPr txBox="1">
            <a:spLocks noGrp="1"/>
          </p:cNvSpPr>
          <p:nvPr>
            <p:ph type="title"/>
          </p:nvPr>
        </p:nvSpPr>
        <p:spPr>
          <a:xfrm>
            <a:off x="2865120" y="599183"/>
            <a:ext cx="9048206" cy="2031285"/>
          </a:xfrm>
        </p:spPr>
        <p:txBody>
          <a:bodyPr wrap="square" tIns="45700" bIns="45700" anchor="t">
            <a:spAutoFit/>
          </a:bodyPr>
          <a:lstStyle/>
          <a:p>
            <a:pPr algn="ctr">
              <a:buSzPct val="25000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П</a:t>
            </a: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роект Минфина России и Всемирного Банка «</a:t>
            </a:r>
            <a:r>
              <a:rPr lang="ru-RU" sz="2800" b="1" dirty="0">
                <a:solidFill>
                  <a:srgbClr val="006666"/>
                </a:solidFill>
                <a:latin typeface="Georgia" pitchFamily="18" charset="0"/>
              </a:rPr>
              <a:t>Содействие </a:t>
            </a:r>
            <a:r>
              <a:rPr lang="ru-RU" sz="2800" b="1" dirty="0">
                <a:solidFill>
                  <a:srgbClr val="006666"/>
                </a:solidFill>
                <a:latin typeface="Georgia" pitchFamily="18" charset="0"/>
              </a:rPr>
              <a:t>повышению уровня финансовой грамотности населения и развитию финансового образования в Российской </a:t>
            </a:r>
            <a:r>
              <a:rPr lang="ru-RU" sz="2800" b="1" dirty="0">
                <a:solidFill>
                  <a:srgbClr val="006666"/>
                </a:solidFill>
                <a:latin typeface="Georgia" pitchFamily="18" charset="0"/>
              </a:rPr>
              <a:t>Федерации</a:t>
            </a:r>
            <a:r>
              <a:rPr lang="ru-RU" sz="2800" b="1" dirty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»</a:t>
            </a:r>
          </a:p>
        </p:txBody>
      </p:sp>
      <p:sp>
        <p:nvSpPr>
          <p:cNvPr id="12" name="Shape 231"/>
          <p:cNvSpPr txBox="1"/>
          <p:nvPr/>
        </p:nvSpPr>
        <p:spPr>
          <a:xfrm>
            <a:off x="2757524" y="3009578"/>
            <a:ext cx="7399421" cy="3877954"/>
          </a:xfrm>
          <a:prstGeom prst="rect">
            <a:avLst/>
          </a:prstGeom>
        </p:spPr>
        <p:txBody>
          <a:bodyPr wrap="square" lIns="91425" tIns="91425" rIns="91425" bIns="91425">
            <a:spAutoFit/>
          </a:bodyPr>
          <a:lstStyle/>
          <a:p>
            <a:r>
              <a:rPr lang="ru-RU" sz="2400" b="1" dirty="0" smtClean="0"/>
              <a:t>Р</a:t>
            </a:r>
            <a:r>
              <a:rPr lang="ru-RU" sz="2400" b="1" dirty="0" smtClean="0"/>
              <a:t>еализация курса «Финансовая грамотность»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8-9 классы: </a:t>
            </a:r>
            <a:r>
              <a:rPr lang="ru-RU" sz="2400" dirty="0" smtClean="0"/>
              <a:t>м</a:t>
            </a:r>
            <a:r>
              <a:rPr lang="ru-RU" sz="2400" dirty="0" smtClean="0"/>
              <a:t>одуль </a:t>
            </a:r>
            <a:r>
              <a:rPr lang="ru-RU" sz="2400" dirty="0"/>
              <a:t>4 </a:t>
            </a:r>
            <a:r>
              <a:rPr lang="ru-RU" sz="2400" dirty="0" smtClean="0"/>
              <a:t>«Семья и финансовые организации: как сотрудничать без проблем» </a:t>
            </a:r>
            <a:r>
              <a:rPr lang="ru-RU" sz="2400" dirty="0"/>
              <a:t>(занятие 24 «Что такое бизнес», 25 «Как создать своё </a:t>
            </a:r>
            <a:r>
              <a:rPr lang="ru-RU" sz="2400" dirty="0" smtClean="0"/>
              <a:t>дело»)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10-11 классы: </a:t>
            </a:r>
            <a:r>
              <a:rPr lang="ru-RU" sz="2400" dirty="0"/>
              <a:t>м</a:t>
            </a:r>
            <a:r>
              <a:rPr lang="ru-RU" sz="2400" dirty="0" smtClean="0"/>
              <a:t>одуль </a:t>
            </a:r>
            <a:r>
              <a:rPr lang="ru-RU" sz="2400" dirty="0"/>
              <a:t>5 «Собственный бизнес: как создать и не потерять»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СПО</a:t>
            </a:r>
            <a:r>
              <a:rPr lang="ru-RU" sz="2400" b="1" dirty="0" smtClean="0"/>
              <a:t>:</a:t>
            </a:r>
            <a:r>
              <a:rPr lang="ru-RU" sz="2400" dirty="0" smtClean="0"/>
              <a:t> модуль 7 </a:t>
            </a:r>
            <a:r>
              <a:rPr lang="ru-RU" sz="2400" dirty="0"/>
              <a:t>«Собственный бизнес: как создать и не потерять»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1030" name="Picture 6" descr="https://pbs.twimg.com/ext_tw_video_thumb/1057339428014841856/pu/img/s46Pe5Ivr6v9xJ4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33507" r="25018" b="34798"/>
          <a:stretch/>
        </p:blipFill>
        <p:spPr bwMode="auto">
          <a:xfrm>
            <a:off x="52409" y="481704"/>
            <a:ext cx="2496110" cy="8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90954" y="19423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hape 239"/>
          <p:cNvSpPr txBox="1">
            <a:spLocks/>
          </p:cNvSpPr>
          <p:nvPr/>
        </p:nvSpPr>
        <p:spPr>
          <a:xfrm>
            <a:off x="1956467" y="623079"/>
            <a:ext cx="8118475" cy="480091"/>
          </a:xfrm>
          <a:prstGeom prst="rect">
            <a:avLst/>
          </a:prstGeom>
        </p:spPr>
        <p:txBody>
          <a:bodyPr vert="horz" lIns="91440" tIns="45700" rIns="91440" bIns="457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</a:rPr>
              <a:t>Методическое обеспечение</a:t>
            </a:r>
            <a:r>
              <a:rPr lang="ru-RU" sz="2800" b="1" dirty="0">
                <a:solidFill>
                  <a:srgbClr val="006666"/>
                </a:solidFill>
                <a:latin typeface="Georgia" pitchFamily="18" charset="0"/>
              </a:rPr>
              <a:t> </a:t>
            </a:r>
          </a:p>
        </p:txBody>
      </p:sp>
      <p:pic>
        <p:nvPicPr>
          <p:cNvPr id="7" name="Picture 2" descr="https://im0-tub-ru.yandex.net/i?id=3b3e873eeb48d5009235c5e485aec22d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" y="1706826"/>
            <a:ext cx="2767978" cy="17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vashifinancy.ru/upload/iblock/0c7/0c75ebee944b12e124aa35e2ce5336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9" y="3471412"/>
            <a:ext cx="2492630" cy="16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623" y="2288358"/>
            <a:ext cx="4652252" cy="3489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 b="5628"/>
          <a:stretch/>
        </p:blipFill>
        <p:spPr>
          <a:xfrm rot="5400000">
            <a:off x="9236692" y="2084397"/>
            <a:ext cx="3091595" cy="2336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12138" b="5983"/>
          <a:stretch/>
        </p:blipFill>
        <p:spPr>
          <a:xfrm>
            <a:off x="8090263" y="4138982"/>
            <a:ext cx="2560320" cy="22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5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1534</TotalTime>
  <Words>410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Развитие  предпринимательского образование  в Алтайском крае</vt:lpstr>
      <vt:lpstr>Факторы производства</vt:lpstr>
      <vt:lpstr>Предпринимательские способности человека</vt:lpstr>
      <vt:lpstr>Презентация PowerPoint</vt:lpstr>
      <vt:lpstr>Презентация PowerPoint</vt:lpstr>
      <vt:lpstr>Презентация PowerPoint</vt:lpstr>
      <vt:lpstr>Международные проекты, ориентированные на развитие предпринимательского образования в Алтайском крае</vt:lpstr>
      <vt:lpstr>Проект Минфина России и Всемирного Банка «Содействие повышению уровня финансовой грамотности населения и развитию финансового образования в Российской Федерации»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финансовых идей: старт в будущую профессию</dc:title>
  <dc:creator>Image&amp;Matros ®</dc:creator>
  <cp:lastModifiedBy>Райских Т.Н.</cp:lastModifiedBy>
  <cp:revision>42</cp:revision>
  <dcterms:created xsi:type="dcterms:W3CDTF">2020-12-04T07:10:36Z</dcterms:created>
  <dcterms:modified xsi:type="dcterms:W3CDTF">2020-12-08T05:25:10Z</dcterms:modified>
</cp:coreProperties>
</file>