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0" r:id="rId3"/>
    <p:sldId id="279" r:id="rId4"/>
    <p:sldId id="261" r:id="rId5"/>
    <p:sldId id="269" r:id="rId6"/>
    <p:sldId id="270" r:id="rId7"/>
    <p:sldId id="271" r:id="rId8"/>
    <p:sldId id="272" r:id="rId9"/>
    <p:sldId id="273" r:id="rId10"/>
    <p:sldId id="274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66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5617A7-9028-4D68-9CC8-56EA93880E2E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7ECB32-A107-457A-946A-A01B5EC15F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3263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bg-BG" sz="1200" b="1" dirty="0" smtClean="0">
                <a:solidFill>
                  <a:srgbClr val="C00000"/>
                </a:solidFill>
                <a:latin typeface="Georgia" pitchFamily="18" charset="0"/>
              </a:rPr>
              <a:t>Цикл работы учебной фирмы –1 учебный год </a:t>
            </a:r>
          </a:p>
          <a:p>
            <a:r>
              <a:rPr lang="bg-BG" sz="1200" dirty="0" smtClean="0">
                <a:latin typeface="Georgia" pitchFamily="18" charset="0"/>
              </a:rPr>
              <a:t>Во время учебно</a:t>
            </a:r>
            <a:r>
              <a:rPr lang="ru-RU" sz="1200" dirty="0" err="1" smtClean="0">
                <a:latin typeface="Georgia" pitchFamily="18" charset="0"/>
              </a:rPr>
              <a:t>го</a:t>
            </a:r>
            <a:r>
              <a:rPr lang="bg-BG" sz="1200" dirty="0" smtClean="0">
                <a:latin typeface="Georgia" pitchFamily="18" charset="0"/>
              </a:rPr>
              <a:t> год</a:t>
            </a:r>
            <a:r>
              <a:rPr lang="ru-RU" sz="1200" dirty="0" smtClean="0">
                <a:latin typeface="Georgia" pitchFamily="18" charset="0"/>
              </a:rPr>
              <a:t>а</a:t>
            </a:r>
            <a:r>
              <a:rPr lang="bg-BG" sz="1200" dirty="0" smtClean="0">
                <a:latin typeface="Georgia" pitchFamily="18" charset="0"/>
              </a:rPr>
              <a:t> ученики проходят все этапы</a:t>
            </a:r>
            <a:r>
              <a:rPr lang="ru-RU" sz="1200" dirty="0" smtClean="0">
                <a:latin typeface="Georgia" pitchFamily="18" charset="0"/>
              </a:rPr>
              <a:t> </a:t>
            </a:r>
            <a:r>
              <a:rPr lang="bg-BG" sz="1200" dirty="0" smtClean="0">
                <a:latin typeface="Georgia" pitchFamily="18" charset="0"/>
              </a:rPr>
              <a:t>– начиная от создания и регистрации, до проведения хозяйственных и финансовых операций, а также дают оценку своей деятельности, составляют отчеты (бухгалтерский баланс)</a:t>
            </a:r>
          </a:p>
          <a:p>
            <a:pPr eaLnBrk="1" hangingPunct="1">
              <a:lnSpc>
                <a:spcPct val="150000"/>
              </a:lnSpc>
              <a:buClr>
                <a:srgbClr val="800080"/>
              </a:buClr>
              <a:buFont typeface="Wingdings" pitchFamily="2" charset="2"/>
              <a:buChar char="§"/>
              <a:tabLst>
                <a:tab pos="227013" algn="l"/>
              </a:tabLst>
            </a:pPr>
            <a:r>
              <a:rPr lang="ru-RU" altLang="ru-RU" sz="1400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ru-RU" altLang="ru-RU" sz="1200" dirty="0" smtClean="0">
                <a:solidFill>
                  <a:srgbClr val="000000"/>
                </a:solidFill>
              </a:rPr>
              <a:t>рождение бизнес-идеи;</a:t>
            </a:r>
          </a:p>
          <a:p>
            <a:pPr eaLnBrk="1" hangingPunct="1">
              <a:lnSpc>
                <a:spcPct val="150000"/>
              </a:lnSpc>
              <a:buClr>
                <a:srgbClr val="800080"/>
              </a:buClr>
              <a:buFont typeface="Wingdings" pitchFamily="2" charset="2"/>
              <a:buChar char="§"/>
              <a:tabLst>
                <a:tab pos="227013" algn="l"/>
              </a:tabLst>
            </a:pPr>
            <a:r>
              <a:rPr lang="ru-RU" altLang="ru-RU" sz="1200" dirty="0" smtClean="0">
                <a:solidFill>
                  <a:srgbClr val="000000"/>
                </a:solidFill>
              </a:rPr>
              <a:t> выбор формы организации бизнеса;</a:t>
            </a:r>
          </a:p>
          <a:p>
            <a:pPr eaLnBrk="1" hangingPunct="1">
              <a:lnSpc>
                <a:spcPct val="150000"/>
              </a:lnSpc>
              <a:buClr>
                <a:srgbClr val="800080"/>
              </a:buClr>
              <a:buFont typeface="Wingdings" pitchFamily="2" charset="2"/>
              <a:buChar char="§"/>
              <a:tabLst>
                <a:tab pos="227013" algn="l"/>
              </a:tabLst>
            </a:pPr>
            <a:r>
              <a:rPr lang="ru-RU" altLang="ru-RU" sz="1200" dirty="0" smtClean="0">
                <a:solidFill>
                  <a:srgbClr val="000000"/>
                </a:solidFill>
              </a:rPr>
              <a:t> создание учредительных документов и регистрация;</a:t>
            </a:r>
          </a:p>
          <a:p>
            <a:pPr eaLnBrk="1" hangingPunct="1">
              <a:lnSpc>
                <a:spcPct val="150000"/>
              </a:lnSpc>
              <a:buClr>
                <a:srgbClr val="800080"/>
              </a:buClr>
              <a:buFont typeface="Wingdings" pitchFamily="2" charset="2"/>
              <a:buChar char="§"/>
              <a:tabLst>
                <a:tab pos="227013" algn="l"/>
              </a:tabLst>
            </a:pPr>
            <a:r>
              <a:rPr lang="ru-RU" altLang="ru-RU" sz="1200" dirty="0" smtClean="0">
                <a:solidFill>
                  <a:srgbClr val="000000"/>
                </a:solidFill>
              </a:rPr>
              <a:t> создание организационной структуры фирмы и должностных инструкций;</a:t>
            </a:r>
          </a:p>
          <a:p>
            <a:pPr eaLnBrk="1" hangingPunct="1">
              <a:lnSpc>
                <a:spcPct val="150000"/>
              </a:lnSpc>
              <a:buClr>
                <a:srgbClr val="800080"/>
              </a:buClr>
              <a:buFont typeface="Wingdings" pitchFamily="2" charset="2"/>
              <a:buChar char="§"/>
              <a:tabLst>
                <a:tab pos="227013" algn="l"/>
              </a:tabLst>
            </a:pPr>
            <a:r>
              <a:rPr lang="ru-RU" altLang="ru-RU" sz="1200" dirty="0" smtClean="0">
                <a:solidFill>
                  <a:srgbClr val="000000"/>
                </a:solidFill>
              </a:rPr>
              <a:t> открытие счетов в банке;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7ECB32-A107-457A-946A-A01B5EC15F62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4222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7D1F8-8587-4B47-BEFD-79133F75D47D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CE7FB-5AD9-4228-9C82-FAFFC861C4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3119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7D1F8-8587-4B47-BEFD-79133F75D47D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CE7FB-5AD9-4228-9C82-FAFFC861C4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4422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7D1F8-8587-4B47-BEFD-79133F75D47D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CE7FB-5AD9-4228-9C82-FAFFC861C4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8408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7D1F8-8587-4B47-BEFD-79133F75D47D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CE7FB-5AD9-4228-9C82-FAFFC861C4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1331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7D1F8-8587-4B47-BEFD-79133F75D47D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CE7FB-5AD9-4228-9C82-FAFFC861C4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2723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7D1F8-8587-4B47-BEFD-79133F75D47D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CE7FB-5AD9-4228-9C82-FAFFC861C4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4397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7D1F8-8587-4B47-BEFD-79133F75D47D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CE7FB-5AD9-4228-9C82-FAFFC861C4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1615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7D1F8-8587-4B47-BEFD-79133F75D47D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CE7FB-5AD9-4228-9C82-FAFFC861C4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748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7D1F8-8587-4B47-BEFD-79133F75D47D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CE7FB-5AD9-4228-9C82-FAFFC861C4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5127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7D1F8-8587-4B47-BEFD-79133F75D47D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CE7FB-5AD9-4228-9C82-FAFFC861C4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5732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7D1F8-8587-4B47-BEFD-79133F75D47D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CE7FB-5AD9-4228-9C82-FAFFC861C4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5897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47D1F8-8587-4B47-BEFD-79133F75D47D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0CE7FB-5AD9-4228-9C82-FAFFC861C4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4589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56208" y="2866966"/>
            <a:ext cx="9144000" cy="23876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4800" b="1" dirty="0">
                <a:solidFill>
                  <a:srgbClr val="006666"/>
                </a:solidFill>
              </a:rPr>
              <a:t>Формирование предпринимательских компетенций </a:t>
            </a:r>
            <a:r>
              <a:rPr lang="ru-RU" sz="4800" b="1" dirty="0" smtClean="0">
                <a:solidFill>
                  <a:srgbClr val="006666"/>
                </a:solidFill>
              </a:rPr>
              <a:t>школьников и студентов через </a:t>
            </a:r>
            <a:r>
              <a:rPr lang="ru-RU" sz="4800" b="1" dirty="0">
                <a:solidFill>
                  <a:srgbClr val="006666"/>
                </a:solidFill>
              </a:rPr>
              <a:t>образовательную технологию «Учебная фирма</a:t>
            </a:r>
            <a:r>
              <a:rPr lang="ru-RU" sz="4800" b="1" dirty="0" smtClean="0">
                <a:solidFill>
                  <a:srgbClr val="006666"/>
                </a:solidFill>
              </a:rPr>
              <a:t>»</a:t>
            </a:r>
            <a:endParaRPr lang="ru-RU" sz="4800" b="1" dirty="0">
              <a:solidFill>
                <a:srgbClr val="006666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331" y="5461192"/>
            <a:ext cx="5290457" cy="1110342"/>
          </a:xfrm>
        </p:spPr>
        <p:txBody>
          <a:bodyPr/>
          <a:lstStyle/>
          <a:p>
            <a:pPr algn="l"/>
            <a:r>
              <a:rPr lang="ru-RU" dirty="0" smtClean="0"/>
              <a:t>Блок Мария Евгеньевна, </a:t>
            </a:r>
          </a:p>
          <a:p>
            <a:pPr algn="l"/>
            <a:r>
              <a:rPr lang="ru-RU" sz="2000" dirty="0" smtClean="0"/>
              <a:t>доцент лаборатории экономической педагогики КАУ ДПО АИРО им. А.М. Топорова </a:t>
            </a:r>
            <a:endParaRPr lang="ru-RU" sz="2000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7375" t="53592" r="68894" b="23603"/>
          <a:stretch/>
        </p:blipFill>
        <p:spPr bwMode="auto">
          <a:xfrm>
            <a:off x="5047286" y="286352"/>
            <a:ext cx="1955093" cy="11432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43" t="45610" r="14698" b="31585"/>
          <a:stretch/>
        </p:blipFill>
        <p:spPr bwMode="auto">
          <a:xfrm>
            <a:off x="9480560" y="254310"/>
            <a:ext cx="1665513" cy="12073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AutoShape 2" descr="Главна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Главная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8" descr="Министерство образования и науки Алтайского края - центр «Точка роста» |  Facebook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0" descr="Министерство образования и науки Алтайского края - центр «Точка роста» |  Facebook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6" name="Picture 12" descr="ГИВЦ Минобрнауки России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254310"/>
            <a:ext cx="1213098" cy="125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43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43" t="45610" r="14698" b="31585"/>
          <a:stretch/>
        </p:blipFill>
        <p:spPr bwMode="auto">
          <a:xfrm>
            <a:off x="241284" y="104094"/>
            <a:ext cx="1665513" cy="12073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3"/>
          <a:srcRect l="7375" t="53592" r="68894" b="23603"/>
          <a:stretch/>
        </p:blipFill>
        <p:spPr bwMode="auto">
          <a:xfrm>
            <a:off x="10124613" y="123795"/>
            <a:ext cx="1826103" cy="9985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048000" y="2447193"/>
            <a:ext cx="6096000" cy="196361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sz="3200" b="1" i="1" dirty="0">
                <a:solidFill>
                  <a:srgbClr val="006666"/>
                </a:solidFill>
                <a:latin typeface="Arial" charset="0"/>
              </a:rPr>
              <a:t>Делая — познаю</a:t>
            </a:r>
          </a:p>
          <a:p>
            <a:pPr algn="ctr">
              <a:lnSpc>
                <a:spcPct val="80000"/>
              </a:lnSpc>
              <a:defRPr/>
            </a:pPr>
            <a:endParaRPr lang="ru-RU" sz="2800" b="1" dirty="0">
              <a:latin typeface="Georgia" pitchFamily="18" charset="0"/>
            </a:endParaRPr>
          </a:p>
          <a:p>
            <a:pPr algn="ctr">
              <a:lnSpc>
                <a:spcPct val="80000"/>
              </a:lnSpc>
              <a:defRPr/>
            </a:pPr>
            <a:endParaRPr lang="ru-RU" sz="2800" b="1" dirty="0">
              <a:latin typeface="Georgia" pitchFamily="18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   </a:t>
            </a:r>
            <a:r>
              <a:rPr lang="ru-RU" dirty="0">
                <a:solidFill>
                  <a:srgbClr val="006666"/>
                </a:solidFill>
                <a:latin typeface="Georgia" pitchFamily="18" charset="0"/>
              </a:rPr>
              <a:t>Блок Мария Евгеньевна, доцент лаборатории экономической педагогики </a:t>
            </a:r>
          </a:p>
          <a:p>
            <a:pPr algn="ctr">
              <a:lnSpc>
                <a:spcPct val="80000"/>
              </a:lnSpc>
              <a:defRPr/>
            </a:pPr>
            <a:r>
              <a:rPr lang="ru-RU" dirty="0">
                <a:solidFill>
                  <a:srgbClr val="006666"/>
                </a:solidFill>
                <a:latin typeface="Georgia" pitchFamily="18" charset="0"/>
              </a:rPr>
              <a:t>КАУ ДПО АИРО им А.М. </a:t>
            </a:r>
            <a:r>
              <a:rPr lang="ru-RU" dirty="0" err="1">
                <a:solidFill>
                  <a:srgbClr val="006666"/>
                </a:solidFill>
                <a:latin typeface="Georgia" pitchFamily="18" charset="0"/>
              </a:rPr>
              <a:t>Топорова</a:t>
            </a:r>
            <a:endParaRPr lang="ru-RU" dirty="0">
              <a:solidFill>
                <a:srgbClr val="006666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89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43" t="45610" r="14698" b="31585"/>
          <a:stretch/>
        </p:blipFill>
        <p:spPr bwMode="auto">
          <a:xfrm>
            <a:off x="241284" y="104094"/>
            <a:ext cx="1665513" cy="12073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3"/>
          <a:srcRect l="7375" t="53592" r="68894" b="23603"/>
          <a:stretch/>
        </p:blipFill>
        <p:spPr bwMode="auto">
          <a:xfrm>
            <a:off x="10124613" y="123795"/>
            <a:ext cx="1826103" cy="9985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Содержимое 4"/>
          <p:cNvSpPr>
            <a:spLocks noGrp="1"/>
          </p:cNvSpPr>
          <p:nvPr>
            <p:ph idx="1"/>
          </p:nvPr>
        </p:nvSpPr>
        <p:spPr>
          <a:xfrm>
            <a:off x="241283" y="1905164"/>
            <a:ext cx="9883329" cy="3323059"/>
          </a:xfrm>
        </p:spPr>
        <p:txBody>
          <a:bodyPr/>
          <a:lstStyle/>
          <a:p>
            <a:pPr algn="just">
              <a:buFont typeface="Wingdings" pitchFamily="2" charset="2"/>
              <a:buNone/>
            </a:pPr>
            <a:r>
              <a:rPr lang="ru-RU" sz="2400" dirty="0" smtClean="0">
                <a:latin typeface="Georgia" pitchFamily="18" charset="0"/>
              </a:rPr>
              <a:t>          </a:t>
            </a:r>
            <a:r>
              <a:rPr lang="ru-RU" sz="2400" b="1" dirty="0" smtClean="0">
                <a:solidFill>
                  <a:srgbClr val="006666"/>
                </a:solidFill>
                <a:latin typeface="Georgia" pitchFamily="18" charset="0"/>
              </a:rPr>
              <a:t>Учебная фирма </a:t>
            </a:r>
            <a:r>
              <a:rPr lang="ru-RU" sz="2400" dirty="0" smtClean="0">
                <a:latin typeface="Georgia" pitchFamily="18" charset="0"/>
              </a:rPr>
              <a:t>– активная форма организации образовательной деятельности школьников, позволяющая моделировать реальные бизнес-процессы в виртуальной среде.</a:t>
            </a:r>
          </a:p>
          <a:p>
            <a:pPr algn="just">
              <a:buFont typeface="Wingdings" pitchFamily="2" charset="2"/>
              <a:buNone/>
            </a:pPr>
            <a:r>
              <a:rPr lang="ru-RU" sz="2400" dirty="0" smtClean="0">
                <a:latin typeface="Georgia" pitchFamily="18" charset="0"/>
              </a:rPr>
              <a:t>          </a:t>
            </a:r>
            <a:endParaRPr lang="en-US" sz="2400" dirty="0" smtClean="0">
              <a:latin typeface="Georgia" pitchFamily="18" charset="0"/>
            </a:endParaRPr>
          </a:p>
        </p:txBody>
      </p:sp>
      <p:pic>
        <p:nvPicPr>
          <p:cNvPr id="3074" name="Picture 2" descr="Бизнес-центр (учебная фирма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0690" y="4038683"/>
            <a:ext cx="3619500" cy="27146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P1010001"/>
          <p:cNvPicPr>
            <a:picLocks noChangeAspect="1" noChangeArrowheads="1"/>
          </p:cNvPicPr>
          <p:nvPr/>
        </p:nvPicPr>
        <p:blipFill>
          <a:blip r:embed="rId5" cstate="print"/>
          <a:srcRect l="5321" t="3526"/>
          <a:stretch>
            <a:fillRect/>
          </a:stretch>
        </p:blipFill>
        <p:spPr bwMode="auto">
          <a:xfrm>
            <a:off x="7253028" y="3367571"/>
            <a:ext cx="3558418" cy="2720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247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43" t="45610" r="14698" b="31585"/>
          <a:stretch/>
        </p:blipFill>
        <p:spPr bwMode="auto">
          <a:xfrm>
            <a:off x="241284" y="104094"/>
            <a:ext cx="1665513" cy="12073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3"/>
          <a:srcRect l="7375" t="53592" r="68894" b="23603"/>
          <a:stretch/>
        </p:blipFill>
        <p:spPr bwMode="auto">
          <a:xfrm>
            <a:off x="10124613" y="123795"/>
            <a:ext cx="1826103" cy="9985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603041" y="257056"/>
            <a:ext cx="5186362" cy="100965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6666"/>
                </a:solidFill>
                <a:latin typeface="Georgia" pitchFamily="18" charset="0"/>
              </a:rPr>
              <a:t>Почему   УЧЕБНАЯ?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360739" y="1503363"/>
            <a:ext cx="3862388" cy="5207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1" hangingPunct="1"/>
            <a:r>
              <a:rPr lang="ru-RU" altLang="ru-RU" sz="3200" b="1" i="1" dirty="0">
                <a:solidFill>
                  <a:srgbClr val="C00000"/>
                </a:solidFill>
              </a:rPr>
              <a:t>Реальность: </a:t>
            </a:r>
            <a:endParaRPr lang="ru-RU" altLang="ru-RU" sz="2400" b="1" i="1" dirty="0">
              <a:solidFill>
                <a:srgbClr val="C00000"/>
              </a:solidFill>
            </a:endParaRPr>
          </a:p>
          <a:p>
            <a:pPr algn="l" defTabSz="914400" eaLnBrk="1" hangingPunct="1">
              <a:spcBef>
                <a:spcPct val="30000"/>
              </a:spcBef>
              <a:buClr>
                <a:srgbClr val="FF3B3B"/>
              </a:buClr>
              <a:buFont typeface="Wingdings" pitchFamily="2" charset="2"/>
              <a:buChar char="§"/>
            </a:pPr>
            <a:r>
              <a:rPr lang="en-US" altLang="ru-RU" sz="2800" dirty="0">
                <a:solidFill>
                  <a:srgbClr val="000000"/>
                </a:solidFill>
              </a:rPr>
              <a:t> </a:t>
            </a:r>
            <a:r>
              <a:rPr lang="ru-RU" altLang="ru-RU" sz="2400" dirty="0">
                <a:solidFill>
                  <a:srgbClr val="000000"/>
                </a:solidFill>
              </a:rPr>
              <a:t>Участники сделок</a:t>
            </a:r>
          </a:p>
          <a:p>
            <a:pPr algn="l" defTabSz="914400" eaLnBrk="1" hangingPunct="1">
              <a:buClr>
                <a:srgbClr val="FF3B3B"/>
              </a:buClr>
              <a:buFont typeface="Wingdings" pitchFamily="2" charset="2"/>
              <a:buChar char="§"/>
            </a:pPr>
            <a:r>
              <a:rPr lang="en-US" altLang="ru-RU" sz="2400" dirty="0">
                <a:solidFill>
                  <a:srgbClr val="000000"/>
                </a:solidFill>
              </a:rPr>
              <a:t> </a:t>
            </a:r>
            <a:r>
              <a:rPr lang="ru-RU" altLang="ru-RU" sz="2400" dirty="0">
                <a:solidFill>
                  <a:srgbClr val="000000"/>
                </a:solidFill>
              </a:rPr>
              <a:t>Сфера деятельности</a:t>
            </a:r>
          </a:p>
          <a:p>
            <a:pPr algn="l" defTabSz="914400" eaLnBrk="1" hangingPunct="1">
              <a:buClr>
                <a:srgbClr val="FF3B3B"/>
              </a:buClr>
              <a:buFont typeface="Wingdings" pitchFamily="2" charset="2"/>
              <a:buChar char="§"/>
            </a:pPr>
            <a:r>
              <a:rPr lang="en-US" altLang="ru-RU" sz="2400" dirty="0">
                <a:solidFill>
                  <a:srgbClr val="000000"/>
                </a:solidFill>
              </a:rPr>
              <a:t> </a:t>
            </a:r>
            <a:r>
              <a:rPr lang="ru-RU" altLang="ru-RU" sz="2400" dirty="0">
                <a:solidFill>
                  <a:srgbClr val="000000"/>
                </a:solidFill>
              </a:rPr>
              <a:t>Рыночные цены</a:t>
            </a:r>
          </a:p>
          <a:p>
            <a:pPr algn="l" defTabSz="914400" eaLnBrk="1" hangingPunct="1">
              <a:buClr>
                <a:srgbClr val="FF3B3B"/>
              </a:buClr>
              <a:buFont typeface="Wingdings" pitchFamily="2" charset="2"/>
              <a:buChar char="§"/>
            </a:pPr>
            <a:r>
              <a:rPr lang="en-US" altLang="ru-RU" sz="2400" dirty="0">
                <a:solidFill>
                  <a:srgbClr val="000000"/>
                </a:solidFill>
              </a:rPr>
              <a:t> </a:t>
            </a:r>
            <a:r>
              <a:rPr lang="ru-RU" altLang="ru-RU" sz="2400" dirty="0">
                <a:solidFill>
                  <a:srgbClr val="000000"/>
                </a:solidFill>
              </a:rPr>
              <a:t>Рабочие места</a:t>
            </a:r>
          </a:p>
          <a:p>
            <a:pPr algn="l" defTabSz="914400" eaLnBrk="1" hangingPunct="1">
              <a:buClr>
                <a:srgbClr val="FF3B3B"/>
              </a:buClr>
              <a:buFont typeface="Wingdings" pitchFamily="2" charset="2"/>
              <a:buChar char="§"/>
            </a:pPr>
            <a:r>
              <a:rPr lang="en-US" altLang="ru-RU" sz="2400" dirty="0">
                <a:solidFill>
                  <a:srgbClr val="000000"/>
                </a:solidFill>
              </a:rPr>
              <a:t> </a:t>
            </a:r>
            <a:r>
              <a:rPr lang="ru-RU" altLang="ru-RU" sz="2400" dirty="0">
                <a:solidFill>
                  <a:srgbClr val="000000"/>
                </a:solidFill>
              </a:rPr>
              <a:t>Техническая </a:t>
            </a:r>
            <a:r>
              <a:rPr lang="en-US" altLang="ru-RU" sz="2400" dirty="0">
                <a:solidFill>
                  <a:srgbClr val="000000"/>
                </a:solidFill>
              </a:rPr>
              <a:t> </a:t>
            </a:r>
          </a:p>
          <a:p>
            <a:pPr algn="l" defTabSz="914400" eaLnBrk="1" hangingPunct="1">
              <a:buClr>
                <a:srgbClr val="FF3B3B"/>
              </a:buClr>
              <a:buFont typeface="Wingdings" pitchFamily="2" charset="2"/>
              <a:buNone/>
            </a:pPr>
            <a:r>
              <a:rPr lang="en-US" altLang="ru-RU" sz="2400" dirty="0">
                <a:solidFill>
                  <a:srgbClr val="000000"/>
                </a:solidFill>
              </a:rPr>
              <a:t>   </a:t>
            </a:r>
            <a:r>
              <a:rPr lang="ru-RU" altLang="ru-RU" sz="2400" dirty="0">
                <a:solidFill>
                  <a:srgbClr val="000000"/>
                </a:solidFill>
              </a:rPr>
              <a:t>инфраструктура</a:t>
            </a:r>
          </a:p>
          <a:p>
            <a:pPr algn="l" defTabSz="914400" eaLnBrk="1" hangingPunct="1">
              <a:buClr>
                <a:srgbClr val="FF3B3B"/>
              </a:buClr>
              <a:buFont typeface="Wingdings" pitchFamily="2" charset="2"/>
              <a:buChar char="§"/>
            </a:pPr>
            <a:r>
              <a:rPr lang="en-US" altLang="ru-RU" sz="2400" dirty="0">
                <a:solidFill>
                  <a:srgbClr val="000000"/>
                </a:solidFill>
              </a:rPr>
              <a:t> </a:t>
            </a:r>
            <a:r>
              <a:rPr lang="ru-RU" altLang="ru-RU" sz="2400" dirty="0">
                <a:solidFill>
                  <a:srgbClr val="000000"/>
                </a:solidFill>
              </a:rPr>
              <a:t>Документооборот </a:t>
            </a:r>
          </a:p>
          <a:p>
            <a:pPr algn="l" defTabSz="914400" eaLnBrk="1" hangingPunct="1">
              <a:buClr>
                <a:srgbClr val="FF3B3B"/>
              </a:buClr>
              <a:buFont typeface="Wingdings" pitchFamily="2" charset="2"/>
              <a:buChar char="§"/>
            </a:pPr>
            <a:r>
              <a:rPr lang="en-US" altLang="ru-RU" sz="2400" dirty="0">
                <a:solidFill>
                  <a:srgbClr val="000000"/>
                </a:solidFill>
              </a:rPr>
              <a:t> </a:t>
            </a:r>
            <a:r>
              <a:rPr lang="ru-RU" altLang="ru-RU" sz="2400" dirty="0">
                <a:solidFill>
                  <a:srgbClr val="000000"/>
                </a:solidFill>
              </a:rPr>
              <a:t>Маркетинговая политика</a:t>
            </a:r>
          </a:p>
          <a:p>
            <a:pPr algn="l" defTabSz="914400" eaLnBrk="1" hangingPunct="1">
              <a:buClr>
                <a:srgbClr val="FF3B3B"/>
              </a:buClr>
              <a:buFont typeface="Wingdings" pitchFamily="2" charset="2"/>
              <a:buChar char="§"/>
            </a:pPr>
            <a:r>
              <a:rPr lang="en-US" altLang="ru-RU" sz="2400" dirty="0">
                <a:solidFill>
                  <a:srgbClr val="000000"/>
                </a:solidFill>
              </a:rPr>
              <a:t> </a:t>
            </a:r>
            <a:r>
              <a:rPr lang="ru-RU" altLang="ru-RU" sz="2400" dirty="0">
                <a:solidFill>
                  <a:srgbClr val="000000"/>
                </a:solidFill>
              </a:rPr>
              <a:t>Финансовая дисциплина</a:t>
            </a:r>
          </a:p>
          <a:p>
            <a:pPr algn="l" defTabSz="914400" eaLnBrk="1" hangingPunct="1">
              <a:buClr>
                <a:srgbClr val="FF3B3B"/>
              </a:buClr>
              <a:buFont typeface="Wingdings" pitchFamily="2" charset="2"/>
              <a:buChar char="§"/>
            </a:pPr>
            <a:r>
              <a:rPr lang="en-US" altLang="ru-RU" sz="2400" dirty="0">
                <a:solidFill>
                  <a:srgbClr val="000000"/>
                </a:solidFill>
              </a:rPr>
              <a:t> </a:t>
            </a:r>
            <a:r>
              <a:rPr lang="ru-RU" altLang="ru-RU" sz="2400" dirty="0">
                <a:solidFill>
                  <a:srgbClr val="000000"/>
                </a:solidFill>
              </a:rPr>
              <a:t>Коммуникации</a:t>
            </a:r>
          </a:p>
          <a:p>
            <a:pPr algn="l" defTabSz="914400" eaLnBrk="1" hangingPunct="1">
              <a:buClr>
                <a:srgbClr val="FF3B3B"/>
              </a:buClr>
              <a:buFont typeface="Wingdings" pitchFamily="2" charset="2"/>
              <a:buChar char="§"/>
            </a:pPr>
            <a:r>
              <a:rPr lang="en-US" altLang="ru-RU" sz="2400" dirty="0">
                <a:solidFill>
                  <a:srgbClr val="000000"/>
                </a:solidFill>
              </a:rPr>
              <a:t> </a:t>
            </a:r>
            <a:r>
              <a:rPr lang="ru-RU" altLang="ru-RU" sz="2400" dirty="0">
                <a:solidFill>
                  <a:srgbClr val="000000"/>
                </a:solidFill>
              </a:rPr>
              <a:t>Внутренняя и внешняя </a:t>
            </a:r>
            <a:endParaRPr lang="en-US" altLang="ru-RU" sz="2400" dirty="0">
              <a:solidFill>
                <a:srgbClr val="000000"/>
              </a:solidFill>
            </a:endParaRPr>
          </a:p>
          <a:p>
            <a:pPr algn="l" defTabSz="914400" eaLnBrk="1" hangingPunct="1">
              <a:buClr>
                <a:srgbClr val="FF3B3B"/>
              </a:buClr>
              <a:buFont typeface="Wingdings" pitchFamily="2" charset="2"/>
              <a:buNone/>
            </a:pPr>
            <a:r>
              <a:rPr lang="en-US" altLang="ru-RU" sz="2400" dirty="0">
                <a:solidFill>
                  <a:srgbClr val="000000"/>
                </a:solidFill>
              </a:rPr>
              <a:t>   </a:t>
            </a:r>
            <a:r>
              <a:rPr lang="ru-RU" altLang="ru-RU" sz="2400" dirty="0">
                <a:solidFill>
                  <a:srgbClr val="000000"/>
                </a:solidFill>
              </a:rPr>
              <a:t>среда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6423444" y="1503361"/>
            <a:ext cx="3601094" cy="1686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 eaLnBrk="1" hangingPunct="1"/>
            <a:r>
              <a:rPr lang="ru-RU" altLang="ru-RU" sz="3200" b="1" i="1" dirty="0">
                <a:solidFill>
                  <a:srgbClr val="C00000"/>
                </a:solidFill>
              </a:rPr>
              <a:t>Виртуальность:</a:t>
            </a:r>
            <a:r>
              <a:rPr lang="ru-RU" altLang="ru-RU" sz="3600" i="1" u="sng" dirty="0">
                <a:solidFill>
                  <a:srgbClr val="000000"/>
                </a:solidFill>
              </a:rPr>
              <a:t> </a:t>
            </a:r>
          </a:p>
          <a:p>
            <a:pPr algn="l" defTabSz="914400" eaLnBrk="1" hangingPunct="1">
              <a:spcBef>
                <a:spcPct val="30000"/>
              </a:spcBef>
              <a:buClr>
                <a:srgbClr val="FF3B3B"/>
              </a:buClr>
              <a:buFont typeface="Wingdings" pitchFamily="2" charset="2"/>
              <a:buChar char="§"/>
            </a:pPr>
            <a:r>
              <a:rPr lang="en-US" altLang="ru-RU" sz="2800" dirty="0">
                <a:solidFill>
                  <a:srgbClr val="000000"/>
                </a:solidFill>
              </a:rPr>
              <a:t> </a:t>
            </a:r>
            <a:r>
              <a:rPr lang="ru-RU" altLang="ru-RU" sz="2400" dirty="0">
                <a:solidFill>
                  <a:srgbClr val="000000"/>
                </a:solidFill>
              </a:rPr>
              <a:t>Деньги</a:t>
            </a:r>
          </a:p>
          <a:p>
            <a:pPr algn="l" defTabSz="914400" eaLnBrk="1" hangingPunct="1">
              <a:spcBef>
                <a:spcPct val="30000"/>
              </a:spcBef>
              <a:buClr>
                <a:srgbClr val="FF3B3B"/>
              </a:buClr>
              <a:buFont typeface="Wingdings" pitchFamily="2" charset="2"/>
              <a:buChar char="§"/>
            </a:pPr>
            <a:r>
              <a:rPr lang="ru-RU" altLang="ru-RU" sz="2400" dirty="0">
                <a:solidFill>
                  <a:srgbClr val="000000"/>
                </a:solidFill>
              </a:rPr>
              <a:t> Товары и услуги </a:t>
            </a:r>
          </a:p>
        </p:txBody>
      </p:sp>
      <p:pic>
        <p:nvPicPr>
          <p:cNvPr id="9" name="Picture 2" descr="E:\Ленэкспо 2012\Молодежная волна 2012\DSC0589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07544" y="3375023"/>
            <a:ext cx="3816350" cy="28622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7356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43" t="45610" r="14698" b="31585"/>
          <a:stretch/>
        </p:blipFill>
        <p:spPr bwMode="auto">
          <a:xfrm>
            <a:off x="241284" y="104094"/>
            <a:ext cx="1665513" cy="12073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3"/>
          <a:srcRect l="7375" t="53592" r="68894" b="23603"/>
          <a:stretch/>
        </p:blipFill>
        <p:spPr bwMode="auto">
          <a:xfrm>
            <a:off x="10124613" y="123795"/>
            <a:ext cx="1826103" cy="9985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Shape 229"/>
          <p:cNvSpPr txBox="1">
            <a:spLocks noGrp="1"/>
          </p:cNvSpPr>
          <p:nvPr>
            <p:ph type="title"/>
          </p:nvPr>
        </p:nvSpPr>
        <p:spPr>
          <a:xfrm>
            <a:off x="1814174" y="599183"/>
            <a:ext cx="8118475" cy="480091"/>
          </a:xfrm>
        </p:spPr>
        <p:txBody>
          <a:bodyPr tIns="45700" bIns="45700" anchor="t">
            <a:spAutoFit/>
          </a:bodyPr>
          <a:lstStyle/>
          <a:p>
            <a:pPr algn="ctr" eaLnBrk="1" hangingPunct="1">
              <a:buSzPct val="25000"/>
              <a:defRPr/>
            </a:pPr>
            <a:r>
              <a:rPr lang="ru-RU" sz="2800" b="1" dirty="0" smtClean="0">
                <a:solidFill>
                  <a:srgbClr val="006666"/>
                </a:solidFill>
                <a:latin typeface="Georgia" pitchFamily="18" charset="0"/>
                <a:sym typeface="Arial" pitchFamily="34" charset="0"/>
              </a:rPr>
              <a:t>Общие компетенции</a:t>
            </a:r>
          </a:p>
        </p:txBody>
      </p:sp>
      <p:sp>
        <p:nvSpPr>
          <p:cNvPr id="12" name="Shape 231"/>
          <p:cNvSpPr txBox="1"/>
          <p:nvPr/>
        </p:nvSpPr>
        <p:spPr>
          <a:xfrm>
            <a:off x="2550694" y="1557881"/>
            <a:ext cx="7399421" cy="4672787"/>
          </a:xfrm>
          <a:prstGeom prst="rect">
            <a:avLst/>
          </a:prstGeom>
        </p:spPr>
        <p:txBody>
          <a:bodyPr wrap="square" lIns="91425" tIns="91425" rIns="91425" bIns="91425">
            <a:spAutoFit/>
          </a:bodyPr>
          <a:lstStyle/>
          <a:p>
            <a:pPr algn="l">
              <a:lnSpc>
                <a:spcPct val="115000"/>
              </a:lnSpc>
              <a:defRPr/>
            </a:pPr>
            <a:r>
              <a:rPr lang="ru-RU" sz="2000" b="1" dirty="0">
                <a:solidFill>
                  <a:srgbClr val="C00000"/>
                </a:solidFill>
              </a:rPr>
              <a:t>Самоорганизация:</a:t>
            </a:r>
          </a:p>
          <a:p>
            <a:pPr indent="177800" algn="l">
              <a:lnSpc>
                <a:spcPct val="115000"/>
              </a:lnSpc>
              <a:buClr>
                <a:srgbClr val="000000"/>
              </a:buClr>
              <a:buSzPct val="130000"/>
              <a:buFont typeface="Arial" pitchFamily="34" charset="0"/>
              <a:buChar char="•"/>
              <a:defRPr/>
            </a:pPr>
            <a:r>
              <a:rPr lang="ru-RU" sz="2000" dirty="0"/>
              <a:t>Планирование и организация работы</a:t>
            </a:r>
          </a:p>
          <a:p>
            <a:pPr indent="177800" algn="l">
              <a:lnSpc>
                <a:spcPct val="115000"/>
              </a:lnSpc>
              <a:buClr>
                <a:srgbClr val="000000"/>
              </a:buClr>
              <a:buSzPct val="130000"/>
              <a:buFont typeface="Arial" pitchFamily="34" charset="0"/>
              <a:buChar char="•"/>
              <a:defRPr/>
            </a:pPr>
            <a:r>
              <a:rPr lang="ru-RU" sz="2000" dirty="0"/>
              <a:t>Управление временем</a:t>
            </a:r>
          </a:p>
          <a:p>
            <a:pPr indent="177800" algn="l">
              <a:lnSpc>
                <a:spcPct val="115000"/>
              </a:lnSpc>
              <a:buClr>
                <a:srgbClr val="000000"/>
              </a:buClr>
              <a:buSzPct val="130000"/>
              <a:buFont typeface="Arial" pitchFamily="34" charset="0"/>
              <a:buChar char="•"/>
              <a:defRPr/>
            </a:pPr>
            <a:r>
              <a:rPr lang="ru-RU" sz="2000" dirty="0"/>
              <a:t>Прогнозирование своего профессионального роста</a:t>
            </a:r>
          </a:p>
          <a:p>
            <a:pPr algn="l">
              <a:defRPr/>
            </a:pPr>
            <a:endParaRPr lang="ru-RU" sz="2000" dirty="0"/>
          </a:p>
          <a:p>
            <a:pPr algn="l">
              <a:lnSpc>
                <a:spcPct val="115000"/>
              </a:lnSpc>
              <a:defRPr/>
            </a:pPr>
            <a:r>
              <a:rPr lang="ru-RU" sz="2000" b="1" dirty="0">
                <a:solidFill>
                  <a:srgbClr val="C00000"/>
                </a:solidFill>
              </a:rPr>
              <a:t>Быстрое реагирование:</a:t>
            </a:r>
          </a:p>
          <a:p>
            <a:pPr indent="177800" algn="l">
              <a:lnSpc>
                <a:spcPct val="115000"/>
              </a:lnSpc>
              <a:buClr>
                <a:srgbClr val="000000"/>
              </a:buClr>
              <a:buSzPct val="130000"/>
              <a:buFont typeface="Arial" pitchFamily="34" charset="0"/>
              <a:buChar char="•"/>
              <a:defRPr/>
            </a:pPr>
            <a:r>
              <a:rPr lang="ru-RU" sz="2000" dirty="0"/>
              <a:t>Принятие решений в стандартных и нестандартных ситуациях</a:t>
            </a:r>
          </a:p>
          <a:p>
            <a:pPr indent="177800" algn="l">
              <a:lnSpc>
                <a:spcPct val="115000"/>
              </a:lnSpc>
              <a:buClr>
                <a:srgbClr val="000000"/>
              </a:buClr>
              <a:buSzPct val="130000"/>
              <a:buFont typeface="Arial" pitchFamily="34" charset="0"/>
              <a:buChar char="•"/>
              <a:defRPr/>
            </a:pPr>
            <a:r>
              <a:rPr lang="ru-RU" sz="2000" dirty="0"/>
              <a:t>Использование в работе интернета и средств связи</a:t>
            </a:r>
          </a:p>
          <a:p>
            <a:pPr algn="l">
              <a:defRPr/>
            </a:pPr>
            <a:endParaRPr lang="ru-RU" sz="2000" dirty="0"/>
          </a:p>
          <a:p>
            <a:pPr algn="l">
              <a:lnSpc>
                <a:spcPct val="115000"/>
              </a:lnSpc>
              <a:defRPr/>
            </a:pPr>
            <a:r>
              <a:rPr lang="ru-RU" sz="2000" b="1" dirty="0">
                <a:solidFill>
                  <a:srgbClr val="C00000"/>
                </a:solidFill>
              </a:rPr>
              <a:t>Коммуникация и командная работа: </a:t>
            </a:r>
          </a:p>
          <a:p>
            <a:pPr indent="177800" algn="l">
              <a:lnSpc>
                <a:spcPct val="115000"/>
              </a:lnSpc>
              <a:buClr>
                <a:srgbClr val="000000"/>
              </a:buClr>
              <a:buSzPct val="130000"/>
              <a:buFont typeface="Arial" pitchFamily="34" charset="0"/>
              <a:buChar char="•"/>
              <a:defRPr/>
            </a:pPr>
            <a:r>
              <a:rPr lang="ru-RU" sz="2000" dirty="0"/>
              <a:t>Владение иностранным языком</a:t>
            </a:r>
          </a:p>
          <a:p>
            <a:pPr indent="177800" algn="l">
              <a:lnSpc>
                <a:spcPct val="115000"/>
              </a:lnSpc>
              <a:buClr>
                <a:srgbClr val="000000"/>
              </a:buClr>
              <a:buSzPct val="130000"/>
              <a:buFont typeface="Arial" pitchFamily="34" charset="0"/>
              <a:buChar char="•"/>
              <a:defRPr/>
            </a:pPr>
            <a:r>
              <a:rPr lang="ru-RU" sz="2000" dirty="0"/>
              <a:t>Умение разрешать конфликтные ситуации</a:t>
            </a:r>
          </a:p>
          <a:p>
            <a:pPr indent="177800" algn="l">
              <a:lnSpc>
                <a:spcPct val="115000"/>
              </a:lnSpc>
              <a:buClr>
                <a:srgbClr val="000000"/>
              </a:buClr>
              <a:buSzPct val="130000"/>
              <a:buFont typeface="Arial" pitchFamily="34" charset="0"/>
              <a:buChar char="•"/>
              <a:defRPr/>
            </a:pPr>
            <a:r>
              <a:rPr lang="ru-RU" sz="2000" dirty="0"/>
              <a:t>Эффективное общение с коллегами, руководством</a:t>
            </a:r>
          </a:p>
        </p:txBody>
      </p:sp>
      <p:pic>
        <p:nvPicPr>
          <p:cNvPr id="2052" name="Picture 4" descr="Channel Strategy - Фон Для Презентации Маркетинг Clipart - Full Size  Clipart (#3378739) - PinClipar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778" y="1557881"/>
            <a:ext cx="1060019" cy="1043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Картинки для презентаций | Всё о Prezi-презентациях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184" y="3206112"/>
            <a:ext cx="1312110" cy="1280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 descr="train | Общественное объединение Youth of Osh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42" y="4776538"/>
            <a:ext cx="1831963" cy="1369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838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43" t="45610" r="14698" b="31585"/>
          <a:stretch/>
        </p:blipFill>
        <p:spPr bwMode="auto">
          <a:xfrm>
            <a:off x="241284" y="104094"/>
            <a:ext cx="1665513" cy="12073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3"/>
          <a:srcRect l="7375" t="53592" r="68894" b="23603"/>
          <a:stretch/>
        </p:blipFill>
        <p:spPr bwMode="auto">
          <a:xfrm>
            <a:off x="10124613" y="123795"/>
            <a:ext cx="1826103" cy="9985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Shape 239"/>
          <p:cNvSpPr txBox="1">
            <a:spLocks/>
          </p:cNvSpPr>
          <p:nvPr/>
        </p:nvSpPr>
        <p:spPr>
          <a:xfrm>
            <a:off x="2006138" y="361489"/>
            <a:ext cx="8118475" cy="480091"/>
          </a:xfrm>
          <a:prstGeom prst="rect">
            <a:avLst/>
          </a:prstGeom>
        </p:spPr>
        <p:txBody>
          <a:bodyPr vert="horz" lIns="91440" tIns="45700" rIns="91440" bIns="4570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buSzPct val="25000"/>
              <a:defRPr/>
            </a:pPr>
            <a:r>
              <a:rPr lang="ru-RU" sz="2800" b="1" dirty="0" smtClean="0">
                <a:solidFill>
                  <a:srgbClr val="006666"/>
                </a:solidFill>
                <a:latin typeface="Georgia" pitchFamily="18" charset="0"/>
                <a:sym typeface="Arial" pitchFamily="34" charset="0"/>
              </a:rPr>
              <a:t>Профессиональные компетенции</a:t>
            </a:r>
          </a:p>
        </p:txBody>
      </p:sp>
      <p:sp>
        <p:nvSpPr>
          <p:cNvPr id="5" name="Shape 241"/>
          <p:cNvSpPr txBox="1"/>
          <p:nvPr/>
        </p:nvSpPr>
        <p:spPr>
          <a:xfrm>
            <a:off x="2754270" y="1699295"/>
            <a:ext cx="7537450" cy="5026730"/>
          </a:xfrm>
          <a:prstGeom prst="rect">
            <a:avLst/>
          </a:prstGeom>
        </p:spPr>
        <p:txBody>
          <a:bodyPr lIns="91425" tIns="91425" rIns="91425" bIns="91425">
            <a:spAutoFit/>
          </a:bodyPr>
          <a:lstStyle/>
          <a:p>
            <a:pPr algn="l">
              <a:lnSpc>
                <a:spcPct val="115000"/>
              </a:lnSpc>
              <a:defRPr/>
            </a:pPr>
            <a:r>
              <a:rPr lang="ru-RU" sz="2000" b="1" dirty="0">
                <a:solidFill>
                  <a:srgbClr val="C00000"/>
                </a:solidFill>
              </a:rPr>
              <a:t>Стратегическое мышление:</a:t>
            </a:r>
          </a:p>
          <a:p>
            <a:pPr indent="177800" algn="l">
              <a:lnSpc>
                <a:spcPct val="115000"/>
              </a:lnSpc>
              <a:buClr>
                <a:srgbClr val="000000"/>
              </a:buClr>
              <a:buSzPct val="130000"/>
              <a:buFont typeface="Arial" pitchFamily="34" charset="0"/>
              <a:buChar char="•"/>
              <a:defRPr/>
            </a:pPr>
            <a:r>
              <a:rPr lang="ru-RU" sz="2000" dirty="0"/>
              <a:t>Принятие управленческих решений</a:t>
            </a:r>
          </a:p>
          <a:p>
            <a:pPr indent="177800" algn="l">
              <a:lnSpc>
                <a:spcPct val="115000"/>
              </a:lnSpc>
              <a:buClr>
                <a:srgbClr val="000000"/>
              </a:buClr>
              <a:buSzPct val="130000"/>
              <a:buFont typeface="Arial" pitchFamily="34" charset="0"/>
              <a:buChar char="•"/>
              <a:defRPr/>
            </a:pPr>
            <a:r>
              <a:rPr lang="ru-RU" sz="2000" dirty="0"/>
              <a:t>Планирование, организация и контроль деятельности фирмы</a:t>
            </a:r>
          </a:p>
          <a:p>
            <a:pPr indent="177800" algn="l">
              <a:lnSpc>
                <a:spcPct val="115000"/>
              </a:lnSpc>
              <a:buClr>
                <a:srgbClr val="000000"/>
              </a:buClr>
              <a:buSzPct val="130000"/>
              <a:buFont typeface="Arial" pitchFamily="34" charset="0"/>
              <a:buChar char="•"/>
              <a:defRPr/>
            </a:pPr>
            <a:r>
              <a:rPr lang="ru-RU" sz="2000" dirty="0"/>
              <a:t>Организация и проведение маркетинговой деятельности</a:t>
            </a:r>
          </a:p>
          <a:p>
            <a:pPr algn="l">
              <a:defRPr/>
            </a:pPr>
            <a:endParaRPr lang="ru-RU" sz="2000" dirty="0"/>
          </a:p>
          <a:p>
            <a:pPr algn="l">
              <a:lnSpc>
                <a:spcPct val="115000"/>
              </a:lnSpc>
              <a:defRPr/>
            </a:pPr>
            <a:r>
              <a:rPr lang="ru-RU" sz="2000" b="1" dirty="0">
                <a:solidFill>
                  <a:srgbClr val="C00000"/>
                </a:solidFill>
              </a:rPr>
              <a:t>Навыки менеджмента:</a:t>
            </a:r>
          </a:p>
          <a:p>
            <a:pPr indent="177800" algn="l">
              <a:lnSpc>
                <a:spcPct val="115000"/>
              </a:lnSpc>
              <a:buClr>
                <a:srgbClr val="000000"/>
              </a:buClr>
              <a:buSzPct val="130000"/>
              <a:buFont typeface="Arial" pitchFamily="34" charset="0"/>
              <a:buChar char="•"/>
              <a:defRPr/>
            </a:pPr>
            <a:r>
              <a:rPr lang="ru-RU" sz="2000" dirty="0"/>
              <a:t>Управление персоналом</a:t>
            </a:r>
          </a:p>
          <a:p>
            <a:pPr indent="177800" algn="l">
              <a:lnSpc>
                <a:spcPct val="115000"/>
              </a:lnSpc>
              <a:buClr>
                <a:srgbClr val="000000"/>
              </a:buClr>
              <a:buSzPct val="130000"/>
              <a:buFont typeface="Arial" pitchFamily="34" charset="0"/>
              <a:buChar char="•"/>
              <a:defRPr/>
            </a:pPr>
            <a:r>
              <a:rPr lang="ru-RU" sz="2000" dirty="0"/>
              <a:t>Управление ассортиментом товаров </a:t>
            </a:r>
          </a:p>
          <a:p>
            <a:pPr indent="177800" algn="l">
              <a:lnSpc>
                <a:spcPct val="115000"/>
              </a:lnSpc>
              <a:buClr>
                <a:srgbClr val="000000"/>
              </a:buClr>
              <a:buSzPct val="130000"/>
              <a:buFont typeface="Arial" pitchFamily="34" charset="0"/>
              <a:buChar char="•"/>
              <a:defRPr/>
            </a:pPr>
            <a:r>
              <a:rPr lang="ru-RU" sz="2000" dirty="0"/>
              <a:t>Организация и управление торгово-сбытовой деятельностью</a:t>
            </a:r>
          </a:p>
          <a:p>
            <a:pPr algn="l">
              <a:defRPr/>
            </a:pPr>
            <a:endParaRPr lang="ru-RU" sz="2000" dirty="0"/>
          </a:p>
          <a:p>
            <a:pPr algn="l">
              <a:lnSpc>
                <a:spcPct val="115000"/>
              </a:lnSpc>
              <a:defRPr/>
            </a:pPr>
            <a:r>
              <a:rPr lang="ru-RU" sz="2000" b="1" dirty="0">
                <a:solidFill>
                  <a:srgbClr val="C00000"/>
                </a:solidFill>
              </a:rPr>
              <a:t>Операционная деятельность:</a:t>
            </a:r>
          </a:p>
          <a:p>
            <a:pPr indent="177800" algn="l">
              <a:lnSpc>
                <a:spcPct val="115000"/>
              </a:lnSpc>
              <a:buClr>
                <a:srgbClr val="000000"/>
              </a:buClr>
              <a:buSzPct val="130000"/>
              <a:buFont typeface="Arial" pitchFamily="34" charset="0"/>
              <a:buChar char="•"/>
              <a:defRPr/>
            </a:pPr>
            <a:r>
              <a:rPr lang="ru-RU" sz="2000" dirty="0"/>
              <a:t>Обработка и создание документов</a:t>
            </a:r>
          </a:p>
          <a:p>
            <a:pPr indent="177800" algn="l">
              <a:lnSpc>
                <a:spcPct val="115000"/>
              </a:lnSpc>
              <a:buClr>
                <a:srgbClr val="000000"/>
              </a:buClr>
              <a:buSzPct val="130000"/>
              <a:buFont typeface="Arial" pitchFamily="34" charset="0"/>
              <a:buChar char="•"/>
              <a:defRPr/>
            </a:pPr>
            <a:r>
              <a:rPr lang="ru-RU" sz="2000" dirty="0"/>
              <a:t>Ведение учета на предприятии</a:t>
            </a:r>
          </a:p>
          <a:p>
            <a:pPr indent="177800" algn="l">
              <a:lnSpc>
                <a:spcPct val="115000"/>
              </a:lnSpc>
              <a:buClr>
                <a:srgbClr val="000000"/>
              </a:buClr>
              <a:buSzPct val="130000"/>
              <a:buFont typeface="Arial" pitchFamily="34" charset="0"/>
              <a:buChar char="•"/>
              <a:defRPr/>
            </a:pPr>
            <a:r>
              <a:rPr lang="ru-RU" sz="2000" dirty="0"/>
              <a:t>Составление финансовой отчетности</a:t>
            </a:r>
          </a:p>
        </p:txBody>
      </p:sp>
      <p:pic>
        <p:nvPicPr>
          <p:cNvPr id="14340" name="Picture 4" descr="фон для презентации PNG, векторы, PSD и пнг для бесплатной загрузки |  Pngtre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35" t="13562" r="15051" b="13236"/>
          <a:stretch/>
        </p:blipFill>
        <p:spPr bwMode="auto">
          <a:xfrm>
            <a:off x="732532" y="5249544"/>
            <a:ext cx="1321239" cy="137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отчет, годовой отчет, бизнес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411" y="2072282"/>
            <a:ext cx="1131360" cy="1055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8" name="Picture 12" descr="Бизнес тренинги (навыковые тренинги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532" y="3568755"/>
            <a:ext cx="1611103" cy="1519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8343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43" t="45610" r="14698" b="31585"/>
          <a:stretch/>
        </p:blipFill>
        <p:spPr bwMode="auto">
          <a:xfrm>
            <a:off x="241284" y="104094"/>
            <a:ext cx="1665513" cy="12073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4"/>
          <a:srcRect l="7375" t="53592" r="68894" b="23603"/>
          <a:stretch/>
        </p:blipFill>
        <p:spPr bwMode="auto">
          <a:xfrm>
            <a:off x="10124613" y="123795"/>
            <a:ext cx="1826103" cy="9985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033336" y="238125"/>
            <a:ext cx="7856622" cy="868363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006666"/>
                </a:solidFill>
                <a:latin typeface="Georgia" pitchFamily="18" charset="0"/>
                <a:sym typeface="Arial" pitchFamily="34" charset="0"/>
              </a:rPr>
              <a:t>Как осуществляется работа </a:t>
            </a:r>
            <a:br>
              <a:rPr lang="ru-RU" sz="2800" b="1" dirty="0" smtClean="0">
                <a:solidFill>
                  <a:srgbClr val="006666"/>
                </a:solidFill>
                <a:latin typeface="Georgia" pitchFamily="18" charset="0"/>
                <a:sym typeface="Arial" pitchFamily="34" charset="0"/>
              </a:rPr>
            </a:br>
            <a:r>
              <a:rPr lang="ru-RU" sz="2800" b="1" dirty="0" smtClean="0">
                <a:solidFill>
                  <a:srgbClr val="006666"/>
                </a:solidFill>
                <a:latin typeface="Georgia" pitchFamily="18" charset="0"/>
                <a:sym typeface="Arial" pitchFamily="34" charset="0"/>
              </a:rPr>
              <a:t>учебной фирмы?</a:t>
            </a:r>
            <a:endParaRPr lang="ru-RU" b="1" dirty="0" smtClean="0">
              <a:solidFill>
                <a:srgbClr val="006666"/>
              </a:solidFill>
            </a:endParaRPr>
          </a:p>
        </p:txBody>
      </p:sp>
      <p:pic>
        <p:nvPicPr>
          <p:cNvPr id="5" name="Picture 4" descr="http://www.web-dream.com.ua/images_webdream/etapi.jpg"/>
          <p:cNvPicPr>
            <a:picLocks noChangeAspect="1" noChangeArrowheads="1"/>
          </p:cNvPicPr>
          <p:nvPr/>
        </p:nvPicPr>
        <p:blipFill>
          <a:blip r:embed="rId5" cstate="print"/>
          <a:srcRect l="12096" r="9281"/>
          <a:stretch>
            <a:fillRect/>
          </a:stretch>
        </p:blipFill>
        <p:spPr bwMode="auto">
          <a:xfrm>
            <a:off x="10101560" y="4417093"/>
            <a:ext cx="1872208" cy="2381250"/>
          </a:xfrm>
          <a:prstGeom prst="rect">
            <a:avLst/>
          </a:prstGeom>
          <a:noFill/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gray">
          <a:xfrm>
            <a:off x="107503" y="1340768"/>
            <a:ext cx="9000401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2800" b="1" i="0" u="sng" strike="noStrike" kern="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Arial" pitchFamily="34" charset="0"/>
              </a:rPr>
              <a:t>Этапы работы: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</a:rPr>
              <a:t>Создание фирмы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</a:rPr>
              <a:t>Выбор вида деятельности и продукции фирмы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</a:rPr>
              <a:t>Подготовка к регистрации фирмы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</a:rPr>
              <a:t>Регистрация фирмы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</a:rPr>
              <a:t>Определение функций отделов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</a:rPr>
              <a:t>Прием на работу (собеседование)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</a:rPr>
              <a:t>Документооборот фирмы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ru-RU" sz="2800" kern="0" dirty="0">
                <a:solidFill>
                  <a:srgbClr val="C00000"/>
                </a:solidFill>
                <a:latin typeface="Arial" pitchFamily="34" charset="0"/>
              </a:rPr>
              <a:t>Функционирование фирмы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ru-RU" sz="2800" kern="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</a:rPr>
              <a:t>Заключительный этап функционирования фирмы, подведение итогов работы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ru-RU" sz="2800" b="0" i="0" u="none" strike="noStrike" kern="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ru-RU" sz="2800" b="0" i="0" u="none" strike="noStrike" kern="0" cap="none" spc="0" normalizeH="0" baseline="0" noProof="0" dirty="0" smtClean="0">
              <a:ln>
                <a:noFill/>
              </a:ln>
              <a:solidFill>
                <a:srgbClr val="0066FF"/>
              </a:solidFill>
              <a:effectLst/>
              <a:uLnTx/>
              <a:uFillTx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49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43" t="45610" r="14698" b="31585"/>
          <a:stretch/>
        </p:blipFill>
        <p:spPr bwMode="auto">
          <a:xfrm>
            <a:off x="241284" y="104094"/>
            <a:ext cx="1665513" cy="12073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3"/>
          <a:srcRect l="7375" t="53592" r="68894" b="23603"/>
          <a:stretch/>
        </p:blipFill>
        <p:spPr bwMode="auto">
          <a:xfrm>
            <a:off x="10124613" y="123795"/>
            <a:ext cx="1826103" cy="9985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840880" y="238125"/>
            <a:ext cx="8363272" cy="868363"/>
          </a:xfrm>
        </p:spPr>
        <p:txBody>
          <a:bodyPr/>
          <a:lstStyle/>
          <a:p>
            <a:pPr algn="ctr" eaLnBrk="1" hangingPunct="1">
              <a:lnSpc>
                <a:spcPct val="70000"/>
              </a:lnSpc>
              <a:defRPr/>
            </a:pPr>
            <a:r>
              <a:rPr lang="ru-RU" sz="2800" b="1" dirty="0" smtClean="0">
                <a:solidFill>
                  <a:srgbClr val="006666"/>
                </a:solidFill>
                <a:latin typeface="Georgia" pitchFamily="18" charset="0"/>
                <a:sym typeface="Arial" pitchFamily="34" charset="0"/>
              </a:rPr>
              <a:t>В каких формах можно организовать работу Учебной фирмы?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1635200" y="1412776"/>
            <a:ext cx="4104456" cy="4824536"/>
            <a:chOff x="251520" y="1412776"/>
            <a:chExt cx="4104456" cy="4824536"/>
          </a:xfrm>
        </p:grpSpPr>
        <p:sp>
          <p:nvSpPr>
            <p:cNvPr id="6" name="Прямоугольник 5"/>
            <p:cNvSpPr/>
            <p:nvPr/>
          </p:nvSpPr>
          <p:spPr bwMode="auto">
            <a:xfrm>
              <a:off x="251520" y="1412776"/>
              <a:ext cx="4104456" cy="4824536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dashDot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>
                <a:buFont typeface="Wingdings" pitchFamily="2" charset="2"/>
                <a:buNone/>
              </a:pPr>
              <a:endParaRPr lang="ru-RU" sz="2000" dirty="0" smtClean="0">
                <a:solidFill>
                  <a:srgbClr val="002060"/>
                </a:solidFill>
                <a:latin typeface="Georgia" pitchFamily="18" charset="0"/>
              </a:endParaRPr>
            </a:p>
            <a:p>
              <a:pPr>
                <a:buFont typeface="Wingdings" pitchFamily="2" charset="2"/>
                <a:buNone/>
              </a:pPr>
              <a:r>
                <a:rPr lang="ru-RU" sz="2000" dirty="0" smtClean="0">
                  <a:solidFill>
                    <a:srgbClr val="002060"/>
                  </a:solidFill>
                  <a:latin typeface="Georgia" pitchFamily="18" charset="0"/>
                </a:rPr>
                <a:t>Локально </a:t>
              </a:r>
              <a:r>
                <a:rPr lang="ru-RU" sz="2000" dirty="0" smtClean="0">
                  <a:latin typeface="Georgia" pitchFamily="18" charset="0"/>
                </a:rPr>
                <a:t> - в условиях </a:t>
              </a:r>
            </a:p>
            <a:p>
              <a:pPr>
                <a:buFont typeface="Wingdings" pitchFamily="2" charset="2"/>
                <a:buNone/>
              </a:pPr>
              <a:r>
                <a:rPr lang="ru-RU" sz="2000" dirty="0" smtClean="0">
                  <a:latin typeface="Georgia" pitchFamily="18" charset="0"/>
                </a:rPr>
                <a:t>своей школы</a:t>
              </a:r>
              <a:endParaRPr lang="ru-RU" sz="2000" dirty="0" smtClean="0">
                <a:solidFill>
                  <a:srgbClr val="002060"/>
                </a:solidFill>
                <a:latin typeface="Georgia" pitchFamily="18" charset="0"/>
              </a:endParaRPr>
            </a:p>
            <a:p>
              <a:pPr>
                <a:buFont typeface="Wingdings" pitchFamily="2" charset="2"/>
                <a:buNone/>
              </a:pPr>
              <a:endParaRPr lang="ru-RU" sz="2000" dirty="0" smtClean="0">
                <a:solidFill>
                  <a:srgbClr val="002060"/>
                </a:solidFill>
                <a:latin typeface="Georgia" pitchFamily="18" charset="0"/>
              </a:endParaRPr>
            </a:p>
            <a:p>
              <a:pPr>
                <a:buFont typeface="Wingdings" pitchFamily="2" charset="2"/>
                <a:buNone/>
              </a:pPr>
              <a:endParaRPr lang="ru-RU" sz="2000" dirty="0" smtClean="0">
                <a:solidFill>
                  <a:srgbClr val="002060"/>
                </a:solidFill>
                <a:latin typeface="Georgia" pitchFamily="18" charset="0"/>
              </a:endParaRPr>
            </a:p>
            <a:p>
              <a:pPr>
                <a:buFont typeface="Wingdings" pitchFamily="2" charset="2"/>
                <a:buNone/>
              </a:pPr>
              <a:endParaRPr lang="ru-RU" sz="2000" dirty="0" smtClean="0">
                <a:solidFill>
                  <a:srgbClr val="002060"/>
                </a:solidFill>
                <a:latin typeface="Georgia" pitchFamily="18" charset="0"/>
              </a:endParaRPr>
            </a:p>
            <a:p>
              <a:pPr>
                <a:buFont typeface="Wingdings" pitchFamily="2" charset="2"/>
                <a:buNone/>
              </a:pPr>
              <a:endParaRPr lang="ru-RU" sz="2000" dirty="0" smtClean="0">
                <a:solidFill>
                  <a:srgbClr val="002060"/>
                </a:solidFill>
                <a:latin typeface="Georgia" pitchFamily="18" charset="0"/>
              </a:endParaRPr>
            </a:p>
            <a:p>
              <a:pPr>
                <a:buFont typeface="Wingdings" pitchFamily="2" charset="2"/>
                <a:buNone/>
              </a:pPr>
              <a:endParaRPr lang="ru-RU" sz="2000" dirty="0" smtClean="0">
                <a:solidFill>
                  <a:srgbClr val="002060"/>
                </a:solidFill>
                <a:latin typeface="Georgia" pitchFamily="18" charset="0"/>
              </a:endParaRPr>
            </a:p>
            <a:p>
              <a:pPr>
                <a:buFont typeface="Wingdings" pitchFamily="2" charset="2"/>
                <a:buNone/>
              </a:pPr>
              <a:endParaRPr lang="ru-RU" sz="2000" dirty="0" smtClean="0">
                <a:solidFill>
                  <a:srgbClr val="002060"/>
                </a:solidFill>
                <a:latin typeface="Georgia" pitchFamily="18" charset="0"/>
              </a:endParaRPr>
            </a:p>
            <a:p>
              <a:pPr>
                <a:buFont typeface="Wingdings" pitchFamily="2" charset="2"/>
                <a:buNone/>
              </a:pPr>
              <a:endParaRPr lang="ru-RU" sz="2000" dirty="0" smtClean="0">
                <a:solidFill>
                  <a:srgbClr val="002060"/>
                </a:solidFill>
                <a:latin typeface="Georgia" pitchFamily="18" charset="0"/>
              </a:endParaRPr>
            </a:p>
            <a:p>
              <a:pPr>
                <a:buFont typeface="Wingdings" pitchFamily="2" charset="2"/>
                <a:buNone/>
              </a:pPr>
              <a:endParaRPr lang="ru-RU" sz="2000" dirty="0" smtClean="0">
                <a:solidFill>
                  <a:srgbClr val="002060"/>
                </a:solidFill>
                <a:latin typeface="Georgia" pitchFamily="18" charset="0"/>
              </a:endParaRPr>
            </a:p>
            <a:p>
              <a:pPr>
                <a:buFont typeface="Wingdings" pitchFamily="2" charset="2"/>
                <a:buNone/>
              </a:pPr>
              <a:endParaRPr lang="ru-RU" sz="2000" dirty="0" smtClean="0">
                <a:solidFill>
                  <a:srgbClr val="002060"/>
                </a:solidFill>
                <a:latin typeface="Georgia" pitchFamily="18" charset="0"/>
              </a:endParaRPr>
            </a:p>
            <a:p>
              <a:pPr>
                <a:buFont typeface="Wingdings" pitchFamily="2" charset="2"/>
                <a:buNone/>
              </a:pPr>
              <a:endParaRPr lang="ru-RU" sz="2000" dirty="0" smtClean="0">
                <a:solidFill>
                  <a:srgbClr val="002060"/>
                </a:solidFill>
                <a:latin typeface="Georgia" pitchFamily="18" charset="0"/>
              </a:endParaRPr>
            </a:p>
            <a:p>
              <a:pPr>
                <a:buFont typeface="Wingdings" pitchFamily="2" charset="2"/>
                <a:buNone/>
              </a:pPr>
              <a:endParaRPr lang="ru-RU" sz="2000" dirty="0" smtClean="0">
                <a:solidFill>
                  <a:srgbClr val="002060"/>
                </a:solidFill>
                <a:latin typeface="Georgia" pitchFamily="18" charset="0"/>
              </a:endParaRPr>
            </a:p>
            <a:p>
              <a:pPr>
                <a:buFont typeface="Wingdings" pitchFamily="2" charset="2"/>
                <a:buNone/>
              </a:pPr>
              <a:endParaRPr lang="ru-RU" sz="2000" dirty="0" smtClean="0">
                <a:solidFill>
                  <a:srgbClr val="002060"/>
                </a:solidFill>
                <a:latin typeface="Georgia" pitchFamily="18" charset="0"/>
              </a:endParaRPr>
            </a:p>
            <a:p>
              <a:pPr>
                <a:buFont typeface="Wingdings" pitchFamily="2" charset="2"/>
                <a:buNone/>
              </a:pPr>
              <a:endParaRPr lang="ru-RU" sz="2000" dirty="0" smtClean="0">
                <a:solidFill>
                  <a:srgbClr val="002060"/>
                </a:solidFill>
                <a:latin typeface="Georgia" pitchFamily="18" charset="0"/>
              </a:endParaRPr>
            </a:p>
            <a:p>
              <a:pPr>
                <a:buFont typeface="Wingdings" pitchFamily="2" charset="2"/>
                <a:buNone/>
              </a:pPr>
              <a:endParaRPr lang="ru-RU" sz="2000" dirty="0" smtClean="0">
                <a:solidFill>
                  <a:srgbClr val="002060"/>
                </a:solidFill>
                <a:latin typeface="Georgia" pitchFamily="18" charset="0"/>
              </a:endParaRPr>
            </a:p>
          </p:txBody>
        </p:sp>
        <p:pic>
          <p:nvPicPr>
            <p:cNvPr id="9" name="Picture 14" descr="http://social.lenobl.ru/Pictures/content/1387186495miv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97963" y="3573016"/>
              <a:ext cx="3181949" cy="1584176"/>
            </a:xfrm>
            <a:prstGeom prst="rect">
              <a:avLst/>
            </a:prstGeom>
            <a:noFill/>
          </p:spPr>
        </p:pic>
      </p:grpSp>
      <p:grpSp>
        <p:nvGrpSpPr>
          <p:cNvPr id="10" name="Группа 9"/>
          <p:cNvGrpSpPr/>
          <p:nvPr/>
        </p:nvGrpSpPr>
        <p:grpSpPr>
          <a:xfrm>
            <a:off x="6171704" y="1412776"/>
            <a:ext cx="4104456" cy="4824536"/>
            <a:chOff x="4788024" y="1412776"/>
            <a:chExt cx="4104456" cy="4824536"/>
          </a:xfrm>
        </p:grpSpPr>
        <p:sp>
          <p:nvSpPr>
            <p:cNvPr id="11" name="Прямоугольник 10"/>
            <p:cNvSpPr/>
            <p:nvPr/>
          </p:nvSpPr>
          <p:spPr bwMode="auto">
            <a:xfrm>
              <a:off x="4788024" y="1412776"/>
              <a:ext cx="4104456" cy="4824536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dashDot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r>
                <a:rPr lang="ru-RU" sz="2000" dirty="0" smtClean="0">
                  <a:latin typeface="Georgia" pitchFamily="18" charset="0"/>
                </a:rPr>
                <a:t>В сотрудничестве с </a:t>
              </a:r>
            </a:p>
            <a:p>
              <a:r>
                <a:rPr lang="ru-RU" sz="2000" dirty="0" smtClean="0">
                  <a:latin typeface="Georgia" pitchFamily="18" charset="0"/>
                </a:rPr>
                <a:t>учебными фирмами </a:t>
              </a:r>
            </a:p>
            <a:p>
              <a:r>
                <a:rPr lang="ru-RU" sz="2000" dirty="0" smtClean="0">
                  <a:latin typeface="Georgia" pitchFamily="18" charset="0"/>
                </a:rPr>
                <a:t>других образовательных </a:t>
              </a:r>
            </a:p>
            <a:p>
              <a:r>
                <a:rPr lang="ru-RU" sz="2000" dirty="0" smtClean="0">
                  <a:latin typeface="Georgia" pitchFamily="18" charset="0"/>
                </a:rPr>
                <a:t>организаций</a:t>
              </a:r>
            </a:p>
            <a:p>
              <a:endPara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endParaRPr>
            </a:p>
            <a:p>
              <a:endPara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endParaRPr>
            </a:p>
            <a:p>
              <a:endPara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endParaRPr>
            </a:p>
            <a:p>
              <a:endPara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endParaRPr>
            </a:p>
            <a:p>
              <a:endPara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endParaRPr>
            </a:p>
            <a:p>
              <a:endPara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endParaRPr>
            </a:p>
            <a:p>
              <a:endPara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endParaRPr>
            </a:p>
            <a:p>
              <a:endPara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endParaRPr>
            </a:p>
            <a:p>
              <a:endPara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endParaRPr>
            </a:p>
            <a:p>
              <a:endPara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endParaRPr>
            </a:p>
            <a:p>
              <a:endPara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2" name="Picture 18" descr="http://psyera.ru/sites/default/files/styles/large/public/field/image/%09315/sushchnost-soderzhanie-struktura-socialnogo-vzaimodeystviya.jpg?itok=k7IYeKQD"/>
            <p:cNvPicPr>
              <a:picLocks noChangeAspect="1" noChangeArrowheads="1"/>
            </p:cNvPicPr>
            <p:nvPr/>
          </p:nvPicPr>
          <p:blipFill rotWithShape="1">
            <a:blip r:embed="rId5" cstate="print"/>
            <a:srcRect l="7788" t="9409" r="7892" b="11009"/>
            <a:stretch/>
          </p:blipFill>
          <p:spPr bwMode="auto">
            <a:xfrm>
              <a:off x="4968994" y="2825006"/>
              <a:ext cx="2370220" cy="1540098"/>
            </a:xfrm>
            <a:prstGeom prst="rect">
              <a:avLst/>
            </a:prstGeom>
            <a:noFill/>
          </p:spPr>
        </p:pic>
      </p:grp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4306" y="4374231"/>
            <a:ext cx="4415589" cy="2483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083648" y="6236949"/>
            <a:ext cx="20402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http://sdo.iro22.ru/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209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43" t="45610" r="14698" b="31585"/>
          <a:stretch/>
        </p:blipFill>
        <p:spPr bwMode="auto">
          <a:xfrm>
            <a:off x="241284" y="104094"/>
            <a:ext cx="1665513" cy="12073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3"/>
          <a:srcRect l="7375" t="53592" r="68894" b="23603"/>
          <a:stretch/>
        </p:blipFill>
        <p:spPr bwMode="auto">
          <a:xfrm>
            <a:off x="10124613" y="123795"/>
            <a:ext cx="1826103" cy="9985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906797" y="289677"/>
            <a:ext cx="8115328" cy="868363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800" b="1" dirty="0" smtClean="0">
                <a:solidFill>
                  <a:srgbClr val="006666"/>
                </a:solidFill>
                <a:latin typeface="Georgia" pitchFamily="18" charset="0"/>
              </a:rPr>
              <a:t>Организационная структура  УФ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241284" y="1608886"/>
            <a:ext cx="8848756" cy="2676532"/>
            <a:chOff x="1592441" y="2480420"/>
            <a:chExt cx="8848756" cy="2676532"/>
          </a:xfrm>
          <a:solidFill>
            <a:srgbClr val="009999"/>
          </a:solidFill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3811797" y="2480420"/>
              <a:ext cx="4495800" cy="466732"/>
            </a:xfrm>
            <a:prstGeom prst="roundRect">
              <a:avLst/>
            </a:prstGeom>
            <a:grpFill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800" dirty="0">
                  <a:solidFill>
                    <a:schemeClr val="bg1"/>
                  </a:solidFill>
                  <a:latin typeface="Georgia" pitchFamily="18" charset="0"/>
                </a:rPr>
                <a:t>Генеральный директор</a:t>
              </a:r>
            </a:p>
          </p:txBody>
        </p:sp>
        <p:sp>
          <p:nvSpPr>
            <p:cNvPr id="6" name="Скругленный прямоугольник 5"/>
            <p:cNvSpPr/>
            <p:nvPr/>
          </p:nvSpPr>
          <p:spPr>
            <a:xfrm>
              <a:off x="1592441" y="3480552"/>
              <a:ext cx="1838356" cy="838200"/>
            </a:xfrm>
            <a:prstGeom prst="roundRect">
              <a:avLst/>
            </a:prstGeom>
            <a:grpFill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800" dirty="0">
                  <a:solidFill>
                    <a:schemeClr val="bg1"/>
                  </a:solidFill>
                  <a:latin typeface="Georgia" pitchFamily="18" charset="0"/>
                </a:rPr>
                <a:t>Отдел бухгалтерии</a:t>
              </a:r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3521267" y="3480552"/>
              <a:ext cx="1295400" cy="1066800"/>
            </a:xfrm>
            <a:prstGeom prst="roundRect">
              <a:avLst/>
            </a:prstGeom>
            <a:grpFill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800" dirty="0">
                  <a:solidFill>
                    <a:schemeClr val="bg1"/>
                  </a:solidFill>
                  <a:latin typeface="Georgia" pitchFamily="18" charset="0"/>
                </a:rPr>
                <a:t>Отдел кадров</a:t>
              </a:r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>
              <a:off x="4921463" y="3480552"/>
              <a:ext cx="1600200" cy="1676400"/>
            </a:xfrm>
            <a:prstGeom prst="roundRect">
              <a:avLst/>
            </a:prstGeom>
            <a:grpFill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800" dirty="0">
                <a:solidFill>
                  <a:schemeClr val="bg1"/>
                </a:solidFill>
                <a:latin typeface="Georgia" pitchFamily="18" charset="0"/>
              </a:endParaRPr>
            </a:p>
            <a:p>
              <a:pPr algn="ctr">
                <a:defRPr/>
              </a:pPr>
              <a:r>
                <a:rPr lang="ru-RU" sz="1800" dirty="0">
                  <a:solidFill>
                    <a:schemeClr val="bg1"/>
                  </a:solidFill>
                  <a:latin typeface="Georgia" pitchFamily="18" charset="0"/>
                </a:rPr>
                <a:t>Отдел рекламы и связей с общественностью</a:t>
              </a:r>
            </a:p>
          </p:txBody>
        </p:sp>
        <p:sp>
          <p:nvSpPr>
            <p:cNvPr id="11" name="Скругленный прямоугольник 10"/>
            <p:cNvSpPr/>
            <p:nvPr/>
          </p:nvSpPr>
          <p:spPr>
            <a:xfrm>
              <a:off x="9298197" y="3480552"/>
              <a:ext cx="1143000" cy="1066800"/>
            </a:xfrm>
            <a:prstGeom prst="roundRect">
              <a:avLst/>
            </a:prstGeom>
            <a:grpFill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800" dirty="0">
                  <a:solidFill>
                    <a:schemeClr val="bg1"/>
                  </a:solidFill>
                  <a:latin typeface="Georgia" pitchFamily="18" charset="0"/>
                </a:rPr>
                <a:t>Отдел</a:t>
              </a:r>
            </a:p>
            <a:p>
              <a:pPr algn="ctr">
                <a:defRPr/>
              </a:pPr>
              <a:r>
                <a:rPr lang="ru-RU" sz="1800" dirty="0">
                  <a:solidFill>
                    <a:schemeClr val="bg1"/>
                  </a:solidFill>
                  <a:latin typeface="Georgia" pitchFamily="18" charset="0"/>
                </a:rPr>
                <a:t>маркетинга</a:t>
              </a:r>
            </a:p>
          </p:txBody>
        </p:sp>
        <p:sp>
          <p:nvSpPr>
            <p:cNvPr id="12" name="Скругленный прямоугольник 11"/>
            <p:cNvSpPr/>
            <p:nvPr/>
          </p:nvSpPr>
          <p:spPr>
            <a:xfrm>
              <a:off x="6631197" y="3480552"/>
              <a:ext cx="1295400" cy="1066800"/>
            </a:xfrm>
            <a:prstGeom prst="roundRect">
              <a:avLst/>
            </a:prstGeom>
            <a:grpFill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800" dirty="0">
                  <a:solidFill>
                    <a:schemeClr val="bg1"/>
                  </a:solidFill>
                  <a:latin typeface="Georgia" pitchFamily="18" charset="0"/>
                </a:rPr>
                <a:t>Склад</a:t>
              </a:r>
            </a:p>
          </p:txBody>
        </p:sp>
        <p:sp>
          <p:nvSpPr>
            <p:cNvPr id="13" name="Скругленный прямоугольник 12"/>
            <p:cNvSpPr/>
            <p:nvPr/>
          </p:nvSpPr>
          <p:spPr>
            <a:xfrm>
              <a:off x="8021861" y="3480552"/>
              <a:ext cx="1143000" cy="1066800"/>
            </a:xfrm>
            <a:prstGeom prst="roundRect">
              <a:avLst/>
            </a:prstGeom>
            <a:grpFill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800" dirty="0">
                  <a:solidFill>
                    <a:schemeClr val="bg1"/>
                  </a:solidFill>
                  <a:latin typeface="Georgia" pitchFamily="18" charset="0"/>
                </a:rPr>
                <a:t>Секретариат</a:t>
              </a:r>
            </a:p>
          </p:txBody>
        </p:sp>
        <p:cxnSp>
          <p:nvCxnSpPr>
            <p:cNvPr id="14" name="Прямая соединительная линия 13"/>
            <p:cNvCxnSpPr/>
            <p:nvPr/>
          </p:nvCxnSpPr>
          <p:spPr>
            <a:xfrm>
              <a:off x="2592597" y="3175752"/>
              <a:ext cx="7239000" cy="1588"/>
            </a:xfrm>
            <a:prstGeom prst="line">
              <a:avLst/>
            </a:prstGeom>
            <a:grpFill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 стрелкой 14"/>
            <p:cNvCxnSpPr/>
            <p:nvPr/>
          </p:nvCxnSpPr>
          <p:spPr>
            <a:xfrm rot="5400000">
              <a:off x="2440991" y="3327358"/>
              <a:ext cx="304800" cy="1588"/>
            </a:xfrm>
            <a:prstGeom prst="straightConnector1">
              <a:avLst/>
            </a:prstGeom>
            <a:grpFill/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 стрелкой 15"/>
            <p:cNvCxnSpPr/>
            <p:nvPr/>
          </p:nvCxnSpPr>
          <p:spPr>
            <a:xfrm rot="5400000">
              <a:off x="4192798" y="3328152"/>
              <a:ext cx="304800" cy="3175"/>
            </a:xfrm>
            <a:prstGeom prst="straightConnector1">
              <a:avLst/>
            </a:prstGeom>
            <a:grpFill/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 стрелкой 16"/>
            <p:cNvCxnSpPr/>
            <p:nvPr/>
          </p:nvCxnSpPr>
          <p:spPr>
            <a:xfrm rot="5400000">
              <a:off x="5488198" y="3328152"/>
              <a:ext cx="304800" cy="3175"/>
            </a:xfrm>
            <a:prstGeom prst="straightConnector1">
              <a:avLst/>
            </a:prstGeom>
            <a:grpFill/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 стрелкой 17"/>
            <p:cNvCxnSpPr/>
            <p:nvPr/>
          </p:nvCxnSpPr>
          <p:spPr>
            <a:xfrm rot="5400000">
              <a:off x="7089191" y="3327358"/>
              <a:ext cx="304800" cy="1588"/>
            </a:xfrm>
            <a:prstGeom prst="straightConnector1">
              <a:avLst/>
            </a:prstGeom>
            <a:grpFill/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 стрелкой 18"/>
            <p:cNvCxnSpPr/>
            <p:nvPr/>
          </p:nvCxnSpPr>
          <p:spPr>
            <a:xfrm rot="5400000">
              <a:off x="8308391" y="3327358"/>
              <a:ext cx="304800" cy="1588"/>
            </a:xfrm>
            <a:prstGeom prst="straightConnector1">
              <a:avLst/>
            </a:prstGeom>
            <a:grpFill/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 стрелкой 19"/>
            <p:cNvCxnSpPr/>
            <p:nvPr/>
          </p:nvCxnSpPr>
          <p:spPr>
            <a:xfrm rot="5400000">
              <a:off x="9679991" y="3327358"/>
              <a:ext cx="304800" cy="1588"/>
            </a:xfrm>
            <a:prstGeom prst="straightConnector1">
              <a:avLst/>
            </a:prstGeom>
            <a:grpFill/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Прямоугольник 2"/>
          <p:cNvSpPr/>
          <p:nvPr/>
        </p:nvSpPr>
        <p:spPr>
          <a:xfrm>
            <a:off x="5891228" y="4499810"/>
            <a:ext cx="5947846" cy="206943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altLang="ru-RU" dirty="0" smtClean="0">
              <a:solidFill>
                <a:srgbClr val="006666"/>
              </a:solidFill>
            </a:endParaRPr>
          </a:p>
          <a:p>
            <a:r>
              <a:rPr lang="ru-RU" altLang="ru-RU" dirty="0" smtClean="0">
                <a:solidFill>
                  <a:srgbClr val="006666"/>
                </a:solidFill>
              </a:rPr>
              <a:t>Минимальное </a:t>
            </a:r>
            <a:r>
              <a:rPr lang="ru-RU" altLang="ru-RU" dirty="0">
                <a:solidFill>
                  <a:srgbClr val="006666"/>
                </a:solidFill>
              </a:rPr>
              <a:t>количество человек </a:t>
            </a:r>
            <a:r>
              <a:rPr lang="ru-RU" altLang="ru-RU" dirty="0" smtClean="0">
                <a:solidFill>
                  <a:srgbClr val="006666"/>
                </a:solidFill>
              </a:rPr>
              <a:t>- 5</a:t>
            </a:r>
            <a:endParaRPr lang="ru-RU" altLang="ru-RU" dirty="0">
              <a:solidFill>
                <a:srgbClr val="006666"/>
              </a:solidFill>
            </a:endParaRPr>
          </a:p>
          <a:p>
            <a:r>
              <a:rPr lang="ru-RU" altLang="ru-RU" dirty="0" smtClean="0">
                <a:solidFill>
                  <a:srgbClr val="006666"/>
                </a:solidFill>
              </a:rPr>
              <a:t>Максимальное - 14</a:t>
            </a:r>
            <a:endParaRPr lang="ru-RU" altLang="ru-RU" dirty="0">
              <a:solidFill>
                <a:srgbClr val="006666"/>
              </a:solidFill>
            </a:endParaRPr>
          </a:p>
          <a:p>
            <a:r>
              <a:rPr lang="ru-RU" altLang="ru-RU" dirty="0" smtClean="0">
                <a:solidFill>
                  <a:srgbClr val="006666"/>
                </a:solidFill>
              </a:rPr>
              <a:t>Оптимальное  </a:t>
            </a:r>
            <a:r>
              <a:rPr lang="ru-RU" altLang="ru-RU" dirty="0">
                <a:solidFill>
                  <a:srgbClr val="006666"/>
                </a:solidFill>
              </a:rPr>
              <a:t>8-10</a:t>
            </a:r>
          </a:p>
          <a:p>
            <a:r>
              <a:rPr lang="ru-RU" altLang="ru-RU" dirty="0">
                <a:solidFill>
                  <a:srgbClr val="006666"/>
                </a:solidFill>
              </a:rPr>
              <a:t>В зависимости от задач ОУ, количества учащихся, уровня их подготовки, уровня знаний педагога будут различные структуры. Их можно менять, модернизировать по принципу ЛЕГО.</a:t>
            </a:r>
          </a:p>
          <a:p>
            <a:pPr algn="ctr"/>
            <a:endParaRPr lang="ru-RU" dirty="0">
              <a:solidFill>
                <a:srgbClr val="00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71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43" t="45610" r="14698" b="31585"/>
          <a:stretch/>
        </p:blipFill>
        <p:spPr bwMode="auto">
          <a:xfrm>
            <a:off x="241284" y="104094"/>
            <a:ext cx="1665513" cy="12073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3"/>
          <a:srcRect l="7375" t="53592" r="68894" b="23603"/>
          <a:stretch/>
        </p:blipFill>
        <p:spPr bwMode="auto">
          <a:xfrm>
            <a:off x="10124613" y="123795"/>
            <a:ext cx="1826103" cy="9985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angle 37"/>
          <p:cNvSpPr>
            <a:spLocks noChangeArrowheads="1"/>
          </p:cNvSpPr>
          <p:nvPr/>
        </p:nvSpPr>
        <p:spPr bwMode="auto">
          <a:xfrm>
            <a:off x="285720" y="1491471"/>
            <a:ext cx="7894637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>
              <a:lnSpc>
                <a:spcPct val="150000"/>
              </a:lnSpc>
              <a:buClr>
                <a:srgbClr val="800080"/>
              </a:buClr>
              <a:buFont typeface="Wingdings" pitchFamily="2" charset="2"/>
              <a:buChar char="§"/>
              <a:tabLst>
                <a:tab pos="227013" algn="l"/>
              </a:tabLst>
            </a:pPr>
            <a:r>
              <a:rPr lang="ru-RU" altLang="ru-RU" sz="2400" dirty="0">
                <a:solidFill>
                  <a:srgbClr val="000000"/>
                </a:solidFill>
                <a:latin typeface="Arial" charset="0"/>
              </a:rPr>
              <a:t> составление каталога товаров;</a:t>
            </a:r>
          </a:p>
          <a:p>
            <a:pPr algn="l">
              <a:lnSpc>
                <a:spcPct val="150000"/>
              </a:lnSpc>
              <a:buClr>
                <a:srgbClr val="800080"/>
              </a:buClr>
              <a:buFont typeface="Wingdings" pitchFamily="2" charset="2"/>
              <a:buChar char="§"/>
              <a:tabLst>
                <a:tab pos="227013" algn="l"/>
              </a:tabLst>
            </a:pPr>
            <a:r>
              <a:rPr lang="ru-RU" altLang="ru-RU" sz="2400" dirty="0">
                <a:solidFill>
                  <a:srgbClr val="000000"/>
                </a:solidFill>
                <a:latin typeface="Arial" charset="0"/>
              </a:rPr>
              <a:t> рекламные мероприятия;</a:t>
            </a:r>
          </a:p>
          <a:p>
            <a:pPr algn="l">
              <a:lnSpc>
                <a:spcPct val="150000"/>
              </a:lnSpc>
              <a:buClr>
                <a:srgbClr val="800080"/>
              </a:buClr>
              <a:buFont typeface="Wingdings" pitchFamily="2" charset="2"/>
              <a:buChar char="§"/>
              <a:tabLst>
                <a:tab pos="227013" algn="l"/>
              </a:tabLst>
            </a:pPr>
            <a:r>
              <a:rPr lang="ru-RU" altLang="ru-RU" sz="2400" dirty="0">
                <a:solidFill>
                  <a:srgbClr val="000000"/>
                </a:solidFill>
                <a:latin typeface="Arial" charset="0"/>
              </a:rPr>
              <a:t> участие в ярмарках учебных фирм;</a:t>
            </a:r>
          </a:p>
          <a:p>
            <a:pPr algn="l">
              <a:lnSpc>
                <a:spcPct val="150000"/>
              </a:lnSpc>
              <a:buClr>
                <a:srgbClr val="800080"/>
              </a:buClr>
              <a:buFont typeface="Wingdings" pitchFamily="2" charset="2"/>
              <a:buChar char="§"/>
              <a:tabLst>
                <a:tab pos="227013" algn="l"/>
              </a:tabLst>
            </a:pPr>
            <a:r>
              <a:rPr lang="ru-RU" altLang="ru-RU" sz="2400" dirty="0">
                <a:solidFill>
                  <a:srgbClr val="000000"/>
                </a:solidFill>
                <a:latin typeface="Arial" charset="0"/>
              </a:rPr>
              <a:t> техника презентации и коммуникации;</a:t>
            </a:r>
          </a:p>
          <a:p>
            <a:pPr algn="l">
              <a:lnSpc>
                <a:spcPct val="150000"/>
              </a:lnSpc>
              <a:buClr>
                <a:srgbClr val="800080"/>
              </a:buClr>
              <a:buFont typeface="Wingdings" pitchFamily="2" charset="2"/>
              <a:buChar char="§"/>
              <a:tabLst>
                <a:tab pos="227013" algn="l"/>
              </a:tabLst>
            </a:pPr>
            <a:r>
              <a:rPr lang="ru-RU" altLang="ru-RU" sz="2400" dirty="0">
                <a:solidFill>
                  <a:srgbClr val="000000"/>
                </a:solidFill>
                <a:latin typeface="Arial" charset="0"/>
              </a:rPr>
              <a:t> обслуживание поставщиков и покупателей; </a:t>
            </a:r>
          </a:p>
          <a:p>
            <a:pPr algn="l">
              <a:lnSpc>
                <a:spcPct val="150000"/>
              </a:lnSpc>
              <a:buClr>
                <a:srgbClr val="800080"/>
              </a:buClr>
              <a:buFont typeface="Wingdings" pitchFamily="2" charset="2"/>
              <a:buChar char="§"/>
              <a:tabLst>
                <a:tab pos="227013" algn="l"/>
              </a:tabLst>
            </a:pPr>
            <a:r>
              <a:rPr lang="ru-RU" altLang="ru-RU" sz="24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altLang="ru-RU" sz="2400" dirty="0" smtClean="0">
                <a:solidFill>
                  <a:srgbClr val="000000"/>
                </a:solidFill>
                <a:latin typeface="Arial" charset="0"/>
              </a:rPr>
              <a:t>бухгалтерский учет;</a:t>
            </a:r>
            <a:endParaRPr lang="ru-RU" altLang="ru-RU" sz="2400" dirty="0">
              <a:solidFill>
                <a:srgbClr val="000000"/>
              </a:solidFill>
              <a:latin typeface="Arial" charset="0"/>
            </a:endParaRPr>
          </a:p>
          <a:p>
            <a:pPr algn="l">
              <a:lnSpc>
                <a:spcPct val="150000"/>
              </a:lnSpc>
              <a:buClr>
                <a:srgbClr val="800080"/>
              </a:buClr>
              <a:buFont typeface="Wingdings" pitchFamily="2" charset="2"/>
              <a:buChar char="§"/>
              <a:tabLst>
                <a:tab pos="227013" algn="l"/>
              </a:tabLst>
            </a:pPr>
            <a:r>
              <a:rPr lang="ru-RU" altLang="ru-RU" sz="2400" dirty="0">
                <a:solidFill>
                  <a:srgbClr val="000000"/>
                </a:solidFill>
                <a:latin typeface="Arial" charset="0"/>
              </a:rPr>
              <a:t> расчёт заработной платы;</a:t>
            </a:r>
          </a:p>
          <a:p>
            <a:pPr algn="l">
              <a:lnSpc>
                <a:spcPct val="150000"/>
              </a:lnSpc>
              <a:buClr>
                <a:srgbClr val="800080"/>
              </a:buClr>
              <a:buFont typeface="Wingdings" pitchFamily="2" charset="2"/>
              <a:buChar char="§"/>
              <a:tabLst>
                <a:tab pos="227013" algn="l"/>
              </a:tabLst>
            </a:pPr>
            <a:r>
              <a:rPr lang="ru-RU" altLang="ru-RU" sz="2400" dirty="0">
                <a:solidFill>
                  <a:srgbClr val="000000"/>
                </a:solidFill>
                <a:latin typeface="Arial" charset="0"/>
              </a:rPr>
              <a:t> проведение банковских </a:t>
            </a:r>
            <a:r>
              <a:rPr lang="ru-RU" altLang="ru-RU" sz="2400" dirty="0" smtClean="0">
                <a:solidFill>
                  <a:srgbClr val="000000"/>
                </a:solidFill>
                <a:latin typeface="Arial" charset="0"/>
              </a:rPr>
              <a:t>операций</a:t>
            </a:r>
            <a:endParaRPr lang="ru-RU" altLang="ru-RU" sz="2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Прямоугольник 3"/>
          <p:cNvSpPr>
            <a:spLocks noChangeArrowheads="1"/>
          </p:cNvSpPr>
          <p:nvPr/>
        </p:nvSpPr>
        <p:spPr bwMode="auto">
          <a:xfrm>
            <a:off x="2018268" y="214290"/>
            <a:ext cx="831853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800" b="1" dirty="0" smtClean="0">
                <a:solidFill>
                  <a:srgbClr val="006666"/>
                </a:solidFill>
                <a:latin typeface="Georgia" pitchFamily="18" charset="0"/>
                <a:ea typeface="+mj-ea"/>
                <a:cs typeface="+mj-cs"/>
              </a:rPr>
              <a:t>Виды деятельности учащихся</a:t>
            </a:r>
          </a:p>
          <a:p>
            <a:pPr algn="ctr"/>
            <a:r>
              <a:rPr lang="ru-RU" altLang="ru-RU" sz="2800" b="1" dirty="0" smtClean="0">
                <a:solidFill>
                  <a:srgbClr val="006666"/>
                </a:solidFill>
                <a:latin typeface="Georgia" pitchFamily="18" charset="0"/>
                <a:ea typeface="+mj-ea"/>
                <a:cs typeface="+mj-cs"/>
              </a:rPr>
              <a:t> в учебной фирме</a:t>
            </a:r>
          </a:p>
        </p:txBody>
      </p:sp>
      <p:pic>
        <p:nvPicPr>
          <p:cNvPr id="6" name="Picture 7" descr="P62500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90547" y="4084005"/>
            <a:ext cx="2898527" cy="21748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831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1419</TotalTime>
  <Words>461</Words>
  <Application>Microsoft Office PowerPoint</Application>
  <PresentationFormat>Широкоэкранный</PresentationFormat>
  <Paragraphs>130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Georgia</vt:lpstr>
      <vt:lpstr>Wingdings</vt:lpstr>
      <vt:lpstr>Тема Office</vt:lpstr>
      <vt:lpstr>Формирование предпринимательских компетенций школьников и студентов через образовательную технологию «Учебная фирма»</vt:lpstr>
      <vt:lpstr>Презентация PowerPoint</vt:lpstr>
      <vt:lpstr>Почему   УЧЕБНАЯ?</vt:lpstr>
      <vt:lpstr>Общие компетенции</vt:lpstr>
      <vt:lpstr>Презентация PowerPoint</vt:lpstr>
      <vt:lpstr>Как осуществляется работа  учебной фирмы?</vt:lpstr>
      <vt:lpstr>В каких формах можно организовать работу Учебной фирмы?</vt:lpstr>
      <vt:lpstr>Организационная структура  УФ</vt:lpstr>
      <vt:lpstr>Презентация PowerPoint</vt:lpstr>
      <vt:lpstr>Презентация PowerPoint</vt:lpstr>
    </vt:vector>
  </TitlesOfParts>
  <Company>Image&amp;Matros ®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Фестиваль финансовых идей: старт в будущую профессию</dc:title>
  <dc:creator>Image&amp;Matros ®</dc:creator>
  <cp:lastModifiedBy>Бармина О.В.</cp:lastModifiedBy>
  <cp:revision>26</cp:revision>
  <dcterms:created xsi:type="dcterms:W3CDTF">2020-12-04T07:10:36Z</dcterms:created>
  <dcterms:modified xsi:type="dcterms:W3CDTF">2020-12-08T08:09:39Z</dcterms:modified>
</cp:coreProperties>
</file>