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17"/>
  </p:notesMasterIdLst>
  <p:sldIdLst>
    <p:sldId id="372" r:id="rId2"/>
    <p:sldId id="408" r:id="rId3"/>
    <p:sldId id="409" r:id="rId4"/>
    <p:sldId id="412" r:id="rId5"/>
    <p:sldId id="404" r:id="rId6"/>
    <p:sldId id="411" r:id="rId7"/>
    <p:sldId id="416" r:id="rId8"/>
    <p:sldId id="422" r:id="rId9"/>
    <p:sldId id="417" r:id="rId10"/>
    <p:sldId id="418" r:id="rId11"/>
    <p:sldId id="419" r:id="rId12"/>
    <p:sldId id="420" r:id="rId13"/>
    <p:sldId id="415" r:id="rId14"/>
    <p:sldId id="405" r:id="rId15"/>
    <p:sldId id="388" r:id="rId16"/>
  </p:sldIdLst>
  <p:sldSz cx="12192000" cy="6858000"/>
  <p:notesSz cx="9866313" cy="6735763"/>
  <p:embeddedFontLst>
    <p:embeddedFont>
      <p:font typeface="Phenomena" panose="020B0604020202020204" charset="-52"/>
      <p:regular r:id="rId18"/>
    </p:embeddedFont>
    <p:embeddedFont>
      <p:font typeface="Muller Bold" charset="-52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henomena Bold" panose="00000800000000000000" charset="-52"/>
      <p:bold r:id="rId26"/>
    </p:embeddedFont>
    <p:embeddedFont>
      <p:font typeface="Microsoft Sans Serif" panose="020B0604020202020204" pitchFamily="34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Muller Light" charset="-52"/>
      <p:regular r:id="rId32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5246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B08D4C"/>
    <a:srgbClr val="B89552"/>
    <a:srgbClr val="E3CE84"/>
    <a:srgbClr val="C7AC66"/>
    <a:srgbClr val="D4BB73"/>
    <a:srgbClr val="C2A560"/>
    <a:srgbClr val="BB9C59"/>
    <a:srgbClr val="CDB36C"/>
    <a:srgbClr val="DE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128" autoAdjust="0"/>
  </p:normalViewPr>
  <p:slideViewPr>
    <p:cSldViewPr>
      <p:cViewPr varScale="1">
        <p:scale>
          <a:sx n="118" d="100"/>
          <a:sy n="118" d="100"/>
        </p:scale>
        <p:origin x="132" y="114"/>
      </p:cViewPr>
      <p:guideLst>
        <p:guide orient="horz" pos="4156"/>
        <p:guide pos="5246"/>
        <p:guide/>
        <p:guide pos="7514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Кластеризация системы по уровню вхождения в проект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E0-4E1C-908A-EFB1CCDE078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E0-4E1C-908A-EFB1CCDE078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E0-4E1C-908A-EFB1CCDE078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E0-4E1C-908A-EFB1CCDE0785}"/>
              </c:ext>
            </c:extLst>
          </c:dPt>
          <c:cat>
            <c:strRef>
              <c:f>Лист1!$A$2:$A$5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192</c:v>
                </c:pt>
                <c:pt idx="2">
                  <c:v>404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E0-4E1C-908A-EFB1CCDE0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советника директора по воспитанию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F0-4403-A934-0559FE0C10E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F0-4403-A934-0559FE0C10E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F0-4403-A934-0559FE0C10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3" y="1"/>
            <a:ext cx="2415490" cy="493716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157431" y="1"/>
            <a:ext cx="2415490" cy="493716"/>
          </a:xfrm>
          <a:prstGeom prst="rect">
            <a:avLst/>
          </a:prstGeom>
        </p:spPr>
        <p:txBody>
          <a:bodyPr vert="horz" lIns="90753" tIns="45377" rIns="90753" bIns="45377" rtlCol="0"/>
          <a:lstStyle>
            <a:lvl1pPr algn="r">
              <a:defRPr sz="1200"/>
            </a:lvl1pPr>
          </a:lstStyle>
          <a:p>
            <a:pPr>
              <a:defRPr/>
            </a:pPr>
            <a:fld id="{D9E4E283-DF66-420F-8116-5F75B3E8C35B}" type="datetimeFigureOut">
              <a:rPr lang="ru-RU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65100" y="1228725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3" tIns="45377" rIns="90753" bIns="45377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557422" y="4735568"/>
            <a:ext cx="4459368" cy="3874554"/>
          </a:xfrm>
          <a:prstGeom prst="rect">
            <a:avLst/>
          </a:prstGeom>
        </p:spPr>
        <p:txBody>
          <a:bodyPr vert="horz" lIns="90753" tIns="45377" rIns="90753" bIns="45377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3" y="9346427"/>
            <a:ext cx="2415490" cy="493714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157431" y="9346427"/>
            <a:ext cx="2415490" cy="493714"/>
          </a:xfrm>
          <a:prstGeom prst="rect">
            <a:avLst/>
          </a:prstGeom>
        </p:spPr>
        <p:txBody>
          <a:bodyPr vert="horz" lIns="90753" tIns="45377" rIns="90753" bIns="45377" rtlCol="0" anchor="b"/>
          <a:lstStyle>
            <a:lvl1pPr algn="r">
              <a:defRPr sz="1200"/>
            </a:lvl1pPr>
          </a:lstStyle>
          <a:p>
            <a:pPr>
              <a:defRPr/>
            </a:pPr>
            <a:fld id="{C543A663-DA2A-4C8A-9DF3-9C9C1635D9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7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99793-90D7-5C41-B825-D0F0403F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1BA7A9-8E37-9442-975A-59B02AA7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645A90-243E-894C-B7E5-4263AC7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99FFDF-594F-BC40-B219-459648A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173887-53DD-6448-B2E9-CBBB7EF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79C376-08ED-9A4C-BF71-26568C7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4D8150-C91C-244C-8DD6-0D0E5DF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D14F29-6E99-3245-9126-31D456F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C69098-94D1-374C-BD61-3388B97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45D988-B062-B94A-895A-F4078B6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5BAA7F-371C-8340-B39F-A9F0A1AC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3DF874-4458-6A4F-9E7A-01FD8779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490515-0BB0-A747-BDF8-EE36AE0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1209D9-EAFF-9540-94B2-80308567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E636C9-4EF3-FE4B-AF7A-FE9462E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72520" y="71280"/>
            <a:ext cx="10017720" cy="13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181818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10794600" cy="434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01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695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5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DB717-3E7C-DA4C-A209-93EDA34E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524189-8525-9546-9824-119047F0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8A83DC-F190-B843-996C-84CC8CF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E3F136-C331-F846-8C8F-1C320FB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2AA05A-969E-BE49-B6FC-6D3BB0DD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51665-45C5-A74A-90A8-E8EE284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D41CC2-CB68-DD48-B956-32A631F7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0CB13E-35D1-824E-96F6-BFC806A5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24ADAA-7FDD-054A-A693-469236F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4B7D0B-F048-B740-AD83-3386849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5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D91128-E21B-A04E-AC9D-AA253E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2322CB-97A3-124A-AD9C-50A63242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9709F3-1C4A-AA4D-B5FD-B83E098B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DDBE1D-ACB4-D049-96D8-C3DEB0F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A53DEE-1068-CE4D-8DED-DBBA607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FCE617-84EE-C44E-82CE-123A7B1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25DB0-7BFD-474E-BEB4-08BB0FB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75FC3E-4C50-0441-844E-181B57F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213F9FC-BFBC-094E-B256-07E6B755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2ACB45-98CC-634A-AB68-A8BA596F8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725193-2E72-2147-B399-D3E2A8B1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8F504A9-B854-4644-B77B-8A21755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EB7D2B-DC99-F54E-8351-29A25CF2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141CC4-A5A2-5F4F-A755-BFAD0FC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324CD-C323-204A-8877-30EA152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D46BFE9-6331-D644-B75E-A5BD13B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9824931-CA8A-DF47-905F-07C5CA8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24C2B4-A684-3E43-8092-28FFAB1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6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BAC74B9-0BF9-3844-87F0-675E77B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1103C8B-D9D1-2E40-927B-AE7AB47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61E4D5-30B1-A44E-BA63-0E56806D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0A14C-F443-3D4A-B574-F620FC8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72C99F-60FA-D84E-AE7A-957D594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A2B38A-DD52-CC4C-ACCE-11AF020B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CA3203-E981-0545-A2ED-47D054A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20FEA8-A5AF-0047-83BD-DC7C70B3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7AFB01-6387-1D4B-B84B-459EC793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19599-A242-DE49-B65A-496ECC3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E02507C-607F-1844-BAEF-E68CD878F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3D2B51-DCDA-D242-ABB0-EB9F962E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360E74-63A5-7147-8A61-0C313A0C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722820-6302-814F-8250-F949A81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B74C7F-E51E-DC4A-8BE9-B5905A4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209F9-9562-5448-9D1B-E111E4F6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D04E47-98EE-1442-A21D-AEF7C908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7DC62-CE18-BD47-9E7C-46C8FE34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A74D8A-CF7A-B945-99CD-F47A9700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FD02FD-8C9E-8443-8316-784C0E4F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ictioko.ru/learning-events/cycle-webinars-fgis-my-schoo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JTt83OjqpWNMpR4EmTU/qCEN4Jwl/beFAX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eaa@iro22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ro22.ru/home/fgos-funkcionalnaja-gramotnos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23699C75-E849-BFBE-7CF2-4F03FE8DF2E8}"/>
              </a:ext>
            </a:extLst>
          </p:cNvPr>
          <p:cNvSpPr/>
          <p:nvPr/>
        </p:nvSpPr>
        <p:spPr>
          <a:xfrm>
            <a:off x="-168265" y="2193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gradFill>
            <a:gsLst>
              <a:gs pos="22000">
                <a:srgbClr val="E3CE84"/>
              </a:gs>
              <a:gs pos="62000">
                <a:srgbClr val="C9AE68"/>
              </a:gs>
              <a:gs pos="100000">
                <a:srgbClr val="AF8C4B"/>
              </a:gs>
            </a:gsLst>
            <a:lin ang="5400000" scaled="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sz="1600">
              <a:solidFill>
                <a:srgbClr val="5E5E5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1" name="Фигура"/>
          <p:cNvSpPr/>
          <p:nvPr/>
        </p:nvSpPr>
        <p:spPr>
          <a:xfrm>
            <a:off x="-768469" y="-91239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4" name="On-trade драйвер продаж"/>
          <p:cNvSpPr txBox="1"/>
          <p:nvPr/>
        </p:nvSpPr>
        <p:spPr>
          <a:xfrm>
            <a:off x="-44859" y="2196349"/>
            <a:ext cx="8086967" cy="293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4800" b="1" dirty="0">
              <a:solidFill>
                <a:schemeClr val="bg1"/>
              </a:solidFill>
              <a:latin typeface="Phenomena Bold" pitchFamily="2" charset="0"/>
              <a:sym typeface="Muller Bold"/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800" b="1" dirty="0">
                <a:solidFill>
                  <a:schemeClr val="bg1"/>
                </a:solidFill>
                <a:latin typeface="Phenomena Bold" pitchFamily="2" charset="0"/>
                <a:sym typeface="Muller Bold"/>
              </a:rPr>
              <a:t>«ШКОЛА МИНПРОСВЕЩЕНИЯ РОССИИ»: развитие региональной системы образования в контексте реализации проекта</a:t>
            </a:r>
          </a:p>
        </p:txBody>
      </p:sp>
      <p:sp>
        <p:nvSpPr>
          <p:cNvPr id="255" name="Динамика продаж по каналам"/>
          <p:cNvSpPr txBox="1"/>
          <p:nvPr/>
        </p:nvSpPr>
        <p:spPr>
          <a:xfrm>
            <a:off x="335361" y="3901509"/>
            <a:ext cx="6920346" cy="494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3600" kern="0" spc="70" dirty="0">
              <a:solidFill>
                <a:schemeClr val="bg1"/>
              </a:solidFill>
              <a:latin typeface="Phenomena" pitchFamily="2" charset="0"/>
              <a:sym typeface="Muller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9" y="522622"/>
            <a:ext cx="968231" cy="10801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219F80-A561-A1C2-408B-D7C9B81CB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" y="178573"/>
            <a:ext cx="2193310" cy="1165196"/>
          </a:xfrm>
          <a:prstGeom prst="rect">
            <a:avLst/>
          </a:prstGeom>
        </p:spPr>
      </p:pic>
      <p:sp>
        <p:nvSpPr>
          <p:cNvPr id="16" name="Номер слайда 5"/>
          <p:cNvSpPr txBox="1">
            <a:spLocks/>
          </p:cNvSpPr>
          <p:nvPr/>
        </p:nvSpPr>
        <p:spPr>
          <a:xfrm>
            <a:off x="9269158" y="6338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henomena" panose="020B0604020202020204" charset="-52"/>
              </a:rPr>
              <a:t>2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4"/>
          <a:srcRect t="22745" b="23016"/>
          <a:stretch>
            <a:fillRect/>
          </a:stretch>
        </p:blipFill>
        <p:spPr bwMode="auto">
          <a:xfrm>
            <a:off x="10462355" y="2348880"/>
            <a:ext cx="1504880" cy="8162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260648"/>
            <a:ext cx="1897604" cy="1604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405" y="1806464"/>
            <a:ext cx="1539344" cy="14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07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Ключевое условие </a:t>
            </a:r>
          </a:p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«Учитель. Школьная команда»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781" y="2053014"/>
            <a:ext cx="4935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Развитие системы наставничества (положение о наставничестве, дорожная карта его реализации, приказы)</a:t>
            </a:r>
          </a:p>
          <a:p>
            <a:endParaRPr lang="ru-RU" sz="16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Наличие методических объединений / кафедр / методических советов учителей</a:t>
            </a:r>
          </a:p>
          <a:p>
            <a:endParaRPr lang="ru-RU" sz="16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Наличие методических объединений / кафедр / методических советов классных руководителей</a:t>
            </a:r>
          </a:p>
          <a:p>
            <a:endParaRPr lang="ru-RU" sz="16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30739" y="2252269"/>
            <a:ext cx="52673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1. Муниципальным органам управления образованием: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взять на контроль нормативно-правовое обеспечение реализации целевой модели наставничества;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организовать работу наставнических пар школ (базовая школа – малокомплектная школа);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включать педагогов малокомплектных школ в деятельность муниципальных методических объединений.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2. Выявление и распространение лучших управленческих практик.</a:t>
            </a:r>
          </a:p>
          <a:p>
            <a:pPr algn="just"/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3. Организация стажерских практик на базе школ-участников проекта (Приказ КАУ ДПО «АИРО им. А.М.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Топорова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» от 21.03.2023 № 60 «О проведении стажерских практик в рамках проекта «Школа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Минпросвещения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России»). </a:t>
            </a:r>
          </a:p>
          <a:p>
            <a:pPr algn="just"/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2" y="2134314"/>
            <a:ext cx="458445" cy="45844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5" y="2848412"/>
            <a:ext cx="458445" cy="4584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2" y="3529380"/>
            <a:ext cx="458445" cy="45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1172437"/>
            <a:ext cx="911216" cy="911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482" y="4149080"/>
            <a:ext cx="3312367" cy="2664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1270407"/>
            <a:ext cx="326773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3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Ключевое условие «Школьный климат»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61138" y="1256987"/>
            <a:ext cx="30873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Региональные меры по преодолению дефицита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417" y="2297595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Наличие в общеобразовательной организации педагога- психолога</a:t>
            </a:r>
          </a:p>
          <a:p>
            <a:endParaRPr lang="ru-RU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Доля обучающихся общеобразовательных организаций, принявших  участие в социально-психологическом тестировании на выявление рисков употребления наркотических средств и психотропных веществ, в общей численности обучающихся общеобразовательных организаций, которые могли  принять участие в данном тестировании</a:t>
            </a:r>
          </a:p>
          <a:p>
            <a:endParaRPr lang="ru-RU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56040" y="2120283"/>
            <a:ext cx="554461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Реализация региональной концепции сетевой психологической службы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139898" y="1016421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6" y="2252270"/>
            <a:ext cx="458445" cy="45844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0" y="4004753"/>
            <a:ext cx="458445" cy="45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1172437"/>
            <a:ext cx="911216" cy="911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131" y="2924944"/>
            <a:ext cx="3703662" cy="23762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BF896E-CF09-911A-5811-63029F852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00" b="3800"/>
          <a:stretch/>
        </p:blipFill>
        <p:spPr>
          <a:xfrm>
            <a:off x="8469395" y="4933049"/>
            <a:ext cx="3703661" cy="192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Ключевое условие </a:t>
            </a:r>
          </a:p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«Образовательная среда»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61137" y="1256987"/>
            <a:ext cx="395148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Меры по преодолению дефицита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2297595"/>
            <a:ext cx="4935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Использование федеральной государственной информационной системы «Моя  школа», в том числе верифицированного цифрового образовательного контента, при  реализации основных общеобразовательных программ  в соответствии с Методическими рекомендациями Федерального  института цифровой трансформации в сфере образования</a:t>
            </a:r>
          </a:p>
          <a:p>
            <a:endParaRPr lang="ru-RU" sz="16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00057" y="2120283"/>
            <a:ext cx="51125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КАУ ДПО «</a:t>
            </a:r>
            <a:r>
              <a:rPr lang="ru-RU" sz="1600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АИЦТиОКО</a:t>
            </a:r>
            <a:r>
              <a:rPr lang="ru-RU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имени О.Р. Львова» - регионального координатора внедрения платформы ФГИС «Моя школа» в Алтайском крае.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Цикл </a:t>
            </a:r>
            <a:r>
              <a:rPr lang="ru-RU" sz="1600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вебинаров</a:t>
            </a:r>
            <a:r>
              <a:rPr lang="ru-RU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«Основные вопросы внедрения ФГИС «Моя школа»: </a:t>
            </a:r>
            <a:r>
              <a:rPr lang="en-US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  <a:hlinkClick r:id="rId2"/>
              </a:rPr>
              <a:t>https://aictioko.ru/learning-events/cycle-webinars-fgis-my-school/</a:t>
            </a:r>
            <a:r>
              <a:rPr lang="ru-RU" sz="1600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6" y="1199809"/>
            <a:ext cx="1018071" cy="1018071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2822755" y="38823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9416" y="5085184"/>
            <a:ext cx="4844093" cy="125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 российские школы с 1 января 2023 года подключаются к федеральной государственной информационной системе (ФГИС) “Моя школа”, на базе которой размещены сервисы для поддержки обучения и верифицированный образовательный контент.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179" y="4438508"/>
            <a:ext cx="2896458" cy="17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8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41980"/>
            <a:ext cx="12173056" cy="480131"/>
          </a:xfrm>
        </p:spPr>
        <p:txBody>
          <a:bodyPr wrap="square">
            <a:spAutoFit/>
          </a:bodyPr>
          <a:lstStyle/>
          <a:p>
            <a:pPr algn="ctr"/>
            <a:r>
              <a:rPr lang="ru-RU" sz="28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Реализация проекта в 2023 – 2024 учебном году: фокусы внимания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79576" y="1844824"/>
            <a:ext cx="288032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Объективность </a:t>
            </a:r>
            <a:r>
              <a:rPr lang="ru-RU" sz="1600" dirty="0"/>
              <a:t>оценки текущего уровня организации (недопустимо снижение уровня в рамках федеральной диагностики)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84032" y="1844824"/>
            <a:ext cx="288032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сетевого взаимодействия вокруг ресурсных организаций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76378" y="4195936"/>
            <a:ext cx="2883518" cy="175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управленческих механизмов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384032" y="4195936"/>
            <a:ext cx="2880320" cy="175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Индивидуальный</a:t>
            </a:r>
          </a:p>
          <a:p>
            <a:pPr algn="ctr"/>
            <a:r>
              <a:rPr lang="ru-RU" dirty="0"/>
              <a:t>маршрут</a:t>
            </a:r>
          </a:p>
          <a:p>
            <a:pPr algn="ctr"/>
            <a:r>
              <a:rPr lang="ru-RU" dirty="0"/>
              <a:t>сопровождения</a:t>
            </a:r>
          </a:p>
          <a:p>
            <a:pPr algn="ctr"/>
            <a:r>
              <a:rPr lang="ru-RU" dirty="0"/>
              <a:t>развития</a:t>
            </a:r>
          </a:p>
          <a:p>
            <a:pPr algn="ctr"/>
            <a:r>
              <a:rPr lang="ru-RU" dirty="0"/>
              <a:t>образовательной</a:t>
            </a:r>
          </a:p>
          <a:p>
            <a:pPr algn="ctr"/>
            <a:r>
              <a:rPr lang="ru-RU" dirty="0"/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95682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-1"/>
            <a:ext cx="12192000" cy="1569735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6315" y="-8626"/>
            <a:ext cx="12192000" cy="1432138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336" y="248779"/>
            <a:ext cx="11888216" cy="1089529"/>
          </a:xfrm>
        </p:spPr>
        <p:txBody>
          <a:bodyPr wrap="square">
            <a:spAutoFit/>
          </a:bodyPr>
          <a:lstStyle/>
          <a:p>
            <a:pPr algn="ctr"/>
            <a:r>
              <a:rPr lang="ru-RU" sz="36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ЧАТ ДЛЯ МУНИЦИПАЛЬНЫХ ОТВЕТСТВЕННЫХ </a:t>
            </a:r>
            <a:br>
              <a:rPr lang="ru-RU" sz="36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</a:br>
            <a:r>
              <a:rPr lang="ru-RU" sz="36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ПО РЕАЛИЗАЦИИ ПРОЕКТА «ШКОЛА МИНПРОСВЕЩЕНИЯ РОССИИ»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92BD7DB-2B5E-E0A7-8F6E-2C2AC2D1D466}"/>
              </a:ext>
            </a:extLst>
          </p:cNvPr>
          <p:cNvSpPr txBox="1"/>
          <p:nvPr/>
        </p:nvSpPr>
        <p:spPr>
          <a:xfrm>
            <a:off x="911424" y="5877272"/>
            <a:ext cx="106722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kern="1200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Информирование о реализации проекта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800" b="1" kern="1200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696799"/>
            <a:ext cx="4032448" cy="37648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7648" y="5391730"/>
            <a:ext cx="7401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1200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3"/>
              </a:rPr>
              <a:t>https://sferum.ru/?p=messages&amp;join=JTt83OjqpWNMpR4EmTU/qCEN4Jwl/beFAXI</a:t>
            </a:r>
            <a:r>
              <a:rPr lang="en-US" b="1" kern="1200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77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3B3F176-3B1D-95AB-1ECD-C9066B19047D}"/>
              </a:ext>
            </a:extLst>
          </p:cNvPr>
          <p:cNvSpPr/>
          <p:nvPr/>
        </p:nvSpPr>
        <p:spPr>
          <a:xfrm>
            <a:off x="-6419926" y="-610681"/>
            <a:ext cx="9662024" cy="9662024"/>
          </a:xfrm>
          <a:prstGeom prst="ellipse">
            <a:avLst/>
          </a:prstGeom>
          <a:gradFill flip="none" rotWithShape="1">
            <a:gsLst>
              <a:gs pos="41000">
                <a:srgbClr val="E3CE84"/>
              </a:gs>
              <a:gs pos="69000">
                <a:srgbClr val="C9AE68"/>
              </a:gs>
              <a:gs pos="100000">
                <a:srgbClr val="AF8C4B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51217" y="2564904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6001344" y="-171400"/>
            <a:ext cx="8783462" cy="8783462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5" name="Выбирайте аудиторию…"/>
          <p:cNvSpPr txBox="1"/>
          <p:nvPr/>
        </p:nvSpPr>
        <p:spPr>
          <a:xfrm>
            <a:off x="6014179" y="2727964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1" kern="0" spc="39" dirty="0">
                <a:solidFill>
                  <a:srgbClr val="B08D4C"/>
                </a:solidFill>
                <a:latin typeface="Phenomena" panose="020B0604020202020204" charset="0"/>
                <a:ea typeface="Arial"/>
                <a:cs typeface="Phenomena" panose="020B0604020202020204" charset="0"/>
                <a:sym typeface="Arial"/>
              </a:rPr>
              <a:t>Электронная почта</a:t>
            </a:r>
            <a:endParaRPr sz="2800" b="1" kern="0" spc="39" dirty="0">
              <a:solidFill>
                <a:srgbClr val="B08D4C"/>
              </a:solidFill>
              <a:latin typeface="Phenomena" panose="020B0604020202020204" charset="0"/>
              <a:ea typeface="Arial"/>
              <a:cs typeface="Phenomena" panose="020B0604020202020204" charset="0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4179" y="3261443"/>
            <a:ext cx="3546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>
                <a:solidFill>
                  <a:srgbClr val="002060"/>
                </a:solidFill>
                <a:latin typeface="Phenomena" panose="020B0604020202020204" charset="0"/>
                <a:cs typeface="Phenomena" panose="020B0604020202020204" charset="0"/>
                <a:sym typeface="Arial"/>
                <a:hlinkClick r:id="rId2"/>
              </a:rPr>
              <a:t>eaa@iro22.ru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sym typeface="Arial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37" y="2832055"/>
            <a:ext cx="807633" cy="807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179" y="1527938"/>
            <a:ext cx="341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Елютина Алла Александровна </a:t>
            </a:r>
          </a:p>
          <a:p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тел.: +7 (3852) 555-897, доб. 1003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1984" y="80335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B08D4C"/>
                </a:solidFill>
                <a:latin typeface="Phenomena" panose="020B0604020202020204" charset="0"/>
                <a:cs typeface="Phenomena" panose="020B0604020202020204" charset="0"/>
              </a:rPr>
              <a:t>Региональный ответственный:</a:t>
            </a:r>
            <a:endParaRPr lang="en-US" sz="2800" b="1" dirty="0">
              <a:solidFill>
                <a:srgbClr val="B08D4C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9147" y="803352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845" y="1032299"/>
            <a:ext cx="917683" cy="9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-4626866" y="-892035"/>
            <a:ext cx="8930101" cy="8930101"/>
          </a:xfrm>
          <a:prstGeom prst="ellipse">
            <a:avLst/>
          </a:prstGeom>
          <a:noFill/>
          <a:ln w="38100" cap="rnd">
            <a:solidFill>
              <a:srgbClr val="D4BB73"/>
            </a:solidFill>
            <a:prstDash val="sysDot"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78A6439-0EA9-1D58-28DE-C9E2134CBA61}"/>
              </a:ext>
            </a:extLst>
          </p:cNvPr>
          <p:cNvSpPr/>
          <p:nvPr/>
        </p:nvSpPr>
        <p:spPr>
          <a:xfrm>
            <a:off x="361152" y="1513800"/>
            <a:ext cx="3260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УЧАСТНИКИ</a:t>
            </a:r>
            <a:endParaRPr lang="ru-RU" sz="2800" b="1" kern="1200" dirty="0">
              <a:solidFill>
                <a:srgbClr val="B89552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1200" y="1738238"/>
            <a:ext cx="5997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самодиагностике приняли участие </a:t>
            </a:r>
            <a:r>
              <a:rPr lang="ru-RU" sz="2800" b="1" dirty="0">
                <a:solidFill>
                  <a:srgbClr val="002060"/>
                </a:solidFill>
              </a:rPr>
              <a:t>629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общеобразовательных организаций Алтайского края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8880"/>
            <a:ext cx="12173056" cy="646331"/>
          </a:xfrm>
        </p:spPr>
        <p:txBody>
          <a:bodyPr wrap="square">
            <a:spAutoFit/>
          </a:bodyPr>
          <a:lstStyle/>
          <a:p>
            <a:pPr algn="ctr"/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 УЧАСТНИКИ САМОДИАГНОСТИКИ 2023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4" y="1775410"/>
            <a:ext cx="575955" cy="5703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2" y="3975079"/>
            <a:ext cx="575955" cy="57032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75920" y="5229200"/>
            <a:ext cx="4450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Phenomena" panose="020B0604020202020204" charset="-52"/>
                <a:ea typeface="Verdana" panose="020B0604030504040204" pitchFamily="34" charset="0"/>
              </a:rPr>
              <a:t>НЕ ПОДАЛИ РЕЗУЛЬТАТЫ САМОДИАГНОСТИКИ:</a:t>
            </a:r>
            <a:r>
              <a:rPr lang="ru-RU" sz="2000" b="1" dirty="0">
                <a:solidFill>
                  <a:srgbClr val="002060"/>
                </a:solidFill>
                <a:latin typeface="Phenomena" panose="020B0604020202020204" charset="-52"/>
                <a:ea typeface="Verdana" panose="020B0604030504040204" pitchFamily="34" charset="0"/>
              </a:rPr>
              <a:t> 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Phenomena" panose="020B0604020202020204" charset="-52"/>
                <a:ea typeface="Verdana" panose="020B0604030504040204" pitchFamily="34" charset="0"/>
              </a:rPr>
              <a:t>Хабарский</a:t>
            </a:r>
            <a:r>
              <a:rPr lang="ru-RU" sz="2000" b="1" dirty="0">
                <a:solidFill>
                  <a:srgbClr val="002060"/>
                </a:solidFill>
                <a:latin typeface="Phenomena" panose="020B0604020202020204" charset="-52"/>
                <a:ea typeface="Verdana" panose="020B0604030504040204" pitchFamily="34" charset="0"/>
              </a:rPr>
              <a:t> район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63859" y="2962348"/>
            <a:ext cx="650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</a:t>
            </a:r>
            <a:r>
              <a:rPr lang="ru-RU" sz="2800" b="1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r>
              <a:rPr lang="ru-RU" sz="2000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муниципальных образований края </a:t>
            </a:r>
          </a:p>
        </p:txBody>
      </p:sp>
      <p:pic>
        <p:nvPicPr>
          <p:cNvPr id="22" name="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432" y="2646402"/>
            <a:ext cx="2016224" cy="2017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3" y="2877094"/>
            <a:ext cx="575955" cy="5703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85" y="5253091"/>
            <a:ext cx="573074" cy="5730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63859" y="4029406"/>
            <a:ext cx="650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15 июня (включительно) представили результаты самодиагностики </a:t>
            </a:r>
            <a:r>
              <a:rPr lang="ru-RU" sz="2800" b="1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ru-RU" sz="2000" dirty="0">
                <a:solidFill>
                  <a:srgbClr val="1B32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муниципальных образований края</a:t>
            </a:r>
          </a:p>
        </p:txBody>
      </p:sp>
    </p:spTree>
    <p:extLst>
      <p:ext uri="{BB962C8B-B14F-4D97-AF65-F5344CB8AC3E}">
        <p14:creationId xmlns:p14="http://schemas.microsoft.com/office/powerpoint/2010/main" val="167240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33C5C1-7485-36C5-75A6-A15B6A57A79C}"/>
              </a:ext>
            </a:extLst>
          </p:cNvPr>
          <p:cNvSpPr txBox="1"/>
          <p:nvPr/>
        </p:nvSpPr>
        <p:spPr>
          <a:xfrm>
            <a:off x="1487489" y="1268760"/>
            <a:ext cx="13969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400" b="1" noProof="0" dirty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БАЗОВЫЙ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92BD7DB-2B5E-E0A7-8F6E-2C2AC2D1D466}"/>
              </a:ext>
            </a:extLst>
          </p:cNvPr>
          <p:cNvSpPr txBox="1"/>
          <p:nvPr/>
        </p:nvSpPr>
        <p:spPr>
          <a:xfrm>
            <a:off x="1487489" y="1694677"/>
            <a:ext cx="1000911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rgbClr val="1B3281"/>
                </a:solidFill>
              </a:rPr>
              <a:t>Достижение базового уровня предполагает соблюдение обязательных минимальных требований к обеспечению условий образовательной деятельности, организации образовательного процесса и качеству его результатов</a:t>
            </a:r>
            <a:r>
              <a:rPr lang="ru-RU" dirty="0"/>
              <a:t>.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11153" y="3394489"/>
            <a:ext cx="978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B3281"/>
                </a:solidFill>
              </a:rPr>
              <a:t>Достижение среднего уровня предполагает обеспечение обязательных минимальных и повышенных требований к условиям образовательной деятельности, организации образовательного процесса и качеству его результатов.</a:t>
            </a:r>
            <a:endParaRPr lang="ru-RU" b="1" dirty="0">
              <a:solidFill>
                <a:srgbClr val="1B3281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" y="1195446"/>
            <a:ext cx="1396989" cy="868563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9336" y="86580"/>
            <a:ext cx="11888216" cy="590931"/>
          </a:xfrm>
        </p:spPr>
        <p:txBody>
          <a:bodyPr wrap="square">
            <a:spAutoFit/>
          </a:bodyPr>
          <a:lstStyle/>
          <a:p>
            <a:pPr algn="ctr"/>
            <a:r>
              <a:rPr lang="ru-RU" sz="36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УРОВНИ СООТВЕТСТВИЯ СТАТУСУ «ШКОЛА МИНПРОСВЕЩЕНИЯ РОССИИ»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92BD7DB-2B5E-E0A7-8F6E-2C2AC2D1D466}"/>
              </a:ext>
            </a:extLst>
          </p:cNvPr>
          <p:cNvSpPr txBox="1"/>
          <p:nvPr/>
        </p:nvSpPr>
        <p:spPr>
          <a:xfrm>
            <a:off x="1487489" y="5406262"/>
            <a:ext cx="979183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dirty="0">
                <a:solidFill>
                  <a:srgbClr val="1B3281"/>
                </a:solidFill>
              </a:rPr>
              <a:t>Достижение высокого уровня предполагает обеспечение обязательных минимальных, повышенных и высоких требований к условиям образовательной деятельности, организации образовательного процесса и качеству его результатов.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33C5C1-7485-36C5-75A6-A15B6A57A79C}"/>
              </a:ext>
            </a:extLst>
          </p:cNvPr>
          <p:cNvSpPr txBox="1"/>
          <p:nvPr/>
        </p:nvSpPr>
        <p:spPr>
          <a:xfrm>
            <a:off x="1551136" y="4905673"/>
            <a:ext cx="78954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1200" dirty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ВЫСОКИЙ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233C5C1-7485-36C5-75A6-A15B6A57A79C}"/>
              </a:ext>
            </a:extLst>
          </p:cNvPr>
          <p:cNvSpPr txBox="1"/>
          <p:nvPr/>
        </p:nvSpPr>
        <p:spPr>
          <a:xfrm>
            <a:off x="1487489" y="2947926"/>
            <a:ext cx="139699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СРЕДНИЙ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" y="3060682"/>
            <a:ext cx="1396989" cy="8685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" y="4743119"/>
            <a:ext cx="1396989" cy="8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object 53"/>
          <p:cNvGrpSpPr/>
          <p:nvPr/>
        </p:nvGrpSpPr>
        <p:grpSpPr>
          <a:xfrm>
            <a:off x="0" y="0"/>
            <a:ext cx="12192000" cy="1053084"/>
            <a:chOff x="0" y="0"/>
            <a:chExt cx="12192000" cy="1053084"/>
          </a:xfrm>
        </p:grpSpPr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3936399"/>
              </p:ext>
            </p:extLst>
          </p:nvPr>
        </p:nvGraphicFramePr>
        <p:xfrm>
          <a:off x="4943872" y="1280334"/>
          <a:ext cx="6696744" cy="481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360" y="1340768"/>
            <a:ext cx="4464496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Распределение по уровням общеобразовательных организаций Алтайского края:</a:t>
            </a:r>
          </a:p>
          <a:p>
            <a:pPr algn="ctr"/>
            <a:r>
              <a:rPr lang="ru-RU" dirty="0"/>
              <a:t>9 – высокий (эталонный) уровень;</a:t>
            </a:r>
          </a:p>
          <a:p>
            <a:pPr algn="ctr"/>
            <a:r>
              <a:rPr lang="ru-RU" dirty="0"/>
              <a:t>404 – средний уровень;</a:t>
            </a:r>
          </a:p>
          <a:p>
            <a:pPr algn="ctr"/>
            <a:r>
              <a:rPr lang="ru-RU" dirty="0"/>
              <a:t>192 – базовый уровень;</a:t>
            </a:r>
          </a:p>
          <a:p>
            <a:pPr algn="ctr"/>
            <a:r>
              <a:rPr lang="ru-RU" dirty="0"/>
              <a:t>24 – ниже базового уровня.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5440" y="-8919"/>
            <a:ext cx="10463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Phenomena" panose="020B0604020202020204" charset="-52"/>
              </a:rPr>
              <a:t>Самодиагностика: 2023</a:t>
            </a:r>
          </a:p>
        </p:txBody>
      </p:sp>
    </p:spTree>
    <p:extLst>
      <p:ext uri="{BB962C8B-B14F-4D97-AF65-F5344CB8AC3E}">
        <p14:creationId xmlns:p14="http://schemas.microsoft.com/office/powerpoint/2010/main" val="409486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object 53"/>
          <p:cNvGrpSpPr/>
          <p:nvPr/>
        </p:nvGrpSpPr>
        <p:grpSpPr>
          <a:xfrm>
            <a:off x="0" y="0"/>
            <a:ext cx="12192000" cy="1053084"/>
            <a:chOff x="0" y="0"/>
            <a:chExt cx="12192000" cy="1053084"/>
          </a:xfrm>
        </p:grpSpPr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Доля ОО, достигших результатов не ниже среднего (город)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35387"/>
              </p:ext>
            </p:extLst>
          </p:nvPr>
        </p:nvGraphicFramePr>
        <p:xfrm>
          <a:off x="1055440" y="1484784"/>
          <a:ext cx="9851457" cy="336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3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Магистральное направление /ключевое условие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Индекс массовых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ШКОЛЬНЫЙ</a:t>
                      </a:r>
                      <a:r>
                        <a:rPr lang="ru-RU" baseline="0" dirty="0"/>
                        <a:t> КЛИМАТ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ОБРАЗОВАТЕЛЬНАЯ</a:t>
                      </a:r>
                      <a:r>
                        <a:rPr lang="ru-RU" baseline="0" dirty="0"/>
                        <a:t> 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УЧИТЕЛЬ.</a:t>
                      </a:r>
                      <a:r>
                        <a:rPr lang="ru-RU" baseline="0" dirty="0"/>
                        <a:t> ШКОЛЬНАЯ 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ПРОФОРИЕНТАЦИЯ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object 53"/>
          <p:cNvGrpSpPr/>
          <p:nvPr/>
        </p:nvGrpSpPr>
        <p:grpSpPr>
          <a:xfrm>
            <a:off x="0" y="0"/>
            <a:ext cx="12192000" cy="1053084"/>
            <a:chOff x="0" y="0"/>
            <a:chExt cx="12192000" cy="1053084"/>
          </a:xfrm>
        </p:grpSpPr>
        <p:pic>
          <p:nvPicPr>
            <p:cNvPr id="54" name="object 5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Доля ОО, достигших результатов не ниже среднего (село)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47459"/>
              </p:ext>
            </p:extLst>
          </p:nvPr>
        </p:nvGraphicFramePr>
        <p:xfrm>
          <a:off x="1055440" y="1484784"/>
          <a:ext cx="9851457" cy="336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3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8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Магистральное направление /ключевое условие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Индекс массовых результатов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ШКОЛЬНЫЙ КЛИМАТ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ОБРАЗОВАТЕЛЬНАЯ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ПРОФОРИЕНТАЦИЯ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УЧИТЕЛЬ. ШКОЛЬНАЯ КОМАНДА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545">
                <a:tc>
                  <a:txBody>
                    <a:bodyPr/>
                    <a:lstStyle/>
                    <a:p>
                      <a:r>
                        <a:rPr lang="ru-RU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Магистральное направление «ЗНАНИЕ»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61139" y="1256987"/>
            <a:ext cx="32314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Региональные меры по преодолению дефицита</a:t>
            </a: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2060848"/>
            <a:ext cx="583264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Реализация учебных планов одного или нескольких профилей обучения и (или) индивидуальных учебных планов</a:t>
            </a:r>
          </a:p>
          <a:p>
            <a:endParaRPr lang="ru-RU" sz="14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84032" y="2288869"/>
            <a:ext cx="56886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1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.  Использование в муниципалитете потенциала региональных инновационных площадок и школ, участвовавших в апробации обновленных ФГОС, для обмена опытом и формирования наставнических пар школ.</a:t>
            </a:r>
          </a:p>
          <a:p>
            <a:pPr marL="177800"/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pPr marL="177800"/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2. Методическое сопровождение реализации обновленных ФГОС (КАУ ДПО «АИРО имени А.М. 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Топорова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»):</a:t>
            </a:r>
          </a:p>
          <a:p>
            <a:pPr marL="177800">
              <a:buFontTx/>
              <a:buChar char="-"/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 проводится единый методический день по вопросам реализации обновленных ФГОС, консультации;</a:t>
            </a:r>
          </a:p>
          <a:p>
            <a:pPr marL="177800">
              <a:buFontTx/>
              <a:buChar char="-"/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действует горячая линия по вопросам реализации обновленных ФГОС;</a:t>
            </a:r>
          </a:p>
          <a:p>
            <a:pPr marL="177800">
              <a:buFontTx/>
              <a:buChar char="-"/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 создан методический ресурс: </a:t>
            </a:r>
            <a:r>
              <a:rPr lang="en-US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  <a:hlinkClick r:id="rId2"/>
              </a:rPr>
              <a:t>https://iro22.ru/home/fgos-funkcionalnaja-gramotnost/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1172437"/>
            <a:ext cx="911216" cy="911216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516353" y="2935657"/>
            <a:ext cx="484632" cy="642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39" y="4797152"/>
            <a:ext cx="4918581" cy="19442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339" y="3645023"/>
            <a:ext cx="5422637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Обновленные ФГОС предполагают реализацию учебных планов одного или нескольких профилей обучения и (или) индивидуальных учебных планов:</a:t>
            </a:r>
          </a:p>
          <a:p>
            <a:pPr marL="171450" indent="-171450" algn="ctr">
              <a:buFontTx/>
              <a:buChar char="-"/>
            </a:pPr>
            <a:r>
              <a:rPr lang="ru-RU" sz="1200" dirty="0"/>
              <a:t>ФГОС ООО (стр. 5, 26-27), </a:t>
            </a:r>
          </a:p>
          <a:p>
            <a:pPr marL="171450" indent="-171450" algn="ctr">
              <a:buFontTx/>
              <a:buChar char="-"/>
            </a:pPr>
            <a:r>
              <a:rPr lang="ru-RU" sz="1200" dirty="0"/>
              <a:t>ФГОС СОО (стр. 82) </a:t>
            </a:r>
          </a:p>
        </p:txBody>
      </p:sp>
    </p:spTree>
    <p:extLst>
      <p:ext uri="{BB962C8B-B14F-4D97-AF65-F5344CB8AC3E}">
        <p14:creationId xmlns:p14="http://schemas.microsoft.com/office/powerpoint/2010/main" val="41307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Магистральное направление «ВОСПИТАНИЕ»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76120" y="1268759"/>
            <a:ext cx="324036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Региональные меры по преодолению дефицита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2297595"/>
            <a:ext cx="5760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Наличие советника директора  по воспитанию и взаимодействию с детскими общественными объединениями</a:t>
            </a:r>
          </a:p>
          <a:p>
            <a:r>
              <a:rPr lang="ru-RU" sz="20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(«критический» показатель с 1 сентября 2023 года)</a:t>
            </a:r>
          </a:p>
          <a:p>
            <a:endParaRPr lang="ru-RU" sz="1600" dirty="0">
              <a:solidFill>
                <a:srgbClr val="002060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8271" y="2297595"/>
            <a:ext cx="548478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Региональный ресурсный центр федерального проекта «Навигаторы детства» (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КАУ ДПО «АИРО имени А.М. 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Топорова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»):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Региональный координатор: Николенко Ирина Алексеевна</a:t>
            </a:r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1172437"/>
            <a:ext cx="911216" cy="911216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02240664"/>
              </p:ext>
            </p:extLst>
          </p:nvPr>
        </p:nvGraphicFramePr>
        <p:xfrm>
          <a:off x="407368" y="3645023"/>
          <a:ext cx="5187927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64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4896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Магистральное направление «Профориентация»</a:t>
            </a:r>
            <a:endParaRPr lang="ru-RU" sz="24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0328" y="1246798"/>
            <a:ext cx="316835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Региональные меры по преодолению дефицита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332" y="2177684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Реализация утвержденного календарного плана </a:t>
            </a:r>
            <a:r>
              <a:rPr lang="ru-RU" sz="2000" dirty="0" err="1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 деятельности в школе (в соответствии с календарным планом </a:t>
            </a:r>
            <a:r>
              <a:rPr lang="ru-RU" sz="2000" dirty="0" err="1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sz="2000" dirty="0">
                <a:solidFill>
                  <a:srgbClr val="002060"/>
                </a:solidFill>
                <a:latin typeface="Phenomena Bold" panose="00000800000000000000" charset="-52"/>
                <a:ea typeface="Calibri" panose="020F0502020204030204" pitchFamily="34" charset="0"/>
              </a:rPr>
              <a:t> деятельности, разработанным в субъекте РФ)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82860" y="2214210"/>
            <a:ext cx="53123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1. Муниципальным органам управления образованием: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разработать муниципальный календарный план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деятельности в школах;</a:t>
            </a:r>
          </a:p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- организовать сетевое взаимодействие образовательных организаций в муниципалитете по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деятельности;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взять на контроль разработку и реализацию календарного плана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работы в школах.</a:t>
            </a:r>
          </a:p>
          <a:p>
            <a:pPr algn="just"/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2. КАУ ДПО «АИРО имени А.М.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Топорова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» разработать рекомендации по реализации </a:t>
            </a:r>
            <a:r>
              <a:rPr lang="ru-RU" dirty="0" err="1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профориентационной</a:t>
            </a: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деятельности в школе с учетом региональных характеристик.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1B3281"/>
                </a:solidFill>
                <a:latin typeface="Phenomena Bold" panose="00000800000000000000" charset="-52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1B3281"/>
              </a:solidFill>
              <a:latin typeface="Phenomena Bold" panose="00000800000000000000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114280"/>
            <a:ext cx="12173056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pc="-15" dirty="0">
                <a:solidFill>
                  <a:schemeClr val="bg1"/>
                </a:solidFill>
                <a:latin typeface="Phenomena Bold"/>
                <a:cs typeface="Microsoft Sans Serif"/>
              </a:rPr>
              <a:t>ПРОЕКТ «ШКОЛА МИНПРОСВЕЩЕНИЯ РОССИИ»: критические показатели</a:t>
            </a:r>
            <a:endParaRPr lang="ru-RU" sz="36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6" y="1161767"/>
            <a:ext cx="1018071" cy="10180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40" y="4203608"/>
            <a:ext cx="4416662" cy="213848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2608816" y="3461906"/>
            <a:ext cx="484632" cy="693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21220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7800</TotalTime>
  <Words>1010</Words>
  <Application>Microsoft Office PowerPoint</Application>
  <DocSecurity>0</DocSecurity>
  <PresentationFormat>Широкоэкранный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Phenomena</vt:lpstr>
      <vt:lpstr>Muller Bold</vt:lpstr>
      <vt:lpstr>Calibri Light</vt:lpstr>
      <vt:lpstr>Calibri</vt:lpstr>
      <vt:lpstr>Helvetica Neue Medium</vt:lpstr>
      <vt:lpstr>Phenomena Bold</vt:lpstr>
      <vt:lpstr>Microsoft Sans Serif</vt:lpstr>
      <vt:lpstr>Arial</vt:lpstr>
      <vt:lpstr>Verdana</vt:lpstr>
      <vt:lpstr>Helvetica Neue</vt:lpstr>
      <vt:lpstr>Muller Light</vt:lpstr>
      <vt:lpstr>Helvetica Light</vt:lpstr>
      <vt:lpstr>7_Тема Office</vt:lpstr>
      <vt:lpstr>Презентация PowerPoint</vt:lpstr>
      <vt:lpstr> УЧАСТНИКИ САМОДИАГНОСТИКИ 2023</vt:lpstr>
      <vt:lpstr>УРОВНИ СООТВЕТСТВИЯ СТАТУСУ «ШКОЛА МИНПРОСВЕЩЕНИЯ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проекта в 2023 – 2024 учебном году: фокусы внимания</vt:lpstr>
      <vt:lpstr>ЧАТ ДЛЯ МУНИЦИПАЛЬНЫХ ОТВЕТСТВЕННЫХ  ПО РЕАЛИЗАЦИИ ПРОЕКТА «ШКОЛА МИНПРОСВЕЩЕНИЯ РОССИИ»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Елютина А.А.</cp:lastModifiedBy>
  <cp:revision>541</cp:revision>
  <cp:lastPrinted>2023-06-21T09:03:27Z</cp:lastPrinted>
  <dcterms:created xsi:type="dcterms:W3CDTF">2021-09-20T09:17:18Z</dcterms:created>
  <dcterms:modified xsi:type="dcterms:W3CDTF">2023-06-26T06:22:00Z</dcterms:modified>
  <cp:category/>
  <dc:identifier/>
  <cp:contentStatus/>
  <dc:language/>
  <cp:version/>
</cp:coreProperties>
</file>