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9" r:id="rId2"/>
    <p:sldMasterId id="2147483724" r:id="rId3"/>
    <p:sldMasterId id="2147483727" r:id="rId4"/>
    <p:sldMasterId id="2147483730" r:id="rId5"/>
  </p:sldMasterIdLst>
  <p:notesMasterIdLst>
    <p:notesMasterId r:id="rId42"/>
  </p:notesMasterIdLst>
  <p:sldIdLst>
    <p:sldId id="256" r:id="rId6"/>
    <p:sldId id="330" r:id="rId7"/>
    <p:sldId id="354" r:id="rId8"/>
    <p:sldId id="333" r:id="rId9"/>
    <p:sldId id="343" r:id="rId10"/>
    <p:sldId id="335" r:id="rId11"/>
    <p:sldId id="337" r:id="rId12"/>
    <p:sldId id="344" r:id="rId13"/>
    <p:sldId id="336" r:id="rId14"/>
    <p:sldId id="359" r:id="rId15"/>
    <p:sldId id="360" r:id="rId16"/>
    <p:sldId id="348" r:id="rId17"/>
    <p:sldId id="346" r:id="rId18"/>
    <p:sldId id="347" r:id="rId19"/>
    <p:sldId id="352" r:id="rId20"/>
    <p:sldId id="353" r:id="rId21"/>
    <p:sldId id="321" r:id="rId22"/>
    <p:sldId id="323" r:id="rId23"/>
    <p:sldId id="324" r:id="rId24"/>
    <p:sldId id="309" r:id="rId25"/>
    <p:sldId id="310" r:id="rId26"/>
    <p:sldId id="311" r:id="rId27"/>
    <p:sldId id="305" r:id="rId28"/>
    <p:sldId id="355" r:id="rId29"/>
    <p:sldId id="356" r:id="rId30"/>
    <p:sldId id="357" r:id="rId31"/>
    <p:sldId id="308" r:id="rId32"/>
    <p:sldId id="318" r:id="rId33"/>
    <p:sldId id="339" r:id="rId34"/>
    <p:sldId id="306" r:id="rId35"/>
    <p:sldId id="263" r:id="rId36"/>
    <p:sldId id="287" r:id="rId37"/>
    <p:sldId id="304" r:id="rId38"/>
    <p:sldId id="358" r:id="rId39"/>
    <p:sldId id="329" r:id="rId40"/>
    <p:sldId id="332" r:id="rId41"/>
  </p:sldIdLst>
  <p:sldSz cx="10691813" cy="7559675"/>
  <p:notesSz cx="6858000" cy="9144000"/>
  <p:defaultTextStyle>
    <a:defPPr>
      <a:defRPr lang="en-US"/>
    </a:defPPr>
    <a:lvl1pPr marL="0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15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34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52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669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587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503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422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339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87" userDrawn="1">
          <p15:clr>
            <a:srgbClr val="A4A3A4"/>
          </p15:clr>
        </p15:guide>
        <p15:guide id="2" orient="horz" pos="975" userDrawn="1">
          <p15:clr>
            <a:srgbClr val="A4A3A4"/>
          </p15:clr>
        </p15:guide>
        <p15:guide id="3" pos="6112" userDrawn="1">
          <p15:clr>
            <a:srgbClr val="A4A3A4"/>
          </p15:clr>
        </p15:guide>
        <p15:guide id="4" orient="horz" pos="4150" userDrawn="1">
          <p15:clr>
            <a:srgbClr val="A4A3A4"/>
          </p15:clr>
        </p15:guide>
        <p15:guide id="5" orient="horz" pos="976">
          <p15:clr>
            <a:srgbClr val="A4A3A4"/>
          </p15:clr>
        </p15:guide>
        <p15:guide id="6" pos="48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  <a:srgbClr val="009999"/>
    <a:srgbClr val="00FFFF"/>
    <a:srgbClr val="E96121"/>
    <a:srgbClr val="F2F2F2"/>
    <a:srgbClr val="A2C52D"/>
    <a:srgbClr val="1398D6"/>
    <a:srgbClr val="A88C54"/>
    <a:srgbClr val="2B438E"/>
    <a:srgbClr val="29A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3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6" y="120"/>
      </p:cViewPr>
      <p:guideLst>
        <p:guide pos="487"/>
        <p:guide orient="horz" pos="975"/>
        <p:guide pos="6112"/>
        <p:guide orient="horz" pos="4150"/>
        <p:guide orient="horz" pos="976"/>
        <p:guide pos="48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3" d="100"/>
          <a:sy n="123" d="100"/>
        </p:scale>
        <p:origin x="490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E9675-295A-0243-AB77-2660C53AF8F4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5AE28-77C4-A94D-9F91-7D0D518A1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361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3941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27881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41824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55763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69704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83645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597583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11524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905345D-402B-43CD-99B0-C269DF06C760}"/>
              </a:ext>
            </a:extLst>
          </p:cNvPr>
          <p:cNvSpPr/>
          <p:nvPr userDrawn="1"/>
        </p:nvSpPr>
        <p:spPr>
          <a:xfrm rot="10800000" flipH="1">
            <a:off x="830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/>
          <a:stretch/>
        </p:blipFill>
        <p:spPr>
          <a:xfrm flipV="1">
            <a:off x="6908359" y="3"/>
            <a:ext cx="3782622" cy="225225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B6DB5F5F-A079-E9CE-10AA-F21CD002416B}"/>
              </a:ext>
            </a:extLst>
          </p:cNvPr>
          <p:cNvGrpSpPr/>
          <p:nvPr userDrawn="1"/>
        </p:nvGrpSpPr>
        <p:grpSpPr>
          <a:xfrm>
            <a:off x="-123023" y="3865781"/>
            <a:ext cx="1054758" cy="3658734"/>
            <a:chOff x="-500051" y="987373"/>
            <a:chExt cx="1884558" cy="6537138"/>
          </a:xfrm>
        </p:grpSpPr>
        <p:sp>
          <p:nvSpPr>
            <p:cNvPr id="3" name="Параллелограмм 2">
              <a:extLst>
                <a:ext uri="{FF2B5EF4-FFF2-40B4-BE49-F238E27FC236}">
                  <a16:creationId xmlns:a16="http://schemas.microsoft.com/office/drawing/2014/main" xmlns="" id="{EC6141EB-BA27-A3FE-A13E-84280BFDD738}"/>
                </a:ext>
              </a:extLst>
            </p:cNvPr>
            <p:cNvSpPr/>
            <p:nvPr userDrawn="1"/>
          </p:nvSpPr>
          <p:spPr>
            <a:xfrm rot="16200000">
              <a:off x="-1155629" y="1642951"/>
              <a:ext cx="2226186" cy="915030"/>
            </a:xfrm>
            <a:prstGeom prst="parallelogram">
              <a:avLst>
                <a:gd name="adj" fmla="val 102443"/>
              </a:avLst>
            </a:prstGeom>
            <a:solidFill>
              <a:srgbClr val="ED1C24">
                <a:alpha val="452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/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C1239130-7F7F-B8C6-F5FB-75070C595137}"/>
                </a:ext>
              </a:extLst>
            </p:cNvPr>
            <p:cNvGrpSpPr/>
            <p:nvPr userDrawn="1"/>
          </p:nvGrpSpPr>
          <p:grpSpPr>
            <a:xfrm>
              <a:off x="-456494" y="2407726"/>
              <a:ext cx="1841001" cy="5116785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:a16="http://schemas.microsoft.com/office/drawing/2014/main" xmlns="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xmlns="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:a16="http://schemas.microsoft.com/office/drawing/2014/main" xmlns="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86147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93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698" y="3197630"/>
            <a:ext cx="7760998" cy="1501435"/>
          </a:xfrm>
        </p:spPr>
        <p:txBody>
          <a:bodyPr anchor="b"/>
          <a:lstStyle>
            <a:lvl1pPr algn="l">
              <a:defRPr sz="4409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1699" y="4703800"/>
            <a:ext cx="7760997" cy="1675974"/>
          </a:xfrm>
        </p:spPr>
        <p:txBody>
          <a:bodyPr anchor="t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441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8867" y="2550131"/>
            <a:ext cx="3998738" cy="385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31441" y="2550129"/>
            <a:ext cx="3998738" cy="385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67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142" y="2552971"/>
            <a:ext cx="3574634" cy="705219"/>
          </a:xfrm>
        </p:spPr>
        <p:txBody>
          <a:bodyPr anchor="b"/>
          <a:lstStyle>
            <a:lvl1pPr marL="0" indent="0">
              <a:buNone/>
              <a:defRPr sz="2646" b="1">
                <a:solidFill>
                  <a:schemeClr val="accent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054" y="3279052"/>
            <a:ext cx="3998738" cy="3125941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0197" y="2552972"/>
            <a:ext cx="3572961" cy="705219"/>
          </a:xfrm>
        </p:spPr>
        <p:txBody>
          <a:bodyPr anchor="b"/>
          <a:lstStyle>
            <a:lvl1pPr marL="0" indent="0">
              <a:buNone/>
              <a:defRPr sz="2646" b="1">
                <a:solidFill>
                  <a:schemeClr val="accent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441" y="3279052"/>
            <a:ext cx="3998738" cy="3125941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490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749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98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447134" y="0"/>
            <a:ext cx="11613587" cy="7559675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5333328" y="-23712"/>
            <a:ext cx="4301883" cy="6913542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436053" y="-23711"/>
            <a:ext cx="4098528" cy="687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1058860" y="663467"/>
            <a:ext cx="4165243" cy="62263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9861" y="944163"/>
            <a:ext cx="3613562" cy="5677730"/>
          </a:xfrm>
        </p:spPr>
        <p:txBody>
          <a:bodyPr/>
          <a:lstStyle>
            <a:lvl1pPr>
              <a:defRPr sz="2646"/>
            </a:lvl1pPr>
            <a:lvl2pPr>
              <a:defRPr sz="2425"/>
            </a:lvl2pPr>
            <a:lvl3pPr>
              <a:defRPr sz="2205"/>
            </a:lvl3pPr>
            <a:lvl4pPr>
              <a:defRPr sz="1984"/>
            </a:lvl4pPr>
            <a:lvl5pPr>
              <a:defRPr sz="1764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5438149" y="6711206"/>
            <a:ext cx="4098528" cy="90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27110" y="6310573"/>
            <a:ext cx="4085040" cy="402483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2149" y="2929332"/>
            <a:ext cx="3863940" cy="1612855"/>
          </a:xfrm>
        </p:spPr>
        <p:txBody>
          <a:bodyPr anchor="b">
            <a:normAutofit/>
          </a:bodyPr>
          <a:lstStyle>
            <a:lvl1pPr algn="l">
              <a:defRPr sz="3086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8360" y="4560270"/>
            <a:ext cx="3857172" cy="1673208"/>
          </a:xfrm>
        </p:spPr>
        <p:txBody>
          <a:bodyPr>
            <a:normAutofit/>
          </a:bodyPr>
          <a:lstStyle>
            <a:lvl1pPr marL="0" indent="0">
              <a:buNone/>
              <a:defRPr sz="1764">
                <a:solidFill>
                  <a:srgbClr val="424242"/>
                </a:solidFill>
              </a:defRPr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05660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447134" y="0"/>
            <a:ext cx="11613587" cy="7559675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5333328" y="-23712"/>
            <a:ext cx="4301883" cy="6913542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436053" y="-23711"/>
            <a:ext cx="4098528" cy="687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058860" y="663467"/>
            <a:ext cx="4165243" cy="622636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5438149" y="6711206"/>
            <a:ext cx="4098528" cy="90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5824" y="2933154"/>
            <a:ext cx="3859744" cy="1612731"/>
          </a:xfrm>
        </p:spPr>
        <p:txBody>
          <a:bodyPr anchor="b">
            <a:normAutofit/>
          </a:bodyPr>
          <a:lstStyle>
            <a:lvl1pPr algn="l">
              <a:defRPr sz="3086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75362" y="764780"/>
            <a:ext cx="3928309" cy="6027581"/>
          </a:xfrm>
        </p:spPr>
        <p:txBody>
          <a:bodyPr/>
          <a:lstStyle>
            <a:lvl1pPr marL="0" indent="0">
              <a:buNone/>
              <a:defRPr sz="3527">
                <a:solidFill>
                  <a:schemeClr val="accent1"/>
                </a:solidFill>
              </a:defRPr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6067" y="4555967"/>
            <a:ext cx="3859264" cy="1675035"/>
          </a:xfrm>
        </p:spPr>
        <p:txBody>
          <a:bodyPr>
            <a:normAutofit/>
          </a:bodyPr>
          <a:lstStyle>
            <a:lvl1pPr marL="0" indent="0">
              <a:buNone/>
              <a:defRPr sz="1764">
                <a:solidFill>
                  <a:srgbClr val="424242"/>
                </a:solidFill>
              </a:defRPr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27110" y="6310573"/>
            <a:ext cx="4085040" cy="402483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709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176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566" y="1135546"/>
            <a:ext cx="1735728" cy="52694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1590" y="1135546"/>
            <a:ext cx="6341779" cy="52694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2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905345D-402B-43CD-99B0-C269DF06C760}"/>
              </a:ext>
            </a:extLst>
          </p:cNvPr>
          <p:cNvSpPr/>
          <p:nvPr userDrawn="1"/>
        </p:nvSpPr>
        <p:spPr>
          <a:xfrm rot="10800000" flipH="1">
            <a:off x="830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8457234" y="0"/>
            <a:ext cx="2233748" cy="1950147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ADB02F70-3DE9-DACE-2838-F5E9E8F78238}"/>
              </a:ext>
            </a:extLst>
          </p:cNvPr>
          <p:cNvGrpSpPr/>
          <p:nvPr userDrawn="1"/>
        </p:nvGrpSpPr>
        <p:grpSpPr>
          <a:xfrm>
            <a:off x="191441" y="6942506"/>
            <a:ext cx="3427372" cy="461162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:a16="http://schemas.microsoft.com/office/drawing/2014/main" xmlns="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xmlns="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:a16="http://schemas.microsoft.com/office/drawing/2014/main" xmlns="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:a16="http://schemas.microsoft.com/office/drawing/2014/main" xmlns="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:a16="http://schemas.microsoft.com/office/drawing/2014/main" xmlns="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xmlns="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:a16="http://schemas.microsoft.com/office/drawing/2014/main" xmlns="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:a16="http://schemas.microsoft.com/office/drawing/2014/main" xmlns="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:a16="http://schemas.microsoft.com/office/drawing/2014/main" xmlns="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53975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905345D-402B-43CD-99B0-C269DF06C760}"/>
              </a:ext>
            </a:extLst>
          </p:cNvPr>
          <p:cNvSpPr/>
          <p:nvPr userDrawn="1"/>
        </p:nvSpPr>
        <p:spPr>
          <a:xfrm rot="10800000" flipH="1">
            <a:off x="830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457143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457143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/>
          <a:stretch/>
        </p:blipFill>
        <p:spPr>
          <a:xfrm flipV="1">
            <a:off x="6908359" y="-2"/>
            <a:ext cx="3782622" cy="225225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B6DB5F5F-A079-E9CE-10AA-F21CD002416B}"/>
              </a:ext>
            </a:extLst>
          </p:cNvPr>
          <p:cNvGrpSpPr/>
          <p:nvPr userDrawn="1"/>
        </p:nvGrpSpPr>
        <p:grpSpPr>
          <a:xfrm>
            <a:off x="-123023" y="3865780"/>
            <a:ext cx="1054758" cy="3658734"/>
            <a:chOff x="-500051" y="987373"/>
            <a:chExt cx="1884558" cy="6537138"/>
          </a:xfrm>
        </p:grpSpPr>
        <p:sp>
          <p:nvSpPr>
            <p:cNvPr id="3" name="Параллелограмм 2">
              <a:extLst>
                <a:ext uri="{FF2B5EF4-FFF2-40B4-BE49-F238E27FC236}">
                  <a16:creationId xmlns:a16="http://schemas.microsoft.com/office/drawing/2014/main" xmlns="" id="{EC6141EB-BA27-A3FE-A13E-84280BFDD738}"/>
                </a:ext>
              </a:extLst>
            </p:cNvPr>
            <p:cNvSpPr/>
            <p:nvPr userDrawn="1"/>
          </p:nvSpPr>
          <p:spPr>
            <a:xfrm rot="16200000">
              <a:off x="-1155629" y="1642951"/>
              <a:ext cx="2226186" cy="915030"/>
            </a:xfrm>
            <a:prstGeom prst="parallelogram">
              <a:avLst>
                <a:gd name="adj" fmla="val 102443"/>
              </a:avLst>
            </a:prstGeom>
            <a:solidFill>
              <a:srgbClr val="ED1C24">
                <a:alpha val="452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3"/>
              <a:endParaRPr lang="ru-RU" sz="1500">
                <a:solidFill>
                  <a:prstClr val="white"/>
                </a:solidFill>
              </a:endParaRP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C1239130-7F7F-B8C6-F5FB-75070C595137}"/>
                </a:ext>
              </a:extLst>
            </p:cNvPr>
            <p:cNvGrpSpPr/>
            <p:nvPr userDrawn="1"/>
          </p:nvGrpSpPr>
          <p:grpSpPr>
            <a:xfrm>
              <a:off x="-456494" y="2407726"/>
              <a:ext cx="1841001" cy="5116785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:a16="http://schemas.microsoft.com/office/drawing/2014/main" xmlns="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xmlns="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:a16="http://schemas.microsoft.com/office/drawing/2014/main" xmlns="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94383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905345D-402B-43CD-99B0-C269DF06C760}"/>
              </a:ext>
            </a:extLst>
          </p:cNvPr>
          <p:cNvSpPr/>
          <p:nvPr userDrawn="1"/>
        </p:nvSpPr>
        <p:spPr>
          <a:xfrm rot="10800000" flipH="1">
            <a:off x="830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457143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457143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8457234" y="-3"/>
            <a:ext cx="2233748" cy="1950147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ADB02F70-3DE9-DACE-2838-F5E9E8F78238}"/>
              </a:ext>
            </a:extLst>
          </p:cNvPr>
          <p:cNvGrpSpPr/>
          <p:nvPr userDrawn="1"/>
        </p:nvGrpSpPr>
        <p:grpSpPr>
          <a:xfrm>
            <a:off x="191441" y="6942506"/>
            <a:ext cx="3427372" cy="461162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:a16="http://schemas.microsoft.com/office/drawing/2014/main" xmlns="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xmlns="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:a16="http://schemas.microsoft.com/office/drawing/2014/main" xmlns="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:a16="http://schemas.microsoft.com/office/drawing/2014/main" xmlns="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:a16="http://schemas.microsoft.com/office/drawing/2014/main" xmlns="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xmlns="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:a16="http://schemas.microsoft.com/office/drawing/2014/main" xmlns="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:a16="http://schemas.microsoft.com/office/drawing/2014/main" xmlns="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:a16="http://schemas.microsoft.com/office/drawing/2014/main" xmlns="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71872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831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/>
          <a:stretch/>
        </p:blipFill>
        <p:spPr>
          <a:xfrm flipV="1">
            <a:off x="6908359" y="-3"/>
            <a:ext cx="3782622" cy="225225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B6DB5F5F-A079-E9CE-10AA-F21CD002416B}"/>
              </a:ext>
            </a:extLst>
          </p:cNvPr>
          <p:cNvGrpSpPr/>
          <p:nvPr userDrawn="1"/>
        </p:nvGrpSpPr>
        <p:grpSpPr>
          <a:xfrm>
            <a:off x="-123023" y="3865779"/>
            <a:ext cx="1054758" cy="3658734"/>
            <a:chOff x="-500051" y="987373"/>
            <a:chExt cx="1884558" cy="6537138"/>
          </a:xfrm>
        </p:grpSpPr>
        <p:sp>
          <p:nvSpPr>
            <p:cNvPr id="3" name="Параллелограмм 2">
              <a:extLst>
                <a:ext uri="{FF2B5EF4-FFF2-40B4-BE49-F238E27FC236}">
                  <a16:creationId xmlns="" xmlns:a16="http://schemas.microsoft.com/office/drawing/2014/main" id="{EC6141EB-BA27-A3FE-A13E-84280BFDD738}"/>
                </a:ext>
              </a:extLst>
            </p:cNvPr>
            <p:cNvSpPr/>
            <p:nvPr userDrawn="1"/>
          </p:nvSpPr>
          <p:spPr>
            <a:xfrm rot="16200000">
              <a:off x="-1155629" y="1642951"/>
              <a:ext cx="2226186" cy="915030"/>
            </a:xfrm>
            <a:prstGeom prst="parallelogram">
              <a:avLst>
                <a:gd name="adj" fmla="val 102443"/>
              </a:avLst>
            </a:prstGeom>
            <a:solidFill>
              <a:srgbClr val="ED1C24">
                <a:alpha val="452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 sz="1524">
                <a:solidFill>
                  <a:prstClr val="white"/>
                </a:solidFill>
              </a:endParaRP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>
              <a:off x="-456494" y="2407726"/>
              <a:ext cx="1841001" cy="5116785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84230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831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8457234" y="-4"/>
            <a:ext cx="2233748" cy="1950147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DB02F70-3DE9-DACE-2838-F5E9E8F78238}"/>
              </a:ext>
            </a:extLst>
          </p:cNvPr>
          <p:cNvGrpSpPr/>
          <p:nvPr userDrawn="1"/>
        </p:nvGrpSpPr>
        <p:grpSpPr>
          <a:xfrm>
            <a:off x="191441" y="6942506"/>
            <a:ext cx="3427372" cy="461162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="" xmlns:a16="http://schemas.microsoft.com/office/drawing/2014/main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="" xmlns:a16="http://schemas.microsoft.com/office/drawing/2014/main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="" xmlns:a16="http://schemas.microsoft.com/office/drawing/2014/main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="" xmlns:a16="http://schemas.microsoft.com/office/drawing/2014/main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="" xmlns:a16="http://schemas.microsoft.com/office/drawing/2014/main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="" xmlns:a16="http://schemas.microsoft.com/office/drawing/2014/main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="" xmlns:a16="http://schemas.microsoft.com/office/drawing/2014/main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="" xmlns:a16="http://schemas.microsoft.com/office/drawing/2014/main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46157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905345D-402B-43CD-99B0-C269DF06C760}"/>
              </a:ext>
            </a:extLst>
          </p:cNvPr>
          <p:cNvSpPr/>
          <p:nvPr userDrawn="1"/>
        </p:nvSpPr>
        <p:spPr>
          <a:xfrm rot="10800000" flipH="1">
            <a:off x="830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/>
          <a:stretch/>
        </p:blipFill>
        <p:spPr>
          <a:xfrm flipV="1">
            <a:off x="6908359" y="3"/>
            <a:ext cx="3782622" cy="225225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B6DB5F5F-A079-E9CE-10AA-F21CD002416B}"/>
              </a:ext>
            </a:extLst>
          </p:cNvPr>
          <p:cNvGrpSpPr/>
          <p:nvPr userDrawn="1"/>
        </p:nvGrpSpPr>
        <p:grpSpPr>
          <a:xfrm>
            <a:off x="-123023" y="3865781"/>
            <a:ext cx="1054758" cy="3658734"/>
            <a:chOff x="-500051" y="987373"/>
            <a:chExt cx="1884558" cy="6537138"/>
          </a:xfrm>
        </p:grpSpPr>
        <p:sp>
          <p:nvSpPr>
            <p:cNvPr id="3" name="Параллелограмм 2">
              <a:extLst>
                <a:ext uri="{FF2B5EF4-FFF2-40B4-BE49-F238E27FC236}">
                  <a16:creationId xmlns:a16="http://schemas.microsoft.com/office/drawing/2014/main" xmlns="" id="{EC6141EB-BA27-A3FE-A13E-84280BFDD738}"/>
                </a:ext>
              </a:extLst>
            </p:cNvPr>
            <p:cNvSpPr/>
            <p:nvPr userDrawn="1"/>
          </p:nvSpPr>
          <p:spPr>
            <a:xfrm rot="16200000">
              <a:off x="-1155629" y="1642951"/>
              <a:ext cx="2226186" cy="915030"/>
            </a:xfrm>
            <a:prstGeom prst="parallelogram">
              <a:avLst>
                <a:gd name="adj" fmla="val 102443"/>
              </a:avLst>
            </a:prstGeom>
            <a:solidFill>
              <a:srgbClr val="ED1C24">
                <a:alpha val="452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>
                <a:solidFill>
                  <a:prstClr val="white"/>
                </a:solidFill>
              </a:endParaRP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C1239130-7F7F-B8C6-F5FB-75070C595137}"/>
                </a:ext>
              </a:extLst>
            </p:cNvPr>
            <p:cNvGrpSpPr/>
            <p:nvPr userDrawn="1"/>
          </p:nvGrpSpPr>
          <p:grpSpPr>
            <a:xfrm>
              <a:off x="-456494" y="2407726"/>
              <a:ext cx="1841001" cy="5116785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:a16="http://schemas.microsoft.com/office/drawing/2014/main" xmlns="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xmlns="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:a16="http://schemas.microsoft.com/office/drawing/2014/main" xmlns="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25465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905345D-402B-43CD-99B0-C269DF06C760}"/>
              </a:ext>
            </a:extLst>
          </p:cNvPr>
          <p:cNvSpPr/>
          <p:nvPr userDrawn="1"/>
        </p:nvSpPr>
        <p:spPr>
          <a:xfrm rot="10800000" flipH="1">
            <a:off x="830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8457234" y="0"/>
            <a:ext cx="2233748" cy="1950147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ADB02F70-3DE9-DACE-2838-F5E9E8F78238}"/>
              </a:ext>
            </a:extLst>
          </p:cNvPr>
          <p:cNvGrpSpPr/>
          <p:nvPr userDrawn="1"/>
        </p:nvGrpSpPr>
        <p:grpSpPr>
          <a:xfrm>
            <a:off x="191441" y="6942506"/>
            <a:ext cx="3427372" cy="461162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:a16="http://schemas.microsoft.com/office/drawing/2014/main" xmlns="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xmlns="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:a16="http://schemas.microsoft.com/office/drawing/2014/main" xmlns="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:a16="http://schemas.microsoft.com/office/drawing/2014/main" xmlns="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:a16="http://schemas.microsoft.com/office/drawing/2014/main" xmlns="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xmlns="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:a16="http://schemas.microsoft.com/office/drawing/2014/main" xmlns="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:a16="http://schemas.microsoft.com/office/drawing/2014/main" xmlns="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:a16="http://schemas.microsoft.com/office/drawing/2014/main" xmlns="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45695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447134" y="0"/>
            <a:ext cx="11613587" cy="7559675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5333328" y="-23712"/>
            <a:ext cx="4301883" cy="6913542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436053" y="-23711"/>
            <a:ext cx="4098528" cy="25495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4587" y="2985593"/>
            <a:ext cx="3874210" cy="1876316"/>
          </a:xfrm>
        </p:spPr>
        <p:txBody>
          <a:bodyPr>
            <a:normAutofit/>
          </a:bodyPr>
          <a:lstStyle>
            <a:lvl1pPr>
              <a:defRPr sz="396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4588" y="4873425"/>
            <a:ext cx="3870056" cy="1389610"/>
          </a:xfrm>
        </p:spPr>
        <p:txBody>
          <a:bodyPr>
            <a:normAutofit/>
          </a:bodyPr>
          <a:lstStyle>
            <a:lvl1pPr marL="0" indent="0" algn="l">
              <a:buNone/>
              <a:defRPr sz="1984">
                <a:solidFill>
                  <a:srgbClr val="424242"/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0876" y="1672024"/>
            <a:ext cx="2494756" cy="827817"/>
          </a:xfrm>
        </p:spPr>
        <p:txBody>
          <a:bodyPr anchor="b"/>
          <a:lstStyle>
            <a:lvl1pPr algn="l">
              <a:defRPr sz="2646"/>
            </a:lvl1pPr>
          </a:lstStyle>
          <a:p>
            <a:fld id="{F02981A5-F60C-4BC1-992A-3E80C5081FB3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5438149" y="6711206"/>
            <a:ext cx="4098528" cy="90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01252" y="6305206"/>
            <a:ext cx="3310898" cy="402483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36054" y="6305206"/>
            <a:ext cx="752620" cy="4024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77AEC57-320E-4EF1-991D-B6787CCFAA35}" type="slidenum">
              <a:rPr lang="ru-RU" smtClean="0">
                <a:solidFill>
                  <a:srgbClr val="94C600"/>
                </a:solidFill>
              </a:rPr>
              <a:pPr/>
              <a:t>‹#›</a:t>
            </a:fld>
            <a:endParaRPr lang="ru-RU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438149" y="6711206"/>
            <a:ext cx="4098528" cy="90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4" y="402484"/>
            <a:ext cx="9221689" cy="1461188"/>
          </a:xfrm>
          <a:prstGeom prst="rect">
            <a:avLst/>
          </a:prstGeom>
        </p:spPr>
        <p:txBody>
          <a:bodyPr vert="horz" lIns="91383" tIns="45692" rIns="91383" bIns="45692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4" y="2012414"/>
            <a:ext cx="9221689" cy="4796544"/>
          </a:xfrm>
          <a:prstGeom prst="rect">
            <a:avLst/>
          </a:prstGeom>
        </p:spPr>
        <p:txBody>
          <a:bodyPr vert="horz" lIns="91383" tIns="45692" rIns="91383" bIns="4569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8"/>
            <a:ext cx="2405658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00406-15B7-4093-A69D-2D1FF74F0C53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5" y="7006708"/>
            <a:ext cx="3608487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8"/>
            <a:ext cx="2405658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ACB58-715D-40CA-BF92-946E3E18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0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</p:sldLayoutIdLst>
  <p:txStyles>
    <p:titleStyle>
      <a:lvl1pPr algn="l" defTabSz="1007320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830" indent="-251830" algn="l" defTabSz="1007320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549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15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81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471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132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27379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777451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281111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0366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32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98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14639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302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21959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562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2928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4" y="402484"/>
            <a:ext cx="9221689" cy="1461188"/>
          </a:xfrm>
          <a:prstGeom prst="rect">
            <a:avLst/>
          </a:prstGeom>
        </p:spPr>
        <p:txBody>
          <a:bodyPr vert="horz" lIns="91428" tIns="45715" rIns="91428" bIns="45715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4" y="2012414"/>
            <a:ext cx="9221689" cy="4796544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4"/>
            <a:ext cx="2405658" cy="402483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43"/>
            <a:fld id="{98200406-15B7-4093-A69D-2D1FF74F0C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143"/>
              <a:t>13.10.2023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5" y="7006704"/>
            <a:ext cx="3608487" cy="402483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4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4"/>
            <a:ext cx="2405658" cy="402483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43"/>
            <a:fld id="{486ACB58-715D-40CA-BF92-946E3E18D9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14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9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txStyles>
    <p:titleStyle>
      <a:lvl1pPr algn="l" defTabSz="1007819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55" indent="-251955" algn="l" defTabSz="1007819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5864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773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682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591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502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410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319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229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09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19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28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36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47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455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365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274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4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4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2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8200406-15B7-4093-A69D-2D1FF74F0C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13.10.2023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5" y="7006702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2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6ACB58-715D-40CA-BF92-946E3E18D9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2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4" y="402484"/>
            <a:ext cx="9221689" cy="1461188"/>
          </a:xfrm>
          <a:prstGeom prst="rect">
            <a:avLst/>
          </a:prstGeom>
        </p:spPr>
        <p:txBody>
          <a:bodyPr vert="horz" lIns="91383" tIns="45692" rIns="91383" bIns="45692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4" y="2012414"/>
            <a:ext cx="9221689" cy="4796544"/>
          </a:xfrm>
          <a:prstGeom prst="rect">
            <a:avLst/>
          </a:prstGeom>
        </p:spPr>
        <p:txBody>
          <a:bodyPr vert="horz" lIns="91383" tIns="45692" rIns="91383" bIns="4569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8"/>
            <a:ext cx="2405658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00406-15B7-4093-A69D-2D1FF74F0C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5" y="7006708"/>
            <a:ext cx="3608487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8"/>
            <a:ext cx="2405658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ACB58-715D-40CA-BF92-946E3E18D9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3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1007320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830" indent="-251830" algn="l" defTabSz="1007320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549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15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81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471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132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27379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777451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281111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0366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32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98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14639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302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21959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562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2928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56394" y="0"/>
            <a:ext cx="11613587" cy="7559675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534591" y="367611"/>
            <a:ext cx="9622632" cy="681853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333328" y="-23712"/>
            <a:ext cx="4301883" cy="770787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436053" y="-23711"/>
            <a:ext cx="4098528" cy="687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0122" y="1132809"/>
            <a:ext cx="8213829" cy="12599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0127" y="2561397"/>
            <a:ext cx="7924519" cy="3867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2571" y="247463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rgbClr val="FEFEFE"/>
                </a:solidFill>
              </a:defRPr>
            </a:lvl1pPr>
          </a:lstStyle>
          <a:p>
            <a:pPr defTabSz="1007943"/>
            <a:fld id="{F02981A5-F60C-4BC1-992A-3E80C5081FB3}" type="datetimeFigureOut">
              <a:rPr lang="ru-RU" smtClean="0"/>
              <a:pPr defTabSz="1007943"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7110" y="6450925"/>
            <a:ext cx="409496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accent1"/>
                </a:solidFill>
              </a:defRPr>
            </a:lvl1pPr>
          </a:lstStyle>
          <a:p>
            <a:pPr defTabSz="1007943"/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36053" y="247462"/>
            <a:ext cx="15576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rgbClr val="FEFEFE"/>
                </a:solidFill>
              </a:defRPr>
            </a:lvl1pPr>
          </a:lstStyle>
          <a:p>
            <a:pPr defTabSz="1007943"/>
            <a:fld id="{077AEC57-320E-4EF1-991D-B6787CCFAA35}" type="slidenum">
              <a:rPr lang="ru-RU" smtClean="0"/>
              <a:pPr defTabSz="1007943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14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1007943" rtl="0" eaLnBrk="1" latinLnBrk="0" hangingPunct="1">
        <a:spcBef>
          <a:spcPct val="0"/>
        </a:spcBef>
        <a:buNone/>
        <a:defRPr sz="4409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979" indent="-302383" algn="l" defTabSz="100794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646" kern="1200">
          <a:solidFill>
            <a:schemeClr val="tx2"/>
          </a:solidFill>
          <a:latin typeface="+mn-lt"/>
          <a:ea typeface="+mn-ea"/>
          <a:cs typeface="+mn-cs"/>
        </a:defRPr>
      </a:lvl1pPr>
      <a:lvl2pPr marL="705560" indent="-302383" algn="l" defTabSz="100794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25" kern="1200">
          <a:solidFill>
            <a:schemeClr val="tx2"/>
          </a:solidFill>
          <a:latin typeface="+mn-lt"/>
          <a:ea typeface="+mn-ea"/>
          <a:cs typeface="+mn-cs"/>
        </a:defRPr>
      </a:lvl2pPr>
      <a:lvl3pPr marL="1007943" indent="-251986" algn="l" defTabSz="100794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5" kern="1200">
          <a:solidFill>
            <a:schemeClr val="tx2"/>
          </a:solidFill>
          <a:latin typeface="+mn-lt"/>
          <a:ea typeface="+mn-ea"/>
          <a:cs typeface="+mn-cs"/>
        </a:defRPr>
      </a:lvl3pPr>
      <a:lvl4pPr marL="1239770" indent="-251986" algn="l" defTabSz="100794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984" kern="1200">
          <a:solidFill>
            <a:schemeClr val="tx2"/>
          </a:solidFill>
          <a:latin typeface="+mn-lt"/>
          <a:ea typeface="+mn-ea"/>
          <a:cs typeface="+mn-cs"/>
        </a:defRPr>
      </a:lvl4pPr>
      <a:lvl5pPr marL="1461518" indent="-251986" algn="l" defTabSz="100794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764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73186" indent="-251986" algn="l" defTabSz="100794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543" kern="1200">
          <a:solidFill>
            <a:schemeClr val="tx2"/>
          </a:solidFill>
          <a:latin typeface="+mn-lt"/>
          <a:ea typeface="+mn-ea"/>
          <a:cs typeface="+mn-cs"/>
        </a:defRPr>
      </a:lvl6pPr>
      <a:lvl7pPr marL="1894933" indent="-251986" algn="l" defTabSz="100794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543" kern="1200">
          <a:solidFill>
            <a:schemeClr val="tx2"/>
          </a:solidFill>
          <a:latin typeface="+mn-lt"/>
          <a:ea typeface="+mn-ea"/>
          <a:cs typeface="+mn-cs"/>
        </a:defRPr>
      </a:lvl7pPr>
      <a:lvl8pPr marL="2116681" indent="-251986" algn="l" defTabSz="100794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543" kern="1200">
          <a:solidFill>
            <a:schemeClr val="tx2"/>
          </a:solidFill>
          <a:latin typeface="+mn-lt"/>
          <a:ea typeface="+mn-ea"/>
          <a:cs typeface="+mn-cs"/>
        </a:defRPr>
      </a:lvl8pPr>
      <a:lvl9pPr marL="2338428" indent="-251986" algn="l" defTabSz="100794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543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EahmMaVRLoBEqQ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sk.yandex.ru/i/8p9y6KHc0skJS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ro22.ru/centr-obrazovanija-cifrovogo-i-gumanitarnogo-profilej-tochka-rosta/normativno-pravovaja-baza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polosina@22edu.ru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cloud.mpcenter.ru/d/s/sn7KjgioIScKoxKRi662QboSVKuXgTWC/kCOP5FGPyywPfxQjPxi1hu30tVqeLp3t-srBAHVYlSwo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vk.com/video-151667500_456239490?t=1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ro22.ru/tochka-rosta-meroprijatija/metodicheskij-den-dlja-centrov-obrazovanija-tochka-rosta-2023-realizacija-regionalnoj-modeli-nastavnichestva-posredstvom-obedinenija-resursov-infrastruktury-nacionalnogo-proekta-obrazovanie-v-altajsko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dayseducaltai.ru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shkola91barnaul-r22.gosweb.gosuslugi.ru/" TargetMode="External"/><Relationship Id="rId3" Type="http://schemas.openxmlformats.org/officeDocument/2006/relationships/hyperlink" Target="https://iro22.ru/novosti/tochka-rosta-ajskaja-shkola-altajskogo-rajona-i-shkola-77-g-omska-pri-podderzhke-airo-zakljuchajut-dogovor-o-nastavnichestve/" TargetMode="External"/><Relationship Id="rId7" Type="http://schemas.openxmlformats.org/officeDocument/2006/relationships/hyperlink" Target="https://shkolaegorevskayanovoegorevskoe-r22.gosweb.gosuslugi.ru/" TargetMode="External"/><Relationship Id="rId2" Type="http://schemas.openxmlformats.org/officeDocument/2006/relationships/hyperlink" Target="https://iro22.ru/novosti/tochka-rosta-v-altajskom-krae-airo-i-kaltajskaja-shkola-tomskoj-oblasti-zakljuchili-dogovor-o-sotrudnichestve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vshkola1.my1.ru/" TargetMode="External"/><Relationship Id="rId5" Type="http://schemas.openxmlformats.org/officeDocument/2006/relationships/hyperlink" Target="http://remzavodschool.org.ru/index.php/tochka-rosta" TargetMode="External"/><Relationship Id="rId4" Type="http://schemas.openxmlformats.org/officeDocument/2006/relationships/hyperlink" Target="http://podsch.ucoz.ru/" TargetMode="External"/><Relationship Id="rId9" Type="http://schemas.openxmlformats.org/officeDocument/2006/relationships/hyperlink" Target="https://shkola6talmenka-r22.gosweb.gosuslugi.ru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hyperlink" Target="https://t.me/+VC2Id8SmfToxMzI6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tochkarosta_official" TargetMode="External"/><Relationship Id="rId2" Type="http://schemas.openxmlformats.org/officeDocument/2006/relationships/hyperlink" Target="https://t.me/TR_metod/242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hyperlink" Target="https://vk.com/tochkarosta_official?w=wall-196554063_2269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5.png"/><Relationship Id="rId7" Type="http://schemas.openxmlformats.org/officeDocument/2006/relationships/hyperlink" Target="https://forms.yandex.ru/cloud/6507fe1aeb6146f441f2aff3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zarnitza.ru/tsifrovye-laboratori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D45FD5-B454-4BEA-AB56-2392A660042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38480" y="2334526"/>
            <a:ext cx="9668122" cy="11506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Презентация цифрового оборудования, поступившего в центры «Точка роста – 2023»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9601284-C97B-4C77-AE21-6194874DE87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74056" y="4363786"/>
            <a:ext cx="6196970" cy="5185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100" dirty="0" smtClean="0">
                <a:latin typeface="Century Gothic" panose="020B0502020202020204" pitchFamily="34" charset="0"/>
              </a:rPr>
              <a:t>12 октября </a:t>
            </a:r>
            <a:r>
              <a:rPr lang="ru-RU" sz="2100" dirty="0">
                <a:latin typeface="Century Gothic" panose="020B0502020202020204" pitchFamily="34" charset="0"/>
              </a:rPr>
              <a:t>2023 </a:t>
            </a:r>
            <a:r>
              <a:rPr lang="ru-RU" sz="2100" dirty="0" smtClean="0">
                <a:latin typeface="Century Gothic" panose="020B0502020202020204" pitchFamily="34" charset="0"/>
              </a:rPr>
              <a:t>г.</a:t>
            </a:r>
            <a:endParaRPr lang="ru-RU" sz="21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Национальный проект «Образование» |">
            <a:extLst>
              <a:ext uri="{FF2B5EF4-FFF2-40B4-BE49-F238E27FC236}">
                <a16:creationId xmlns:a16="http://schemas.microsoft.com/office/drawing/2014/main" xmlns="" id="{1EA5582B-3501-856C-1505-C6F9D9E9F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98" y="70447"/>
            <a:ext cx="1435646" cy="143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AC3ACE74-3BDE-44DE-AA2F-9A6B2A88231D}"/>
              </a:ext>
            </a:extLst>
          </p:cNvPr>
          <p:cNvGrpSpPr/>
          <p:nvPr/>
        </p:nvGrpSpPr>
        <p:grpSpPr>
          <a:xfrm>
            <a:off x="166988" y="177159"/>
            <a:ext cx="1128974" cy="1145785"/>
            <a:chOff x="756270" y="311366"/>
            <a:chExt cx="1582169" cy="1582169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1B595301-56F7-4F81-9E0F-17F4B4C2389F}"/>
                </a:ext>
              </a:extLst>
            </p:cNvPr>
            <p:cNvSpPr/>
            <p:nvPr/>
          </p:nvSpPr>
          <p:spPr>
            <a:xfrm>
              <a:off x="756270" y="311366"/>
              <a:ext cx="1582169" cy="1582169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220C0310-C9BA-4F60-91B4-11D8CA588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632" y="590168"/>
              <a:ext cx="1035536" cy="936124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0335080-9E1A-BDD9-456E-52A2F5820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72" y="93436"/>
            <a:ext cx="3827339" cy="125154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869863" y="5568803"/>
            <a:ext cx="4821955" cy="1754270"/>
          </a:xfrm>
          <a:prstGeom prst="rect">
            <a:avLst/>
          </a:prstGeom>
        </p:spPr>
        <p:txBody>
          <a:bodyPr wrap="square" lIns="91383" tIns="45692" rIns="91383" bIns="45692">
            <a:spAutoFit/>
          </a:bodyPr>
          <a:lstStyle/>
          <a:p>
            <a:pPr algn="just" defTabSz="913834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</a:rPr>
              <a:t>Горбатова Ольга Николаевна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</a:rPr>
              <a:t>,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кандидат педагогических наук, заведующий кафедрой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</a:rPr>
              <a:t>естественно-научного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образования КАУ ДПО «АИРО имени А.М. </a:t>
            </a:r>
            <a:r>
              <a:rPr lang="ru-RU" dirty="0" err="1">
                <a:solidFill>
                  <a:prstClr val="black"/>
                </a:solidFill>
                <a:latin typeface="Times New Roman"/>
                <a:ea typeface="Calibri"/>
              </a:rPr>
              <a:t>Топорова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», руководитель отделения по естественнонаучным дисциплинам краевого УМО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765" y="297110"/>
            <a:ext cx="13716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096" y="295808"/>
            <a:ext cx="885662" cy="102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9564" y="5480341"/>
            <a:ext cx="2725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форма для регистрации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и отзывов о мероприятии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4903" y="6282709"/>
            <a:ext cx="3347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https://forms.yandex.ru/cloud/6507fe1aeb6146f441f2aff3/</a:t>
            </a:r>
            <a:endParaRPr lang="ru-RU" dirty="0"/>
          </a:p>
        </p:txBody>
      </p:sp>
      <p:pic>
        <p:nvPicPr>
          <p:cNvPr id="10" name="Picture 2" descr="http://qrcoder.ru/code/?https%3A%2F%2Fforms.yandex.ru%2Fcloud%2F6507fe1aeb6146f441f2aff3%2F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650" y="3842029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97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8618" t="22732" r="22324" b="41530"/>
          <a:stretch/>
        </p:blipFill>
        <p:spPr>
          <a:xfrm>
            <a:off x="2654368" y="2780907"/>
            <a:ext cx="7912562" cy="40723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8794" t="16932" r="24528" b="47016"/>
          <a:stretch/>
        </p:blipFill>
        <p:spPr>
          <a:xfrm>
            <a:off x="-102055" y="0"/>
            <a:ext cx="5200316" cy="2875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2521" y="2073898"/>
            <a:ext cx="116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Фрагмент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357460" y="4901938"/>
            <a:ext cx="1932495" cy="1621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0817" y="3819040"/>
            <a:ext cx="193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Нужен результат!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63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764" t="16462" r="23029" b="7204"/>
          <a:stretch/>
        </p:blipFill>
        <p:spPr>
          <a:xfrm>
            <a:off x="2441542" y="414780"/>
            <a:ext cx="5552387" cy="6407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925" y="484638"/>
            <a:ext cx="116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Фрагмент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71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341" y="661061"/>
            <a:ext cx="10435472" cy="628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Справка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результатам проведения мониторинга 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эффективности использования оборудования центров 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естественно-научной и технологической направленностей 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«Точка роста», открытых в 2021 году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В рамках реализации федерального проекта «Современная школа» национального проекта «Образование» в 2021 году в Алтайском крае открыто 140 центров образования естественно-научной и технологической направленностей «Точка роста» (далее – центры «Точка роста»). 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2021 году в центры образования «Точка роста» было передано следующее оборудование в следующих количествах: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цифровая лаборатория по биологии (ученическая) – 381 шт.;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цифровая лаборатория по химии (ученическая) – 381 шт.;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цифровая лаборатория по физике (ученическая) – 381 шт.;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цифровой микроскоп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Ningbo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Xiang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Tian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Photoelectric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241 шт.;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набор ОГЭ по химии – 622 шт.;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образовательный набор по механике,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мехатронике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робототехнике – 482 шт.;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образовательный набор для изучения многокомпонентных робототехнических систем и манипуляционных роботов – 39 шт.; 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ноутбук – 622 шт.;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МФУ – 140 шт.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ноябре 2022 г. центрами «Точка роста» было проведено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самообследование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целью выявления эффективности использования оборудования. 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Данное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самообследование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проводилось с использованием чек-листа (письмо Министерства образования и науки Алтайского края № 23-2/22/954 от 26.10.2022 г.). 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самообследовании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приняли участие 140 центров образования «Точка роста» (100%). Установлено что все центры «Точка роста» обеспечены современным оборудованием для реализации основных и дополнительных общеобразовательных программ.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765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9941" y="263392"/>
            <a:ext cx="6515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Форма для сбора информации об успехах школьников и результативности работы учителей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3378" t="7841" r="26556" b="10966"/>
          <a:stretch/>
        </p:blipFill>
        <p:spPr>
          <a:xfrm>
            <a:off x="292231" y="909723"/>
            <a:ext cx="4034672" cy="61289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88649" y="1919476"/>
            <a:ext cx="5343525" cy="306545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формирования отчета по Алтайскому краю за период с января по сентябрь 2023 просим до 20 сентября 2023 г. заполнить формы: </a:t>
            </a:r>
            <a:endParaRPr lang="ru-RU" sz="11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https://disk.yandex.ru/i/EahmMaVRLoBEqQ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(данные о педагогах)</a:t>
            </a:r>
            <a:endParaRPr lang="ru-RU" sz="11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https://disk.yandex.ru/i/8p9y6KHc0skJSg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(данные об обучающихся).</a:t>
            </a:r>
            <a:endParaRPr lang="ru-RU" sz="11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Далее необходимо пополнять сведениями формы ежеквартально.</a:t>
            </a:r>
            <a:endParaRPr lang="ru-RU" sz="11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предоставления  информации за IV квартал 2023 г. – до 15 декабря 2023 г. Формы для заполнения (файлы совместного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использования)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доступны постоянно.</a:t>
            </a:r>
            <a:endParaRPr lang="ru-RU" sz="11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3808" y="5514679"/>
            <a:ext cx="5718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Письмо размещено в ТК «Точка роста. Алтайский край»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82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72764"/>
            <a:ext cx="10691813" cy="601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54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3945" t="18030" r="30964" b="26169"/>
          <a:stretch/>
        </p:blipFill>
        <p:spPr>
          <a:xfrm>
            <a:off x="876693" y="1743959"/>
            <a:ext cx="3751868" cy="3355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3857" t="18185" r="30876" b="24132"/>
          <a:stretch/>
        </p:blipFill>
        <p:spPr>
          <a:xfrm>
            <a:off x="6372520" y="772997"/>
            <a:ext cx="3770721" cy="3469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3769" t="19283" r="30964" b="24132"/>
          <a:stretch/>
        </p:blipFill>
        <p:spPr>
          <a:xfrm>
            <a:off x="4355184" y="3766009"/>
            <a:ext cx="3770722" cy="34030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7010" y="915070"/>
            <a:ext cx="5367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Новые краевые конкурсы для центров «Точка роста»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08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796" t="13015" r="22941" b="12376"/>
          <a:stretch/>
        </p:blipFill>
        <p:spPr>
          <a:xfrm>
            <a:off x="477850" y="424542"/>
            <a:ext cx="3170226" cy="32244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5003" t="14581" r="22588" b="14100"/>
          <a:stretch/>
        </p:blipFill>
        <p:spPr>
          <a:xfrm>
            <a:off x="4271666" y="206826"/>
            <a:ext cx="6420147" cy="6073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3612" y="3896748"/>
            <a:ext cx="227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Заявки до 12 октября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68113" y="6601104"/>
            <a:ext cx="53435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https://iro22.ru/centr-obrazovanija-cifrovogo-i-gumanitarnogo-profilej-tochka-rosta/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2233" y="6231772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Положение на странице: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3627666" y="4602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52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mv\Downloads\Рис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78" y="1321026"/>
            <a:ext cx="9220034" cy="57496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-40753"/>
            <a:ext cx="8870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</a:rPr>
              <a:t>Комплексный план организационно-методической поддержки 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инфраструктуры национального проекта «Образование» </a:t>
            </a:r>
            <a:endParaRPr lang="ru-RU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на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2023-2024 учебный год </a:t>
            </a:r>
            <a:endParaRPr lang="ru-RU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(утвержден приказом Министерства образования и науки АК № 868 от 22.08.2023)</a:t>
            </a:r>
            <a:endParaRPr lang="ru-RU" sz="1600" dirty="0">
              <a:solidFill>
                <a:prstClr val="black"/>
              </a:solidFill>
              <a:latin typeface="NTTimes/Cyrillic"/>
              <a:ea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32735" y="1136360"/>
            <a:ext cx="2673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Размещен на сайте АИРО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32735" y="1459790"/>
            <a:ext cx="28449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hlinkClick r:id="rId3"/>
              </a:rPr>
              <a:t>https://iro22.ru/centr-obrazovanija-cifrovogo-i-gumanitarnogo-profilej-tochka-rosta/normativno-pravovaja-baza</a:t>
            </a:r>
            <a:r>
              <a:rPr lang="en-US" sz="1000" dirty="0" smtClean="0">
                <a:solidFill>
                  <a:prstClr val="black"/>
                </a:solidFill>
                <a:hlinkClick r:id="rId3"/>
              </a:rPr>
              <a:t>/</a:t>
            </a:r>
            <a:r>
              <a:rPr lang="ru-RU" sz="1000" dirty="0" smtClean="0">
                <a:solidFill>
                  <a:prstClr val="black"/>
                </a:solidFill>
              </a:rPr>
              <a:t> </a:t>
            </a:r>
            <a:endParaRPr lang="ru-RU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21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01" y="715309"/>
            <a:ext cx="866183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07320">
              <a:lnSpc>
                <a:spcPct val="107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Направление 1.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Проведение совместных мероприятий для обучающихся и педагогических работников </a:t>
            </a:r>
            <a:b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центров и образовательных организаций Алтайского края</a:t>
            </a:r>
            <a:endParaRPr lang="ru-RU" sz="1400" dirty="0">
              <a:solidFill>
                <a:prstClr val="black"/>
              </a:solidFill>
              <a:latin typeface="NTTimes/Cyrillic"/>
              <a:ea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6852" y="1189309"/>
            <a:ext cx="104927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2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и участие в региональных, межрегиональных и всероссийских конференциях, фестивалях,</a:t>
            </a:r>
          </a:p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форумах,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вебинарах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обмену опытом работы на высокотехнологичных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-местах и опытом по реализации предметных областей «Естественно-научные предметы», «Естественные науки», «Математика и информатика», «Обществознание и естествознание», «Технология», а также программ дополнительного образования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естественно-научной и технологической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6852" y="2255218"/>
            <a:ext cx="104927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3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региональных координаторов, сотрудников центров и иных организаций, функционирующих на территории Алтайского края, в мероприятиях, организуемых Министерством просвещения Российской Федерации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ФГАУ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просветительских инициатив Министерства просвещения Российской Федерации»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801" y="2905761"/>
            <a:ext cx="10351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4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и участие в проведении информационных кампаний по популяризации национального проекта «Образование» на территории Алтайского края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6852" y="3369529"/>
            <a:ext cx="10043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5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Разработка, утверждение и реализация сетевых образовательных программ с использованием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высокооснащенных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-мест, созданных в Алтайском крае в рамках национального проекта «</a:t>
            </a:r>
            <a:r>
              <a:rPr lang="ru-RU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1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1666" y="345977"/>
            <a:ext cx="649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Направления работы в рамках реализации Комплексного плана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5585" y="3840696"/>
            <a:ext cx="104259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6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Вовлечение обучающихся образовательных организаций, на базе которых создаются и функционируют центры, в различные формы сопровождения и наставничества с учетом методологии (целевой модели) наставничества обучающихся для организаций, осуществляющих образовательную деятельность по общеобразовательным, дополнительным общеобразовательным и программам среднего профессионального образования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6852" y="4703216"/>
            <a:ext cx="10319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7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обучающихся, в том числе за счет привлечения интеллектуальных партнеров к реализации образовательных программ и проведению мероприятий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6219" y="5155064"/>
            <a:ext cx="10492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8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Развитие проектной деятельности обучающихся общеобразовательных организаций за счет ресурсов,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создаваемых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Алтайском крае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6219" y="5605270"/>
            <a:ext cx="103515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9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работы центров по проведению обучающих мероприятий по поддержке общеобразовательных организаций, показывающих низкие образовательные результаты, с использованием инфраструктуры и кадрового обеспечения центров в различных форматах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5585" y="6264655"/>
            <a:ext cx="10303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10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Демонстрация передового опыта реализации образовательных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и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эффективных педагогических практик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6852" y="6567639"/>
            <a:ext cx="104714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11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Организационно-управленческая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6573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872157"/>
              </p:ext>
            </p:extLst>
          </p:nvPr>
        </p:nvGraphicFramePr>
        <p:xfrm>
          <a:off x="685479" y="1427303"/>
          <a:ext cx="9221787" cy="2585978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48460"/>
                <a:gridCol w="4566561"/>
                <a:gridCol w="1581710"/>
                <a:gridCol w="879210"/>
                <a:gridCol w="1845846"/>
              </a:tblGrid>
              <a:tr h="4332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п/п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Мероприятия</a:t>
                      </a:r>
                      <a:endParaRPr lang="ru-RU" sz="12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Целевая аудитория, требования к участию</a:t>
                      </a:r>
                      <a:endParaRPr lang="ru-RU" sz="12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Сроки проведения</a:t>
                      </a:r>
                      <a:endParaRPr lang="ru-RU" sz="12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Ответственные</a:t>
                      </a:r>
                      <a:endParaRPr lang="ru-RU" sz="12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01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Направление 1. Проведение совместных мероприятий для обучающихся и педагогических работников </a:t>
                      </a:r>
                      <a:b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центров и образовательных организаций Алтайского края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9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2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Краевой конкурс научных и творческих проектов «Мой край для меня – это Родина!»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(Региональный конкурс проводится с целью вовлечения обучающихся в исследовательскую деятельность, с целью развития патриотизма и любви к своему краю)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Планируемое количество участников – 200 человек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Обучающиеся 4-11 классов, учителя общеобразовательных организаций, в т.ч. ШНОР и в которых созданы центры «Точка роста»</a:t>
                      </a:r>
                      <a:endParaRPr lang="ru-RU" sz="12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Сентябрь-октябрь 2023 </a:t>
                      </a:r>
                      <a:endParaRPr lang="ru-RU" sz="12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Отдел организации общего образования и оценочных процедур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Минобрнауки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Алтайского края (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Полосина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Н.В., 8/3852/298-693, </a:t>
                      </a: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polosina@22edu.ru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РЦ «Талант 22»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45795" y="4561367"/>
            <a:ext cx="895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Руководителям центров «Точка роста» взять за основу КП, рассмотреть возможности участия в мероприятиях на ШМО ЕНД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1039" y="694551"/>
            <a:ext cx="3226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Фрагмент Комплексного плана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73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352" y="1920205"/>
            <a:ext cx="9982985" cy="4645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Подключение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работа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датчиков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работать с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осциллографом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(ЛЦИ-16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оборудования по предмету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пользоваться оборудованием, где можно брать материалы для подготовки к занятиям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наборов по робототехнике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оборудованием, исследования, проектная деятельность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Установка программного обеспечения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ОС </a:t>
            </a:r>
            <a:r>
              <a:rPr lang="ru-RU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Линукс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материалы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осуществляет  обслуживание и ремонт  оборудования центра " Точка роста"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Разъяснения по качеству наборов ОГЭ по физике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ли возможность использования цифрового оборудования на уроках технологии, которое получено для кабинетов физики, химии 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биологии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устанавливать для работы с электронным микроскопом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41398" y="1514838"/>
            <a:ext cx="2460674" cy="405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к семинару</a:t>
            </a:r>
            <a:endParaRPr lang="ru-RU" sz="2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657" y="215838"/>
            <a:ext cx="8356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Цель: </a:t>
            </a:r>
            <a:r>
              <a:rPr lang="ru-RU" dirty="0" smtClean="0"/>
              <a:t>осуществление методической поддержки в части использования цифровых лабораторий в учебном процессе, создание условий для начала осуществления профессиональных связей между центрами «Точка роста» и организациями, входящими в инновационную инфраструктуру НП «Образование»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095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856" y="329872"/>
            <a:ext cx="83678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Информационно-методический онлайн-семинар </a:t>
            </a:r>
            <a:r>
              <a:rPr lang="ru-RU" dirty="0">
                <a:solidFill>
                  <a:srgbClr val="C00000"/>
                </a:solidFill>
              </a:rPr>
              <a:t>для педагогов и руководителей образовательных организаций «Национальный проект «Образование»: новости, практики, открытия</a:t>
            </a:r>
            <a:r>
              <a:rPr lang="ru-RU" dirty="0" smtClean="0">
                <a:solidFill>
                  <a:srgbClr val="C00000"/>
                </a:solidFill>
              </a:rPr>
              <a:t>» (16.03.2023)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856" y="1253202"/>
            <a:ext cx="9947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https://</a:t>
            </a:r>
            <a:r>
              <a:rPr lang="en-US" dirty="0" smtClean="0">
                <a:solidFill>
                  <a:prstClr val="black"/>
                </a:solidFill>
                <a:hlinkClick r:id="rId2"/>
              </a:rPr>
              <a:t>cloud.mpcenter.ru/d/s/sn7KjgioIScKoxKRi662QboSVKuXgTWC/kCOP5FGPyywPfxQjPxi1hu30tVqeLp3t-srBAHVYlSwo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5531" y="1899533"/>
            <a:ext cx="364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Представлен опыт Алтайского края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24474" r="1541" b="21402"/>
          <a:stretch/>
        </p:blipFill>
        <p:spPr bwMode="auto">
          <a:xfrm>
            <a:off x="667238" y="2541181"/>
            <a:ext cx="8910732" cy="404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723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73" y="180682"/>
            <a:ext cx="6619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Информационно-методический онлайн-семинар «Национальный проект «Образование»: новости, практики, открытия</a:t>
            </a:r>
            <a:r>
              <a:rPr lang="ru-RU" dirty="0" smtClean="0">
                <a:solidFill>
                  <a:srgbClr val="C00000"/>
                </a:solidFill>
              </a:rPr>
              <a:t>»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(13 </a:t>
            </a:r>
            <a:r>
              <a:rPr lang="ru-RU" dirty="0">
                <a:solidFill>
                  <a:srgbClr val="C00000"/>
                </a:solidFill>
              </a:rPr>
              <a:t>июля </a:t>
            </a:r>
            <a:r>
              <a:rPr lang="ru-RU" dirty="0" smtClean="0">
                <a:solidFill>
                  <a:srgbClr val="C00000"/>
                </a:solidFill>
              </a:rPr>
              <a:t>2023)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hlinkClick r:id="rId2"/>
              </a:rPr>
              <a:t>https</a:t>
            </a:r>
            <a:r>
              <a:rPr lang="ru-RU" dirty="0">
                <a:solidFill>
                  <a:prstClr val="black"/>
                </a:solidFill>
                <a:hlinkClick r:id="rId2"/>
              </a:rPr>
              <a:t>://</a:t>
            </a:r>
            <a:r>
              <a:rPr lang="ru-RU" dirty="0" smtClean="0">
                <a:solidFill>
                  <a:prstClr val="black"/>
                </a:solidFill>
                <a:hlinkClick r:id="rId2"/>
              </a:rPr>
              <a:t>vk.com/video-151667500_456239490?t=1s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07" y="2810017"/>
            <a:ext cx="3599305" cy="270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07" y="0"/>
            <a:ext cx="3599305" cy="26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1466" y="1381011"/>
            <a:ext cx="701354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</a:rPr>
              <a:t>13 июля 2023 г. в Центре опережающей профессиональной подготовки состоялся федеральный онлайн-семинар для педагогов и руководителей образовательных </a:t>
            </a:r>
            <a:r>
              <a:rPr lang="ru-RU" dirty="0" smtClean="0">
                <a:solidFill>
                  <a:prstClr val="black"/>
                </a:solidFill>
              </a:rPr>
              <a:t>организаций». </a:t>
            </a:r>
            <a:r>
              <a:rPr lang="ru-RU" dirty="0">
                <a:solidFill>
                  <a:prstClr val="black"/>
                </a:solidFill>
              </a:rPr>
              <a:t>Провели онлайн-семинар сотрудники Центра просветительских инициатив Министерства просвещения Российской </a:t>
            </a:r>
            <a:r>
              <a:rPr lang="ru-RU" dirty="0" smtClean="0">
                <a:solidFill>
                  <a:prstClr val="black"/>
                </a:solidFill>
              </a:rPr>
              <a:t>Федерации (г</a:t>
            </a:r>
            <a:r>
              <a:rPr lang="ru-RU" dirty="0">
                <a:solidFill>
                  <a:prstClr val="black"/>
                </a:solidFill>
              </a:rPr>
              <a:t>. Москва). Для участия в семинаре были приглашены школьники Алтайского края: Черепанова Юлия (ученица МБОУ «</a:t>
            </a:r>
            <a:r>
              <a:rPr lang="ru-RU" dirty="0" err="1">
                <a:solidFill>
                  <a:prstClr val="black"/>
                </a:solidFill>
              </a:rPr>
              <a:t>Тальменская</a:t>
            </a:r>
            <a:r>
              <a:rPr lang="ru-RU" dirty="0">
                <a:solidFill>
                  <a:prstClr val="black"/>
                </a:solidFill>
              </a:rPr>
              <a:t> СОШ № 6»), </a:t>
            </a:r>
            <a:r>
              <a:rPr lang="ru-RU" dirty="0" err="1">
                <a:solidFill>
                  <a:prstClr val="black"/>
                </a:solidFill>
              </a:rPr>
              <a:t>Кутьков</a:t>
            </a:r>
            <a:r>
              <a:rPr lang="ru-RU" dirty="0">
                <a:solidFill>
                  <a:prstClr val="black"/>
                </a:solidFill>
              </a:rPr>
              <a:t> Ярослав (ученик МБОУ «Алтайская СОШ № 2»). Также в семинаре приняла участие Бабанина Наталья Анатольевна – учитель физики МБОУ «СОШ № 15» г. Славгорода. Подготовка к мероприятию длилась около месяца. Сотрудники АИРО помогли ребятам написать тексты выступлений, решить организационные вопросы, морально поддерживали их во время выступления. Во время трансляции школьники рассказали о своих «Точках роста», об увлечении учебным предметом «Биология», о своих жизненных планах. Выступили уверенно, достойно представили результаты своих учебных исследований. Наталья Анатольевна Бабанина рассказала о своем успешном опыте работы организации учебно-исследовательской деятельности школьников на базе центра образования «Точка роста».</a:t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92507" y="5645322"/>
            <a:ext cx="35961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</a:rPr>
              <a:t>Для учеников и всех присутствующих была проведена экскурсия по Центру опережающей профессиональной подготовки, которую подготовила руководитель ЦОПП Захарова Александра Вячеславовна. Она рассказала о современном оборудовании, о мероприятиях по профориентации, которые проводятся для обучающихся.</a:t>
            </a:r>
          </a:p>
        </p:txBody>
      </p:sp>
    </p:spTree>
    <p:extLst>
      <p:ext uri="{BB962C8B-B14F-4D97-AF65-F5344CB8AC3E}">
        <p14:creationId xmlns:p14="http://schemas.microsoft.com/office/powerpoint/2010/main" val="3461650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332" y="325594"/>
            <a:ext cx="2896263" cy="21721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50867"/>
            <a:ext cx="75643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Inter"/>
              </a:rPr>
              <a:t>12 апреля 2023 года на базе ФГБОУ ВО «Алтайский государственный педагогический университет» прошел Методический день для центров образования «Точка роста – 2023» </a:t>
            </a:r>
            <a:r>
              <a:rPr lang="ru-RU" sz="1600" b="1" dirty="0">
                <a:solidFill>
                  <a:srgbClr val="000000"/>
                </a:solidFill>
                <a:latin typeface="Inter"/>
              </a:rPr>
              <a:t>«Реализация региональной модели наставничества посредством объединения ресурсов инфраструктуры национального проекта «Образование». 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6056" y="1574306"/>
            <a:ext cx="7207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https://iro22.ru/tochka-rosta-meroprijatija/metodicheskij-den-dlja-centrov-obrazovanija-tochka-rosta-2023-realizacija-regionalnoj-modeli-nastavnichestva-posredstvom-obedinenija-resursov-infrastruktury-nacionalnogo-proekta-obrazovanie-v-altajsko</a:t>
            </a:r>
            <a:r>
              <a:rPr lang="en-US" sz="1200" dirty="0" smtClean="0">
                <a:hlinkClick r:id="rId3"/>
              </a:rPr>
              <a:t>/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492051"/>
              </p:ext>
            </p:extLst>
          </p:nvPr>
        </p:nvGraphicFramePr>
        <p:xfrm>
          <a:off x="0" y="3467464"/>
          <a:ext cx="10691812" cy="3976108"/>
        </p:xfrm>
        <a:graphic>
          <a:graphicData uri="http://schemas.openxmlformats.org/drawingml/2006/table">
            <a:tbl>
              <a:tblPr/>
              <a:tblGrid>
                <a:gridCol w="10691812"/>
              </a:tblGrid>
              <a:tr h="431212">
                <a:tc>
                  <a:txBody>
                    <a:bodyPr/>
                    <a:lstStyle/>
                    <a:p>
                      <a:pPr fontAlgn="t"/>
                      <a:r>
                        <a:rPr lang="ru-RU" sz="1200" i="1" dirty="0">
                          <a:effectLst/>
                        </a:rPr>
                        <a:t>Учитель будущего поколения России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err="1">
                          <a:solidFill>
                            <a:srgbClr val="C00000"/>
                          </a:solidFill>
                          <a:effectLst/>
                        </a:rPr>
                        <a:t>Вайцель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 Денис Эдуардович</a:t>
                      </a:r>
                      <a:r>
                        <a:rPr lang="ru-RU" sz="1200" dirty="0">
                          <a:effectLst/>
                        </a:rPr>
                        <a:t>, руководитель Педагогического технопарка «</a:t>
                      </a:r>
                      <a:r>
                        <a:rPr lang="ru-RU" sz="1200" dirty="0" err="1">
                          <a:effectLst/>
                        </a:rPr>
                        <a:t>Кванториум</a:t>
                      </a:r>
                      <a:r>
                        <a:rPr lang="ru-RU" sz="1200" dirty="0">
                          <a:effectLst/>
                        </a:rPr>
                        <a:t>» имени П.К. Одинцова и Л.А. Одинцовой ФГБОУ ВО «Алтайский государственный педагогический университет»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1212">
                <a:tc>
                  <a:txBody>
                    <a:bodyPr/>
                    <a:lstStyle/>
                    <a:p>
                      <a:pPr fontAlgn="t"/>
                      <a:r>
                        <a:rPr lang="ru-RU" sz="1200" i="1" dirty="0">
                          <a:effectLst/>
                        </a:rPr>
                        <a:t>Центры «Точка роста» Алтайского края на карте экосистемы Национального проекта «Образование»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Горбатова Ольга Николаевна</a:t>
                      </a:r>
                      <a:r>
                        <a:rPr lang="ru-RU" sz="1200" dirty="0">
                          <a:effectLst/>
                        </a:rPr>
                        <a:t>, канд. </a:t>
                      </a:r>
                      <a:r>
                        <a:rPr lang="ru-RU" sz="1200" dirty="0" err="1">
                          <a:effectLst/>
                        </a:rPr>
                        <a:t>пед</a:t>
                      </a:r>
                      <a:r>
                        <a:rPr lang="ru-RU" sz="1200" dirty="0">
                          <a:effectLst/>
                        </a:rPr>
                        <a:t>. наук, заведующий кафедрой естественно-научного образования КАУ ДПО «АИРО имени А.М. </a:t>
                      </a:r>
                      <a:r>
                        <a:rPr lang="ru-RU" sz="1200" dirty="0" err="1">
                          <a:effectLst/>
                        </a:rPr>
                        <a:t>Топорова</a:t>
                      </a:r>
                      <a:r>
                        <a:rPr lang="ru-RU" sz="1200" dirty="0">
                          <a:effectLst/>
                        </a:rPr>
                        <a:t>»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8644">
                <a:tc>
                  <a:txBody>
                    <a:bodyPr/>
                    <a:lstStyle/>
                    <a:p>
                      <a:pPr fontAlgn="t"/>
                      <a:r>
                        <a:rPr lang="ru-RU" sz="1200" i="1" dirty="0">
                          <a:effectLst/>
                        </a:rPr>
                        <a:t>Цифровая лаборатория «</a:t>
                      </a:r>
                      <a:r>
                        <a:rPr lang="ru-RU" sz="1200" i="1" dirty="0" err="1">
                          <a:effectLst/>
                        </a:rPr>
                        <a:t>Releon</a:t>
                      </a:r>
                      <a:r>
                        <a:rPr lang="ru-RU" sz="1200" i="1" dirty="0">
                          <a:effectLst/>
                        </a:rPr>
                        <a:t>» как средство реализации лабораторного практикума по учебному предмету «Физика» на базе центра «Точка роста»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err="1">
                          <a:solidFill>
                            <a:srgbClr val="C00000"/>
                          </a:solidFill>
                          <a:effectLst/>
                        </a:rPr>
                        <a:t>Скулов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 Павел Владимирович</a:t>
                      </a:r>
                      <a:r>
                        <a:rPr lang="ru-RU" sz="1200" dirty="0">
                          <a:effectLst/>
                        </a:rPr>
                        <a:t>, канд. </a:t>
                      </a:r>
                      <a:r>
                        <a:rPr lang="ru-RU" sz="1200" dirty="0" err="1">
                          <a:effectLst/>
                        </a:rPr>
                        <a:t>пед</a:t>
                      </a:r>
                      <a:r>
                        <a:rPr lang="ru-RU" sz="1200" dirty="0">
                          <a:effectLst/>
                        </a:rPr>
                        <a:t>. наук, доцент кафедры физики и методики обучения физике ФГБОУ ВО «Алтайский государственный педагогический университет»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8644">
                <a:tc>
                  <a:txBody>
                    <a:bodyPr/>
                    <a:lstStyle/>
                    <a:p>
                      <a:pPr fontAlgn="t"/>
                      <a:r>
                        <a:rPr lang="ru-RU" sz="1200" i="1" dirty="0" err="1">
                          <a:effectLst/>
                        </a:rPr>
                        <a:t>Нейротехнологии</a:t>
                      </a:r>
                      <a:r>
                        <a:rPr lang="ru-RU" sz="1200" i="1" dirty="0">
                          <a:effectLst/>
                        </a:rPr>
                        <a:t> юным исследователям и инженерам: анализ возможностей цифровой лаборатории по </a:t>
                      </a:r>
                      <a:r>
                        <a:rPr lang="ru-RU" sz="1200" i="1" dirty="0" err="1">
                          <a:effectLst/>
                        </a:rPr>
                        <a:t>нейротехнологиям</a:t>
                      </a:r>
                      <a:r>
                        <a:rPr lang="ru-RU" sz="1200" i="1" dirty="0">
                          <a:effectLst/>
                        </a:rPr>
                        <a:t> «</a:t>
                      </a:r>
                      <a:r>
                        <a:rPr lang="ru-RU" sz="1200" i="1" dirty="0" err="1">
                          <a:effectLst/>
                        </a:rPr>
                        <a:t>BitronicsLAB</a:t>
                      </a:r>
                      <a:r>
                        <a:rPr lang="ru-RU" sz="1200" i="1" dirty="0">
                          <a:effectLst/>
                        </a:rPr>
                        <a:t>»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Пашков Артем Петрович</a:t>
                      </a:r>
                      <a:r>
                        <a:rPr lang="ru-RU" sz="1200" dirty="0">
                          <a:effectLst/>
                        </a:rPr>
                        <a:t>, канд. мед. наук, заведующий кафедрой медицинских знаний и безопасности жизнедеятельности ФГБОУ ВО «Алтайский государственный педагогический университет»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6118">
                <a:tc>
                  <a:txBody>
                    <a:bodyPr/>
                    <a:lstStyle/>
                    <a:p>
                      <a:pPr fontAlgn="t"/>
                      <a:r>
                        <a:rPr lang="ru-RU" sz="1200" i="1" dirty="0">
                          <a:effectLst/>
                        </a:rPr>
                        <a:t>Робототехника в Точках Роста: современная практика и перспективы развития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Пузырная Елена Викторовна</a:t>
                      </a:r>
                      <a:r>
                        <a:rPr lang="ru-RU" sz="1200" dirty="0">
                          <a:effectLst/>
                        </a:rPr>
                        <a:t>, руководитель Ассоциации «Образовательная робототехника в Алтайском крае»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1212">
                <a:tc>
                  <a:txBody>
                    <a:bodyPr/>
                    <a:lstStyle/>
                    <a:p>
                      <a:pPr fontAlgn="t"/>
                      <a:r>
                        <a:rPr lang="ru-RU" sz="1200" i="1" dirty="0">
                          <a:effectLst/>
                        </a:rPr>
                        <a:t>Моя педагогическая практика на базе центра «Точка роста»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err="1">
                          <a:solidFill>
                            <a:srgbClr val="C00000"/>
                          </a:solidFill>
                          <a:effectLst/>
                        </a:rPr>
                        <a:t>Менькин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 Владислав Евгеньевич</a:t>
                      </a:r>
                      <a:r>
                        <a:rPr lang="ru-RU" sz="1200" dirty="0">
                          <a:effectLst/>
                        </a:rPr>
                        <a:t>, студент 4 курса Института истории, социальных коммуникаций и права ФГБОУ ВО «Алтайский государственный педагогический университет»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3593">
                <a:tc>
                  <a:txBody>
                    <a:bodyPr/>
                    <a:lstStyle/>
                    <a:p>
                      <a:pPr fontAlgn="t"/>
                      <a:r>
                        <a:rPr lang="ru-RU" sz="1200" i="1">
                          <a:effectLst/>
                        </a:rPr>
                        <a:t>с докладами по видеосвязи</a:t>
                      </a:r>
                      <a:endParaRPr lang="ru-RU" sz="1200">
                        <a:effectLst/>
                      </a:endParaRP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1212">
                <a:tc>
                  <a:txBody>
                    <a:bodyPr/>
                    <a:lstStyle/>
                    <a:p>
                      <a:pPr fontAlgn="t"/>
                      <a:r>
                        <a:rPr lang="ru-RU" sz="1200" i="1" dirty="0">
                          <a:effectLst/>
                        </a:rPr>
                        <a:t>Из опыта организации учебно-исследовательской деятельности школьников на базе центра «Точка роста</a:t>
                      </a:r>
                      <a:r>
                        <a:rPr lang="ru-RU" sz="1200" dirty="0">
                          <a:effectLst/>
                        </a:rPr>
                        <a:t>». 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Петровских Сергей Анатольевич</a:t>
                      </a:r>
                      <a:r>
                        <a:rPr lang="ru-RU" sz="1200" dirty="0">
                          <a:effectLst/>
                        </a:rPr>
                        <a:t>, учитель физики; </a:t>
                      </a:r>
                      <a:r>
                        <a:rPr lang="ru-RU" sz="1200" dirty="0" err="1">
                          <a:effectLst/>
                        </a:rPr>
                        <a:t>Найданова</a:t>
                      </a:r>
                      <a:r>
                        <a:rPr lang="ru-RU" sz="1200" dirty="0">
                          <a:effectLst/>
                        </a:rPr>
                        <a:t> Анастасия, </a:t>
                      </a:r>
                      <a:r>
                        <a:rPr lang="ru-RU" sz="1200" dirty="0" err="1">
                          <a:effectLst/>
                        </a:rPr>
                        <a:t>Ахминеева</a:t>
                      </a:r>
                      <a:r>
                        <a:rPr lang="ru-RU" sz="1200" dirty="0">
                          <a:effectLst/>
                        </a:rPr>
                        <a:t> Татьяна, ученицы 9 класса МОУ «Егорьевская СОШ» Егорьевского района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1212">
                <a:tc>
                  <a:txBody>
                    <a:bodyPr/>
                    <a:lstStyle/>
                    <a:p>
                      <a:pPr fontAlgn="t"/>
                      <a:r>
                        <a:rPr lang="ru-RU" sz="1200" i="1" dirty="0">
                          <a:effectLst/>
                        </a:rPr>
                        <a:t>Новые практики наставничества. О проведении телемоста со </a:t>
                      </a:r>
                      <a:r>
                        <a:rPr lang="ru-RU" sz="1200" i="1" dirty="0" err="1">
                          <a:effectLst/>
                        </a:rPr>
                        <a:t>Степовской</a:t>
                      </a:r>
                      <a:r>
                        <a:rPr lang="ru-RU" sz="1200" i="1" dirty="0">
                          <a:effectLst/>
                        </a:rPr>
                        <a:t> школой </a:t>
                      </a:r>
                      <a:r>
                        <a:rPr lang="ru-RU" sz="1200" i="1" dirty="0" err="1">
                          <a:effectLst/>
                        </a:rPr>
                        <a:t>Славяносербского</a:t>
                      </a:r>
                      <a:r>
                        <a:rPr lang="ru-RU" sz="1200" i="1" dirty="0">
                          <a:effectLst/>
                        </a:rPr>
                        <a:t> района Луганской Народной Республики.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err="1">
                          <a:solidFill>
                            <a:srgbClr val="C00000"/>
                          </a:solidFill>
                          <a:effectLst/>
                        </a:rPr>
                        <a:t>Собакарь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 Ольга Ивановна</a:t>
                      </a:r>
                      <a:r>
                        <a:rPr lang="ru-RU" sz="1200" dirty="0">
                          <a:effectLst/>
                        </a:rPr>
                        <a:t>, руководитель центра образования «Точка роста» МБОУ «</a:t>
                      </a:r>
                      <a:r>
                        <a:rPr lang="ru-RU" sz="1200" dirty="0" err="1">
                          <a:effectLst/>
                        </a:rPr>
                        <a:t>Санниковская</a:t>
                      </a:r>
                      <a:r>
                        <a:rPr lang="ru-RU" sz="1200" dirty="0">
                          <a:effectLst/>
                        </a:rPr>
                        <a:t> СОШ» Первомайского района </a:t>
                      </a:r>
                      <a:r>
                        <a:rPr lang="ru-RU" sz="1200" i="1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568867"/>
              </p:ext>
            </p:extLst>
          </p:nvPr>
        </p:nvGraphicFramePr>
        <p:xfrm>
          <a:off x="1" y="2220637"/>
          <a:ext cx="10691812" cy="1153864"/>
        </p:xfrm>
        <a:graphic>
          <a:graphicData uri="http://schemas.openxmlformats.org/drawingml/2006/table">
            <a:tbl>
              <a:tblPr/>
              <a:tblGrid>
                <a:gridCol w="10691812"/>
              </a:tblGrid>
              <a:tr h="319239">
                <a:tc>
                  <a:txBody>
                    <a:bodyPr/>
                    <a:lstStyle/>
                    <a:p>
                      <a:pPr fontAlgn="t"/>
                      <a:r>
                        <a:rPr lang="ru-RU" sz="1400" dirty="0" smtClean="0">
                          <a:solidFill>
                            <a:srgbClr val="C00000"/>
                          </a:solidFill>
                          <a:effectLst/>
                        </a:rPr>
                        <a:t>С приветствием выступили:</a:t>
                      </a:r>
                    </a:p>
                    <a:p>
                      <a:pPr fontAlgn="t"/>
                      <a:r>
                        <a:rPr lang="ru-RU" sz="1400" dirty="0" smtClean="0">
                          <a:solidFill>
                            <a:srgbClr val="C00000"/>
                          </a:solidFill>
                          <a:effectLst/>
                        </a:rPr>
                        <a:t>Лазаренко </a:t>
                      </a: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Ирина Рудольфовна</a:t>
                      </a:r>
                      <a:r>
                        <a:rPr lang="ru-RU" sz="1400" dirty="0">
                          <a:effectLst/>
                        </a:rPr>
                        <a:t>, ректор ФГБОУ ВО «Алтайский государственный педагогический университет», д-р </a:t>
                      </a:r>
                      <a:r>
                        <a:rPr lang="ru-RU" sz="1400" dirty="0" err="1">
                          <a:effectLst/>
                        </a:rPr>
                        <a:t>пед</a:t>
                      </a:r>
                      <a:r>
                        <a:rPr lang="ru-RU" sz="1400" dirty="0">
                          <a:effectLst/>
                        </a:rPr>
                        <a:t>. наук, профессор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4945">
                <a:tc>
                  <a:txBody>
                    <a:bodyPr/>
                    <a:lstStyle/>
                    <a:p>
                      <a:pPr fontAlgn="t"/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Воробьев Михаил Владимирович</a:t>
                      </a:r>
                      <a:r>
                        <a:rPr lang="ru-RU" sz="1400" dirty="0">
                          <a:effectLst/>
                        </a:rPr>
                        <a:t>, начальник управления методологии и экспертно-организационного сопровождения проектной деятельности; Попова Дарья Юрьевна, начальник отдела методологического сопровождения проектов в сфере общего и дополнительного образования ФГАУ «Центр просветительских инициатив Министерства просвещения Российской Федерации»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917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96560" y="524566"/>
            <a:ext cx="53435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Методический день для центров «Точка роста» в рамках Дней образования на Алтае – 2023 </a:t>
            </a:r>
            <a:endParaRPr lang="ru-RU" dirty="0" smtClean="0">
              <a:solidFill>
                <a:srgbClr val="C00000"/>
              </a:solidFill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(«</a:t>
            </a:r>
            <a:r>
              <a:rPr lang="ru-RU" dirty="0">
                <a:solidFill>
                  <a:srgbClr val="C00000"/>
                </a:solidFill>
              </a:rPr>
              <a:t>Парад площадок, входящих в инфраструктуру национального проекта «Образование»)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6463" y="2041794"/>
            <a:ext cx="5383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Центр опережающей профессиональной подготовки</a:t>
            </a:r>
          </a:p>
          <a:p>
            <a:pPr algn="ctr"/>
            <a:r>
              <a:rPr lang="ru-RU" dirty="0" smtClean="0"/>
              <a:t>1 ноября 2023 г. </a:t>
            </a:r>
          </a:p>
          <a:p>
            <a:pPr algn="ctr"/>
            <a:r>
              <a:rPr lang="ru-RU" dirty="0" smtClean="0"/>
              <a:t>для Точек роста 2023 г. </a:t>
            </a:r>
            <a:endParaRPr lang="ru-RU" dirty="0"/>
          </a:p>
        </p:txBody>
      </p:sp>
      <p:pic>
        <p:nvPicPr>
          <p:cNvPr id="4097" name="Picture 1" descr="D:\OLLY\SCOOL\Работа АКИПКРО\Кафедра\2022-2023\Точки роста\Визит ЦПИ_12_13_07_2023_фото\20230713_144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172" y="1063795"/>
            <a:ext cx="3504141" cy="262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0375" y="3154320"/>
            <a:ext cx="5901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Подробная информация на сайте: </a:t>
            </a:r>
            <a:r>
              <a:rPr lang="en-US" dirty="0">
                <a:hlinkClick r:id="rId3"/>
              </a:rPr>
              <a:t>http://dayseducaltai.ru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Заявки по форме.</a:t>
            </a:r>
            <a:endParaRPr lang="ru-RU" dirty="0"/>
          </a:p>
        </p:txBody>
      </p:sp>
      <p:sp>
        <p:nvSpPr>
          <p:cNvPr id="2" name="AutoShape 2" descr="Лектор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105" y="3951191"/>
            <a:ext cx="3457208" cy="25929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79" y="4037886"/>
            <a:ext cx="3650407" cy="273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30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82" y="525443"/>
            <a:ext cx="5039783" cy="22297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007943" fontAlgn="base">
              <a:spcBef>
                <a:spcPct val="0"/>
              </a:spcBef>
            </a:pPr>
            <a:r>
              <a:rPr lang="ru-RU" sz="1984" dirty="0">
                <a:solidFill>
                  <a:srgbClr val="C00000"/>
                </a:solidFill>
                <a:latin typeface="Times New Roman"/>
                <a:ea typeface="Calibri"/>
              </a:rPr>
              <a:t>Научно-методическое сопровождение РИП </a:t>
            </a:r>
            <a:r>
              <a:rPr lang="ru-RU" sz="1984" dirty="0">
                <a:solidFill>
                  <a:prstClr val="black"/>
                </a:solidFill>
                <a:latin typeface="Times New Roman"/>
                <a:ea typeface="Calibri"/>
              </a:rPr>
              <a:t>(консультирование по составлению плана работы, плана стажерской практики, организации и проведению стажерской практики, подготовка информационных писем, изучение презентаций и докладов, подготовка новостей для сайта)</a:t>
            </a:r>
            <a:endParaRPr lang="ru-RU" sz="1984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5374" y="2946607"/>
            <a:ext cx="5456785" cy="3145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7943" fontAlgn="base">
              <a:spcBef>
                <a:spcPct val="0"/>
              </a:spcBef>
            </a:pPr>
            <a:r>
              <a:rPr lang="ru-RU" sz="1984" dirty="0">
                <a:solidFill>
                  <a:prstClr val="black"/>
                </a:solidFill>
                <a:latin typeface="Times New Roman"/>
                <a:ea typeface="Calibri"/>
              </a:rPr>
              <a:t>Организация и проведение стажерских практик на базе МОУ «Егорьевская СОШ» (18.11.2022), МБОУ «</a:t>
            </a:r>
            <a:r>
              <a:rPr lang="ru-RU" sz="1984" dirty="0" err="1">
                <a:solidFill>
                  <a:prstClr val="black"/>
                </a:solidFill>
                <a:latin typeface="Times New Roman"/>
                <a:ea typeface="Calibri"/>
              </a:rPr>
              <a:t>Тальменская</a:t>
            </a:r>
            <a:r>
              <a:rPr lang="ru-RU" sz="1984" dirty="0">
                <a:solidFill>
                  <a:prstClr val="black"/>
                </a:solidFill>
                <a:latin typeface="Times New Roman"/>
                <a:ea typeface="Calibri"/>
              </a:rPr>
              <a:t> СОШ № 6» (23.11.2022), МБОУ «</a:t>
            </a:r>
            <a:r>
              <a:rPr lang="ru-RU" sz="1984" dirty="0" err="1">
                <a:solidFill>
                  <a:prstClr val="black"/>
                </a:solidFill>
                <a:latin typeface="Times New Roman"/>
                <a:ea typeface="Calibri"/>
              </a:rPr>
              <a:t>Зудиловская</a:t>
            </a:r>
            <a:r>
              <a:rPr lang="ru-RU" sz="1984" dirty="0">
                <a:solidFill>
                  <a:prstClr val="black"/>
                </a:solidFill>
                <a:latin typeface="Times New Roman"/>
                <a:ea typeface="Calibri"/>
              </a:rPr>
              <a:t> СОШ» (23.11.2022) (подготовка информационных писем, программ мероприятий, выступлений педагогов и сотрудников кафедры ЕНО, презентаций, наградного материала, участие в мероприятиях, подготовка материалов для размещения на сайте), 150 чел.</a:t>
            </a:r>
            <a:endParaRPr lang="ru-RU" sz="1984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885266" y="287316"/>
            <a:ext cx="75004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412" y="500020"/>
            <a:ext cx="3553468" cy="2670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412" y="3375357"/>
            <a:ext cx="3553468" cy="267282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52" y="6048183"/>
            <a:ext cx="2066333" cy="142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93767" y="6586528"/>
            <a:ext cx="6825416" cy="431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7943">
              <a:buClr>
                <a:srgbClr val="000000"/>
              </a:buClr>
            </a:pPr>
            <a:r>
              <a:rPr lang="ru-RU" sz="2205" kern="0" dirty="0">
                <a:solidFill>
                  <a:srgbClr val="005654"/>
                </a:solidFill>
                <a:latin typeface="Arial"/>
                <a:cs typeface="Arial"/>
                <a:sym typeface="Arial"/>
              </a:rPr>
              <a:t>Деятельность РИП должна быть инновационной</a:t>
            </a:r>
          </a:p>
        </p:txBody>
      </p:sp>
    </p:spTree>
    <p:extLst>
      <p:ext uri="{BB962C8B-B14F-4D97-AF65-F5344CB8AC3E}">
        <p14:creationId xmlns:p14="http://schemas.microsoft.com/office/powerpoint/2010/main" val="185273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1924" y="2302595"/>
            <a:ext cx="5039783" cy="37564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007943" fontAlgn="base">
              <a:spcBef>
                <a:spcPct val="0"/>
              </a:spcBef>
            </a:pPr>
            <a:r>
              <a:rPr lang="ru-RU" sz="1984" dirty="0">
                <a:solidFill>
                  <a:prstClr val="black"/>
                </a:solidFill>
                <a:latin typeface="Times New Roman"/>
                <a:ea typeface="Calibri"/>
              </a:rPr>
              <a:t>Организация, проведение и методическая поддержка </a:t>
            </a:r>
            <a:r>
              <a:rPr lang="ru-RU" sz="1984" dirty="0">
                <a:solidFill>
                  <a:srgbClr val="C00000"/>
                </a:solidFill>
                <a:latin typeface="Times New Roman"/>
                <a:ea typeface="Calibri"/>
              </a:rPr>
              <a:t>окружных мероприятий </a:t>
            </a:r>
            <a:r>
              <a:rPr lang="ru-RU" sz="1984" dirty="0">
                <a:solidFill>
                  <a:prstClr val="black"/>
                </a:solidFill>
                <a:latin typeface="Times New Roman"/>
                <a:ea typeface="Calibri"/>
              </a:rPr>
              <a:t>на базе центров «Точка роста: </a:t>
            </a:r>
            <a:endParaRPr lang="ru-RU" sz="1984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 defTabSz="1007943" fontAlgn="base">
              <a:spcBef>
                <a:spcPct val="0"/>
              </a:spcBef>
            </a:pPr>
            <a:r>
              <a:rPr lang="ru-RU" sz="1984" dirty="0" err="1" smtClean="0">
                <a:solidFill>
                  <a:prstClr val="black"/>
                </a:solidFill>
                <a:latin typeface="Times New Roman"/>
                <a:ea typeface="Calibri"/>
              </a:rPr>
              <a:t>Кытмановский</a:t>
            </a:r>
            <a:r>
              <a:rPr lang="ru-RU" sz="1984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ru-RU" sz="1984" dirty="0">
                <a:solidFill>
                  <a:prstClr val="black"/>
                </a:solidFill>
                <a:latin typeface="Times New Roman"/>
                <a:ea typeface="Calibri"/>
              </a:rPr>
              <a:t>район, </a:t>
            </a:r>
            <a:endParaRPr lang="ru-RU" sz="1984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 defTabSz="1007943" fontAlgn="base">
              <a:spcBef>
                <a:spcPct val="0"/>
              </a:spcBef>
            </a:pPr>
            <a:r>
              <a:rPr lang="ru-RU" sz="1984" dirty="0" err="1" smtClean="0">
                <a:solidFill>
                  <a:prstClr val="black"/>
                </a:solidFill>
                <a:latin typeface="Times New Roman"/>
                <a:ea typeface="Calibri"/>
              </a:rPr>
              <a:t>Заринский</a:t>
            </a:r>
            <a:r>
              <a:rPr lang="ru-RU" sz="1984" dirty="0" smtClean="0">
                <a:solidFill>
                  <a:prstClr val="black"/>
                </a:solidFill>
                <a:latin typeface="Times New Roman"/>
                <a:ea typeface="Calibri"/>
              </a:rPr>
              <a:t> район, </a:t>
            </a:r>
          </a:p>
          <a:p>
            <a:pPr algn="just" defTabSz="1007943" fontAlgn="base">
              <a:spcBef>
                <a:spcPct val="0"/>
              </a:spcBef>
            </a:pPr>
            <a:r>
              <a:rPr lang="ru-RU" sz="1984" dirty="0" smtClean="0">
                <a:solidFill>
                  <a:prstClr val="black"/>
                </a:solidFill>
                <a:latin typeface="Times New Roman"/>
                <a:ea typeface="Calibri"/>
              </a:rPr>
              <a:t>Белокуриха</a:t>
            </a:r>
            <a:r>
              <a:rPr lang="ru-RU" sz="1984" dirty="0">
                <a:solidFill>
                  <a:prstClr val="black"/>
                </a:solidFill>
                <a:latin typeface="Times New Roman"/>
                <a:ea typeface="Calibri"/>
              </a:rPr>
              <a:t>, </a:t>
            </a:r>
            <a:endParaRPr lang="ru-RU" sz="1984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 defTabSz="1007943" fontAlgn="base">
              <a:spcBef>
                <a:spcPct val="0"/>
              </a:spcBef>
            </a:pPr>
            <a:r>
              <a:rPr lang="ru-RU" sz="1984" dirty="0" err="1" smtClean="0">
                <a:solidFill>
                  <a:prstClr val="black"/>
                </a:solidFill>
                <a:latin typeface="Times New Roman"/>
                <a:ea typeface="Calibri"/>
              </a:rPr>
              <a:t>Панкрушихинский</a:t>
            </a:r>
            <a:r>
              <a:rPr lang="ru-RU" sz="1984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ru-RU" sz="1984" dirty="0">
                <a:solidFill>
                  <a:prstClr val="black"/>
                </a:solidFill>
                <a:latin typeface="Times New Roman"/>
                <a:ea typeface="Calibri"/>
              </a:rPr>
              <a:t>район, </a:t>
            </a:r>
            <a:endParaRPr lang="ru-RU" sz="1984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 defTabSz="1007943" fontAlgn="base">
              <a:spcBef>
                <a:spcPct val="0"/>
              </a:spcBef>
            </a:pPr>
            <a:r>
              <a:rPr lang="ru-RU" sz="1984" dirty="0" smtClean="0">
                <a:solidFill>
                  <a:prstClr val="black"/>
                </a:solidFill>
                <a:latin typeface="Times New Roman"/>
                <a:ea typeface="Calibri"/>
              </a:rPr>
              <a:t>Троицкий </a:t>
            </a:r>
            <a:r>
              <a:rPr lang="ru-RU" sz="1984" dirty="0">
                <a:solidFill>
                  <a:prstClr val="black"/>
                </a:solidFill>
                <a:latin typeface="Times New Roman"/>
                <a:ea typeface="Calibri"/>
              </a:rPr>
              <a:t>район, </a:t>
            </a:r>
            <a:endParaRPr lang="ru-RU" sz="1984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 defTabSz="1007943" fontAlgn="base">
              <a:spcBef>
                <a:spcPct val="0"/>
              </a:spcBef>
            </a:pPr>
            <a:r>
              <a:rPr lang="ru-RU" sz="1984" dirty="0" err="1" smtClean="0">
                <a:solidFill>
                  <a:prstClr val="black"/>
                </a:solidFill>
                <a:latin typeface="Times New Roman"/>
                <a:ea typeface="Calibri"/>
              </a:rPr>
              <a:t>Волчихинский</a:t>
            </a:r>
            <a:r>
              <a:rPr lang="ru-RU" sz="1984" dirty="0" smtClean="0">
                <a:solidFill>
                  <a:prstClr val="black"/>
                </a:solidFill>
                <a:latin typeface="Times New Roman"/>
                <a:ea typeface="Calibri"/>
              </a:rPr>
              <a:t> район, </a:t>
            </a:r>
          </a:p>
          <a:p>
            <a:pPr algn="just" defTabSz="1007943" fontAlgn="base">
              <a:spcBef>
                <a:spcPct val="0"/>
              </a:spcBef>
            </a:pPr>
            <a:r>
              <a:rPr lang="ru-RU" sz="1984" dirty="0" err="1" smtClean="0">
                <a:solidFill>
                  <a:prstClr val="black"/>
                </a:solidFill>
                <a:latin typeface="Times New Roman"/>
                <a:ea typeface="Calibri"/>
              </a:rPr>
              <a:t>Хабарский</a:t>
            </a:r>
            <a:r>
              <a:rPr lang="ru-RU" sz="1984" dirty="0" smtClean="0">
                <a:solidFill>
                  <a:prstClr val="black"/>
                </a:solidFill>
                <a:latin typeface="Times New Roman"/>
                <a:ea typeface="Calibri"/>
              </a:rPr>
              <a:t> район,</a:t>
            </a:r>
          </a:p>
          <a:p>
            <a:pPr algn="just" defTabSz="1007943" fontAlgn="base">
              <a:spcBef>
                <a:spcPct val="0"/>
              </a:spcBef>
            </a:pPr>
            <a:r>
              <a:rPr lang="ru-RU" sz="1984" dirty="0" err="1" smtClean="0">
                <a:solidFill>
                  <a:prstClr val="black"/>
                </a:solidFill>
                <a:latin typeface="Times New Roman"/>
                <a:ea typeface="Calibri"/>
              </a:rPr>
              <a:t>Тальменский</a:t>
            </a:r>
            <a:r>
              <a:rPr lang="ru-RU" sz="1984" dirty="0" smtClean="0">
                <a:solidFill>
                  <a:prstClr val="black"/>
                </a:solidFill>
                <a:latin typeface="Times New Roman"/>
                <a:ea typeface="Calibri"/>
              </a:rPr>
              <a:t> район</a:t>
            </a:r>
          </a:p>
          <a:p>
            <a:pPr algn="just" defTabSz="1007943" fontAlgn="base">
              <a:spcBef>
                <a:spcPct val="0"/>
              </a:spcBef>
            </a:pPr>
            <a:r>
              <a:rPr lang="ru-RU" sz="1984" dirty="0" smtClean="0">
                <a:solidFill>
                  <a:prstClr val="black"/>
                </a:solidFill>
                <a:latin typeface="Times New Roman"/>
                <a:ea typeface="Times New Roman"/>
              </a:rPr>
              <a:t>Егорьевский район и др.</a:t>
            </a:r>
            <a:endParaRPr lang="ru-RU" sz="1984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885266" y="438870"/>
            <a:ext cx="75004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s://iro22.ru/wp-content/uploads/2022/11/dsc_0414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85" y="1160447"/>
            <a:ext cx="4127525" cy="275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ro22.ru/wp-content/uploads/2022/12/1163afb6-0c9f-4bad-b89e-7379a6b84c1a-1024x76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85" y="4256090"/>
            <a:ext cx="4127525" cy="285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414" y="1186067"/>
            <a:ext cx="557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Ждем материалы для размещения на сайте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84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406036"/>
              </p:ext>
            </p:extLst>
          </p:nvPr>
        </p:nvGraphicFramePr>
        <p:xfrm>
          <a:off x="57366" y="1149822"/>
          <a:ext cx="10625827" cy="6001195"/>
        </p:xfrm>
        <a:graphic>
          <a:graphicData uri="http://schemas.openxmlformats.org/drawingml/2006/table">
            <a:tbl>
              <a:tblPr firstRow="1" firstCol="1" bandRow="1"/>
              <a:tblGrid>
                <a:gridCol w="1957451"/>
                <a:gridCol w="3861999"/>
                <a:gridCol w="944378"/>
                <a:gridCol w="3861999"/>
              </a:tblGrid>
              <a:tr h="4463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образовательных организаций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создания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Информация о центрах образования «Точка роста», совместных мероприятиях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59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Калтайская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СОШ» Томского района Томской области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 2022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https://iro22.ru/novosti/tochka-rosta-v-altajskom-krae-airo-i-kaltajskaja-shkola-tomskoj-oblasti-zakljuchili-dogovor-o-sotrudnichestve</a:t>
                      </a:r>
                      <a:r>
                        <a:rPr lang="ru-RU" sz="1600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/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3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«Павловская СОШ» Павловского района Алтайского края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759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БОУ города Омска «Средняя общеобразовательная школа № 77»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 2022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https://iro22.ru/novosti/tochka-rosta-ajskaja-shkola-altajskogo-rajona-i-shkola-77-g-omska-pri-podderzhke-airo-zakljuchajut-dogovor-o-nastavnichestve/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3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Айская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СОШ» Алтайского района Алтайского края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639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Подсосновская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СОШ» Немецкого национального района Алтайского края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 2022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http://podsch.ucoz.ru/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5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Ремзаводская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СОШ» Павловского района Алтайского края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http://remzavodschool.org.ru/index.php/tochka-rosta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59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МКОУ «Волчихинская средняя школа № 1»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 2022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/>
                        </a:rPr>
                        <a:t>http://vshkola1.my1.ru</a:t>
                      </a:r>
                      <a:r>
                        <a:rPr lang="ru-RU" sz="1600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/>
                        </a:rPr>
                        <a:t>/</a:t>
                      </a:r>
                      <a:r>
                        <a:rPr lang="ru-RU" sz="1600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5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МОУ «Егорьевская СОШ»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/>
                        </a:rPr>
                        <a:t>https://shkolaegorevskayanovoegorevskoe-r22.gosweb.gosuslugi.ru</a:t>
                      </a:r>
                      <a:r>
                        <a:rPr lang="ru-RU" sz="1600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/>
                        </a:rPr>
                        <a:t>/</a:t>
                      </a:r>
                      <a:r>
                        <a:rPr lang="ru-RU" sz="1600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59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«СОШ № 91» г. Барнаула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 2023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/>
                        </a:rPr>
                        <a:t>https://</a:t>
                      </a:r>
                      <a:r>
                        <a:rPr lang="ru-RU" sz="1600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/>
                        </a:rPr>
                        <a:t>shkola91barnaul-r22.gosweb.gosuslugi.ru/</a:t>
                      </a:r>
                      <a:r>
                        <a:rPr lang="ru-RU" sz="1600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5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МКОУ «Тальменская СОШ №6»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9"/>
                        </a:rPr>
                        <a:t>https://shkola6talmenka-r22.gosweb.gosuslugi.ru</a:t>
                      </a:r>
                      <a:r>
                        <a:rPr lang="ru-RU" sz="1600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9"/>
                        </a:rPr>
                        <a:t>/</a:t>
                      </a:r>
                      <a:r>
                        <a:rPr lang="ru-RU" sz="1600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1" marR="44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42328" y="386499"/>
            <a:ext cx="3055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Наставнические пары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04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ьная выноска 3"/>
          <p:cNvSpPr/>
          <p:nvPr/>
        </p:nvSpPr>
        <p:spPr>
          <a:xfrm>
            <a:off x="390033" y="657693"/>
            <a:ext cx="6878033" cy="18288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72451" y="833429"/>
            <a:ext cx="5343525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Здравствуйте, Ольга Николаевна, скажите если учителя не прошли Московские курсы по ТР (по разным причинам), они могут пройти другие, например, на сайте "Мой университет". Будут ли такие курсы считаться (для проверяющих)?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87399" y="3037117"/>
            <a:ext cx="8886056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Не </a:t>
            </a:r>
            <a:r>
              <a:rPr lang="ru-RU" dirty="0"/>
              <a:t>обязательно проходить именно московские курсы. Можно пройти курсы в АИРО по Точкам роста. Если нет желания учиться в Алтайском институте развития образования, то можно пройти в другой образовательной организации, которая зафиксирована в   Приказе Министерства просвещения РФ от 28 февраля 2022 г. N 96 “Об утверждении перечня организаций, осуществляющих научно-методическое и методическое обеспечение образовательной деятельности по реализации основных общеобразовательных программ в соответствии с федеральными государственными образовательными стандартами общего образования”.</a:t>
            </a:r>
          </a:p>
        </p:txBody>
      </p:sp>
    </p:spTree>
    <p:extLst>
      <p:ext uri="{BB962C8B-B14F-4D97-AF65-F5344CB8AC3E}">
        <p14:creationId xmlns:p14="http://schemas.microsoft.com/office/powerpoint/2010/main" val="2776371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29296" y="1054792"/>
            <a:ext cx="3583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Курсы повышения квалификации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429775"/>
              </p:ext>
            </p:extLst>
          </p:nvPr>
        </p:nvGraphicFramePr>
        <p:xfrm>
          <a:off x="203123" y="1988043"/>
          <a:ext cx="10236276" cy="4584470"/>
        </p:xfrm>
        <a:graphic>
          <a:graphicData uri="http://schemas.openxmlformats.org/drawingml/2006/table">
            <a:tbl>
              <a:tblPr/>
              <a:tblGrid>
                <a:gridCol w="282521"/>
                <a:gridCol w="2163949"/>
                <a:gridCol w="2256075"/>
                <a:gridCol w="845516"/>
                <a:gridCol w="2726944"/>
                <a:gridCol w="751343"/>
                <a:gridCol w="659216"/>
                <a:gridCol w="550712"/>
              </a:tblGrid>
              <a:tr h="703667">
                <a:tc>
                  <a:txBody>
                    <a:bodyPr/>
                    <a:lstStyle/>
                    <a:p>
                      <a:pPr marL="1079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marR="476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958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04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программ повышения квалификации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часов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999">
                <a:tc>
                  <a:txBody>
                    <a:bodyPr/>
                    <a:lstStyle/>
                    <a:p>
                      <a:pPr marL="1079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 биологии, химии, физики центров «Точка роста», использующие в образовательном процессе оборудование, поступившее в центры образования «Точка роста»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17.10 по 2.11 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Ждем заявки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Очно-заочная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Применение оборудования центра «Точка роста» в обучении предметам естественнонаучного цикла (биология, химия, физика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и география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999">
                <a:tc>
                  <a:txBody>
                    <a:bodyPr/>
                    <a:lstStyle/>
                    <a:p>
                      <a:pPr marL="1079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marR="476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Учителя общеобразовательных организаций, использующие в образовательном процессе оборудование по робототехнике, поступившее в центры образования «Точка роста»</a:t>
                      </a: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958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Ждем заявки</a:t>
                      </a:r>
                    </a:p>
                    <a:p>
                      <a:pPr marL="78740" marR="958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полугодие 2024 г.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04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Очно-заочная</a:t>
                      </a: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Обучение робототехнике в центре «Точка роста»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</a:t>
                      </a: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837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1759" b="5323"/>
          <a:stretch/>
        </p:blipFill>
        <p:spPr>
          <a:xfrm>
            <a:off x="-103696" y="1150070"/>
            <a:ext cx="10691813" cy="49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11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59889"/>
            <a:ext cx="92798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Плешкова Ольга Александровна, заместитель директора </a:t>
            </a:r>
            <a:r>
              <a:rPr lang="ru-RU" dirty="0">
                <a:solidFill>
                  <a:prstClr val="black"/>
                </a:solidFill>
              </a:rPr>
              <a:t>КАУ ДПО «АИРО имени А.М. </a:t>
            </a:r>
            <a:r>
              <a:rPr lang="ru-RU" dirty="0" err="1">
                <a:solidFill>
                  <a:prstClr val="black"/>
                </a:solidFill>
              </a:rPr>
              <a:t>Топорова</a:t>
            </a:r>
            <a:r>
              <a:rPr lang="ru-RU" dirty="0">
                <a:solidFill>
                  <a:prstClr val="black"/>
                </a:solidFill>
              </a:rPr>
              <a:t>»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Гарипов </a:t>
            </a:r>
            <a:r>
              <a:rPr lang="ru-RU" dirty="0"/>
              <a:t>Руслан </a:t>
            </a:r>
            <a:r>
              <a:rPr lang="ru-RU" dirty="0" err="1"/>
              <a:t>Рашитович</a:t>
            </a:r>
            <a:r>
              <a:rPr lang="ru-RU" dirty="0"/>
              <a:t>, ПО «Зарница», заместитель </a:t>
            </a:r>
            <a:r>
              <a:rPr lang="ru-RU" dirty="0" smtClean="0"/>
              <a:t>генерального </a:t>
            </a:r>
            <a:r>
              <a:rPr lang="ru-RU" dirty="0"/>
              <a:t>директора. 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Токарев </a:t>
            </a:r>
            <a:r>
              <a:rPr lang="ru-RU" dirty="0"/>
              <a:t>Дмитрий Николаевич, руководитель направления «Цифровые лаборатории», главный </a:t>
            </a:r>
            <a:r>
              <a:rPr lang="ru-RU" dirty="0" smtClean="0"/>
              <a:t>инженер-разработчик </a:t>
            </a:r>
            <a:r>
              <a:rPr lang="ru-RU" dirty="0">
                <a:solidFill>
                  <a:prstClr val="black"/>
                </a:solidFill>
              </a:rPr>
              <a:t>ПО «Зарница</a:t>
            </a:r>
            <a:r>
              <a:rPr lang="ru-RU" dirty="0" smtClean="0">
                <a:solidFill>
                  <a:prstClr val="black"/>
                </a:solidFill>
              </a:rPr>
              <a:t>».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Деменев Андрей Тимофеевич, начальник отдела по </a:t>
            </a:r>
            <a:r>
              <a:rPr lang="ru-RU" dirty="0"/>
              <a:t>информатизации КАУ ДПО «АИРО имени А.М. </a:t>
            </a:r>
            <a:r>
              <a:rPr lang="ru-RU" dirty="0" err="1"/>
              <a:t>Топорова</a:t>
            </a:r>
            <a:r>
              <a:rPr lang="ru-RU" dirty="0" smtClean="0"/>
              <a:t>».</a:t>
            </a:r>
          </a:p>
          <a:p>
            <a:pPr marL="342900" indent="-342900">
              <a:buAutoNum type="arabicPeriod"/>
            </a:pPr>
            <a:r>
              <a:rPr lang="ru-RU" dirty="0"/>
              <a:t>Горбатова Ольга Николаевна, </a:t>
            </a:r>
            <a:r>
              <a:rPr lang="ru-RU" dirty="0" smtClean="0"/>
              <a:t>заведующий </a:t>
            </a:r>
            <a:r>
              <a:rPr lang="ru-RU" dirty="0"/>
              <a:t>кафедрой естественно-научного образования КАУ ДПО «АИРО имени А.М. </a:t>
            </a:r>
            <a:r>
              <a:rPr lang="ru-RU" dirty="0" err="1"/>
              <a:t>Топорова</a:t>
            </a:r>
            <a:r>
              <a:rPr lang="ru-RU" dirty="0" smtClean="0"/>
              <a:t>».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912882" y="179108"/>
            <a:ext cx="4361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Сегодня на семинаре выступят: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7527" b="14101"/>
          <a:stretch/>
        </p:blipFill>
        <p:spPr>
          <a:xfrm>
            <a:off x="1329179" y="3363189"/>
            <a:ext cx="8408709" cy="37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88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0" t="13190" r="4941" b="9520"/>
          <a:stretch/>
        </p:blipFill>
        <p:spPr bwMode="auto">
          <a:xfrm>
            <a:off x="350875" y="21192"/>
            <a:ext cx="9909544" cy="753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4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0335080-9E1A-BDD9-456E-52A2F5820D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218" y="6578855"/>
            <a:ext cx="2069666" cy="6767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31721" y="137626"/>
            <a:ext cx="6192688" cy="369322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pPr defTabSz="914286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charset="0"/>
              </a:rPr>
              <a:t>Сайт КАУ </a:t>
            </a:r>
            <a:r>
              <a:rPr lang="ru-RU" b="1" dirty="0">
                <a:latin typeface="Arial" charset="0"/>
              </a:rPr>
              <a:t>ДПО «АИРО имени А.М. </a:t>
            </a:r>
            <a:r>
              <a:rPr lang="ru-RU" b="1" dirty="0" err="1">
                <a:latin typeface="Arial" charset="0"/>
              </a:rPr>
              <a:t>Топорова</a:t>
            </a:r>
            <a:r>
              <a:rPr lang="ru-RU" b="1" dirty="0">
                <a:latin typeface="Arial" charset="0"/>
              </a:rPr>
              <a:t>»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31636" t="10294" r="50124" b="72886"/>
          <a:stretch/>
        </p:blipFill>
        <p:spPr bwMode="auto">
          <a:xfrm>
            <a:off x="4024494" y="1988288"/>
            <a:ext cx="2392182" cy="13999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010347" y="5822254"/>
            <a:ext cx="2163468" cy="44656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49082" y="5822254"/>
            <a:ext cx="2285999" cy="369322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pPr algn="ctr" defTabSz="914286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Inter"/>
              </a:rPr>
              <a:t>Опыт регионов</a:t>
            </a:r>
            <a:endParaRPr lang="ru-RU" dirty="0">
              <a:solidFill>
                <a:schemeClr val="bg1"/>
              </a:solidFill>
              <a:latin typeface="Inter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732283" y="5714867"/>
            <a:ext cx="1584251" cy="4378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923134" y="5749146"/>
            <a:ext cx="1202549" cy="369322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pPr defTabSz="914286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Arial" charset="0"/>
              </a:rPr>
              <a:t>Конкурсы</a:t>
            </a:r>
            <a:endParaRPr lang="ru-RU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99264" y="4061334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003841" y="4061334"/>
            <a:ext cx="4572000" cy="584765"/>
          </a:xfrm>
          <a:prstGeom prst="rect">
            <a:avLst/>
          </a:prstGeom>
        </p:spPr>
        <p:txBody>
          <a:bodyPr lIns="91428" tIns="45715" rIns="91428" bIns="45715">
            <a:spAutoFit/>
          </a:bodyPr>
          <a:lstStyle/>
          <a:p>
            <a:pPr algn="ctr" defTabSz="914286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Inter"/>
              </a:rPr>
              <a:t>Рекомендации по эффективному использованию оборудования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-1" y="1449129"/>
            <a:ext cx="3530009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Контакты региональных </a:t>
            </a:r>
            <a:r>
              <a:rPr lang="ru-RU" dirty="0" err="1" smtClean="0"/>
              <a:t>тьюторов</a:t>
            </a:r>
            <a:r>
              <a:rPr lang="ru-RU" dirty="0" smtClean="0"/>
              <a:t> и график консультаций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4797" y="4833046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Программы, методические рекомендации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0" y="3590144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Наставнические пары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78730" y="1461731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Отделения КУМО в помощь Точкам проста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530008" y="658056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Сведения о «Точках роста» Алтайского края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137985" y="3503329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Общая информация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789" y="2497781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События и мероприятия</a:t>
            </a: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078730" y="2484542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Нормативно-правовая база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137985" y="4646099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Банк лучших практик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4144" y="6834433"/>
            <a:ext cx="6725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Мониторинг сайтов центров «Точка роста»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3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0335080-9E1A-BDD9-456E-52A2F5820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218" y="6578854"/>
            <a:ext cx="2069666" cy="676781"/>
          </a:xfrm>
          <a:prstGeom prst="rect">
            <a:avLst/>
          </a:prstGeom>
        </p:spPr>
      </p:pic>
      <p:pic>
        <p:nvPicPr>
          <p:cNvPr id="3" name="Picture 2" descr="https://avatars.mds.yandex.net/i?id=5238bd869fcb2f1fa38999a3fa766e314ee08d82-849732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2" y="159656"/>
            <a:ext cx="1909221" cy="143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4106" y="1700808"/>
            <a:ext cx="32403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Оперативное текущее информационно-методическое сопровождение руководителей и педагогов центров «Точка роста» осуществляется с использованием </a:t>
            </a:r>
            <a:r>
              <a:rPr lang="ru-RU" dirty="0">
                <a:solidFill>
                  <a:srgbClr val="FF0000"/>
                </a:solidFill>
                <a:latin typeface="Arial" charset="0"/>
              </a:rPr>
              <a:t>телеграмм-канала </a:t>
            </a:r>
            <a:r>
              <a:rPr lang="ru-RU" dirty="0" smtClean="0">
                <a:solidFill>
                  <a:srgbClr val="FF0000"/>
                </a:solidFill>
                <a:latin typeface="Arial" charset="0"/>
              </a:rPr>
              <a:t>«Точка роста» Алтайский край, а также  в </a:t>
            </a:r>
            <a:r>
              <a:rPr lang="ru-RU" dirty="0">
                <a:solidFill>
                  <a:srgbClr val="FF0000"/>
                </a:solidFill>
                <a:latin typeface="Arial" charset="0"/>
              </a:rPr>
              <a:t>группах  </a:t>
            </a:r>
            <a:r>
              <a:rPr lang="ru-RU" dirty="0" smtClean="0">
                <a:solidFill>
                  <a:srgbClr val="FF0000"/>
                </a:solidFill>
                <a:latin typeface="Arial" charset="0"/>
              </a:rPr>
              <a:t>по </a:t>
            </a:r>
            <a:r>
              <a:rPr lang="ru-RU" dirty="0">
                <a:solidFill>
                  <a:srgbClr val="FF0000"/>
                </a:solidFill>
                <a:latin typeface="Arial" charset="0"/>
              </a:rPr>
              <a:t>предметам (химия, биология, физика) </a:t>
            </a:r>
            <a:r>
              <a:rPr lang="ru-RU" dirty="0" smtClean="0">
                <a:solidFill>
                  <a:srgbClr val="FF0000"/>
                </a:solidFill>
                <a:latin typeface="Arial" charset="0"/>
              </a:rPr>
              <a:t> 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31" y="5373216"/>
            <a:ext cx="3627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hlinkClick r:id="rId4"/>
              </a:rPr>
              <a:t>https://t.me/+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hlinkClick r:id="rId4"/>
              </a:rPr>
              <a:t>VC2Id8SmfToxMzI6</a:t>
            </a:r>
            <a:r>
              <a:rPr lang="ru-RU" dirty="0" smtClean="0">
                <a:solidFill>
                  <a:prstClr val="black"/>
                </a:solidFill>
                <a:latin typeface="Arial" charset="0"/>
              </a:rPr>
              <a:t> 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419874" y="1624876"/>
            <a:ext cx="1853713" cy="2020148"/>
          </a:xfrm>
          <a:prstGeom prst="straightConnector1">
            <a:avLst/>
          </a:prstGeom>
          <a:noFill/>
          <a:ln w="25400" cap="flat" cmpd="sng" algn="ctr">
            <a:solidFill>
              <a:srgbClr val="94C600"/>
            </a:solidFill>
            <a:prstDash val="solid"/>
            <a:tailEnd type="triangle"/>
          </a:ln>
          <a:effectLst/>
        </p:spPr>
      </p:cxnSp>
      <p:pic>
        <p:nvPicPr>
          <p:cNvPr id="7" name="Рисунок 6"/>
          <p:cNvPicPr/>
          <p:nvPr/>
        </p:nvPicPr>
        <p:blipFill rotWithShape="1">
          <a:blip r:embed="rId5"/>
          <a:srcRect l="40550" t="5909" r="40505" b="7819"/>
          <a:stretch/>
        </p:blipFill>
        <p:spPr bwMode="auto">
          <a:xfrm>
            <a:off x="5273585" y="764705"/>
            <a:ext cx="2857692" cy="5595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0363" y="6145619"/>
            <a:ext cx="2326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Более 400 участников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339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48000" y="704035"/>
            <a:ext cx="289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t.me/TR_metod/242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8851" y="1715158"/>
            <a:ext cx="5343525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 20 июля 2023 г. информационно-методический </a:t>
            </a:r>
            <a:r>
              <a:rPr lang="ru-RU" dirty="0"/>
              <a:t>канал "Центры "Точка роста" размещается в социальной сети </a:t>
            </a:r>
            <a:r>
              <a:rPr lang="ru-RU" dirty="0" err="1" smtClean="0"/>
              <a:t>ВКонтакте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✅ Теперь все анонсы, полезные материалы, онлайн-семинары, навигаторы и опросы будут выходить в этом сообществе: </a:t>
            </a:r>
            <a:r>
              <a:rPr lang="ru-RU" dirty="0">
                <a:hlinkClick r:id="rId3"/>
              </a:rPr>
              <a:t>https://</a:t>
            </a:r>
            <a:r>
              <a:rPr lang="ru-RU" dirty="0" smtClean="0">
                <a:hlinkClick r:id="rId3"/>
              </a:rPr>
              <a:t>vk.com/tochkarosta_official</a:t>
            </a: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  <a:p>
            <a:r>
              <a:rPr lang="ru-RU" dirty="0"/>
              <a:t>Недавно </a:t>
            </a:r>
            <a:r>
              <a:rPr lang="ru-RU" dirty="0" smtClean="0"/>
              <a:t>опубликованы </a:t>
            </a:r>
            <a:r>
              <a:rPr lang="ru-RU" dirty="0"/>
              <a:t>памятки с полезными материалами, по прошедшим онлайн-семинарам. Они доступны по ссылке: </a:t>
            </a:r>
            <a:r>
              <a:rPr lang="ru-RU" dirty="0">
                <a:hlinkClick r:id="rId4"/>
              </a:rPr>
              <a:t>https://</a:t>
            </a:r>
            <a:r>
              <a:rPr lang="ru-RU" dirty="0" smtClean="0">
                <a:hlinkClick r:id="rId4"/>
              </a:rPr>
              <a:t>vk.com/tochkarosta_official?w=wall-196554063_2269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5670" y="527505"/>
            <a:ext cx="4102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ТК Центра просветительских инициатив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5670" y="855694"/>
            <a:ext cx="469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прекратил работу, но материалы сохранены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0720" t="12857" r="22323" b="9868"/>
          <a:stretch/>
        </p:blipFill>
        <p:spPr>
          <a:xfrm>
            <a:off x="5512376" y="1715158"/>
            <a:ext cx="5064470" cy="386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8685" y="505674"/>
            <a:ext cx="247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Сообщество </a:t>
            </a:r>
            <a:r>
              <a:rPr lang="ru-RU" b="1" dirty="0" err="1" smtClean="0">
                <a:solidFill>
                  <a:srgbClr val="FF0000"/>
                </a:solidFill>
              </a:rPr>
              <a:t>ВКонтакте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79141" y="989814"/>
            <a:ext cx="2736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 теперь мы идем к Вам!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2" y="1613670"/>
            <a:ext cx="3789636" cy="5361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7156" t="24925" r="51154" b="17706"/>
          <a:stretch/>
        </p:blipFill>
        <p:spPr>
          <a:xfrm>
            <a:off x="5590095" y="1753386"/>
            <a:ext cx="3364440" cy="500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04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244" y="1486571"/>
            <a:ext cx="10114960" cy="5058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Подключение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работа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датчиков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работать с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осциллографом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(ЛЦИ-16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оборудования по предмету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пользоваться оборудованием, где можно брать материалы для подготовки к занятиям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наборов по робототехнике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оборудованием, исследования, проектная деятельность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Установка программного обеспечения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ОС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Линукс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материалы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осуществляет  обслуживание и ремонт  оборудования центра " Точка роста"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Разъяснения по качеству наборов ОГЭ по физике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ли возможность использования цифрового оборудования на уроках технологии, которое получено для кабинетов физики, химии и биологии?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устанавливать для работы с электронным микроскопом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19230" y="453520"/>
            <a:ext cx="291240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к семинару</a:t>
            </a:r>
            <a:endParaRPr lang="ru-RU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534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D45FD5-B454-4BEA-AB56-2392A660042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38480" y="2334526"/>
            <a:ext cx="9668122" cy="11506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Презентация цифрового оборудования, поступившего в центры «Точка роста – 2023»</a:t>
            </a:r>
          </a:p>
        </p:txBody>
      </p:sp>
      <p:pic>
        <p:nvPicPr>
          <p:cNvPr id="1026" name="Picture 2" descr="Национальный проект «Образование» |">
            <a:extLst>
              <a:ext uri="{FF2B5EF4-FFF2-40B4-BE49-F238E27FC236}">
                <a16:creationId xmlns:a16="http://schemas.microsoft.com/office/drawing/2014/main" xmlns="" id="{1EA5582B-3501-856C-1505-C6F9D9E9F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98" y="70447"/>
            <a:ext cx="1435646" cy="143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AC3ACE74-3BDE-44DE-AA2F-9A6B2A88231D}"/>
              </a:ext>
            </a:extLst>
          </p:cNvPr>
          <p:cNvGrpSpPr/>
          <p:nvPr/>
        </p:nvGrpSpPr>
        <p:grpSpPr>
          <a:xfrm>
            <a:off x="166988" y="177159"/>
            <a:ext cx="1128974" cy="1145785"/>
            <a:chOff x="756270" y="311366"/>
            <a:chExt cx="1582169" cy="1582169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1B595301-56F7-4F81-9E0F-17F4B4C2389F}"/>
                </a:ext>
              </a:extLst>
            </p:cNvPr>
            <p:cNvSpPr/>
            <p:nvPr/>
          </p:nvSpPr>
          <p:spPr>
            <a:xfrm>
              <a:off x="756270" y="311366"/>
              <a:ext cx="1582169" cy="1582169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220C0310-C9BA-4F60-91B4-11D8CA588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632" y="590168"/>
              <a:ext cx="1035536" cy="936124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0335080-9E1A-BDD9-456E-52A2F5820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72" y="93436"/>
            <a:ext cx="3827339" cy="125154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765" y="297110"/>
            <a:ext cx="13716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096" y="295808"/>
            <a:ext cx="885662" cy="102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67121" y="5177885"/>
            <a:ext cx="6636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форма для регистрации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и отзывов о мероприятии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23689" y="6143183"/>
            <a:ext cx="6110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7"/>
              </a:rPr>
              <a:t>https://forms.yandex.ru/cloud/6507fe1aeb6146f441f2aff3</a:t>
            </a:r>
            <a:r>
              <a:rPr lang="en-US" dirty="0" smtClean="0">
                <a:solidFill>
                  <a:prstClr val="black"/>
                </a:solidFill>
                <a:hlinkClick r:id="rId7"/>
              </a:rPr>
              <a:t>/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Picture 2" descr="http://qrcoder.ru/code/?https%3A%2F%2Fforms.yandex.ru%2Fcloud%2F6507fe1aeb6146f441f2aff3%2F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491" y="3615785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16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6919" y="342924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hlinkClick r:id="rId2"/>
              </a:rPr>
              <a:t>https://zarnitza.ru/tsifrovye-laboratorii/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7458" t="6274" r="18885" b="32370"/>
          <a:stretch/>
        </p:blipFill>
        <p:spPr>
          <a:xfrm>
            <a:off x="622168" y="712256"/>
            <a:ext cx="6806153" cy="36900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7016" t="33390" r="18532" b="25230"/>
          <a:stretch/>
        </p:blipFill>
        <p:spPr>
          <a:xfrm>
            <a:off x="3076815" y="4110086"/>
            <a:ext cx="7386937" cy="2667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2845" y="1910955"/>
            <a:ext cx="2780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Не первый год на рынке образовательных услуг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630836" y="4513901"/>
            <a:ext cx="1531855" cy="1041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131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253" t="7058" r="16593" b="29304"/>
          <a:stretch/>
        </p:blipFill>
        <p:spPr>
          <a:xfrm>
            <a:off x="1059007" y="1338606"/>
            <a:ext cx="8471493" cy="4449452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886120" y="4996206"/>
            <a:ext cx="3167406" cy="1366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636401" y="6039927"/>
            <a:ext cx="53435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Цифровая лаборатория. Установка программного обеспечения (для ОС ALT LINUX)</a:t>
            </a:r>
          </a:p>
        </p:txBody>
      </p:sp>
    </p:spTree>
    <p:extLst>
      <p:ext uri="{BB962C8B-B14F-4D97-AF65-F5344CB8AC3E}">
        <p14:creationId xmlns:p14="http://schemas.microsoft.com/office/powerpoint/2010/main" val="146094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99" t="22105" r="18885" b="5480"/>
          <a:stretch/>
        </p:blipFill>
        <p:spPr>
          <a:xfrm>
            <a:off x="933255" y="1178349"/>
            <a:ext cx="8551744" cy="538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0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050" t="20851" r="58384" b="58302"/>
          <a:stretch/>
        </p:blipFill>
        <p:spPr>
          <a:xfrm>
            <a:off x="0" y="1362174"/>
            <a:ext cx="6958259" cy="28563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9941" t="7998" r="25233" b="5635"/>
          <a:stretch/>
        </p:blipFill>
        <p:spPr>
          <a:xfrm>
            <a:off x="7447175" y="424206"/>
            <a:ext cx="2926159" cy="40818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0469" t="7841" r="25057" b="4225"/>
          <a:stretch/>
        </p:blipFill>
        <p:spPr>
          <a:xfrm>
            <a:off x="4742322" y="2158739"/>
            <a:ext cx="2968804" cy="4259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0016" y="424206"/>
            <a:ext cx="1907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Сборники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889" y="4675695"/>
            <a:ext cx="357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 сайте есть только руководства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2564091" y="5260157"/>
            <a:ext cx="2073897" cy="188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355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633" t="22261" r="18004" b="43255"/>
          <a:stretch/>
        </p:blipFill>
        <p:spPr>
          <a:xfrm>
            <a:off x="1536569" y="405352"/>
            <a:ext cx="6881567" cy="20738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4210" t="16931" r="34491" b="17864"/>
          <a:stretch/>
        </p:blipFill>
        <p:spPr>
          <a:xfrm>
            <a:off x="3667026" y="2724346"/>
            <a:ext cx="3346515" cy="39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74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607" t="22261" r="17210" b="22721"/>
          <a:stretch/>
        </p:blipFill>
        <p:spPr>
          <a:xfrm>
            <a:off x="596545" y="1145655"/>
            <a:ext cx="8952807" cy="41239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7688" y="5712644"/>
            <a:ext cx="772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первую очередь обратиться в институт к Деменеву Андрею Тимофеевичу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514027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3757</TotalTime>
  <Words>2279</Words>
  <Application>Microsoft Office PowerPoint</Application>
  <PresentationFormat>Произвольный</PresentationFormat>
  <Paragraphs>256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36</vt:i4>
      </vt:variant>
    </vt:vector>
  </HeadingPairs>
  <TitlesOfParts>
    <vt:vector size="49" baseType="lpstr">
      <vt:lpstr>Arial</vt:lpstr>
      <vt:lpstr>Calibri</vt:lpstr>
      <vt:lpstr>Calibri Light</vt:lpstr>
      <vt:lpstr>Century Gothic</vt:lpstr>
      <vt:lpstr>Inter</vt:lpstr>
      <vt:lpstr>NTTimes/Cyrillic</vt:lpstr>
      <vt:lpstr>Times New Roman</vt:lpstr>
      <vt:lpstr>Wingdings 2</vt:lpstr>
      <vt:lpstr>Тема Office</vt:lpstr>
      <vt:lpstr>1_Тема Office</vt:lpstr>
      <vt:lpstr>2_Тема Office</vt:lpstr>
      <vt:lpstr>3_Тема Office</vt:lpstr>
      <vt:lpstr>1_Остин</vt:lpstr>
      <vt:lpstr>Презентация цифрового оборудования, поступившего в центры «Точка роста – 2023»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цифрового оборудования, поступившего в центры «Точка роста – 2023»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форум педагогических работников и управленческих кадров общеобразовательных организаций, обеспечивающих функционирование центров «Точка роста»</dc:title>
  <dc:creator>АМР</dc:creator>
  <cp:lastModifiedBy>Горбатова О.Н.</cp:lastModifiedBy>
  <cp:revision>298</cp:revision>
  <dcterms:created xsi:type="dcterms:W3CDTF">2022-11-09T09:39:13Z</dcterms:created>
  <dcterms:modified xsi:type="dcterms:W3CDTF">2023-10-13T02:55:45Z</dcterms:modified>
</cp:coreProperties>
</file>