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43"/>
  </p:notesMasterIdLst>
  <p:sldIdLst>
    <p:sldId id="258" r:id="rId5"/>
    <p:sldId id="440" r:id="rId6"/>
    <p:sldId id="321" r:id="rId7"/>
    <p:sldId id="454" r:id="rId8"/>
    <p:sldId id="437" r:id="rId9"/>
    <p:sldId id="439" r:id="rId10"/>
    <p:sldId id="317" r:id="rId11"/>
    <p:sldId id="294" r:id="rId12"/>
    <p:sldId id="474" r:id="rId13"/>
    <p:sldId id="464" r:id="rId14"/>
    <p:sldId id="256" r:id="rId15"/>
    <p:sldId id="465" r:id="rId16"/>
    <p:sldId id="494" r:id="rId17"/>
    <p:sldId id="495" r:id="rId18"/>
    <p:sldId id="496" r:id="rId19"/>
    <p:sldId id="497" r:id="rId20"/>
    <p:sldId id="476" r:id="rId21"/>
    <p:sldId id="259" r:id="rId22"/>
    <p:sldId id="485" r:id="rId23"/>
    <p:sldId id="486" r:id="rId24"/>
    <p:sldId id="487" r:id="rId25"/>
    <p:sldId id="488" r:id="rId26"/>
    <p:sldId id="489" r:id="rId27"/>
    <p:sldId id="490" r:id="rId28"/>
    <p:sldId id="491" r:id="rId29"/>
    <p:sldId id="499" r:id="rId30"/>
    <p:sldId id="492" r:id="rId31"/>
    <p:sldId id="493" r:id="rId32"/>
    <p:sldId id="498" r:id="rId33"/>
    <p:sldId id="260" r:id="rId34"/>
    <p:sldId id="478" r:id="rId35"/>
    <p:sldId id="479" r:id="rId36"/>
    <p:sldId id="480" r:id="rId37"/>
    <p:sldId id="481" r:id="rId38"/>
    <p:sldId id="482" r:id="rId39"/>
    <p:sldId id="483" r:id="rId40"/>
    <p:sldId id="472" r:id="rId41"/>
    <p:sldId id="290" r:id="rId42"/>
  </p:sldIdLst>
  <p:sldSz cx="12192000" cy="6858000"/>
  <p:notesSz cx="6669088" cy="99187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енисенко Татьяна Владимировна" initials="ДТВ" lastIdx="1" clrIdx="0">
    <p:extLst>
      <p:ext uri="{19B8F6BF-5375-455C-9EA6-DF929625EA0E}">
        <p15:presenceInfo xmlns:p15="http://schemas.microsoft.com/office/powerpoint/2012/main" userId="S-1-5-21-1859550165-3154039316-777555746-21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1066" autoAdjust="0"/>
  </p:normalViewPr>
  <p:slideViewPr>
    <p:cSldViewPr>
      <p:cViewPr varScale="1">
        <p:scale>
          <a:sx n="110" d="100"/>
          <a:sy n="110" d="100"/>
        </p:scale>
        <p:origin x="78" y="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xmlns="" id="{CC663E9F-E173-4C9C-BEA1-2E5CAFE059C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24FEB134-CA40-42D6-8136-6BDF9311FED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FE5E3294-A3EA-444F-ADD5-EFD8E97D361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xmlns="" id="{69E33087-B8AB-4CA6-B4A8-35870C8E7C3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xmlns="" id="{734151C2-FF42-4607-BD88-D6EFB7445B0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xmlns="" id="{1144F4BC-71F1-4875-A4CF-F4FCACDFAD1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6188D6B2-EA78-44E0-B88E-847E9FD098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770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2E813AF-1EE6-4DFC-A6F6-E993D9BC60A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5899AC-F644-4A82-8B40-F7411F28DA68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xmlns="" id="{4F3CAF24-38C8-4868-B913-61BC70099C9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xmlns="" id="{F189AC0B-0DA1-4B2C-8A72-DDD9608240C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7804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fe25611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fe25611c0_0_8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fe25611c0_0_8:notes"/>
          <p:cNvSpPr txBox="1">
            <a:spLocks noGrp="1"/>
          </p:cNvSpPr>
          <p:nvPr>
            <p:ph type="sldNum" idx="12"/>
          </p:nvPr>
        </p:nvSpPr>
        <p:spPr>
          <a:xfrm>
            <a:off x="3777607" y="9421044"/>
            <a:ext cx="2889938" cy="49756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95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fe25611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fe25611c0_0_8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fe25611c0_0_8:notes"/>
          <p:cNvSpPr txBox="1">
            <a:spLocks noGrp="1"/>
          </p:cNvSpPr>
          <p:nvPr>
            <p:ph type="sldNum" idx="12"/>
          </p:nvPr>
        </p:nvSpPr>
        <p:spPr>
          <a:xfrm>
            <a:off x="3777607" y="9421044"/>
            <a:ext cx="2889938" cy="49756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668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fe25611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fe25611c0_0_8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fe25611c0_0_8:notes"/>
          <p:cNvSpPr txBox="1">
            <a:spLocks noGrp="1"/>
          </p:cNvSpPr>
          <p:nvPr>
            <p:ph type="sldNum" idx="12"/>
          </p:nvPr>
        </p:nvSpPr>
        <p:spPr>
          <a:xfrm>
            <a:off x="3777607" y="9421044"/>
            <a:ext cx="2889938" cy="49756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2241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fe25611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fe25611c0_0_8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fe25611c0_0_8:notes"/>
          <p:cNvSpPr txBox="1">
            <a:spLocks noGrp="1"/>
          </p:cNvSpPr>
          <p:nvPr>
            <p:ph type="sldNum" idx="12"/>
          </p:nvPr>
        </p:nvSpPr>
        <p:spPr>
          <a:xfrm>
            <a:off x="3777607" y="9421044"/>
            <a:ext cx="2889938" cy="49756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4016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1589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3fe25611c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3fe25611c0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g13fe25611c0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176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1770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4070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0335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4842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3178B05-4723-499C-B9D3-609FEE19D59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46591A-4BFC-4C06-8189-38DBEB9185D9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xmlns="" id="{BF981D24-022C-410A-80B4-D71147CD3F2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3" y="812800"/>
            <a:ext cx="7131050" cy="40116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xmlns="" id="{84AC9F24-CA24-4817-8C6A-D0C0C2B604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082478"/>
            <a:ext cx="6048375" cy="48155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6151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3214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702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2631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fe25611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fe25611c0_0_8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fe25611c0_0_8:notes"/>
          <p:cNvSpPr txBox="1">
            <a:spLocks noGrp="1"/>
          </p:cNvSpPr>
          <p:nvPr>
            <p:ph type="sldNum" idx="12"/>
          </p:nvPr>
        </p:nvSpPr>
        <p:spPr>
          <a:xfrm>
            <a:off x="3777607" y="9421044"/>
            <a:ext cx="2889938" cy="49756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3580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2141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9240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510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7708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fe25611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fe25611c0_0_8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fe25611c0_0_8:notes"/>
          <p:cNvSpPr txBox="1">
            <a:spLocks noGrp="1"/>
          </p:cNvSpPr>
          <p:nvPr>
            <p:ph type="sldNum" idx="12"/>
          </p:nvPr>
        </p:nvSpPr>
        <p:spPr>
          <a:xfrm>
            <a:off x="3777607" y="9421044"/>
            <a:ext cx="2889938" cy="49756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5767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fe25611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fe25611c0_0_8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fe25611c0_0_8:notes"/>
          <p:cNvSpPr txBox="1">
            <a:spLocks noGrp="1"/>
          </p:cNvSpPr>
          <p:nvPr>
            <p:ph type="sldNum" idx="12"/>
          </p:nvPr>
        </p:nvSpPr>
        <p:spPr>
          <a:xfrm>
            <a:off x="3777607" y="9421044"/>
            <a:ext cx="2889938" cy="49756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387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CD21C63F-00BA-4FD6-A043-24BA36E96D8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753B7C-2BAF-490B-9E61-6F5764708660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xmlns="" id="{97A813F6-40BA-4431-ACB3-D5D1E0A6405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58775" y="1239838"/>
            <a:ext cx="5951538" cy="33480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xmlns="" id="{6920546B-4A11-46A0-A5EC-1B8E607A1D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773614"/>
            <a:ext cx="5334000" cy="3905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215900" indent="-214313" eaLnBrk="1">
              <a:spcBef>
                <a:spcPct val="0"/>
              </a:spcBef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ru-RU" altLang="ru-RU" sz="2000">
                <a:latin typeface="Arial" panose="020B0604020202020204" pitchFamily="34" charset="0"/>
                <a:ea typeface="Microsoft YaHei" panose="020B0503020204020204" pitchFamily="34" charset="-122"/>
              </a:rPr>
              <a:t>Вставить фотографию</a:t>
            </a: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xmlns="" id="{A0D9B7F6-7C61-415D-BEC2-76826B6BF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9421814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20807DFF-5DB4-40DE-B37B-880BFA34C572}" type="slidenum">
              <a:rPr lang="ru-RU" altLang="ru-RU" sz="1200">
                <a:latin typeface="Calibri" panose="020F0502020204030204" pitchFamily="34" charset="0"/>
                <a:cs typeface="Calibri" panose="020F0502020204030204" pitchFamily="34" charset="0"/>
              </a:rPr>
              <a:pPr algn="r">
                <a:lnSpc>
                  <a:spcPct val="100000"/>
                </a:lnSpc>
              </a:pPr>
              <a:t>4</a:t>
            </a:fld>
            <a:endParaRPr lang="ru-RU" alt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64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fe25611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fe25611c0_0_8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fe25611c0_0_8:notes"/>
          <p:cNvSpPr txBox="1">
            <a:spLocks noGrp="1"/>
          </p:cNvSpPr>
          <p:nvPr>
            <p:ph type="sldNum" idx="12"/>
          </p:nvPr>
        </p:nvSpPr>
        <p:spPr>
          <a:xfrm>
            <a:off x="3777607" y="9421044"/>
            <a:ext cx="2889938" cy="49756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0442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fe25611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fe25611c0_0_8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fe25611c0_0_8:notes"/>
          <p:cNvSpPr txBox="1">
            <a:spLocks noGrp="1"/>
          </p:cNvSpPr>
          <p:nvPr>
            <p:ph type="sldNum" idx="12"/>
          </p:nvPr>
        </p:nvSpPr>
        <p:spPr>
          <a:xfrm>
            <a:off x="3777607" y="9421044"/>
            <a:ext cx="2889938" cy="49756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664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fe25611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fe25611c0_0_8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fe25611c0_0_8:notes"/>
          <p:cNvSpPr txBox="1">
            <a:spLocks noGrp="1"/>
          </p:cNvSpPr>
          <p:nvPr>
            <p:ph type="sldNum" idx="12"/>
          </p:nvPr>
        </p:nvSpPr>
        <p:spPr>
          <a:xfrm>
            <a:off x="3777607" y="9421044"/>
            <a:ext cx="2889938" cy="49756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407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fe25611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fe25611c0_0_8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fe25611c0_0_8:notes"/>
          <p:cNvSpPr txBox="1">
            <a:spLocks noGrp="1"/>
          </p:cNvSpPr>
          <p:nvPr>
            <p:ph type="sldNum" idx="12"/>
          </p:nvPr>
        </p:nvSpPr>
        <p:spPr>
          <a:xfrm>
            <a:off x="3777607" y="9421044"/>
            <a:ext cx="2889938" cy="49756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28599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fe25611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fe25611c0_0_8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fe25611c0_0_8:notes"/>
          <p:cNvSpPr txBox="1">
            <a:spLocks noGrp="1"/>
          </p:cNvSpPr>
          <p:nvPr>
            <p:ph type="sldNum" idx="12"/>
          </p:nvPr>
        </p:nvSpPr>
        <p:spPr>
          <a:xfrm>
            <a:off x="3777607" y="9421044"/>
            <a:ext cx="2889938" cy="49756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9886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99598AD-E4A2-4067-A4B2-BB77BC88DC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24E730-B15D-455C-8F3A-A62AC393ACC3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79873" name="Rectangle 1">
            <a:extLst>
              <a:ext uri="{FF2B5EF4-FFF2-40B4-BE49-F238E27FC236}">
                <a16:creationId xmlns:a16="http://schemas.microsoft.com/office/drawing/2014/main" xmlns="" id="{68110383-AC61-4919-AFF2-A4C5B9B3234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xmlns="" id="{E71087ED-8B08-4F25-87C2-03B960045E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9634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62F00A8-1D88-4BB6-9064-0DD9388B78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41C12B-44B7-492E-8F0C-CEB2740837F2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xmlns="" id="{19EEF926-A60F-45BD-8BB7-84A1DBBEC3B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xmlns="" id="{DA9D697C-7374-4396-9625-A9105277D5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78406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043D7-99BF-455F-89B8-2D86EEC9A0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35D8DE-53FD-4963-ACBE-A72F8906310A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xmlns="" id="{73A8298D-256F-4503-9600-F1335191144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" y="754063"/>
            <a:ext cx="6611938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xmlns="" id="{2911E3F8-A03B-4A55-AF27-96AB42A4DE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711700"/>
            <a:ext cx="5335588" cy="4462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7134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355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9712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1539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fe25611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fe25611c0_0_8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fe25611c0_0_8:notes"/>
          <p:cNvSpPr txBox="1">
            <a:spLocks noGrp="1"/>
          </p:cNvSpPr>
          <p:nvPr>
            <p:ph type="sldNum" idx="12"/>
          </p:nvPr>
        </p:nvSpPr>
        <p:spPr>
          <a:xfrm>
            <a:off x="3777607" y="9421044"/>
            <a:ext cx="2889938" cy="49756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988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D87297-48F9-4EAD-8B24-350DA099A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AC21CD9-0B52-4792-99CC-CD99668C2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2D3B4F7-F087-4439-93CD-2F5313EFD8F9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98589BD-4B88-4E58-9E20-46BBCB6999F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62652D-D742-45BF-8C44-102070A45ED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7542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B4D577-E431-426D-834C-8BF7EE5B2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60EBEE4-3AEC-425B-AC7C-46311B69E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4139EC9-96B3-45AC-917A-5AB78F81E19B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39A3E8C-1B75-405D-B551-CED242D68F4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CC4A328-A9F3-4981-A54C-FCEE4FC997C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9369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F3D243F-52EB-4FEC-B016-3E907F6996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3070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47EB2C9-5D32-47BD-8ACB-5F339825E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3070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6D4DB8A-3EA6-4E37-9495-3F13ABFA999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6FB7BFF-B0DE-4A66-9D5F-B756C547F8F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8EC0AF9-3909-4000-B0F2-FB1D91997AF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4585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D4BC9B-9DD9-49EB-AEA3-91E9AAC4E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E5C97F6-1D43-4FE0-BBF2-F0536EE46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696701E-D1C6-4C16-9DB5-1FA139B08FF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CBB45B1-F9DF-4FC9-BEF9-3A151E1E897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5A43ED3-4807-49A1-8A07-FA1521887B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791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E734EE-44E9-45A5-AF8D-4B96817A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F729823-8004-4DFF-AA6F-D61AA8E79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A4062DB-8465-4D8D-BAC5-D6FE856BAE4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AA69901-95C5-4F2B-B811-F130F6CCC4C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EF742FF-4FEE-4182-B2A7-91903EFE48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9110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6452BD-FE92-465F-8EC1-39C7D00E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E795F88-F2C5-4F64-9287-D12E0DA9F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59C74E5-7DE1-46A0-9964-A1AAA2873A2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0E3917F-3423-4291-AD09-60F95999209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7FF3D23-EDAE-4FC4-AA49-A31AB614D4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8443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A4CB05-7870-4883-8EC1-412D5FE6A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F4430D-B1D1-4DC8-9F41-5DFA26B36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64C99C9-B24D-46B1-B25E-45C7C6AB1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D1B6F0-4620-4386-A402-D7AE001887F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1D5B53-ECB3-4074-9408-6E82EA0855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BE7257B-1AA7-4703-B901-E1051F7662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8567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0E6B0E-56D2-49A1-B627-C4F060EFF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146E90F-B797-4909-9441-ADA39BB1C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E1CBD0D-4285-480F-905A-FBDBD63C5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423812A-252E-4143-8A48-9C1B0F3D43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0F81850-D7C2-42E9-9172-ACCC2DC0A2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54069FE9-61A5-4D8F-B09A-CEF3F147EC23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56023C9-CEA2-45FD-8749-9432D2C4CA3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B03BA1D-B15D-4AD3-A89E-88CC6657C7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914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D4B56F-0CCE-4EE5-ABD9-62E2E5651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999B47D-70B7-4267-9B15-C2FC746F37E5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2211D9D-5502-4033-99CA-578ACCB7093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E29E3B2-64F1-4706-BC81-3577B45C85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9949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7513951E-149E-43B3-BD86-B6FE586C4468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ED50BF6-FC49-482E-B73E-887F5927C6A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8DC09BB-1E3C-49E8-BD15-BCA409BDD8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992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CA6DD2-3C72-4B8B-92F0-BFB17809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A2773EC-5030-4AD8-9A6C-E17094DC0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344F291-59AA-4132-AF48-AF4AF1721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D511F24-5174-4C92-9CA6-9F29CC26118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2ABF0C4-97C2-4ABA-A228-B961D2952F1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64ADB03-5B37-4266-9A3F-F929ACEDB1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136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91435A-128A-49F2-95E2-9C4CF19AB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439C367-A58A-45D8-B7C2-AD4350646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B3B12AD-378E-45C1-846B-325D8A643E16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9B7B240-1BD5-487C-96C3-B3B949C9CB0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74D7BB8-6005-4C25-AE9F-ED2F252DD2E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79579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48F6D8-759C-45AA-B38D-81ADEDA59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3F35C9D-8477-4B9D-9033-549884758E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883AF6E-9F5C-4A62-B419-5DD475979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6838002-686A-49D7-B659-F759F4CE710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D80A34F-514C-4D04-B14C-4E7BAFA92CD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6F7AECF-C4C3-45CF-9218-0F69A84EDD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8059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36F6E5-2C05-46DB-9566-4B6D1E74E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66FB31B-EAAC-4B54-8053-BFA97540B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C542D4F-8D85-4827-A469-CB9F62CD75E5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7A3673A-1AF1-4077-9AAC-28490594649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28AB5AB-0CC8-4685-9DCD-D671C22251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2396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F9987FF-2077-4A07-9991-2371135E38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3070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F0C40A-0CEB-4796-986F-0A87E3E7E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3070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540D915-6EDD-4097-B26A-CB9C999CFAA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A341781-395D-43B8-9985-A77FB18C006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128F434-2E61-4CBE-88C6-046BBD76EE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860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D8EAF-65FF-46C0-9078-CC9523BED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07A7365-05FC-4501-9531-6628206F1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89856D9-6CE8-417F-9431-872C2926CA14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81EB8F1-C882-4F01-862E-60122195BC0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9958C83-FD07-41AB-B849-FC25F51764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1194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C80D3B-DDB2-4F5C-BE8D-CAADFE9F0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50B6A6-A7A8-4D14-B13E-847B3D7D6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5D56391-BC04-4D1E-980C-596AFA4FE2E9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40D7326-F7F8-4D6E-B2A8-7B34CE6FCD9F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E1CEE24-47C0-400C-BE3F-197F1744A43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9196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A15783-6F5B-4D60-84A9-48BCDA0A5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75A414E-A6D5-412D-BA42-05EDE8C2A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06E9EC9-C49A-42C9-BD35-A0759327B4BD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F45B2BA-EA39-4E0C-8722-C9EF914D0FD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9804E3-5C7C-46AA-9EDD-779F2BD030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6055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ADB9D1-37B8-4B6D-B9A0-8A65C8C14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3A3525-B64D-4AAF-B5BA-013025C405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67F365E-0D6A-435F-9D2D-9E1E5936F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67C24F0-0398-482F-8C53-3EC3D709931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A992FD-6A3B-4EBC-B9C6-B2317E2A77D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D0D1943-9E86-48CE-A397-3C3DF85616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9462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6F5136-A3A3-4786-93A7-F6FF65D45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38A6EB2-BEDE-4FF4-AC8A-0B107299F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4E20B4-A7D5-4A41-A78B-BA1663448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A43CDFC-F0E2-43AE-8BDD-BEB303250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1DB095C-9191-4E10-856D-ECC448543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44E2842B-4754-4522-BE9B-C3A77338F020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83367E8C-EE12-4376-92B4-9708A152278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BA7630-BB54-4F05-A891-B613433DC5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5867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008116-1B42-4B5B-81AD-A812AC454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5236DF7-A4DC-4AB7-AF3B-B6FED2F86D1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96D5AAF-7D47-4DB0-A8A2-72C5880A654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06588DE-9994-4138-A185-89862C06B7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2393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58885DA5-72DD-43AC-A601-7C451C629D9E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2B252DA-2206-4029-BDA5-56DB0B57E91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5C9F6EE-A2CF-480F-A202-0D1C518F4E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475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F67FA6-09DF-4C30-BCB2-90899263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FA69C4B-28D2-449C-8A35-1DBA9AFFD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7BE8204-7817-4AFE-957A-1380404A47D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DB88F20-A9F1-4292-B0CA-AEDE229038D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4800680-A940-4817-8B4F-02ED8790B3D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70851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4E3301-E37C-497E-ABC1-7AB809D74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BE0275-886F-49BF-8FFF-2FB1BA255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FB6A3D9-7D80-4890-B8F8-F02D6E328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5A09DB4-CC35-407F-BD5B-F38DC75CFCC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010F84-1C06-4534-9DA8-63AFF6D5EF3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274CDB-53D6-40EE-A824-0C5AC9FB77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4678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0D33A9-7BCA-4EFB-B45D-156032AC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6607E74-F073-4DBA-AA6C-AF861785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B4AEA6F-9889-4F52-B6F8-FC22FE94D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04A2067-A63A-4378-8F99-F726C03E46C0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2C4802D-57E9-4F5A-B017-1EEB181D519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77FDB92-BA4E-41B6-BFCC-F4B4F0C9B7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5967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42B6F7-7CF1-4C62-852B-32587A349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DBD2356-DC31-4CE8-A4E4-616BBF665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27895AE-05B1-4084-B6D8-9943B3E37858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B6A0F65-E521-45E2-8B42-576E7DD7DAD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8373827-7B1D-4D74-9622-FDC55DE27D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9249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DC5724C-F852-4D7E-9471-4C9A6B173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1613" cy="445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BFBD5E4-9A03-40FA-99A5-39DE340AE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445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BB9F7DD-B1FC-4C20-8FA3-7977D6C7461E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3F1BF00-44BA-49C8-867D-BE23D86C938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70A996B-C5E4-40C8-9430-1F2AB61400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2066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BCB7BB-78D3-4D85-910F-4784AAFCB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CBEE324-B7FE-45A4-B8D8-45714E92B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EE5F81E-F752-43A7-AC68-5FEBC127A225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2DD7E32-06AA-4485-8765-0C05A785DBB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276763C-1FCD-4FDE-AEC2-EB4CEF1178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7107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1ADAFB-E310-4481-B39D-D8A364294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455D919-AD9B-4399-A420-00364CAE0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17DB1FB-1BF4-48C6-B8A5-91853BD28584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4343F8D-4D60-4ACE-903F-CF7BED27C59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38EAF59-C982-41FB-BA1F-AE5A2FE46F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1297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628715-2E90-4D5B-9646-9C3537E36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4FCD171-5790-4BA0-84A8-5A329CE0D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D37BB64-4603-4DB9-87C1-A3C28FEE086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81AB357-8130-41C4-A781-7A697D57BC0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BFD6D33-9590-4F4B-801F-435063AC53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8953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4A06C1-7EAF-4D2A-9A94-4007657A2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9B6223F-5F9C-4B48-A427-AF89FAA4E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AA295A9-9FDD-4DD9-AF9F-91B788F08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09B9974-7FB9-48BC-8074-5DC7E6A9ACC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79D2BB-6CBE-406B-8701-D768CC14CB3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36A16DE-05B9-43E8-993B-4AFC2FC2A6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93215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3F2576-488A-456A-A526-E606BDC60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3AAE8D-9F60-456B-9681-C28C1FB8D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F0443F3-6B73-46CA-8BF0-7022B2CE8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E61DA2E-D5CA-4F4D-A3C2-FD343F59B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F0C4E0D-CE2A-475D-85B5-FA66CAC384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1BAEEE60-8B74-4B02-A07A-86D2DF456820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428E5088-E033-4F8B-95E7-C2F6E9D145DF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285F00E-C056-41BC-99A3-ED5202E46A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4641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FA1E18-62E7-4CE0-A4A1-E91BD26F0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919A354-68B4-4C6F-A379-A688FCF6B57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4536517-B475-4ED6-8C9C-37A89DCAC60F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249829-FFD7-493D-8EDB-D3DB712D71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090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CAA4BE-A23A-426B-AC3B-7F31BDB2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7E87D0-55AB-44B4-87A8-931063E234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0EDCB43-D7C3-4564-8EFF-A74703258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766A1F-359D-4AD8-8D1D-731C7C62CD4B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68C32D-DDFE-4AD6-837E-FC5446697A4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A4DCA97-51BB-41C7-8313-D412A1C40A8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79652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28227ADC-433B-4FF9-A62C-9F0C9F92B62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CC1CC425-885E-42E6-8E03-9B441A2882C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CB2AA78-5673-4B75-8740-3D85831B70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7611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B790E2-CBE7-4264-9E08-A58D297F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8AE578B-094E-45C6-AF55-8A5769E82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1338F7B-68B9-41A9-B33D-6E2ABA8AC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568D59-5DB5-4490-B457-37CD3AF6D8ED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00B915-D9E9-45D4-BBAD-B3FB17E304B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6BB367C-9604-4256-9A04-0E8FBEF10B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65285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CB5FF0-D8C4-4DA4-8D68-DC376507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C21D9CE-47AA-4C5F-9A81-DAE545226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EB00928-79DF-4C4E-99AD-CCDA3E44A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3A0939-3F87-4631-865A-FA340954D6B6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84A453-12D2-47C7-B9B8-8DE0CCBDF26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8898B39-7956-44DB-BF1C-A5C5DB93DD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396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F72CE0-19CC-4B25-8EC0-F1A3E80FC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3E7F2CE-DCF9-4DA8-8004-6ACA46983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CC52489-5B55-42E2-8DE2-C35C324B979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A7AB798-8696-480D-96BF-23B238EEAE3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04EF277-BE47-4CBC-98C1-A13A0183B8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402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C6BC044-F078-44CE-A658-DFD7573F7C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3070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8CC8712-FB7F-4945-9E08-DE1200608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3070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B33BDE3-5B3F-4157-8317-4A5322A4C6D2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2D6B18B-5330-4013-B7A1-BACF8FECF04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DA9C5D9-6D1E-48E7-AB84-B57ABCFA75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96945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D0477E-51DA-457D-9D73-E05D12D715B8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65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857C69-A6DD-4916-A1D4-2555F0313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38728BC-763C-4425-94FE-E0C9BC654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BB9070F-4086-4BAC-A3DB-1347EC227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ABA4DAF-C939-45D7-AD31-5E4D0D94DF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93175C1-A8F8-4C23-8FE3-8D85E6C4F3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E8128892-0D0B-481E-BCAB-D304ECEA148E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3AA523E2-B86A-46D8-BA84-9AF6FFCACE7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5D9E1D9-BAB1-4447-B5E5-32A565C4DFC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3829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FBE74E-2898-4376-A407-5AFCF3141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1E185C5-400E-4612-B7CF-B10A7C393D4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DDD1EB4-63B9-40CA-BDCC-05EA32B7116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B0F5D4D-EFB7-4BC7-87ED-6C3B3C0AF0F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0173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7CFE2D4F-B9C9-4B2F-ADF2-5817AA6E6A82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543ADC8C-2EF8-4946-A8F0-0A8A0E600B7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D6FE8E0-AE02-43B2-859C-573B1BCB12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87144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3B2421-9996-425C-B782-438FCE44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4E38225-752A-4D18-B4FE-86812CF8A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6CD05A6-F632-4256-B4F1-9C9FC534B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2F3D905-A5D2-4DD0-8720-83B9B1FC721B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488855-A484-425F-8055-9D94CA8FCEF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F8E3188-E81F-49D5-8F93-B744A4006DC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8116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A21812-7D3F-4031-852D-9A31036D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1A2FE46-F185-4E0E-BE4E-B59627F0C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F38749E-8D7A-4088-95BA-64DFAF5AA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85E1C49-F741-470C-A32B-6046EC4F1D64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096189-C4E7-44E6-849F-133D0BB4A79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C4C8A5E-FAED-4FC8-B188-75C7589B369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3755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xmlns="" id="{06B2A681-1277-436D-B307-DAD7E4D48A9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16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91440" rIns="90000" bIns="9144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BB3BA298-1354-436E-8A7C-709A6FD805F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00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0F2E212-045F-47E6-9B0A-D00722DA44C2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027" name="Text Box 3">
            <a:extLst>
              <a:ext uri="{FF2B5EF4-FFF2-40B4-BE49-F238E27FC236}">
                <a16:creationId xmlns:a16="http://schemas.microsoft.com/office/drawing/2014/main" xmlns="" id="{61206802-3E40-45F6-B0C2-5FFD7941D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49DB64F0-2577-4B82-A858-0D060BE0A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заглавия щёлкните мышью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DA4A29B-89D5-4A73-A267-F1CAA8E98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sldNum="0" hdr="0" dt="0"/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xmlns="" id="{1B2C470C-DAB9-4D2A-9C35-45A061B3FD9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16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949D5F20-74FB-4B01-8C08-C5E7B380B2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00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DejaVu Sans" panose="020B0603030804020204" pitchFamily="34" charset="0"/>
              </a:defRPr>
            </a:lvl1pPr>
          </a:lstStyle>
          <a:p>
            <a:fld id="{65D2B116-0A3D-43A3-A69E-DC4A74BB747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2051" name="Text Box 3">
            <a:extLst>
              <a:ext uri="{FF2B5EF4-FFF2-40B4-BE49-F238E27FC236}">
                <a16:creationId xmlns:a16="http://schemas.microsoft.com/office/drawing/2014/main" xmlns="" id="{88050F34-F6A8-4958-A8F6-51895C10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37015519-C717-4A15-BB89-6D27BD634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заглавия щёлкните мышью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xmlns="" id="{44E43151-CEBB-4615-8D00-66F97EA43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dt="0"/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xmlns="" id="{C7F572DB-0BA3-4AFB-9649-9213E50288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22363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заглавия щёлкните мышью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8E5D457C-87D9-49B1-A62F-DA399112A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DE610DD3-8748-4477-A651-7F44191118F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16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CA19EE8F-F999-475B-8129-1C2AC13CFC8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00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DejaVu Sans" panose="020B0603030804020204" pitchFamily="34" charset="0"/>
              </a:defRPr>
            </a:lvl1pPr>
          </a:lstStyle>
          <a:p>
            <a:fld id="{87EE887D-BE87-44EE-811A-9EA105AF87C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xmlns="" id="{41D62209-51D7-43FD-A1EC-B6003CE7C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dt="0"/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xmlns="" id="{1C02AA8C-FF67-4A94-807C-5428215318C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16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3CD3B0A3-A4DC-4A12-B159-C733FB579D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00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DejaVu Sans" panose="020B0603030804020204" pitchFamily="34" charset="0"/>
              </a:defRPr>
            </a:lvl1pPr>
          </a:lstStyle>
          <a:p>
            <a:fld id="{0D1F3E6C-1D63-4E0E-9072-8A120B3B114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xmlns="" id="{260286DB-DE47-4948-A3D8-4985D1A04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xmlns="" id="{73749E3D-5DD5-45F1-AF42-2EA07C3D6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заглавия щёлкните мышью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xmlns="" id="{F80AF467-4D5F-492C-85BE-C0FAEA539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21" r:id="rId12"/>
  </p:sldLayoutIdLst>
  <p:hf sldNum="0" hdr="0" dt="0"/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scienceclass.sirius.ru/" TargetMode="External"/><Relationship Id="rId5" Type="http://schemas.openxmlformats.org/officeDocument/2006/relationships/hyperlink" Target="https://clck.ru/35fVqS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s://edu.sirius.online/" TargetMode="Externa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s://vk.com/sirius_lessons" TargetMode="Externa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konkurs.sochisirius.ru/" TargetMode="External"/><Relationship Id="rId5" Type="http://schemas.openxmlformats.org/officeDocument/2006/relationships/hyperlink" Target="https://siriusleto.ru/" TargetMode="Externa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g"/><Relationship Id="rId5" Type="http://schemas.openxmlformats.org/officeDocument/2006/relationships/image" Target="../media/image55.jp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g"/><Relationship Id="rId5" Type="http://schemas.openxmlformats.org/officeDocument/2006/relationships/image" Target="../media/image55.jp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g"/><Relationship Id="rId5" Type="http://schemas.openxmlformats.org/officeDocument/2006/relationships/image" Target="../media/image55.jp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34.jpe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g"/><Relationship Id="rId5" Type="http://schemas.openxmlformats.org/officeDocument/2006/relationships/image" Target="../media/image55.jp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34.jpe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g"/><Relationship Id="rId5" Type="http://schemas.openxmlformats.org/officeDocument/2006/relationships/image" Target="../media/image55.jpg"/><Relationship Id="rId4" Type="http://schemas.openxmlformats.org/officeDocument/2006/relationships/image" Target="../media/image50.png"/><Relationship Id="rId9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2.jpe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alant22.ru/" TargetMode="Externa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scienceclass.sirius.ru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876B793-AF0D-43C7-B6BC-8857A3177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04" y="3936689"/>
            <a:ext cx="3981450" cy="4010025"/>
          </a:xfrm>
          <a:prstGeom prst="rect">
            <a:avLst/>
          </a:prstGeom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52C459C7-E3FC-4C54-BB10-9D2FE18F6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920" y="4347590"/>
            <a:ext cx="6411912" cy="138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Ильина Анастасия Юрьевна, </a:t>
            </a:r>
          </a:p>
          <a:p>
            <a:pPr>
              <a:lnSpc>
                <a:spcPct val="100000"/>
              </a:lnSpc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педагог-организатор РЦ «Талант 22»,</a:t>
            </a:r>
          </a:p>
          <a:p>
            <a:pPr>
              <a:lnSpc>
                <a:spcPct val="100000"/>
              </a:lnSpc>
            </a:pPr>
            <a:r>
              <a:rPr lang="en-US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nas12-91@mail.ru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 </a:t>
            </a:r>
          </a:p>
        </p:txBody>
      </p:sp>
      <p:sp>
        <p:nvSpPr>
          <p:cNvPr id="95234" name="AutoShape 2" descr="Портал дистанционного обучения АИР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38678" y="6000768"/>
            <a:ext cx="2358531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.2023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9605A56-2D4D-4B23-B9F9-E6C9EB366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60648"/>
            <a:ext cx="4715346" cy="12019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A8E13D-D619-4ADD-8C1A-240E261A1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03" y="4287472"/>
            <a:ext cx="2743095" cy="2033738"/>
          </a:xfrm>
          <a:prstGeom prst="rect">
            <a:avLst/>
          </a:prstGeom>
        </p:spPr>
      </p:pic>
      <p:sp>
        <p:nvSpPr>
          <p:cNvPr id="16" name="Google Shape;88;p1">
            <a:extLst>
              <a:ext uri="{FF2B5EF4-FFF2-40B4-BE49-F238E27FC236}">
                <a16:creationId xmlns:a16="http://schemas.microsoft.com/office/drawing/2014/main" xmlns="" id="{825D8CE0-EDB0-4E62-8059-65FB13F7F51C}"/>
              </a:ext>
            </a:extLst>
          </p:cNvPr>
          <p:cNvSpPr txBox="1"/>
          <p:nvPr/>
        </p:nvSpPr>
        <p:spPr>
          <a:xfrm>
            <a:off x="839416" y="2830251"/>
            <a:ext cx="9419365" cy="1106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8093B8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accent2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Программа знакомства с лидерами науки и производства</a:t>
            </a:r>
            <a:endParaRPr sz="1400" b="0" i="0" u="none" strike="noStrike" cap="none" dirty="0">
              <a:solidFill>
                <a:schemeClr val="accent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8093B8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accent2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и решение научно-технологических проектных задач </a:t>
            </a:r>
            <a:endParaRPr sz="1400" b="0" i="0" u="none" strike="noStrike" cap="none" dirty="0">
              <a:solidFill>
                <a:schemeClr val="accent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8093B8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accent2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на базе школьных студий</a:t>
            </a:r>
            <a:endParaRPr sz="1400" b="0" i="0" u="none" strike="noStrike" cap="none" dirty="0">
              <a:solidFill>
                <a:schemeClr val="accent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8CED971-512C-4889-A813-C0AD75361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912315"/>
            <a:ext cx="5390803" cy="182249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99" y="1193533"/>
            <a:ext cx="5285419" cy="5664467"/>
          </a:xfrm>
          <a:prstGeom prst="rect">
            <a:avLst/>
          </a:prstGeom>
        </p:spPr>
      </p:pic>
      <p:sp>
        <p:nvSpPr>
          <p:cNvPr id="90" name="Google Shape;90;p1"/>
          <p:cNvSpPr/>
          <p:nvPr/>
        </p:nvSpPr>
        <p:spPr>
          <a:xfrm>
            <a:off x="561181" y="3394922"/>
            <a:ext cx="617650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i="0" u="none" strike="noStrike" cap="none" dirty="0">
                <a:solidFill>
                  <a:srgbClr val="5A23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Участниками могут стать все желающие школьники 7</a:t>
            </a:r>
            <a:r>
              <a:rPr lang="ru-RU" sz="2000" b="1" dirty="0">
                <a:solidFill>
                  <a:srgbClr val="5A23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ru-RU" sz="2000" b="1" i="0" u="none" strike="noStrike" cap="none" dirty="0">
                <a:solidFill>
                  <a:srgbClr val="5A23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11 классов</a:t>
            </a:r>
            <a:endParaRPr sz="2000" b="1" dirty="0">
              <a:solidFill>
                <a:srgbClr val="5A239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561181" y="4506988"/>
            <a:ext cx="672514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Уроки настоящего — программа знакомства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с лидерами науки и производства и решение научно-технологических проектных задач на базе школьных студий.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Каждый месяц в течение учебного года школьники решают новую задачу от экспертов ведущих компаний страны</a:t>
            </a:r>
            <a:endParaRPr sz="1800" b="1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1" y="1387791"/>
            <a:ext cx="5821546" cy="18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2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E4B5FF3-C97E-4BE1-ABD6-83E62C224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46" y="0"/>
            <a:ext cx="12224746" cy="687642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F14D430-E354-4B6B-BC11-E0E4C3FA9F71}"/>
              </a:ext>
            </a:extLst>
          </p:cNvPr>
          <p:cNvSpPr/>
          <p:nvPr/>
        </p:nvSpPr>
        <p:spPr bwMode="auto">
          <a:xfrm>
            <a:off x="623392" y="2204864"/>
            <a:ext cx="5040560" cy="2952328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XO Oriel" panose="020B060403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" name="Google Shape;92;p1">
            <a:extLst>
              <a:ext uri="{FF2B5EF4-FFF2-40B4-BE49-F238E27FC236}">
                <a16:creationId xmlns:a16="http://schemas.microsoft.com/office/drawing/2014/main" xmlns="" id="{60587DBE-D25C-4CE1-86F6-059B5153A8DB}"/>
              </a:ext>
            </a:extLst>
          </p:cNvPr>
          <p:cNvSpPr/>
          <p:nvPr/>
        </p:nvSpPr>
        <p:spPr>
          <a:xfrm>
            <a:off x="839416" y="1202169"/>
            <a:ext cx="5005599" cy="447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Уроки настоящего — программа знакомства с </a:t>
            </a:r>
            <a:r>
              <a:rPr lang="ru-RU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лидерами науки</a:t>
            </a:r>
            <a:r>
              <a:rPr lang="ru-RU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и </a:t>
            </a:r>
            <a:r>
              <a:rPr lang="ru-RU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производства</a:t>
            </a:r>
            <a:r>
              <a:rPr lang="ru-RU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и решение </a:t>
            </a:r>
            <a:r>
              <a:rPr lang="ru-RU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научно-технологических проектных задач</a:t>
            </a:r>
            <a:r>
              <a:rPr lang="ru-RU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на базе школьных студий.</a:t>
            </a:r>
            <a:endParaRPr lang="en-US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Программа направлена на то, чтобы показать и рассказать школьникам, какие технологии сейчас развиваются в России и будут перспективными в будущем, какие ученые и компании занимают лидирующие позиции в своей сфере. </a:t>
            </a:r>
            <a:endParaRPr lang="en-US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Помогает более основательно подойти к выбору области профессиональных интересов и подготовиться к проектным конкурсам.</a:t>
            </a:r>
            <a:endParaRPr b="1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1FBAD59-38C5-4D98-AF98-9BEEB7286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46"/>
          <a:stretch/>
        </p:blipFill>
        <p:spPr>
          <a:xfrm>
            <a:off x="250590" y="692696"/>
            <a:ext cx="11690820" cy="6165304"/>
          </a:xfrm>
          <a:prstGeom prst="rect">
            <a:avLst/>
          </a:prstGeom>
        </p:spPr>
      </p:pic>
      <p:sp>
        <p:nvSpPr>
          <p:cNvPr id="115" name="Google Shape;115;g13fe25611c0_0_8"/>
          <p:cNvSpPr txBox="1"/>
          <p:nvPr/>
        </p:nvSpPr>
        <p:spPr>
          <a:xfrm>
            <a:off x="1245315" y="2701985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ПЕРВАЯ 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3fe25611c0_0_8"/>
          <p:cNvSpPr txBox="1"/>
          <p:nvPr/>
        </p:nvSpPr>
        <p:spPr>
          <a:xfrm>
            <a:off x="6974955" y="4614685"/>
            <a:ext cx="2264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fe25611c0_0_8"/>
          <p:cNvSpPr txBox="1"/>
          <p:nvPr/>
        </p:nvSpPr>
        <p:spPr>
          <a:xfrm>
            <a:off x="1245315" y="2701985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ПЕРВАЯ 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3fe25611c0_0_8"/>
          <p:cNvSpPr txBox="1"/>
          <p:nvPr/>
        </p:nvSpPr>
        <p:spPr>
          <a:xfrm>
            <a:off x="6974955" y="4614685"/>
            <a:ext cx="2264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Google Shape;159;p8">
            <a:extLst>
              <a:ext uri="{FF2B5EF4-FFF2-40B4-BE49-F238E27FC236}">
                <a16:creationId xmlns:a16="http://schemas.microsoft.com/office/drawing/2014/main" xmlns="" id="{23F872BC-9DFB-44C2-A804-3C2ABEAD3B2E}"/>
              </a:ext>
            </a:extLst>
          </p:cNvPr>
          <p:cNvSpPr txBox="1"/>
          <p:nvPr/>
        </p:nvSpPr>
        <p:spPr>
          <a:xfrm>
            <a:off x="695400" y="2060848"/>
            <a:ext cx="6220800" cy="393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СПбГУ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Научный лидер цикла — Татьяна Владимировна Черниговская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Кейс: </a:t>
            </a:r>
            <a:r>
              <a:rPr lang="ru-RU" b="1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повторить один из психолингвистических </a:t>
            </a: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экспериментов, направленных на описание того,</a:t>
            </a: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как хранится язык в нашей голове</a:t>
            </a: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Лучшее решение представила: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Студия школы № 1 города Нефтеюганска (Ханты-Мансийский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автономный округ). Была протестирована методика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по диагностике дислексии у детей</a:t>
            </a:r>
            <a:endParaRPr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Google Shape;161;p8">
            <a:extLst>
              <a:ext uri="{FF2B5EF4-FFF2-40B4-BE49-F238E27FC236}">
                <a16:creationId xmlns:a16="http://schemas.microsoft.com/office/drawing/2014/main" xmlns="" id="{F101230C-66E8-4751-B40C-55DC74A605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8208" y="1772816"/>
            <a:ext cx="2754368" cy="27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60;p8">
            <a:extLst>
              <a:ext uri="{FF2B5EF4-FFF2-40B4-BE49-F238E27FC236}">
                <a16:creationId xmlns:a16="http://schemas.microsoft.com/office/drawing/2014/main" xmlns="" id="{47BEF2CA-8058-4E1B-BBD0-87B89F7693E8}"/>
              </a:ext>
            </a:extLst>
          </p:cNvPr>
          <p:cNvSpPr txBox="1"/>
          <p:nvPr/>
        </p:nvSpPr>
        <p:spPr>
          <a:xfrm>
            <a:off x="695400" y="934951"/>
            <a:ext cx="8439479" cy="7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Уроки настоящих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психолингвистических экспериментов</a:t>
            </a:r>
            <a:endParaRPr sz="2800" b="1" i="0" u="none" strike="noStrike" cap="none" dirty="0">
              <a:solidFill>
                <a:srgbClr val="48278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06239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fe25611c0_0_8"/>
          <p:cNvSpPr txBox="1"/>
          <p:nvPr/>
        </p:nvSpPr>
        <p:spPr>
          <a:xfrm>
            <a:off x="1245315" y="2701985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ПЕРВАЯ 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3fe25611c0_0_8"/>
          <p:cNvSpPr txBox="1"/>
          <p:nvPr/>
        </p:nvSpPr>
        <p:spPr>
          <a:xfrm>
            <a:off x="6974955" y="4614685"/>
            <a:ext cx="2264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Google Shape;177;p10">
            <a:extLst>
              <a:ext uri="{FF2B5EF4-FFF2-40B4-BE49-F238E27FC236}">
                <a16:creationId xmlns:a16="http://schemas.microsoft.com/office/drawing/2014/main" xmlns="" id="{5F5D9C01-398A-440E-A59A-E4BE9BE93494}"/>
              </a:ext>
            </a:extLst>
          </p:cNvPr>
          <p:cNvSpPr txBox="1"/>
          <p:nvPr/>
        </p:nvSpPr>
        <p:spPr>
          <a:xfrm>
            <a:off x="695400" y="1133982"/>
            <a:ext cx="8439479" cy="7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Уроки настоящего искусственного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интеллекта</a:t>
            </a:r>
            <a:endParaRPr sz="2800" b="1" i="0" u="none" strike="noStrike" cap="none" dirty="0">
              <a:solidFill>
                <a:srgbClr val="48278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" name="Google Shape;176;p10">
            <a:extLst>
              <a:ext uri="{FF2B5EF4-FFF2-40B4-BE49-F238E27FC236}">
                <a16:creationId xmlns:a16="http://schemas.microsoft.com/office/drawing/2014/main" xmlns="" id="{064796CD-15C4-4C32-84F9-AF843E0CEDBB}"/>
              </a:ext>
            </a:extLst>
          </p:cNvPr>
          <p:cNvSpPr txBox="1"/>
          <p:nvPr/>
        </p:nvSpPr>
        <p:spPr>
          <a:xfrm>
            <a:off x="720796" y="1933615"/>
            <a:ext cx="8255524" cy="4544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ПАО Сбербанк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Научный лидер — Герман Оскарович Греф,</a:t>
            </a:r>
            <a:r>
              <a:rPr lang="en-US" dirty="0">
                <a:solidFill>
                  <a:srgbClr val="000000"/>
                </a:solidFill>
                <a:latin typeface="Arial"/>
                <a:ea typeface="Tahoma"/>
                <a:cs typeface="Arial"/>
                <a:sym typeface="Arial"/>
              </a:rPr>
              <a:t> </a:t>
            </a: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Президент,</a:t>
            </a:r>
            <a:endParaRPr lang="en-US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Председатель Правления</a:t>
            </a:r>
            <a:endParaRPr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Кейс: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Определить возраст клиента Сбербанка </a:t>
            </a: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по истории его транзакций</a:t>
            </a: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Лучшие решения :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— Белгородского инженерного юношеского лицея-интерната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— Центра «Планирование карьеры» (Томская область)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— Инженерной школы №1581 города Москвы</a:t>
            </a:r>
            <a:endParaRPr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" name="Google Shape;175;p10">
            <a:extLst>
              <a:ext uri="{FF2B5EF4-FFF2-40B4-BE49-F238E27FC236}">
                <a16:creationId xmlns:a16="http://schemas.microsoft.com/office/drawing/2014/main" xmlns="" id="{D4615F72-188B-4025-BB63-3BC925DF1D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2005" y="2114385"/>
            <a:ext cx="2759199" cy="2753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912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fe25611c0_0_8"/>
          <p:cNvSpPr txBox="1"/>
          <p:nvPr/>
        </p:nvSpPr>
        <p:spPr>
          <a:xfrm>
            <a:off x="1245315" y="2701985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ПЕРВАЯ 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3fe25611c0_0_8"/>
          <p:cNvSpPr txBox="1"/>
          <p:nvPr/>
        </p:nvSpPr>
        <p:spPr>
          <a:xfrm>
            <a:off x="6974955" y="4614685"/>
            <a:ext cx="2264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192;p13">
            <a:extLst>
              <a:ext uri="{FF2B5EF4-FFF2-40B4-BE49-F238E27FC236}">
                <a16:creationId xmlns:a16="http://schemas.microsoft.com/office/drawing/2014/main" xmlns="" id="{7706AA4F-3BA3-461E-A8FC-8E90503D35B1}"/>
              </a:ext>
            </a:extLst>
          </p:cNvPr>
          <p:cNvSpPr txBox="1"/>
          <p:nvPr/>
        </p:nvSpPr>
        <p:spPr>
          <a:xfrm>
            <a:off x="668680" y="1065293"/>
            <a:ext cx="8439479" cy="3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Уроки настоящей ядерной физики</a:t>
            </a:r>
            <a:endParaRPr sz="2800" b="1" i="0" u="none" strike="noStrike" cap="none" dirty="0">
              <a:solidFill>
                <a:srgbClr val="48278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Google Shape;191;p13">
            <a:extLst>
              <a:ext uri="{FF2B5EF4-FFF2-40B4-BE49-F238E27FC236}">
                <a16:creationId xmlns:a16="http://schemas.microsoft.com/office/drawing/2014/main" xmlns="" id="{DA7AA1BD-5365-423E-BCF3-DF08B60A43A3}"/>
              </a:ext>
            </a:extLst>
          </p:cNvPr>
          <p:cNvSpPr txBox="1"/>
          <p:nvPr/>
        </p:nvSpPr>
        <p:spPr>
          <a:xfrm>
            <a:off x="668680" y="1628800"/>
            <a:ext cx="7908882" cy="505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Объединенный институт ядерных исследований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Эксперт цикла — Сергей Павлович </a:t>
            </a:r>
            <a:r>
              <a:rPr lang="ru-RU" sz="1600" b="0" i="0" u="none" strike="noStrike" cap="none" dirty="0" err="1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Мерц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, старший научный сотрудник лаборатории физики высоких энергий имени В.И. Векслера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и А.М. Балдина (ОИЯИ)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Кейс: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Создать свою камеру Вильсона и с ее помощью самим увидеть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и зафиксировать следы (треки) физических частиц, определить их тип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Участники узнали про Большой взрыв, современные установки, космические частицы и методы обнаружения различных типов физических частиц. Научились создавать детектор космических частиц своими руками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Лучшее решение представила: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Студия школы № 2 г. Ленинска-Кузнецкого (Кемеровская область). Представлены самые яркие и наглядные результаты по обнаружению космических частиц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" name="Google Shape;193;p13">
            <a:extLst>
              <a:ext uri="{FF2B5EF4-FFF2-40B4-BE49-F238E27FC236}">
                <a16:creationId xmlns:a16="http://schemas.microsoft.com/office/drawing/2014/main" xmlns="" id="{5C129E00-E5D2-49EB-9C74-2F2975F769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7562" y="1182247"/>
            <a:ext cx="2748566" cy="27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4;p13">
            <a:extLst>
              <a:ext uri="{FF2B5EF4-FFF2-40B4-BE49-F238E27FC236}">
                <a16:creationId xmlns:a16="http://schemas.microsoft.com/office/drawing/2014/main" xmlns="" id="{587F4C03-74D0-49A1-A31C-8B04500988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7562" y="4344696"/>
            <a:ext cx="3251210" cy="1743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829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fe25611c0_0_8"/>
          <p:cNvSpPr txBox="1"/>
          <p:nvPr/>
        </p:nvSpPr>
        <p:spPr>
          <a:xfrm>
            <a:off x="1245315" y="2701985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ПЕРВАЯ 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3fe25611c0_0_8"/>
          <p:cNvSpPr txBox="1"/>
          <p:nvPr/>
        </p:nvSpPr>
        <p:spPr>
          <a:xfrm>
            <a:off x="6974955" y="4614685"/>
            <a:ext cx="2264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Google Shape;202;p14">
            <a:extLst>
              <a:ext uri="{FF2B5EF4-FFF2-40B4-BE49-F238E27FC236}">
                <a16:creationId xmlns:a16="http://schemas.microsoft.com/office/drawing/2014/main" xmlns="" id="{E33DE05D-2777-4175-9707-79482D61191E}"/>
              </a:ext>
            </a:extLst>
          </p:cNvPr>
          <p:cNvSpPr txBox="1"/>
          <p:nvPr/>
        </p:nvSpPr>
        <p:spPr>
          <a:xfrm>
            <a:off x="668416" y="985270"/>
            <a:ext cx="10343345" cy="3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Уроки настоящих соревнующихся алгоритмов</a:t>
            </a:r>
            <a:endParaRPr sz="2800" b="1" i="0" u="none" strike="noStrike" cap="none" dirty="0">
              <a:solidFill>
                <a:srgbClr val="48278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" name="Google Shape;201;p14">
            <a:extLst>
              <a:ext uri="{FF2B5EF4-FFF2-40B4-BE49-F238E27FC236}">
                <a16:creationId xmlns:a16="http://schemas.microsoft.com/office/drawing/2014/main" xmlns="" id="{697B6023-56AD-4C7C-8E70-87860B1512EE}"/>
              </a:ext>
            </a:extLst>
          </p:cNvPr>
          <p:cNvSpPr txBox="1"/>
          <p:nvPr/>
        </p:nvSpPr>
        <p:spPr>
          <a:xfrm>
            <a:off x="679791" y="1524924"/>
            <a:ext cx="7699753" cy="518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ООО «Яндекс»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Научный лидер — Алексей Александрович Толстиков, старший преподаватель факультета прикладной математики и информатики Белорусского государственного университета, куратор Школы анализа данных в Минске, тренер студентов и школьников на олимпиадах по программированию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Кейсы: 2020 </a:t>
            </a:r>
            <a:r>
              <a:rPr lang="ru-RU" sz="1100" b="1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 помощью готовых библиотек по распознаванию текстов и одного из языков программирования определить, сколько и каких слов изображено на картинках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2021 </a:t>
            </a:r>
            <a:r>
              <a:rPr lang="ru-RU" sz="1100" b="1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Составить программу на одном из языков программирования для управления дронами, роверами и  автономными автомобилями для доставки заказов в разные пункты назначения при заданных условиях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2022 </a:t>
            </a:r>
            <a:r>
              <a:rPr lang="ru-RU" sz="1100" b="1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«Исправить опечатки»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«Нормализация названий университетов» — требуется обработать 50000 строк данных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и сопоставить их с 757 эталонными названиями</a:t>
            </a: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Лучшие решения представили:</a:t>
            </a:r>
            <a:endParaRPr lang="ru-RU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— Студия инженерной школы №1581 г. Москвы</a:t>
            </a:r>
            <a:endParaRPr lang="ru-RU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— Студия лицея г. Арзамас Нижегородской области </a:t>
            </a:r>
            <a:endParaRPr lang="ru-RU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— Студия инженерного юношеского лицея-интерната г. Белгорода</a:t>
            </a:r>
            <a:endParaRPr lang="ru-RU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200;p14">
            <a:extLst>
              <a:ext uri="{FF2B5EF4-FFF2-40B4-BE49-F238E27FC236}">
                <a16:creationId xmlns:a16="http://schemas.microsoft.com/office/drawing/2014/main" xmlns="" id="{5B820294-8DDF-4D33-B5F7-86A7947463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2626" y="2536446"/>
            <a:ext cx="2766773" cy="2760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834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BAA457D-ED47-43EE-8B7C-D7CC1B0A8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t="8787" r="17110" b="17866"/>
          <a:stretch/>
        </p:blipFill>
        <p:spPr>
          <a:xfrm>
            <a:off x="161263" y="692696"/>
            <a:ext cx="11869474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81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131" y="4285911"/>
            <a:ext cx="748538" cy="7504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93" y="1814436"/>
            <a:ext cx="3451959" cy="3588184"/>
          </a:xfrm>
          <a:prstGeom prst="rect">
            <a:avLst/>
          </a:prstGeom>
        </p:spPr>
      </p:pic>
      <p:sp>
        <p:nvSpPr>
          <p:cNvPr id="153" name="Google Shape;153;g13fe25611c0_0_14"/>
          <p:cNvSpPr txBox="1">
            <a:spLocks noGrp="1"/>
          </p:cNvSpPr>
          <p:nvPr>
            <p:ph type="title"/>
          </p:nvPr>
        </p:nvSpPr>
        <p:spPr>
          <a:xfrm>
            <a:off x="2141464" y="435760"/>
            <a:ext cx="7840579" cy="61797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Хотите участвовать? Регистрируйтесь! </a:t>
            </a:r>
            <a:endParaRPr sz="4000" dirty="0">
              <a:solidFill>
                <a:srgbClr val="3D3C3C"/>
              </a:solidFill>
            </a:endParaRPr>
          </a:p>
        </p:txBody>
      </p:sp>
      <p:sp>
        <p:nvSpPr>
          <p:cNvPr id="157" name="Google Shape;157;g13fe25611c0_0_14"/>
          <p:cNvSpPr txBox="1"/>
          <p:nvPr/>
        </p:nvSpPr>
        <p:spPr>
          <a:xfrm>
            <a:off x="4344872" y="3244346"/>
            <a:ext cx="1988400" cy="728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Школьная </a:t>
            </a:r>
            <a:endParaRPr sz="20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студия</a:t>
            </a:r>
            <a:endParaRPr sz="20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Google Shape;99;g13fe25611c0_0_0"/>
          <p:cNvSpPr txBox="1"/>
          <p:nvPr/>
        </p:nvSpPr>
        <p:spPr>
          <a:xfrm>
            <a:off x="1661328" y="1329095"/>
            <a:ext cx="1817771" cy="48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Педагог-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организатор</a:t>
            </a:r>
            <a:endParaRPr sz="1600" b="1" i="0" u="none" strike="noStrike" cap="none" dirty="0">
              <a:solidFill>
                <a:srgbClr val="48278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5541" y="2164709"/>
            <a:ext cx="33504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Оказывает поддержку работы студии</a:t>
            </a:r>
          </a:p>
        </p:txBody>
      </p:sp>
      <p:sp>
        <p:nvSpPr>
          <p:cNvPr id="13" name="Google Shape;99;g13fe25611c0_0_0"/>
          <p:cNvSpPr txBox="1"/>
          <p:nvPr/>
        </p:nvSpPr>
        <p:spPr>
          <a:xfrm>
            <a:off x="1725407" y="3982963"/>
            <a:ext cx="1817771" cy="48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Директор школы</a:t>
            </a:r>
            <a:endParaRPr sz="1600" b="1" i="0" u="none" strike="noStrike" cap="none" dirty="0">
              <a:solidFill>
                <a:srgbClr val="48278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6438" y="4744570"/>
            <a:ext cx="31356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Подписывает согласие на создание в школе студии, где фиксирует контакты педагога-организатор </a:t>
            </a:r>
          </a:p>
          <a:p>
            <a:r>
              <a:rPr lang="ru-RU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руководителя студии</a:t>
            </a:r>
          </a:p>
        </p:txBody>
      </p:sp>
      <p:sp>
        <p:nvSpPr>
          <p:cNvPr id="15" name="Google Shape;99;g13fe25611c0_0_0"/>
          <p:cNvSpPr txBox="1"/>
          <p:nvPr/>
        </p:nvSpPr>
        <p:spPr>
          <a:xfrm>
            <a:off x="8066814" y="4449478"/>
            <a:ext cx="1915229" cy="48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Участники студии</a:t>
            </a:r>
            <a:endParaRPr sz="1600" b="1" i="0" u="none" strike="noStrike" cap="none" dirty="0">
              <a:solidFill>
                <a:srgbClr val="48278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48128" y="5151351"/>
            <a:ext cx="4818133" cy="1237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Принимают активное участие в работе студии, знакомятся с материалами курса и отвечают </a:t>
            </a:r>
          </a:p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решение задачи в соответствии со своими обязанностями в студии (редактор, программист,....)</a:t>
            </a:r>
          </a:p>
        </p:txBody>
      </p:sp>
      <p:sp>
        <p:nvSpPr>
          <p:cNvPr id="17" name="Google Shape;99;g13fe25611c0_0_0"/>
          <p:cNvSpPr txBox="1"/>
          <p:nvPr/>
        </p:nvSpPr>
        <p:spPr>
          <a:xfrm>
            <a:off x="8044041" y="1366098"/>
            <a:ext cx="2206139" cy="48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Руководитель студии</a:t>
            </a:r>
            <a:endParaRPr sz="1600" b="1" i="0" u="none" strike="noStrike" cap="none" dirty="0">
              <a:solidFill>
                <a:srgbClr val="48278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48128" y="2113462"/>
            <a:ext cx="4680520" cy="1924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Регистрируется в системе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Передает ссылки на регистрацию педагогу и участникам студии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Осуществляет координирование работы студии, организовывает встречи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Распределяет задачи между участниками студии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Загружает отчет о решении задачи в курс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8" y="1198877"/>
            <a:ext cx="772856" cy="774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8" y="3894269"/>
            <a:ext cx="764285" cy="7661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59" y="1210119"/>
            <a:ext cx="750428" cy="7523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99" y="1193533"/>
            <a:ext cx="5285419" cy="5664467"/>
          </a:xfrm>
          <a:prstGeom prst="rect">
            <a:avLst/>
          </a:prstGeom>
        </p:spPr>
      </p:pic>
      <p:sp>
        <p:nvSpPr>
          <p:cNvPr id="90" name="Google Shape;90;p1"/>
          <p:cNvSpPr/>
          <p:nvPr/>
        </p:nvSpPr>
        <p:spPr>
          <a:xfrm>
            <a:off x="679854" y="1268760"/>
            <a:ext cx="6176503" cy="10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3200" b="1" i="0" u="none" strike="noStrike" cap="none" dirty="0">
                <a:solidFill>
                  <a:srgbClr val="5A23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КАК ЗАРЕГИСТРИРОВАТЬСЯ? </a:t>
            </a:r>
          </a:p>
        </p:txBody>
      </p:sp>
      <p:sp>
        <p:nvSpPr>
          <p:cNvPr id="92" name="Google Shape;92;p1"/>
          <p:cNvSpPr/>
          <p:nvPr/>
        </p:nvSpPr>
        <p:spPr>
          <a:xfrm>
            <a:off x="698784" y="2852936"/>
            <a:ext cx="6066368" cy="3183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Регистрация на Программу открыта в течение всего учебного года.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Школьники могут приступить к выполнению задач с любого месяца.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Однако, чем раньше студия зарегистрируется в проекте, тем больше задач для выполнения будут доступны в течение года.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Алгоритм подачи заявки описан на странице программы </a:t>
            </a:r>
            <a:r>
              <a:rPr lang="en-US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5"/>
              </a:rPr>
              <a:t>https://clck.ru/35fVqS</a:t>
            </a:r>
            <a:r>
              <a:rPr lang="ru-RU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и на сайте 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6"/>
              </a:rPr>
              <a:t>https://scienceclass.sirius.ru/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endParaRPr sz="1800" b="1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3848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xmlns="" id="{7900CDB3-09BC-4526-A0B4-D5C0B4C7A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6239" y="238169"/>
            <a:ext cx="1863725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64FEEF34-F313-486D-9CD2-CF8179273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265113"/>
            <a:ext cx="3259137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2800" dirty="0">
                <a:solidFill>
                  <a:srgbClr val="002060"/>
                </a:solidFill>
                <a:latin typeface="Lab Grotesque Black" charset="0"/>
                <a:cs typeface="DejaVu Sans" panose="020B0603030804020204" pitchFamily="34" charset="0"/>
              </a:rPr>
              <a:t>Алтайский край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xmlns="" id="{4B7C4741-BE5C-44DA-9718-20606FE6B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4662" y="1439861"/>
            <a:ext cx="8170863" cy="8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Региональный центр выявления и поддержки одарённых детей в Алтайском крае «Талант 22»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xmlns="" id="{46AFB4C3-F76A-4DE9-BF96-FE87A4025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6317" y="2270395"/>
            <a:ext cx="6854825" cy="92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b="1" dirty="0">
                <a:solidFill>
                  <a:srgbClr val="7030A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ГОД ОТКРЫТИЯ – 01.12.2020</a:t>
            </a:r>
          </a:p>
          <a:p>
            <a:pPr>
              <a:lnSpc>
                <a:spcPct val="100000"/>
              </a:lnSpc>
            </a:pPr>
            <a:r>
              <a:rPr lang="ru-RU" altLang="ru-RU" b="1" dirty="0">
                <a:solidFill>
                  <a:srgbClr val="7030A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ГОД ПОЛУЧЕНИЯ СУБСИДИИ – 2020</a:t>
            </a:r>
          </a:p>
          <a:p>
            <a:pPr>
              <a:lnSpc>
                <a:spcPct val="100000"/>
              </a:lnSpc>
            </a:pPr>
            <a:endParaRPr lang="ru-RU" altLang="ru-RU" b="1" dirty="0">
              <a:solidFill>
                <a:srgbClr val="7030A0"/>
              </a:solidFill>
              <a:latin typeface="Arial" panose="020B0604020202020204" pitchFamily="34" charset="0"/>
              <a:cs typeface="DejaVu Sans" panose="020B0603030804020204" pitchFamily="34" charset="0"/>
            </a:endParaRPr>
          </a:p>
        </p:txBody>
      </p:sp>
      <p:sp>
        <p:nvSpPr>
          <p:cNvPr id="10248" name="Rectangle 8">
            <a:extLst>
              <a:ext uri="{FF2B5EF4-FFF2-40B4-BE49-F238E27FC236}">
                <a16:creationId xmlns:a16="http://schemas.microsoft.com/office/drawing/2014/main" xmlns="" id="{994E787A-5740-482D-9C0A-0182A4380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910" y="2921895"/>
            <a:ext cx="8270875" cy="101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База – КГБОУ  «Алтайский краевой педагогический лицей-интернат» </a:t>
            </a:r>
          </a:p>
          <a:p>
            <a:pPr>
              <a:lnSpc>
                <a:spcPct val="100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директор – Романенко Светлана Александровна</a:t>
            </a:r>
          </a:p>
        </p:txBody>
      </p:sp>
      <p:pic>
        <p:nvPicPr>
          <p:cNvPr id="10249" name="Picture 9">
            <a:extLst>
              <a:ext uri="{FF2B5EF4-FFF2-40B4-BE49-F238E27FC236}">
                <a16:creationId xmlns:a16="http://schemas.microsoft.com/office/drawing/2014/main" xmlns="" id="{40BA6A30-2938-4540-97E9-5E4B90C9F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70" y="1412776"/>
            <a:ext cx="3368191" cy="1944216"/>
          </a:xfrm>
          <a:prstGeom prst="rect">
            <a:avLst/>
          </a:prstGeom>
          <a:noFill/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2" name="Picture 2" descr="Федеральный проект &quot;Успех каждого ребенка&quot; - Детско-юношеский центр  Светлогорского ГО">
            <a:extLst>
              <a:ext uri="{FF2B5EF4-FFF2-40B4-BE49-F238E27FC236}">
                <a16:creationId xmlns:a16="http://schemas.microsoft.com/office/drawing/2014/main" xmlns="" id="{C4F761E6-0496-4F4B-848B-E942BFB16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9736" y="265113"/>
            <a:ext cx="1863725" cy="75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www.dayseducaltai.ru/storage/partners_logo/minobr_altai.png">
            <a:extLst>
              <a:ext uri="{FF2B5EF4-FFF2-40B4-BE49-F238E27FC236}">
                <a16:creationId xmlns:a16="http://schemas.microsoft.com/office/drawing/2014/main" xmlns="" id="{4FB3E599-AF4F-49EB-80FE-97D24556F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5734" y="192882"/>
            <a:ext cx="2088232" cy="7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Содержимое 6" descr="02.png">
            <a:extLst>
              <a:ext uri="{FF2B5EF4-FFF2-40B4-BE49-F238E27FC236}">
                <a16:creationId xmlns:a16="http://schemas.microsoft.com/office/drawing/2014/main" xmlns="" id="{33490302-83E6-4EC6-9F4A-559BD7E4BD2B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9964" y="172060"/>
            <a:ext cx="947533" cy="936972"/>
          </a:xfrm>
          <a:prstGeom prst="rect">
            <a:avLst/>
          </a:prstGeom>
          <a:ln w="0">
            <a:noFill/>
          </a:ln>
        </p:spPr>
      </p:pic>
      <p:pic>
        <p:nvPicPr>
          <p:cNvPr id="56324" name="Picture 4">
            <a:extLst>
              <a:ext uri="{FF2B5EF4-FFF2-40B4-BE49-F238E27FC236}">
                <a16:creationId xmlns:a16="http://schemas.microsoft.com/office/drawing/2014/main" xmlns="" id="{5360A25C-960D-4065-AB0B-77F5FB989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699" y="3921314"/>
            <a:ext cx="3284262" cy="21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C0A62A16-0B8D-43F3-A7B7-D2713D4B5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069" y="4069021"/>
            <a:ext cx="1204913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076A5739-48AE-4A7E-A016-1128D0E3D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4069021"/>
            <a:ext cx="11938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908857-B67C-4818-95BA-666BF7B7734A}"/>
              </a:ext>
            </a:extLst>
          </p:cNvPr>
          <p:cNvSpPr txBox="1"/>
          <p:nvPr/>
        </p:nvSpPr>
        <p:spPr>
          <a:xfrm>
            <a:off x="6586450" y="5859721"/>
            <a:ext cx="70089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altLang="ru-RU" sz="1400" b="1" dirty="0">
                <a:solidFill>
                  <a:srgbClr val="7030A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Романенко </a:t>
            </a:r>
          </a:p>
          <a:p>
            <a:pPr>
              <a:lnSpc>
                <a:spcPct val="100000"/>
              </a:lnSpc>
            </a:pPr>
            <a:r>
              <a:rPr lang="ru-RU" altLang="ru-RU" sz="1400" b="1" dirty="0">
                <a:solidFill>
                  <a:srgbClr val="7030A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Светлана Александровна,</a:t>
            </a:r>
          </a:p>
          <a:p>
            <a:pPr>
              <a:lnSpc>
                <a:spcPct val="100000"/>
              </a:lnSpc>
            </a:pPr>
            <a:r>
              <a:rPr lang="ru-RU" altLang="ru-RU" sz="1400" b="1" dirty="0">
                <a:solidFill>
                  <a:srgbClr val="7030A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директор КГБОУ «АКПЛ»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4AE23C0-5DA1-4D92-B5D9-1EF0E6664854}"/>
              </a:ext>
            </a:extLst>
          </p:cNvPr>
          <p:cNvSpPr txBox="1"/>
          <p:nvPr/>
        </p:nvSpPr>
        <p:spPr>
          <a:xfrm>
            <a:off x="9449925" y="5859721"/>
            <a:ext cx="70089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altLang="ru-RU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Денисенко</a:t>
            </a:r>
          </a:p>
          <a:p>
            <a:pPr>
              <a:lnSpc>
                <a:spcPct val="100000"/>
              </a:lnSpc>
            </a:pPr>
            <a:r>
              <a:rPr lang="ru-RU" altLang="ru-RU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Татьяна Владимировна,</a:t>
            </a:r>
          </a:p>
          <a:p>
            <a:pPr>
              <a:lnSpc>
                <a:spcPct val="100000"/>
              </a:lnSpc>
            </a:pPr>
            <a:r>
              <a:rPr lang="ru-RU" altLang="ru-RU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центра, </a:t>
            </a:r>
          </a:p>
          <a:p>
            <a:pPr>
              <a:lnSpc>
                <a:spcPct val="100000"/>
              </a:lnSpc>
            </a:pPr>
            <a:r>
              <a:rPr lang="en-US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denisenko45@mail.ru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99" y="1193533"/>
            <a:ext cx="5285419" cy="5664467"/>
          </a:xfrm>
          <a:prstGeom prst="rect">
            <a:avLst/>
          </a:prstGeom>
        </p:spPr>
      </p:pic>
      <p:sp>
        <p:nvSpPr>
          <p:cNvPr id="90" name="Google Shape;90;p1"/>
          <p:cNvSpPr/>
          <p:nvPr/>
        </p:nvSpPr>
        <p:spPr>
          <a:xfrm>
            <a:off x="643716" y="1700808"/>
            <a:ext cx="6176503" cy="66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4000" b="1" i="0" u="none" strike="noStrike" cap="none" dirty="0">
                <a:solidFill>
                  <a:srgbClr val="5A23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РАБОТА СТУДИЙ </a:t>
            </a:r>
          </a:p>
        </p:txBody>
      </p:sp>
      <p:sp>
        <p:nvSpPr>
          <p:cNvPr id="92" name="Google Shape;92;p1"/>
          <p:cNvSpPr/>
          <p:nvPr/>
        </p:nvSpPr>
        <p:spPr>
          <a:xfrm>
            <a:off x="630969" y="2708920"/>
            <a:ext cx="6316837" cy="3441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Программа реализуется в течение учебного года — с сентября по май.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Каждый цикл длится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один месяц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, команды могут выбрать наиболее интересную для решения задачу.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Предполагается смешанная модель реализации программы — существенная часть материала от научных и технологических партнеров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программы осваивается дистанционно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(от 2 до 5 сессий в формате ВКС продолжительностью до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2 академических часов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), а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очно участники собираются для исследований и дискуссий</a:t>
            </a:r>
            <a:endParaRPr sz="1800" b="1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0601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99" y="1193533"/>
            <a:ext cx="5285419" cy="5664467"/>
          </a:xfrm>
          <a:prstGeom prst="rect">
            <a:avLst/>
          </a:prstGeom>
        </p:spPr>
      </p:pic>
      <p:sp>
        <p:nvSpPr>
          <p:cNvPr id="90" name="Google Shape;90;p1"/>
          <p:cNvSpPr/>
          <p:nvPr/>
        </p:nvSpPr>
        <p:spPr>
          <a:xfrm>
            <a:off x="643716" y="1700808"/>
            <a:ext cx="6176503" cy="66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4000" b="1" i="0" u="none" strike="noStrike" cap="none" dirty="0">
                <a:solidFill>
                  <a:srgbClr val="5A23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РАБОТА СТУДИЙ </a:t>
            </a:r>
          </a:p>
        </p:txBody>
      </p:sp>
      <p:sp>
        <p:nvSpPr>
          <p:cNvPr id="92" name="Google Shape;92;p1"/>
          <p:cNvSpPr/>
          <p:nvPr/>
        </p:nvSpPr>
        <p:spPr>
          <a:xfrm>
            <a:off x="643716" y="2514030"/>
            <a:ext cx="6316837" cy="395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В начале цикла участники студий знакомятся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с лекцией от научного или технологического партнера модуля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, обсуждают поставленные задачи, разрабатывают план реализации, распределяют обязанности.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Презентации, видеоролики, инфографику и прочие материалы, созданные для освоения содержания модуля, участники студий размещают в своих группах в социальной сети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«ВКонтакте».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По результатам работы модуля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готовится презентация выполненных заданий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, она может проходить в одном из популярных форматов: научные сессии, «битва решений» и т.д.</a:t>
            </a:r>
            <a:endParaRPr sz="1800" b="1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5908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99" y="1193533"/>
            <a:ext cx="5285419" cy="5664467"/>
          </a:xfrm>
          <a:prstGeom prst="rect">
            <a:avLst/>
          </a:prstGeom>
        </p:spPr>
      </p:pic>
      <p:sp>
        <p:nvSpPr>
          <p:cNvPr id="90" name="Google Shape;90;p1"/>
          <p:cNvSpPr/>
          <p:nvPr/>
        </p:nvSpPr>
        <p:spPr>
          <a:xfrm>
            <a:off x="734305" y="2492896"/>
            <a:ext cx="6176503" cy="66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4000" b="1" i="0" u="none" strike="noStrike" cap="none" dirty="0">
                <a:solidFill>
                  <a:srgbClr val="5A23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РАБОТА СТУДИЙ </a:t>
            </a:r>
          </a:p>
        </p:txBody>
      </p:sp>
      <p:sp>
        <p:nvSpPr>
          <p:cNvPr id="92" name="Google Shape;92;p1"/>
          <p:cNvSpPr/>
          <p:nvPr/>
        </p:nvSpPr>
        <p:spPr>
          <a:xfrm>
            <a:off x="767408" y="3296430"/>
            <a:ext cx="6316837" cy="1122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Оценку итогового решения задачи модуля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проводят эксперты компании партнера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, которые также предоставляют рекомендации по дальнейшей доработке в формате научной рецензии.</a:t>
            </a:r>
            <a:endParaRPr sz="1800" b="1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969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99" y="1193533"/>
            <a:ext cx="5285419" cy="5664467"/>
          </a:xfrm>
          <a:prstGeom prst="rect">
            <a:avLst/>
          </a:prstGeom>
        </p:spPr>
      </p:pic>
      <p:sp>
        <p:nvSpPr>
          <p:cNvPr id="90" name="Google Shape;90;p1"/>
          <p:cNvSpPr/>
          <p:nvPr/>
        </p:nvSpPr>
        <p:spPr>
          <a:xfrm>
            <a:off x="638775" y="1412776"/>
            <a:ext cx="6176503" cy="1237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4000" b="1" i="0" u="none" strike="noStrike" cap="none" dirty="0">
                <a:solidFill>
                  <a:srgbClr val="5A23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ПЛАТФОРМА СИРИУС.КУРСЫ</a:t>
            </a:r>
          </a:p>
        </p:txBody>
      </p:sp>
      <p:sp>
        <p:nvSpPr>
          <p:cNvPr id="92" name="Google Shape;92;p1"/>
          <p:cNvSpPr/>
          <p:nvPr/>
        </p:nvSpPr>
        <p:spPr>
          <a:xfrm>
            <a:off x="638775" y="3140968"/>
            <a:ext cx="6316837" cy="2668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Все образовательные модули программы размещены на платформе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«</a:t>
            </a:r>
            <a:r>
              <a:rPr lang="ru-RU" sz="1800" b="1" dirty="0" err="1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Сириус.Курсы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»: 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5"/>
              </a:rPr>
              <a:t>https://edu.sirius.online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Доступ к материалам всем участникам курса предоставляется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после одобрения заявки руководителя и участников студии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Руководитель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студии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загружает проектное решение 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и получает доступ к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рецензии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после проверки экспертами</a:t>
            </a:r>
          </a:p>
        </p:txBody>
      </p:sp>
    </p:spTree>
    <p:extLst>
      <p:ext uri="{BB962C8B-B14F-4D97-AF65-F5344CB8AC3E}">
        <p14:creationId xmlns:p14="http://schemas.microsoft.com/office/powerpoint/2010/main" val="1034702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99" y="1193533"/>
            <a:ext cx="5285419" cy="5664467"/>
          </a:xfrm>
          <a:prstGeom prst="rect">
            <a:avLst/>
          </a:prstGeom>
        </p:spPr>
      </p:pic>
      <p:sp>
        <p:nvSpPr>
          <p:cNvPr id="90" name="Google Shape;90;p1"/>
          <p:cNvSpPr/>
          <p:nvPr/>
        </p:nvSpPr>
        <p:spPr>
          <a:xfrm>
            <a:off x="605696" y="2276872"/>
            <a:ext cx="6176503" cy="1237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4000" b="1" i="0" u="none" strike="noStrike" cap="none" dirty="0">
                <a:solidFill>
                  <a:srgbClr val="5A23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ПЛОЩАДКА ДЛЯ УЧАСТНИКОВ СТУДИЙ</a:t>
            </a:r>
          </a:p>
        </p:txBody>
      </p:sp>
      <p:sp>
        <p:nvSpPr>
          <p:cNvPr id="92" name="Google Shape;92;p1"/>
          <p:cNvSpPr/>
          <p:nvPr/>
        </p:nvSpPr>
        <p:spPr>
          <a:xfrm>
            <a:off x="618419" y="4025766"/>
            <a:ext cx="6316837" cy="189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Официальная группа проекта в социальной сети «ВКонтакте» </a:t>
            </a:r>
            <a:r>
              <a:rPr lang="en-US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5"/>
              </a:rPr>
              <a:t>https://vk.com/sirius_lessons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это общее пространство для всех студий.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В группе публикуются новости о текущих циклах (модулях) и жизни студий, работы участников программы.</a:t>
            </a:r>
          </a:p>
        </p:txBody>
      </p:sp>
    </p:spTree>
    <p:extLst>
      <p:ext uri="{BB962C8B-B14F-4D97-AF65-F5344CB8AC3E}">
        <p14:creationId xmlns:p14="http://schemas.microsoft.com/office/powerpoint/2010/main" val="600499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99" y="1193533"/>
            <a:ext cx="5285419" cy="5664467"/>
          </a:xfrm>
          <a:prstGeom prst="rect">
            <a:avLst/>
          </a:prstGeom>
        </p:spPr>
      </p:pic>
      <p:sp>
        <p:nvSpPr>
          <p:cNvPr id="90" name="Google Shape;90;p1"/>
          <p:cNvSpPr/>
          <p:nvPr/>
        </p:nvSpPr>
        <p:spPr>
          <a:xfrm>
            <a:off x="570354" y="2270748"/>
            <a:ext cx="6176503" cy="1237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4000" b="1" i="0" u="none" strike="noStrike" cap="none" dirty="0">
                <a:solidFill>
                  <a:srgbClr val="5A23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ПОДВЕДЕНИЕ ИТОГОВ ПРОГРАММЫ</a:t>
            </a:r>
          </a:p>
        </p:txBody>
      </p:sp>
      <p:sp>
        <p:nvSpPr>
          <p:cNvPr id="92" name="Google Shape;92;p1"/>
          <p:cNvSpPr/>
          <p:nvPr/>
        </p:nvSpPr>
        <p:spPr>
          <a:xfrm>
            <a:off x="597428" y="3968641"/>
            <a:ext cx="6316837" cy="215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Обучающиеся, принявшие участие не менее чем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в пяти циклах проекта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, награждаются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сертификатами об участии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от Образовательного Фонда «Талант и успех».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Дипломами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награждаются участники студий, принявшие участие не менее чем в пяти циклах проекта и предложившие хотя бы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один раз лучшее решение месяца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3628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fe25611c0_0_8"/>
          <p:cNvSpPr txBox="1"/>
          <p:nvPr/>
        </p:nvSpPr>
        <p:spPr>
          <a:xfrm>
            <a:off x="1245315" y="2701985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ПЕРВАЯ 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3fe25611c0_0_8"/>
          <p:cNvSpPr txBox="1"/>
          <p:nvPr/>
        </p:nvSpPr>
        <p:spPr>
          <a:xfrm>
            <a:off x="6974955" y="4614685"/>
            <a:ext cx="2264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372;p21">
            <a:extLst>
              <a:ext uri="{FF2B5EF4-FFF2-40B4-BE49-F238E27FC236}">
                <a16:creationId xmlns:a16="http://schemas.microsoft.com/office/drawing/2014/main" xmlns="" id="{D260AB05-7C04-4219-B55A-12A0A54CCD7F}"/>
              </a:ext>
            </a:extLst>
          </p:cNvPr>
          <p:cNvSpPr/>
          <p:nvPr/>
        </p:nvSpPr>
        <p:spPr>
          <a:xfrm>
            <a:off x="6397852" y="3250714"/>
            <a:ext cx="2530549" cy="335436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73;p21">
            <a:extLst>
              <a:ext uri="{FF2B5EF4-FFF2-40B4-BE49-F238E27FC236}">
                <a16:creationId xmlns:a16="http://schemas.microsoft.com/office/drawing/2014/main" xmlns="" id="{3BE0483A-C10A-40D6-AFE7-B8169E9FD592}"/>
              </a:ext>
            </a:extLst>
          </p:cNvPr>
          <p:cNvSpPr/>
          <p:nvPr/>
        </p:nvSpPr>
        <p:spPr>
          <a:xfrm>
            <a:off x="6397851" y="4763664"/>
            <a:ext cx="2937535" cy="335436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74;p21">
            <a:extLst>
              <a:ext uri="{FF2B5EF4-FFF2-40B4-BE49-F238E27FC236}">
                <a16:creationId xmlns:a16="http://schemas.microsoft.com/office/drawing/2014/main" xmlns="" id="{6E97C769-69CC-402E-A00E-57D57304A758}"/>
              </a:ext>
            </a:extLst>
          </p:cNvPr>
          <p:cNvSpPr/>
          <p:nvPr/>
        </p:nvSpPr>
        <p:spPr>
          <a:xfrm>
            <a:off x="6397853" y="1432109"/>
            <a:ext cx="2530549" cy="335436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75;p21">
            <a:extLst>
              <a:ext uri="{FF2B5EF4-FFF2-40B4-BE49-F238E27FC236}">
                <a16:creationId xmlns:a16="http://schemas.microsoft.com/office/drawing/2014/main" xmlns="" id="{9A0EB2BB-9012-49E9-BFFF-8A47CA621CE8}"/>
              </a:ext>
            </a:extLst>
          </p:cNvPr>
          <p:cNvSpPr/>
          <p:nvPr/>
        </p:nvSpPr>
        <p:spPr>
          <a:xfrm>
            <a:off x="956929" y="1450451"/>
            <a:ext cx="2530549" cy="335436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76;p21">
            <a:extLst>
              <a:ext uri="{FF2B5EF4-FFF2-40B4-BE49-F238E27FC236}">
                <a16:creationId xmlns:a16="http://schemas.microsoft.com/office/drawing/2014/main" xmlns="" id="{3F8C868E-AD7A-425F-BB31-ECE557E1D775}"/>
              </a:ext>
            </a:extLst>
          </p:cNvPr>
          <p:cNvSpPr txBox="1"/>
          <p:nvPr/>
        </p:nvSpPr>
        <p:spPr>
          <a:xfrm>
            <a:off x="1245315" y="842966"/>
            <a:ext cx="929994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ПЛАН РАБОТЫ В ТЕЧЕНИ</a:t>
            </a:r>
            <a:r>
              <a:rPr lang="ru-RU" sz="3000" b="1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Е</a:t>
            </a:r>
            <a:r>
              <a:rPr lang="ru-RU" sz="3000" b="1" i="0" u="none" strike="noStrike" cap="none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 МЕСЯЦА</a:t>
            </a:r>
            <a:endParaRPr sz="3000" b="1" i="0" u="none" strike="noStrike" cap="none" dirty="0">
              <a:solidFill>
                <a:srgbClr val="48278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" name="Google Shape;377;p21">
            <a:extLst>
              <a:ext uri="{FF2B5EF4-FFF2-40B4-BE49-F238E27FC236}">
                <a16:creationId xmlns:a16="http://schemas.microsoft.com/office/drawing/2014/main" xmlns="" id="{909B04B6-780F-4339-877A-FF5A789F72C8}"/>
              </a:ext>
            </a:extLst>
          </p:cNvPr>
          <p:cNvSpPr txBox="1"/>
          <p:nvPr/>
        </p:nvSpPr>
        <p:spPr>
          <a:xfrm>
            <a:off x="1630326" y="1525172"/>
            <a:ext cx="1857152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ПЕРВАЯ НЕДЕЛЯ</a:t>
            </a:r>
            <a:endParaRPr sz="14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6" name="Google Shape;378;p21">
            <a:extLst>
              <a:ext uri="{FF2B5EF4-FFF2-40B4-BE49-F238E27FC236}">
                <a16:creationId xmlns:a16="http://schemas.microsoft.com/office/drawing/2014/main" xmlns="" id="{32BAABF6-6028-4F19-8B2E-F726E5B1BC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342" y="1237720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79;p21">
            <a:extLst>
              <a:ext uri="{FF2B5EF4-FFF2-40B4-BE49-F238E27FC236}">
                <a16:creationId xmlns:a16="http://schemas.microsoft.com/office/drawing/2014/main" xmlns="" id="{14DAB5F5-701B-44B8-8839-A158373DFBF6}"/>
              </a:ext>
            </a:extLst>
          </p:cNvPr>
          <p:cNvSpPr txBox="1"/>
          <p:nvPr/>
        </p:nvSpPr>
        <p:spPr>
          <a:xfrm>
            <a:off x="1183334" y="2734368"/>
            <a:ext cx="45537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Изучение материалов цикла, научно-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технологической или исследовательской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задачи, требований к оформлению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" name="Google Shape;380;p21">
            <a:extLst>
              <a:ext uri="{FF2B5EF4-FFF2-40B4-BE49-F238E27FC236}">
                <a16:creationId xmlns:a16="http://schemas.microsoft.com/office/drawing/2014/main" xmlns="" id="{79F649B2-CC22-4162-A7A0-64FA765E563C}"/>
              </a:ext>
            </a:extLst>
          </p:cNvPr>
          <p:cNvSpPr txBox="1"/>
          <p:nvPr/>
        </p:nvSpPr>
        <p:spPr>
          <a:xfrm>
            <a:off x="1183334" y="3761681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Составление плана работы над задачей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" name="Google Shape;381;p21">
            <a:extLst>
              <a:ext uri="{FF2B5EF4-FFF2-40B4-BE49-F238E27FC236}">
                <a16:creationId xmlns:a16="http://schemas.microsoft.com/office/drawing/2014/main" xmlns="" id="{58AD0032-2B8E-4F13-8C7D-829866B97AC4}"/>
              </a:ext>
            </a:extLst>
          </p:cNvPr>
          <p:cNvSpPr txBox="1"/>
          <p:nvPr/>
        </p:nvSpPr>
        <p:spPr>
          <a:xfrm>
            <a:off x="1183334" y="4164750"/>
            <a:ext cx="45537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Определение числа и продолжительности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встреч в студии, в случае необходимости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планирование выездов в компанию региона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для консультации с экспертом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" name="Google Shape;382;p21">
            <a:extLst>
              <a:ext uri="{FF2B5EF4-FFF2-40B4-BE49-F238E27FC236}">
                <a16:creationId xmlns:a16="http://schemas.microsoft.com/office/drawing/2014/main" xmlns="" id="{A5B54AED-E551-4189-A57A-8F2ECC483A8D}"/>
              </a:ext>
            </a:extLst>
          </p:cNvPr>
          <p:cNvSpPr txBox="1"/>
          <p:nvPr/>
        </p:nvSpPr>
        <p:spPr>
          <a:xfrm>
            <a:off x="1183334" y="5392660"/>
            <a:ext cx="4553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Расписание ролей и обязанностей между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участниками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" name="Google Shape;383;p21">
            <a:extLst>
              <a:ext uri="{FF2B5EF4-FFF2-40B4-BE49-F238E27FC236}">
                <a16:creationId xmlns:a16="http://schemas.microsoft.com/office/drawing/2014/main" xmlns="" id="{F043C4A7-2D4A-484E-9B69-9516795A2D8D}"/>
              </a:ext>
            </a:extLst>
          </p:cNvPr>
          <p:cNvSpPr txBox="1"/>
          <p:nvPr/>
        </p:nvSpPr>
        <p:spPr>
          <a:xfrm>
            <a:off x="1183334" y="2226551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Участие в онлайн-лекции от лидера компании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" name="Google Shape;384;p21">
            <a:extLst>
              <a:ext uri="{FF2B5EF4-FFF2-40B4-BE49-F238E27FC236}">
                <a16:creationId xmlns:a16="http://schemas.microsoft.com/office/drawing/2014/main" xmlns="" id="{D0C01593-072B-40E9-8F03-47B73CC6BFA0}"/>
              </a:ext>
            </a:extLst>
          </p:cNvPr>
          <p:cNvSpPr txBox="1"/>
          <p:nvPr/>
        </p:nvSpPr>
        <p:spPr>
          <a:xfrm>
            <a:off x="6630434" y="1998618"/>
            <a:ext cx="4930703" cy="539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Обсуждение возникших вопросов с экспертами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компании во время онлайн-консультации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" name="Google Shape;385;p21">
            <a:extLst>
              <a:ext uri="{FF2B5EF4-FFF2-40B4-BE49-F238E27FC236}">
                <a16:creationId xmlns:a16="http://schemas.microsoft.com/office/drawing/2014/main" xmlns="" id="{09FEC9F9-9AB9-4951-9BFB-142C5AD2EB13}"/>
              </a:ext>
            </a:extLst>
          </p:cNvPr>
          <p:cNvSpPr txBox="1"/>
          <p:nvPr/>
        </p:nvSpPr>
        <p:spPr>
          <a:xfrm>
            <a:off x="6630434" y="2680856"/>
            <a:ext cx="4930703" cy="26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Работа над задачей в соответствии с планом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" name="Google Shape;386;p21">
            <a:extLst>
              <a:ext uri="{FF2B5EF4-FFF2-40B4-BE49-F238E27FC236}">
                <a16:creationId xmlns:a16="http://schemas.microsoft.com/office/drawing/2014/main" xmlns="" id="{84415E79-51B9-4550-A8C3-259F87AAF601}"/>
              </a:ext>
            </a:extLst>
          </p:cNvPr>
          <p:cNvSpPr txBox="1"/>
          <p:nvPr/>
        </p:nvSpPr>
        <p:spPr>
          <a:xfrm>
            <a:off x="6630433" y="3817663"/>
            <a:ext cx="4930703" cy="26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Продолжение работы над задачей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" name="Google Shape;387;p21">
            <a:extLst>
              <a:ext uri="{FF2B5EF4-FFF2-40B4-BE49-F238E27FC236}">
                <a16:creationId xmlns:a16="http://schemas.microsoft.com/office/drawing/2014/main" xmlns="" id="{166B5C41-5704-46CD-8311-45997AC352E6}"/>
              </a:ext>
            </a:extLst>
          </p:cNvPr>
          <p:cNvSpPr txBox="1"/>
          <p:nvPr/>
        </p:nvSpPr>
        <p:spPr>
          <a:xfrm>
            <a:off x="6630433" y="4201024"/>
            <a:ext cx="4930703" cy="26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Финальная корректировка решения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" name="Google Shape;388;p21">
            <a:extLst>
              <a:ext uri="{FF2B5EF4-FFF2-40B4-BE49-F238E27FC236}">
                <a16:creationId xmlns:a16="http://schemas.microsoft.com/office/drawing/2014/main" xmlns="" id="{02F740C8-2B31-4570-88A3-9542A4019F3E}"/>
              </a:ext>
            </a:extLst>
          </p:cNvPr>
          <p:cNvSpPr txBox="1"/>
          <p:nvPr/>
        </p:nvSpPr>
        <p:spPr>
          <a:xfrm>
            <a:off x="6630433" y="5392038"/>
            <a:ext cx="4930703" cy="26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Оформление решения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" name="Google Shape;389;p21">
            <a:extLst>
              <a:ext uri="{FF2B5EF4-FFF2-40B4-BE49-F238E27FC236}">
                <a16:creationId xmlns:a16="http://schemas.microsoft.com/office/drawing/2014/main" xmlns="" id="{CC9DEC58-35D6-4F55-B89B-D4B2F517B948}"/>
              </a:ext>
            </a:extLst>
          </p:cNvPr>
          <p:cNvSpPr txBox="1"/>
          <p:nvPr/>
        </p:nvSpPr>
        <p:spPr>
          <a:xfrm>
            <a:off x="6630433" y="5733377"/>
            <a:ext cx="4930703" cy="539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Оформление итогового поста о результатах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работы в группе студии во «Вконтакте»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" name="Google Shape;390;p21">
            <a:extLst>
              <a:ext uri="{FF2B5EF4-FFF2-40B4-BE49-F238E27FC236}">
                <a16:creationId xmlns:a16="http://schemas.microsoft.com/office/drawing/2014/main" xmlns="" id="{A42F9B33-229C-44D6-8B39-17D16CB24327}"/>
              </a:ext>
            </a:extLst>
          </p:cNvPr>
          <p:cNvSpPr txBox="1"/>
          <p:nvPr/>
        </p:nvSpPr>
        <p:spPr>
          <a:xfrm>
            <a:off x="6630433" y="6322614"/>
            <a:ext cx="4930703" cy="26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Загрузка отчета о выполнении в курс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" name="Google Shape;391;p21">
            <a:extLst>
              <a:ext uri="{FF2B5EF4-FFF2-40B4-BE49-F238E27FC236}">
                <a16:creationId xmlns:a16="http://schemas.microsoft.com/office/drawing/2014/main" xmlns="" id="{4D0B2A0E-3DCC-4AA5-AE55-6ACCE3E8BC26}"/>
              </a:ext>
            </a:extLst>
          </p:cNvPr>
          <p:cNvSpPr txBox="1"/>
          <p:nvPr/>
        </p:nvSpPr>
        <p:spPr>
          <a:xfrm>
            <a:off x="6960184" y="1506422"/>
            <a:ext cx="1857152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ВТОРАЯ НЕДЕЛЯ</a:t>
            </a:r>
            <a:endParaRPr sz="14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" name="Google Shape;392;p21">
            <a:extLst>
              <a:ext uri="{FF2B5EF4-FFF2-40B4-BE49-F238E27FC236}">
                <a16:creationId xmlns:a16="http://schemas.microsoft.com/office/drawing/2014/main" xmlns="" id="{5CBB6529-546E-40C1-A984-8EF5333CEB50}"/>
              </a:ext>
            </a:extLst>
          </p:cNvPr>
          <p:cNvSpPr txBox="1"/>
          <p:nvPr/>
        </p:nvSpPr>
        <p:spPr>
          <a:xfrm>
            <a:off x="6960184" y="3323957"/>
            <a:ext cx="1857152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ТРЕТЬЯ НЕДЕЛЯ</a:t>
            </a:r>
            <a:endParaRPr sz="14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" name="Google Shape;393;p21">
            <a:extLst>
              <a:ext uri="{FF2B5EF4-FFF2-40B4-BE49-F238E27FC236}">
                <a16:creationId xmlns:a16="http://schemas.microsoft.com/office/drawing/2014/main" xmlns="" id="{683CDCF7-926C-4DD5-A871-651C0AA67494}"/>
              </a:ext>
            </a:extLst>
          </p:cNvPr>
          <p:cNvSpPr txBox="1"/>
          <p:nvPr/>
        </p:nvSpPr>
        <p:spPr>
          <a:xfrm>
            <a:off x="6974955" y="4836985"/>
            <a:ext cx="2264738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" name="Google Shape;394;p21">
            <a:extLst>
              <a:ext uri="{FF2B5EF4-FFF2-40B4-BE49-F238E27FC236}">
                <a16:creationId xmlns:a16="http://schemas.microsoft.com/office/drawing/2014/main" xmlns="" id="{65402DEC-FB94-45FB-81FF-893B197663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1227453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95;p21">
            <a:extLst>
              <a:ext uri="{FF2B5EF4-FFF2-40B4-BE49-F238E27FC236}">
                <a16:creationId xmlns:a16="http://schemas.microsoft.com/office/drawing/2014/main" xmlns="" id="{751EA6CE-07FC-48B2-B2B0-4D78095A1E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1826" y="3038658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96;p21">
            <a:extLst>
              <a:ext uri="{FF2B5EF4-FFF2-40B4-BE49-F238E27FC236}">
                <a16:creationId xmlns:a16="http://schemas.microsoft.com/office/drawing/2014/main" xmlns="" id="{5F3CD86D-CDB2-49B1-BCB7-C9855F6B88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455588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97;p21">
            <a:extLst>
              <a:ext uri="{FF2B5EF4-FFF2-40B4-BE49-F238E27FC236}">
                <a16:creationId xmlns:a16="http://schemas.microsoft.com/office/drawing/2014/main" xmlns="" id="{6C7A12E8-F6B3-4A84-A7FC-008AA7018AF7}"/>
              </a:ext>
            </a:extLst>
          </p:cNvPr>
          <p:cNvSpPr/>
          <p:nvPr/>
        </p:nvSpPr>
        <p:spPr>
          <a:xfrm>
            <a:off x="955756" y="2776210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98;p21">
            <a:extLst>
              <a:ext uri="{FF2B5EF4-FFF2-40B4-BE49-F238E27FC236}">
                <a16:creationId xmlns:a16="http://schemas.microsoft.com/office/drawing/2014/main" xmlns="" id="{9C3A9E43-389D-4D61-8A89-7E605B78321E}"/>
              </a:ext>
            </a:extLst>
          </p:cNvPr>
          <p:cNvSpPr/>
          <p:nvPr/>
        </p:nvSpPr>
        <p:spPr>
          <a:xfrm>
            <a:off x="955756" y="3778609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99;p21">
            <a:extLst>
              <a:ext uri="{FF2B5EF4-FFF2-40B4-BE49-F238E27FC236}">
                <a16:creationId xmlns:a16="http://schemas.microsoft.com/office/drawing/2014/main" xmlns="" id="{51C43012-6996-4998-B075-F9C707CD0BFE}"/>
              </a:ext>
            </a:extLst>
          </p:cNvPr>
          <p:cNvSpPr/>
          <p:nvPr/>
        </p:nvSpPr>
        <p:spPr>
          <a:xfrm>
            <a:off x="955756" y="4187809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400;p21">
            <a:extLst>
              <a:ext uri="{FF2B5EF4-FFF2-40B4-BE49-F238E27FC236}">
                <a16:creationId xmlns:a16="http://schemas.microsoft.com/office/drawing/2014/main" xmlns="" id="{C4D70C86-3525-4F18-AD67-3824FC54BEF2}"/>
              </a:ext>
            </a:extLst>
          </p:cNvPr>
          <p:cNvSpPr/>
          <p:nvPr/>
        </p:nvSpPr>
        <p:spPr>
          <a:xfrm>
            <a:off x="955756" y="5421229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401;p21">
            <a:extLst>
              <a:ext uri="{FF2B5EF4-FFF2-40B4-BE49-F238E27FC236}">
                <a16:creationId xmlns:a16="http://schemas.microsoft.com/office/drawing/2014/main" xmlns="" id="{DB76A705-BB16-4DC8-AC3A-A40273F83FCD}"/>
              </a:ext>
            </a:extLst>
          </p:cNvPr>
          <p:cNvSpPr/>
          <p:nvPr/>
        </p:nvSpPr>
        <p:spPr>
          <a:xfrm>
            <a:off x="955756" y="2274165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2;p21">
            <a:extLst>
              <a:ext uri="{FF2B5EF4-FFF2-40B4-BE49-F238E27FC236}">
                <a16:creationId xmlns:a16="http://schemas.microsoft.com/office/drawing/2014/main" xmlns="" id="{E5F7215A-DDD4-4CA8-AEB6-976732C82AD1}"/>
              </a:ext>
            </a:extLst>
          </p:cNvPr>
          <p:cNvSpPr/>
          <p:nvPr/>
        </p:nvSpPr>
        <p:spPr>
          <a:xfrm>
            <a:off x="6395756" y="2055386"/>
            <a:ext cx="120699" cy="120699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03;p21">
            <a:extLst>
              <a:ext uri="{FF2B5EF4-FFF2-40B4-BE49-F238E27FC236}">
                <a16:creationId xmlns:a16="http://schemas.microsoft.com/office/drawing/2014/main" xmlns="" id="{72C3672D-FCE2-4061-9B36-B5B1AF66C1F0}"/>
              </a:ext>
            </a:extLst>
          </p:cNvPr>
          <p:cNvSpPr/>
          <p:nvPr/>
        </p:nvSpPr>
        <p:spPr>
          <a:xfrm>
            <a:off x="6398174" y="2685370"/>
            <a:ext cx="120699" cy="120699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04;p21">
            <a:extLst>
              <a:ext uri="{FF2B5EF4-FFF2-40B4-BE49-F238E27FC236}">
                <a16:creationId xmlns:a16="http://schemas.microsoft.com/office/drawing/2014/main" xmlns="" id="{46566736-C803-43AC-92AC-EB5A4F88BD9C}"/>
              </a:ext>
            </a:extLst>
          </p:cNvPr>
          <p:cNvSpPr/>
          <p:nvPr/>
        </p:nvSpPr>
        <p:spPr>
          <a:xfrm>
            <a:off x="6392396" y="3846427"/>
            <a:ext cx="120699" cy="120699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05;p21">
            <a:extLst>
              <a:ext uri="{FF2B5EF4-FFF2-40B4-BE49-F238E27FC236}">
                <a16:creationId xmlns:a16="http://schemas.microsoft.com/office/drawing/2014/main" xmlns="" id="{4B1F2356-DD89-4196-9235-187296EFF113}"/>
              </a:ext>
            </a:extLst>
          </p:cNvPr>
          <p:cNvSpPr/>
          <p:nvPr/>
        </p:nvSpPr>
        <p:spPr>
          <a:xfrm>
            <a:off x="6400356" y="4212669"/>
            <a:ext cx="120699" cy="120699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06;p21">
            <a:extLst>
              <a:ext uri="{FF2B5EF4-FFF2-40B4-BE49-F238E27FC236}">
                <a16:creationId xmlns:a16="http://schemas.microsoft.com/office/drawing/2014/main" xmlns="" id="{1A4E0617-A4FD-4FFA-93F9-A98071210FF9}"/>
              </a:ext>
            </a:extLst>
          </p:cNvPr>
          <p:cNvSpPr/>
          <p:nvPr/>
        </p:nvSpPr>
        <p:spPr>
          <a:xfrm>
            <a:off x="6400355" y="5409830"/>
            <a:ext cx="120699" cy="120699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07;p21">
            <a:extLst>
              <a:ext uri="{FF2B5EF4-FFF2-40B4-BE49-F238E27FC236}">
                <a16:creationId xmlns:a16="http://schemas.microsoft.com/office/drawing/2014/main" xmlns="" id="{31837E90-55F8-4928-82DE-62D3013E21D8}"/>
              </a:ext>
            </a:extLst>
          </p:cNvPr>
          <p:cNvSpPr/>
          <p:nvPr/>
        </p:nvSpPr>
        <p:spPr>
          <a:xfrm>
            <a:off x="6392395" y="5733377"/>
            <a:ext cx="120699" cy="120699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08;p21">
            <a:extLst>
              <a:ext uri="{FF2B5EF4-FFF2-40B4-BE49-F238E27FC236}">
                <a16:creationId xmlns:a16="http://schemas.microsoft.com/office/drawing/2014/main" xmlns="" id="{AD7979D4-57AC-46D5-A1F4-76CC3189BF21}"/>
              </a:ext>
            </a:extLst>
          </p:cNvPr>
          <p:cNvSpPr/>
          <p:nvPr/>
        </p:nvSpPr>
        <p:spPr>
          <a:xfrm>
            <a:off x="6390715" y="6359896"/>
            <a:ext cx="120699" cy="120699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016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99" y="1193533"/>
            <a:ext cx="5285419" cy="5664467"/>
          </a:xfrm>
          <a:prstGeom prst="rect">
            <a:avLst/>
          </a:prstGeom>
        </p:spPr>
      </p:pic>
      <p:sp>
        <p:nvSpPr>
          <p:cNvPr id="90" name="Google Shape;90;p1"/>
          <p:cNvSpPr/>
          <p:nvPr/>
        </p:nvSpPr>
        <p:spPr>
          <a:xfrm>
            <a:off x="597428" y="1046850"/>
            <a:ext cx="6176503" cy="238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4000" b="1" i="0" u="none" strike="noStrike" cap="none" dirty="0">
                <a:solidFill>
                  <a:srgbClr val="5A23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ВЗАИМОСВЯЗЬ С ДРУГИМИ ПРОЕКТАМИ «СИРИУСА»</a:t>
            </a:r>
          </a:p>
        </p:txBody>
      </p:sp>
      <p:sp>
        <p:nvSpPr>
          <p:cNvPr id="92" name="Google Shape;92;p1"/>
          <p:cNvSpPr/>
          <p:nvPr/>
        </p:nvSpPr>
        <p:spPr>
          <a:xfrm>
            <a:off x="597428" y="3691208"/>
            <a:ext cx="6316837" cy="241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Участие в программе «Уроки настоящего» дает возможность в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последующем более основательно подойти к выбору области будущих профессиональных интересов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и подготовиться к участию во Всероссийской образовательной инициативе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«</a:t>
            </a:r>
            <a:r>
              <a:rPr lang="ru-RU" sz="1800" b="1" dirty="0" err="1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Сириус.Лето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: начни свой проект» 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5"/>
              </a:rPr>
              <a:t>https://siriusleto.ru/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 и во Всероссийском конкурсе научно-технологических проектов </a:t>
            </a:r>
            <a:r>
              <a:rPr lang="ru-RU" sz="1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«Большие вызовы» 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6"/>
              </a:rPr>
              <a:t>https://konkurs.sochisirius.ru/</a:t>
            </a:r>
            <a:r>
              <a:rPr lang="ru-RU" sz="18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667969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08;p17">
            <a:extLst>
              <a:ext uri="{FF2B5EF4-FFF2-40B4-BE49-F238E27FC236}">
                <a16:creationId xmlns:a16="http://schemas.microsoft.com/office/drawing/2014/main" xmlns="" id="{298C1016-569C-4FDA-9F75-2283CB037B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202" y="751069"/>
            <a:ext cx="1052822" cy="10544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09;p17">
            <a:extLst>
              <a:ext uri="{FF2B5EF4-FFF2-40B4-BE49-F238E27FC236}">
                <a16:creationId xmlns:a16="http://schemas.microsoft.com/office/drawing/2014/main" xmlns="" id="{E10171EB-9ADA-4C74-AB85-ABDD12BA1916}"/>
              </a:ext>
            </a:extLst>
          </p:cNvPr>
          <p:cNvSpPr txBox="1"/>
          <p:nvPr/>
        </p:nvSpPr>
        <p:spPr>
          <a:xfrm>
            <a:off x="2132508" y="985981"/>
            <a:ext cx="3241545" cy="3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482780"/>
                </a:solidFill>
                <a:latin typeface="Tahoma"/>
                <a:ea typeface="Tahoma"/>
                <a:cs typeface="Tahoma"/>
                <a:sym typeface="Tahoma"/>
              </a:rPr>
              <a:t>Преподаватели</a:t>
            </a:r>
            <a:endParaRPr sz="2800" b="1" i="0" u="none" strike="noStrike" cap="none" dirty="0">
              <a:solidFill>
                <a:srgbClr val="48278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210;p17">
            <a:extLst>
              <a:ext uri="{FF2B5EF4-FFF2-40B4-BE49-F238E27FC236}">
                <a16:creationId xmlns:a16="http://schemas.microsoft.com/office/drawing/2014/main" xmlns="" id="{506C32E8-7309-4824-93AA-8854E1973FBA}"/>
              </a:ext>
            </a:extLst>
          </p:cNvPr>
          <p:cNvSpPr txBox="1"/>
          <p:nvPr/>
        </p:nvSpPr>
        <p:spPr>
          <a:xfrm>
            <a:off x="2132508" y="1439972"/>
            <a:ext cx="4491564" cy="3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Преимущества участия</a:t>
            </a:r>
            <a:endParaRPr sz="28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Google Shape;211;p17">
            <a:extLst>
              <a:ext uri="{FF2B5EF4-FFF2-40B4-BE49-F238E27FC236}">
                <a16:creationId xmlns:a16="http://schemas.microsoft.com/office/drawing/2014/main" xmlns="" id="{31A68AC6-D22E-48D2-8C04-F44E419BBA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1684" y="2015792"/>
            <a:ext cx="306929" cy="3076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12;p17">
            <a:extLst>
              <a:ext uri="{FF2B5EF4-FFF2-40B4-BE49-F238E27FC236}">
                <a16:creationId xmlns:a16="http://schemas.microsoft.com/office/drawing/2014/main" xmlns="" id="{6CEC680F-11A2-4A46-9A17-E1161F4EF13C}"/>
              </a:ext>
            </a:extLst>
          </p:cNvPr>
          <p:cNvSpPr txBox="1"/>
          <p:nvPr/>
        </p:nvSpPr>
        <p:spPr>
          <a:xfrm>
            <a:off x="1395742" y="2066145"/>
            <a:ext cx="3849438" cy="26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Сплочение коллектива обучающихся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Google Shape;213;p17">
            <a:extLst>
              <a:ext uri="{FF2B5EF4-FFF2-40B4-BE49-F238E27FC236}">
                <a16:creationId xmlns:a16="http://schemas.microsoft.com/office/drawing/2014/main" xmlns="" id="{1D8A804B-062D-4C79-A6DB-524DCC586BEF}"/>
              </a:ext>
            </a:extLst>
          </p:cNvPr>
          <p:cNvSpPr txBox="1"/>
          <p:nvPr/>
        </p:nvSpPr>
        <p:spPr>
          <a:xfrm>
            <a:off x="1395742" y="2587847"/>
            <a:ext cx="4553689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Усовершенствование навыков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организации проектной и исследовательской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деятельности школьников и управления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 небольших группах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" name="Google Shape;214;p17">
            <a:extLst>
              <a:ext uri="{FF2B5EF4-FFF2-40B4-BE49-F238E27FC236}">
                <a16:creationId xmlns:a16="http://schemas.microsoft.com/office/drawing/2014/main" xmlns="" id="{B67112AF-61B9-4712-84DB-91518484FDE6}"/>
              </a:ext>
            </a:extLst>
          </p:cNvPr>
          <p:cNvSpPr txBox="1"/>
          <p:nvPr/>
        </p:nvSpPr>
        <p:spPr>
          <a:xfrm>
            <a:off x="1395742" y="5925800"/>
            <a:ext cx="4629379" cy="539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Создание ситуации успеха для каждого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школьника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" name="Google Shape;215;p17">
            <a:extLst>
              <a:ext uri="{FF2B5EF4-FFF2-40B4-BE49-F238E27FC236}">
                <a16:creationId xmlns:a16="http://schemas.microsoft.com/office/drawing/2014/main" xmlns="" id="{8DD87E3E-A5E8-4B84-96BE-DEFBB29DA2D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1684" y="3841768"/>
            <a:ext cx="306929" cy="30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16;p17">
            <a:extLst>
              <a:ext uri="{FF2B5EF4-FFF2-40B4-BE49-F238E27FC236}">
                <a16:creationId xmlns:a16="http://schemas.microsoft.com/office/drawing/2014/main" xmlns="" id="{396F41DE-FDF8-46D1-93C5-DA270EB455B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1684" y="5887958"/>
            <a:ext cx="306929" cy="30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17;p17">
            <a:extLst>
              <a:ext uri="{FF2B5EF4-FFF2-40B4-BE49-F238E27FC236}">
                <a16:creationId xmlns:a16="http://schemas.microsoft.com/office/drawing/2014/main" xmlns="" id="{9B4D12D9-71CE-412E-860B-9768210B99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0608" y="2009990"/>
            <a:ext cx="306929" cy="3076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18;p17">
            <a:extLst>
              <a:ext uri="{FF2B5EF4-FFF2-40B4-BE49-F238E27FC236}">
                <a16:creationId xmlns:a16="http://schemas.microsoft.com/office/drawing/2014/main" xmlns="" id="{3A95B5A4-6FF8-49CA-8907-98CCC0C7E4E6}"/>
              </a:ext>
            </a:extLst>
          </p:cNvPr>
          <p:cNvSpPr txBox="1"/>
          <p:nvPr/>
        </p:nvSpPr>
        <p:spPr>
          <a:xfrm>
            <a:off x="1395742" y="3878322"/>
            <a:ext cx="4553689" cy="539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Учет индивидуальных способностей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обучающихся за счет распределения задач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" name="Google Shape;219;p17">
            <a:extLst>
              <a:ext uri="{FF2B5EF4-FFF2-40B4-BE49-F238E27FC236}">
                <a16:creationId xmlns:a16="http://schemas.microsoft.com/office/drawing/2014/main" xmlns="" id="{D74A8C3A-F4EC-4F0C-A369-22C360CB41DA}"/>
              </a:ext>
            </a:extLst>
          </p:cNvPr>
          <p:cNvSpPr txBox="1"/>
          <p:nvPr/>
        </p:nvSpPr>
        <p:spPr>
          <a:xfrm>
            <a:off x="1395742" y="4635325"/>
            <a:ext cx="4553689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Формирование образцов и ценностей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социального поведения, навыков поведения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 мире виртуальной реальности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и социальных сетях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" name="Google Shape;220;p17">
            <a:extLst>
              <a:ext uri="{FF2B5EF4-FFF2-40B4-BE49-F238E27FC236}">
                <a16:creationId xmlns:a16="http://schemas.microsoft.com/office/drawing/2014/main" xmlns="" id="{3C4CB71D-BE3B-4C06-8913-D357843EC7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1684" y="2535080"/>
            <a:ext cx="306929" cy="30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21;p17">
            <a:extLst>
              <a:ext uri="{FF2B5EF4-FFF2-40B4-BE49-F238E27FC236}">
                <a16:creationId xmlns:a16="http://schemas.microsoft.com/office/drawing/2014/main" xmlns="" id="{85093DB7-B64D-4993-BC40-8C8CAFABD4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1684" y="4582718"/>
            <a:ext cx="306929" cy="30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22;p17">
            <a:extLst>
              <a:ext uri="{FF2B5EF4-FFF2-40B4-BE49-F238E27FC236}">
                <a16:creationId xmlns:a16="http://schemas.microsoft.com/office/drawing/2014/main" xmlns="" id="{6D0BC9DB-3BA9-46F7-8A57-285A6C0F1A6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0608" y="3285206"/>
            <a:ext cx="306929" cy="30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23;p17">
            <a:extLst>
              <a:ext uri="{FF2B5EF4-FFF2-40B4-BE49-F238E27FC236}">
                <a16:creationId xmlns:a16="http://schemas.microsoft.com/office/drawing/2014/main" xmlns="" id="{3F3407F5-208F-4A04-B34E-FB449C1BB5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0608" y="5191791"/>
            <a:ext cx="306929" cy="30766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25;p17">
            <a:extLst>
              <a:ext uri="{FF2B5EF4-FFF2-40B4-BE49-F238E27FC236}">
                <a16:creationId xmlns:a16="http://schemas.microsoft.com/office/drawing/2014/main" xmlns="" id="{59B96109-E033-4984-857C-641631D639F8}"/>
              </a:ext>
            </a:extLst>
          </p:cNvPr>
          <p:cNvSpPr/>
          <p:nvPr/>
        </p:nvSpPr>
        <p:spPr>
          <a:xfrm>
            <a:off x="6945749" y="2009990"/>
            <a:ext cx="477006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Возможность поиска идей для индивидуальных проектов, которые предусмотрены программой 10–11 классов, а также предметом  «Основы проектной деятельности» в 5–9 классах</a:t>
            </a:r>
            <a:endParaRPr/>
          </a:p>
        </p:txBody>
      </p:sp>
      <p:sp>
        <p:nvSpPr>
          <p:cNvPr id="22" name="Google Shape;226;p17">
            <a:extLst>
              <a:ext uri="{FF2B5EF4-FFF2-40B4-BE49-F238E27FC236}">
                <a16:creationId xmlns:a16="http://schemas.microsoft.com/office/drawing/2014/main" xmlns="" id="{2E293BDA-5BC6-4284-AAFD-B0AE1823E2C1}"/>
              </a:ext>
            </a:extLst>
          </p:cNvPr>
          <p:cNvSpPr/>
          <p:nvPr/>
        </p:nvSpPr>
        <p:spPr>
          <a:xfrm>
            <a:off x="6945749" y="5180089"/>
            <a:ext cx="46930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Возможность принять участие есть у любой  школы, необходимо лишь согласие директора на создание в школе студии</a:t>
            </a:r>
            <a:endParaRPr/>
          </a:p>
        </p:txBody>
      </p:sp>
      <p:sp>
        <p:nvSpPr>
          <p:cNvPr id="23" name="Google Shape;224;p17">
            <a:extLst>
              <a:ext uri="{FF2B5EF4-FFF2-40B4-BE49-F238E27FC236}">
                <a16:creationId xmlns:a16="http://schemas.microsoft.com/office/drawing/2014/main" xmlns="" id="{1E3F0A1A-5A8D-4509-A4F9-3399440B98F2}"/>
              </a:ext>
            </a:extLst>
          </p:cNvPr>
          <p:cNvSpPr txBox="1"/>
          <p:nvPr/>
        </p:nvSpPr>
        <p:spPr>
          <a:xfrm>
            <a:off x="6945749" y="3345845"/>
            <a:ext cx="5065200" cy="13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Подготовка школьников к участию в проектных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конкурсах и программах, в том числе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во Всероссийском конкурсе научно-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технологических проектов «Большие вызовы»,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а также 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программе</a:t>
            </a:r>
            <a:r>
              <a:rPr lang="ru-RU" dirty="0"/>
              <a:t> 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«</a:t>
            </a:r>
            <a:r>
              <a:rPr lang="ru-RU" sz="1600" b="0" i="0" u="none" strike="noStrike" cap="none" dirty="0" err="1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Сириус.Лето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»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75808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58FA012-1918-44BD-90CC-2DA0527CE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764704"/>
            <a:ext cx="10162913" cy="59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11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00D0C845-0251-4CE2-8E60-2CCE4EC15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36" y="2143116"/>
            <a:ext cx="10942533" cy="2367087"/>
          </a:xfrm>
        </p:spPr>
        <p:txBody>
          <a:bodyPr/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современных условий </a:t>
            </a:r>
            <a:r>
              <a:rPr lang="ru-RU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формирования эффективной системы </a:t>
            </a:r>
            <a:r>
              <a:rPr lang="ru-RU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выявления, развития и поддержки одаренных</a:t>
            </a:r>
            <a:r>
              <a:rPr lang="ru-RU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обучающихся, в том числе через координацию, организацию и проведение мероприятий в области образования и науки, искусства, спорта;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количества реализуемых образовательных программ, олимпиад и других мероприятий</a:t>
            </a:r>
            <a:r>
              <a:rPr lang="ru-RU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направленных на выявление, сопровождение и дальнейшее развитие высокомотивированных детей, проявивших выдающиеся способности .</a:t>
            </a:r>
            <a:endParaRPr lang="ru-RU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600" dirty="0"/>
          </a:p>
        </p:txBody>
      </p:sp>
      <p:pic>
        <p:nvPicPr>
          <p:cNvPr id="134" name="Содержимое 6" descr="02.png"/>
          <p:cNvPicPr/>
          <p:nvPr/>
        </p:nvPicPr>
        <p:blipFill>
          <a:blip r:embed="rId2"/>
          <a:srcRect l="4548" t="32186" r="75641" b="21228"/>
          <a:stretch/>
        </p:blipFill>
        <p:spPr>
          <a:xfrm>
            <a:off x="9342000" y="229320"/>
            <a:ext cx="1546200" cy="1596960"/>
          </a:xfrm>
          <a:prstGeom prst="rect">
            <a:avLst/>
          </a:prstGeom>
          <a:ln w="0">
            <a:noFill/>
          </a:ln>
        </p:spPr>
      </p:pic>
      <p:sp>
        <p:nvSpPr>
          <p:cNvPr id="135" name="Прямоугольник 5"/>
          <p:cNvSpPr/>
          <p:nvPr/>
        </p:nvSpPr>
        <p:spPr>
          <a:xfrm>
            <a:off x="8731440" y="-632880"/>
            <a:ext cx="2156760" cy="2127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5400" b="1" strike="noStrike" spc="-1">
                <a:solidFill>
                  <a:srgbClr val="DAE3F3"/>
                </a:solidFill>
                <a:latin typeface="Calibri"/>
              </a:rPr>
              <a:t> </a:t>
            </a:r>
            <a:endParaRPr lang="ru-RU" sz="5400" b="0" strike="noStrike" spc="-1">
              <a:latin typeface="Arial"/>
            </a:endParaRPr>
          </a:p>
        </p:txBody>
      </p:sp>
      <p:pic>
        <p:nvPicPr>
          <p:cNvPr id="136" name="object 3"/>
          <p:cNvPicPr/>
          <p:nvPr/>
        </p:nvPicPr>
        <p:blipFill>
          <a:blip r:embed="rId3" cstate="print"/>
          <a:stretch/>
        </p:blipFill>
        <p:spPr>
          <a:xfrm>
            <a:off x="456840" y="365040"/>
            <a:ext cx="1170360" cy="1181880"/>
          </a:xfrm>
          <a:prstGeom prst="rect">
            <a:avLst/>
          </a:prstGeom>
          <a:ln w="0">
            <a:noFill/>
          </a:ln>
        </p:spPr>
      </p:pic>
      <p:pic>
        <p:nvPicPr>
          <p:cNvPr id="137" name="Рисунок 10"/>
          <p:cNvPicPr/>
          <p:nvPr/>
        </p:nvPicPr>
        <p:blipFill>
          <a:blip r:embed="rId4"/>
          <a:stretch/>
        </p:blipFill>
        <p:spPr>
          <a:xfrm>
            <a:off x="10939320" y="181800"/>
            <a:ext cx="1200600" cy="1263240"/>
          </a:xfrm>
          <a:prstGeom prst="rect">
            <a:avLst/>
          </a:prstGeom>
          <a:ln w="0">
            <a:noFill/>
          </a:ln>
        </p:spPr>
      </p:pic>
      <p:sp>
        <p:nvSpPr>
          <p:cNvPr id="141" name="Прямоугольник: скругленные углы 6"/>
          <p:cNvSpPr/>
          <p:nvPr/>
        </p:nvSpPr>
        <p:spPr>
          <a:xfrm>
            <a:off x="1881158" y="285728"/>
            <a:ext cx="6863296" cy="1059800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solidFill>
              <a:srgbClr val="C5D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-1" dirty="0">
                <a:solidFill>
                  <a:srgbClr val="FFFFFF"/>
                </a:solidFill>
                <a:latin typeface="Proxima Nova Extrabold"/>
              </a:rPr>
              <a:t>Цель регионального центра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142" name="Picture 2"/>
          <p:cNvPicPr/>
          <p:nvPr/>
        </p:nvPicPr>
        <p:blipFill>
          <a:blip r:embed="rId5"/>
          <a:srcRect t="27268" b="16793"/>
          <a:stretch/>
        </p:blipFill>
        <p:spPr>
          <a:xfrm>
            <a:off x="638280" y="6086160"/>
            <a:ext cx="7774920" cy="48888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"/>
          <p:cNvSpPr txBox="1"/>
          <p:nvPr/>
        </p:nvSpPr>
        <p:spPr>
          <a:xfrm>
            <a:off x="2627213" y="949087"/>
            <a:ext cx="6937575" cy="39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Как зарегистрироваться? </a:t>
            </a:r>
            <a:endParaRPr sz="2800" b="1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9" name="Google Shape;169;p2"/>
          <p:cNvSpPr txBox="1"/>
          <p:nvPr/>
        </p:nvSpPr>
        <p:spPr>
          <a:xfrm>
            <a:off x="2492550" y="1509778"/>
            <a:ext cx="72069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Участвовать может </a:t>
            </a:r>
            <a:r>
              <a:rPr lang="ru-RU" sz="1600" b="1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любая команда школьников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7-11 класс, получившая согласие директора школы </a:t>
            </a:r>
            <a:endParaRPr sz="1600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0" name="Google Shape;170;p2"/>
          <p:cNvSpPr txBox="1"/>
          <p:nvPr/>
        </p:nvSpPr>
        <p:spPr>
          <a:xfrm>
            <a:off x="931501" y="2978150"/>
            <a:ext cx="5498482" cy="925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Узнать, кто желает создать студию в вашей школе, и присоединиться</a:t>
            </a:r>
            <a:endParaRPr dirty="0"/>
          </a:p>
          <a:p>
            <a:pPr marL="0" marR="0" lvl="0" indent="0" algn="l" rtl="0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 ней или самому выступить в роли руководителя студии (необходимо</a:t>
            </a:r>
            <a:endParaRPr dirty="0"/>
          </a:p>
          <a:p>
            <a:pPr marL="0" marR="0" lvl="0" indent="0" algn="l" rtl="0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учиться в 7–11 классе), самостоятельно собрать команду от 5 до 7</a:t>
            </a:r>
            <a:endParaRPr dirty="0"/>
          </a:p>
          <a:p>
            <a:pPr marL="0" marR="0" lvl="0" indent="0" algn="l" rtl="0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школьников 7–11 классов. На базе</a:t>
            </a:r>
            <a:endParaRPr dirty="0"/>
          </a:p>
          <a:p>
            <a:pPr marL="0" marR="0" lvl="0" indent="0" algn="l" rtl="0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одной организации может быть создано несколько студий</a:t>
            </a:r>
            <a:endParaRPr sz="1100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1" name="Google Shape;171;p2"/>
          <p:cNvSpPr txBox="1"/>
          <p:nvPr/>
        </p:nvSpPr>
        <p:spPr>
          <a:xfrm>
            <a:off x="931501" y="4634529"/>
            <a:ext cx="52569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Запросить согласие директора школы на организацию студии. В согласии</a:t>
            </a:r>
            <a:endParaRPr dirty="0"/>
          </a:p>
          <a:p>
            <a:pPr marL="0" marR="0" lvl="0" indent="0" algn="l" rtl="0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должен быть указан сопровождающий студию педагог</a:t>
            </a:r>
            <a:endParaRPr sz="1100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2"/>
          <p:cNvSpPr txBox="1"/>
          <p:nvPr/>
        </p:nvSpPr>
        <p:spPr>
          <a:xfrm>
            <a:off x="931501" y="5730962"/>
            <a:ext cx="52569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Подать заявку на участие. Регистрация начинается с 25 августа. </a:t>
            </a:r>
            <a:endParaRPr sz="1100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2"/>
          <p:cNvSpPr txBox="1"/>
          <p:nvPr/>
        </p:nvSpPr>
        <p:spPr>
          <a:xfrm>
            <a:off x="6931342" y="2833103"/>
            <a:ext cx="4971092" cy="93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Вступить в официальную группу «Уроков настоящего» в социальной</a:t>
            </a:r>
            <a:endParaRPr dirty="0"/>
          </a:p>
          <a:p>
            <a:pPr marL="0" marR="0" lvl="0" indent="0" algn="l" rtl="0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сети «</a:t>
            </a:r>
            <a:r>
              <a:rPr lang="ru-RU" sz="1100" dirty="0" err="1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ВКонтакте</a:t>
            </a: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» и оформить ранее созданную группу студии,</a:t>
            </a:r>
            <a:endParaRPr dirty="0"/>
          </a:p>
          <a:p>
            <a:pPr marL="0" marR="0" lvl="0" indent="0" algn="l" rtl="0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пригласить туда всех участников своей студии. Обязательно</a:t>
            </a:r>
            <a:endParaRPr dirty="0"/>
          </a:p>
          <a:p>
            <a:pPr marL="0" marR="0" lvl="0" indent="0" algn="l" rtl="0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указать название организации, на базе которой создана школьная</a:t>
            </a:r>
            <a:endParaRPr dirty="0"/>
          </a:p>
          <a:p>
            <a:pPr marL="0" marR="0" lvl="0" indent="0" algn="l" rtl="0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студия, и город</a:t>
            </a:r>
            <a:endParaRPr sz="1100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2"/>
          <p:cNvSpPr txBox="1"/>
          <p:nvPr/>
        </p:nvSpPr>
        <p:spPr>
          <a:xfrm>
            <a:off x="6931342" y="5640728"/>
            <a:ext cx="4856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Приступить к выполнению первого цикла, который станет</a:t>
            </a:r>
            <a:endParaRPr dirty="0"/>
          </a:p>
          <a:p>
            <a:pPr marL="0" marR="0" lvl="0" indent="0" algn="l" rtl="0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доступным руководителю студии, участникам и сопровождающему</a:t>
            </a:r>
            <a:endParaRPr dirty="0"/>
          </a:p>
          <a:p>
            <a:pPr marL="0" marR="0" lvl="0" indent="0" algn="l" rtl="0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педагогу после одобрения заявок. Материалы циклов будут</a:t>
            </a:r>
            <a:endParaRPr dirty="0"/>
          </a:p>
          <a:p>
            <a:pPr marL="0" marR="0" lvl="0" indent="0" algn="l" rtl="0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появляться на платформе «</a:t>
            </a:r>
            <a:r>
              <a:rPr lang="ru-RU" sz="1100" dirty="0" err="1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Сирис.Курсы</a:t>
            </a:r>
            <a:r>
              <a:rPr lang="ru-RU" sz="11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» по ходу реализации проекта</a:t>
            </a:r>
            <a:endParaRPr sz="1100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677797" y="2509271"/>
            <a:ext cx="1252871" cy="305779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"/>
          <p:cNvSpPr txBox="1"/>
          <p:nvPr/>
        </p:nvSpPr>
        <p:spPr>
          <a:xfrm>
            <a:off x="931501" y="2569296"/>
            <a:ext cx="913097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Этап 1</a:t>
            </a:r>
            <a:endParaRPr sz="1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677797" y="4172693"/>
            <a:ext cx="1252871" cy="305779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"/>
          <p:cNvSpPr txBox="1"/>
          <p:nvPr/>
        </p:nvSpPr>
        <p:spPr>
          <a:xfrm>
            <a:off x="931501" y="4232718"/>
            <a:ext cx="913097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Этап 2</a:t>
            </a:r>
            <a:endParaRPr sz="1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677797" y="5274640"/>
            <a:ext cx="1252871" cy="305779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"/>
          <p:cNvSpPr txBox="1"/>
          <p:nvPr/>
        </p:nvSpPr>
        <p:spPr>
          <a:xfrm>
            <a:off x="931501" y="5334665"/>
            <a:ext cx="913097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Этап 3</a:t>
            </a:r>
            <a:endParaRPr sz="1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6681454" y="2387700"/>
            <a:ext cx="1252871" cy="305779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6935158" y="2447725"/>
            <a:ext cx="913097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Этап 4</a:t>
            </a:r>
            <a:endParaRPr sz="1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6677638" y="4035382"/>
            <a:ext cx="1252871" cy="305779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"/>
          <p:cNvSpPr txBox="1"/>
          <p:nvPr/>
        </p:nvSpPr>
        <p:spPr>
          <a:xfrm>
            <a:off x="6931342" y="4085782"/>
            <a:ext cx="913097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Этап 5</a:t>
            </a:r>
            <a:endParaRPr sz="1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6" name="Google Shape;186;p2"/>
          <p:cNvSpPr/>
          <p:nvPr/>
        </p:nvSpPr>
        <p:spPr>
          <a:xfrm>
            <a:off x="6677638" y="5149334"/>
            <a:ext cx="1252871" cy="305779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"/>
          <p:cNvSpPr txBox="1"/>
          <p:nvPr/>
        </p:nvSpPr>
        <p:spPr>
          <a:xfrm>
            <a:off x="6931342" y="5209359"/>
            <a:ext cx="913097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Этап 6</a:t>
            </a:r>
            <a:endParaRPr sz="1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8" name="Google Shape;188;p2"/>
          <p:cNvSpPr/>
          <p:nvPr/>
        </p:nvSpPr>
        <p:spPr>
          <a:xfrm>
            <a:off x="687322" y="2981726"/>
            <a:ext cx="120699" cy="120699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87322" y="4653785"/>
            <a:ext cx="120699" cy="120699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6688466" y="2831126"/>
            <a:ext cx="120699" cy="120699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88466" y="4511065"/>
            <a:ext cx="120699" cy="120699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"/>
          <p:cNvSpPr/>
          <p:nvPr/>
        </p:nvSpPr>
        <p:spPr>
          <a:xfrm>
            <a:off x="6688465" y="5621890"/>
            <a:ext cx="120699" cy="120699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405" y="5730958"/>
            <a:ext cx="115834" cy="1219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931342" y="4448696"/>
            <a:ext cx="46285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Познакомиться с вводными материалами, которые станут доступны в системе «</a:t>
            </a:r>
            <a:r>
              <a:rPr lang="ru-RU" sz="1100" dirty="0" err="1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Сириус.Курсы</a:t>
            </a:r>
            <a:r>
              <a:rPr lang="ru-RU" sz="11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после одобрения заявки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fe25611c0_0_8"/>
          <p:cNvSpPr/>
          <p:nvPr/>
        </p:nvSpPr>
        <p:spPr>
          <a:xfrm>
            <a:off x="6397852" y="302841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13fe25611c0_0_8"/>
          <p:cNvSpPr/>
          <p:nvPr/>
        </p:nvSpPr>
        <p:spPr>
          <a:xfrm>
            <a:off x="6397851" y="4541364"/>
            <a:ext cx="29376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13fe25611c0_0_8"/>
          <p:cNvSpPr/>
          <p:nvPr/>
        </p:nvSpPr>
        <p:spPr>
          <a:xfrm>
            <a:off x="6397853" y="1209809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13fe25611c0_0_8"/>
          <p:cNvSpPr/>
          <p:nvPr/>
        </p:nvSpPr>
        <p:spPr>
          <a:xfrm>
            <a:off x="571918" y="262726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13fe25611c0_0_8"/>
          <p:cNvSpPr txBox="1"/>
          <p:nvPr/>
        </p:nvSpPr>
        <p:spPr>
          <a:xfrm>
            <a:off x="1245315" y="2701985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ПЕРВАЯ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6" name="Google Shape;116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331" y="241453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13fe25611c0_0_8"/>
          <p:cNvSpPr txBox="1"/>
          <p:nvPr/>
        </p:nvSpPr>
        <p:spPr>
          <a:xfrm>
            <a:off x="825622" y="4096869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Составление плана работы над задачей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9" name="Google Shape;119;g13fe25611c0_0_8"/>
          <p:cNvSpPr txBox="1"/>
          <p:nvPr/>
        </p:nvSpPr>
        <p:spPr>
          <a:xfrm>
            <a:off x="825622" y="4509563"/>
            <a:ext cx="4553700" cy="108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Определение числа и продолжительности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встреч в студии, в случае необходимости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планирование выездов для консультации </a:t>
            </a:r>
            <a:endParaRPr lang="en-US"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 эксперт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0" name="Google Shape;120;g13fe25611c0_0_8"/>
          <p:cNvSpPr txBox="1"/>
          <p:nvPr/>
        </p:nvSpPr>
        <p:spPr>
          <a:xfrm>
            <a:off x="825622" y="5737473"/>
            <a:ext cx="5007288" cy="26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Рас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пределение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обязанностей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между</a:t>
            </a:r>
            <a:r>
              <a:rPr lang="en-US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участниками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1" name="Google Shape;121;g13fe25611c0_0_8"/>
          <p:cNvSpPr txBox="1"/>
          <p:nvPr/>
        </p:nvSpPr>
        <p:spPr>
          <a:xfrm>
            <a:off x="825621" y="6117105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Участие в онлайн-лекции от лидера компании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2" name="Google Shape;122;g13fe25611c0_0_8"/>
          <p:cNvSpPr txBox="1"/>
          <p:nvPr/>
        </p:nvSpPr>
        <p:spPr>
          <a:xfrm>
            <a:off x="6630434" y="1732018"/>
            <a:ext cx="49308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Обсуждение возникших вопросов с экспертами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компании во время онлайн-консультации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3" name="Google Shape;123;g13fe25611c0_0_8"/>
          <p:cNvSpPr txBox="1"/>
          <p:nvPr/>
        </p:nvSpPr>
        <p:spPr>
          <a:xfrm>
            <a:off x="6630434" y="2391181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Работа над задачей в соответствии с планом 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4" name="Google Shape;124;g13fe25611c0_0_8"/>
          <p:cNvSpPr txBox="1"/>
          <p:nvPr/>
        </p:nvSpPr>
        <p:spPr>
          <a:xfrm>
            <a:off x="6630433" y="3595363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Продолжение работы над задачей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5" name="Google Shape;125;g13fe25611c0_0_8"/>
          <p:cNvSpPr txBox="1"/>
          <p:nvPr/>
        </p:nvSpPr>
        <p:spPr>
          <a:xfrm>
            <a:off x="6630433" y="3911349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Финальная корректировка решения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6" name="Google Shape;126;g13fe25611c0_0_8"/>
          <p:cNvSpPr txBox="1"/>
          <p:nvPr/>
        </p:nvSpPr>
        <p:spPr>
          <a:xfrm>
            <a:off x="6630433" y="5169738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Оформление решения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9" name="Google Shape;129;g13fe25611c0_0_8"/>
          <p:cNvSpPr txBox="1"/>
          <p:nvPr/>
        </p:nvSpPr>
        <p:spPr>
          <a:xfrm>
            <a:off x="6960184" y="1284122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ВТОРАЯ НЕДЕЛЯ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0" name="Google Shape;130;g13fe25611c0_0_8"/>
          <p:cNvSpPr txBox="1"/>
          <p:nvPr/>
        </p:nvSpPr>
        <p:spPr>
          <a:xfrm>
            <a:off x="6960184" y="3101657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ТРЕТЬЯ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3fe25611c0_0_8"/>
          <p:cNvSpPr txBox="1"/>
          <p:nvPr/>
        </p:nvSpPr>
        <p:spPr>
          <a:xfrm>
            <a:off x="6974955" y="4614685"/>
            <a:ext cx="2264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2" name="Google Shape;132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1005153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1826" y="2816358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433358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3fe25611c0_0_8"/>
          <p:cNvSpPr/>
          <p:nvPr/>
        </p:nvSpPr>
        <p:spPr>
          <a:xfrm>
            <a:off x="571918" y="3217273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13fe25611c0_0_8"/>
          <p:cNvSpPr/>
          <p:nvPr/>
        </p:nvSpPr>
        <p:spPr>
          <a:xfrm>
            <a:off x="571918" y="411379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13fe25611c0_0_8"/>
          <p:cNvSpPr/>
          <p:nvPr/>
        </p:nvSpPr>
        <p:spPr>
          <a:xfrm>
            <a:off x="571917" y="453262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13fe25611c0_0_8"/>
          <p:cNvSpPr/>
          <p:nvPr/>
        </p:nvSpPr>
        <p:spPr>
          <a:xfrm>
            <a:off x="571916" y="576604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13fe25611c0_0_8"/>
          <p:cNvSpPr/>
          <p:nvPr/>
        </p:nvSpPr>
        <p:spPr>
          <a:xfrm>
            <a:off x="571916" y="6164719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13fe25611c0_0_8"/>
          <p:cNvSpPr/>
          <p:nvPr/>
        </p:nvSpPr>
        <p:spPr>
          <a:xfrm>
            <a:off x="6395756" y="183308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13fe25611c0_0_8"/>
          <p:cNvSpPr/>
          <p:nvPr/>
        </p:nvSpPr>
        <p:spPr>
          <a:xfrm>
            <a:off x="6398174" y="2395695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13fe25611c0_0_8"/>
          <p:cNvSpPr/>
          <p:nvPr/>
        </p:nvSpPr>
        <p:spPr>
          <a:xfrm>
            <a:off x="6392396" y="362412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13fe25611c0_0_8"/>
          <p:cNvSpPr/>
          <p:nvPr/>
        </p:nvSpPr>
        <p:spPr>
          <a:xfrm>
            <a:off x="6400356" y="3922994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13fe25611c0_0_8"/>
          <p:cNvSpPr/>
          <p:nvPr/>
        </p:nvSpPr>
        <p:spPr>
          <a:xfrm>
            <a:off x="6400355" y="5187530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13fe25611c0_0_8"/>
          <p:cNvSpPr/>
          <p:nvPr/>
        </p:nvSpPr>
        <p:spPr>
          <a:xfrm>
            <a:off x="6392395" y="551107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13fe25611c0_0_8"/>
          <p:cNvSpPr/>
          <p:nvPr/>
        </p:nvSpPr>
        <p:spPr>
          <a:xfrm>
            <a:off x="6390715" y="613759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30433" y="5430542"/>
            <a:ext cx="5353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Оформление итогового поста о результатах работы над задачей  в группе студии во «</a:t>
            </a:r>
            <a:r>
              <a:rPr lang="ru-RU" sz="1600" dirty="0" err="1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Вконтакте</a:t>
            </a:r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30434" y="6015317"/>
            <a:ext cx="4852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Загрузка отчета о решении задачи для проверки экспертами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418" y="1005153"/>
            <a:ext cx="34740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работы </a:t>
            </a:r>
            <a:endParaRPr lang="en-US" sz="2800" b="1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течение месяца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2197" y="3092882"/>
            <a:ext cx="4934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Изучение материалов цикла, научно-</a:t>
            </a:r>
          </a:p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технологической или исследовательской задачи, требований к оформлению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99EC58-2A8A-400D-A586-40B354362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4853F1E-238A-4BD2-9052-6169522BF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85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fe25611c0_0_8"/>
          <p:cNvSpPr/>
          <p:nvPr/>
        </p:nvSpPr>
        <p:spPr>
          <a:xfrm>
            <a:off x="6397852" y="302841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13fe25611c0_0_8"/>
          <p:cNvSpPr/>
          <p:nvPr/>
        </p:nvSpPr>
        <p:spPr>
          <a:xfrm>
            <a:off x="6397851" y="4541364"/>
            <a:ext cx="29376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13fe25611c0_0_8"/>
          <p:cNvSpPr/>
          <p:nvPr/>
        </p:nvSpPr>
        <p:spPr>
          <a:xfrm>
            <a:off x="6397853" y="1209809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13fe25611c0_0_8"/>
          <p:cNvSpPr/>
          <p:nvPr/>
        </p:nvSpPr>
        <p:spPr>
          <a:xfrm>
            <a:off x="571918" y="262726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13fe25611c0_0_8"/>
          <p:cNvSpPr txBox="1"/>
          <p:nvPr/>
        </p:nvSpPr>
        <p:spPr>
          <a:xfrm>
            <a:off x="1245315" y="2701985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ПЕРВАЯ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6" name="Google Shape;116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331" y="241453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13fe25611c0_0_8"/>
          <p:cNvSpPr txBox="1"/>
          <p:nvPr/>
        </p:nvSpPr>
        <p:spPr>
          <a:xfrm>
            <a:off x="825622" y="4096869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Составление плана работы над задачей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9" name="Google Shape;119;g13fe25611c0_0_8"/>
          <p:cNvSpPr txBox="1"/>
          <p:nvPr/>
        </p:nvSpPr>
        <p:spPr>
          <a:xfrm>
            <a:off x="825622" y="4509563"/>
            <a:ext cx="4553700" cy="108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Определение числа и продолжительности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встреч в студии, в случае необходимости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планирование выездов для консультации </a:t>
            </a:r>
            <a:endParaRPr lang="en-US"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 эксперт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0" name="Google Shape;120;g13fe25611c0_0_8"/>
          <p:cNvSpPr txBox="1"/>
          <p:nvPr/>
        </p:nvSpPr>
        <p:spPr>
          <a:xfrm>
            <a:off x="825622" y="5737473"/>
            <a:ext cx="5007288" cy="26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Рас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пределение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обязанностей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между</a:t>
            </a:r>
            <a:r>
              <a:rPr lang="en-US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участниками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1" name="Google Shape;121;g13fe25611c0_0_8"/>
          <p:cNvSpPr txBox="1"/>
          <p:nvPr/>
        </p:nvSpPr>
        <p:spPr>
          <a:xfrm>
            <a:off x="825621" y="6117105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Участие в онлайн-лекции от лидера компании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2" name="Google Shape;122;g13fe25611c0_0_8"/>
          <p:cNvSpPr txBox="1"/>
          <p:nvPr/>
        </p:nvSpPr>
        <p:spPr>
          <a:xfrm>
            <a:off x="6630434" y="1732018"/>
            <a:ext cx="49308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Обсуждение возникших вопросов с экспертами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компании во время онлайн-консультации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3" name="Google Shape;123;g13fe25611c0_0_8"/>
          <p:cNvSpPr txBox="1"/>
          <p:nvPr/>
        </p:nvSpPr>
        <p:spPr>
          <a:xfrm>
            <a:off x="6630434" y="2391181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Работа над задачей в соответствии с планом 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4" name="Google Shape;124;g13fe25611c0_0_8"/>
          <p:cNvSpPr txBox="1"/>
          <p:nvPr/>
        </p:nvSpPr>
        <p:spPr>
          <a:xfrm>
            <a:off x="6630433" y="3595363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Продолжение работы над задачей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5" name="Google Shape;125;g13fe25611c0_0_8"/>
          <p:cNvSpPr txBox="1"/>
          <p:nvPr/>
        </p:nvSpPr>
        <p:spPr>
          <a:xfrm>
            <a:off x="6630433" y="3911349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Финальная корректировка решения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6" name="Google Shape;126;g13fe25611c0_0_8"/>
          <p:cNvSpPr txBox="1"/>
          <p:nvPr/>
        </p:nvSpPr>
        <p:spPr>
          <a:xfrm>
            <a:off x="6630433" y="5169738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Оформление решения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9" name="Google Shape;129;g13fe25611c0_0_8"/>
          <p:cNvSpPr txBox="1"/>
          <p:nvPr/>
        </p:nvSpPr>
        <p:spPr>
          <a:xfrm>
            <a:off x="6960184" y="1284122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ВТОРАЯ НЕДЕЛЯ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0" name="Google Shape;130;g13fe25611c0_0_8"/>
          <p:cNvSpPr txBox="1"/>
          <p:nvPr/>
        </p:nvSpPr>
        <p:spPr>
          <a:xfrm>
            <a:off x="6960184" y="3101657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ТРЕТЬЯ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3fe25611c0_0_8"/>
          <p:cNvSpPr txBox="1"/>
          <p:nvPr/>
        </p:nvSpPr>
        <p:spPr>
          <a:xfrm>
            <a:off x="6974955" y="4614685"/>
            <a:ext cx="2264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2" name="Google Shape;132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1005153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1826" y="2816358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433358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3fe25611c0_0_8"/>
          <p:cNvSpPr/>
          <p:nvPr/>
        </p:nvSpPr>
        <p:spPr>
          <a:xfrm>
            <a:off x="571918" y="3217273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13fe25611c0_0_8"/>
          <p:cNvSpPr/>
          <p:nvPr/>
        </p:nvSpPr>
        <p:spPr>
          <a:xfrm>
            <a:off x="571918" y="411379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13fe25611c0_0_8"/>
          <p:cNvSpPr/>
          <p:nvPr/>
        </p:nvSpPr>
        <p:spPr>
          <a:xfrm>
            <a:off x="571917" y="453262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13fe25611c0_0_8"/>
          <p:cNvSpPr/>
          <p:nvPr/>
        </p:nvSpPr>
        <p:spPr>
          <a:xfrm>
            <a:off x="571916" y="576604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13fe25611c0_0_8"/>
          <p:cNvSpPr/>
          <p:nvPr/>
        </p:nvSpPr>
        <p:spPr>
          <a:xfrm>
            <a:off x="571916" y="6164719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13fe25611c0_0_8"/>
          <p:cNvSpPr/>
          <p:nvPr/>
        </p:nvSpPr>
        <p:spPr>
          <a:xfrm>
            <a:off x="6395756" y="183308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13fe25611c0_0_8"/>
          <p:cNvSpPr/>
          <p:nvPr/>
        </p:nvSpPr>
        <p:spPr>
          <a:xfrm>
            <a:off x="6398174" y="2395695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13fe25611c0_0_8"/>
          <p:cNvSpPr/>
          <p:nvPr/>
        </p:nvSpPr>
        <p:spPr>
          <a:xfrm>
            <a:off x="6392396" y="362412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13fe25611c0_0_8"/>
          <p:cNvSpPr/>
          <p:nvPr/>
        </p:nvSpPr>
        <p:spPr>
          <a:xfrm>
            <a:off x="6400356" y="3922994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13fe25611c0_0_8"/>
          <p:cNvSpPr/>
          <p:nvPr/>
        </p:nvSpPr>
        <p:spPr>
          <a:xfrm>
            <a:off x="6400355" y="5187530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13fe25611c0_0_8"/>
          <p:cNvSpPr/>
          <p:nvPr/>
        </p:nvSpPr>
        <p:spPr>
          <a:xfrm>
            <a:off x="6392395" y="551107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13fe25611c0_0_8"/>
          <p:cNvSpPr/>
          <p:nvPr/>
        </p:nvSpPr>
        <p:spPr>
          <a:xfrm>
            <a:off x="6390715" y="613759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30433" y="5430542"/>
            <a:ext cx="5353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Оформление итогового поста о результатах работы над задачей  в группе студии во «</a:t>
            </a:r>
            <a:r>
              <a:rPr lang="ru-RU" sz="1600" dirty="0" err="1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Вконтакте</a:t>
            </a:r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30434" y="6015317"/>
            <a:ext cx="4852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Загрузка отчета о решении задачи для проверки экспертами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418" y="1005153"/>
            <a:ext cx="34740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работы </a:t>
            </a:r>
            <a:endParaRPr lang="en-US" sz="2800" b="1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течение месяца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2197" y="3092882"/>
            <a:ext cx="4934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Изучение материалов цикла, научно-</a:t>
            </a:r>
          </a:p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технологической или исследовательской задачи, требований к оформлению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99EC58-2A8A-400D-A586-40B354362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6CCB19-ABB0-42F4-B187-3CD081C42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8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fe25611c0_0_8"/>
          <p:cNvSpPr/>
          <p:nvPr/>
        </p:nvSpPr>
        <p:spPr>
          <a:xfrm>
            <a:off x="6397852" y="302841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13fe25611c0_0_8"/>
          <p:cNvSpPr/>
          <p:nvPr/>
        </p:nvSpPr>
        <p:spPr>
          <a:xfrm>
            <a:off x="6397851" y="4541364"/>
            <a:ext cx="29376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13fe25611c0_0_8"/>
          <p:cNvSpPr/>
          <p:nvPr/>
        </p:nvSpPr>
        <p:spPr>
          <a:xfrm>
            <a:off x="6397853" y="1209809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13fe25611c0_0_8"/>
          <p:cNvSpPr/>
          <p:nvPr/>
        </p:nvSpPr>
        <p:spPr>
          <a:xfrm>
            <a:off x="571918" y="262726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13fe25611c0_0_8"/>
          <p:cNvSpPr txBox="1"/>
          <p:nvPr/>
        </p:nvSpPr>
        <p:spPr>
          <a:xfrm>
            <a:off x="1245315" y="2701985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ПЕРВАЯ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6" name="Google Shape;116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331" y="241453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13fe25611c0_0_8"/>
          <p:cNvSpPr txBox="1"/>
          <p:nvPr/>
        </p:nvSpPr>
        <p:spPr>
          <a:xfrm>
            <a:off x="825622" y="4096869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Составление плана работы над задачей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9" name="Google Shape;119;g13fe25611c0_0_8"/>
          <p:cNvSpPr txBox="1"/>
          <p:nvPr/>
        </p:nvSpPr>
        <p:spPr>
          <a:xfrm>
            <a:off x="825622" y="4509563"/>
            <a:ext cx="4553700" cy="108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Определение числа и продолжительности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встреч в студии, в случае необходимости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планирование выездов для консультации </a:t>
            </a:r>
            <a:endParaRPr lang="en-US"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 эксперт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0" name="Google Shape;120;g13fe25611c0_0_8"/>
          <p:cNvSpPr txBox="1"/>
          <p:nvPr/>
        </p:nvSpPr>
        <p:spPr>
          <a:xfrm>
            <a:off x="825622" y="5737473"/>
            <a:ext cx="5007288" cy="26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Рас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пределение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обязанностей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между</a:t>
            </a:r>
            <a:r>
              <a:rPr lang="en-US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участниками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1" name="Google Shape;121;g13fe25611c0_0_8"/>
          <p:cNvSpPr txBox="1"/>
          <p:nvPr/>
        </p:nvSpPr>
        <p:spPr>
          <a:xfrm>
            <a:off x="825621" y="6117105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Участие в онлайн-лекции от лидера компании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2" name="Google Shape;122;g13fe25611c0_0_8"/>
          <p:cNvSpPr txBox="1"/>
          <p:nvPr/>
        </p:nvSpPr>
        <p:spPr>
          <a:xfrm>
            <a:off x="6630434" y="1732018"/>
            <a:ext cx="49308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Обсуждение возникших вопросов с экспертами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компании во время онлайн-консультации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3" name="Google Shape;123;g13fe25611c0_0_8"/>
          <p:cNvSpPr txBox="1"/>
          <p:nvPr/>
        </p:nvSpPr>
        <p:spPr>
          <a:xfrm>
            <a:off x="6630434" y="2391181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Работа над задачей в соответствии с планом 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4" name="Google Shape;124;g13fe25611c0_0_8"/>
          <p:cNvSpPr txBox="1"/>
          <p:nvPr/>
        </p:nvSpPr>
        <p:spPr>
          <a:xfrm>
            <a:off x="6630433" y="3595363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Продолжение работы над задачей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5" name="Google Shape;125;g13fe25611c0_0_8"/>
          <p:cNvSpPr txBox="1"/>
          <p:nvPr/>
        </p:nvSpPr>
        <p:spPr>
          <a:xfrm>
            <a:off x="6630433" y="3911349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Финальная корректировка решения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6" name="Google Shape;126;g13fe25611c0_0_8"/>
          <p:cNvSpPr txBox="1"/>
          <p:nvPr/>
        </p:nvSpPr>
        <p:spPr>
          <a:xfrm>
            <a:off x="6630433" y="5169738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Оформление решения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9" name="Google Shape;129;g13fe25611c0_0_8"/>
          <p:cNvSpPr txBox="1"/>
          <p:nvPr/>
        </p:nvSpPr>
        <p:spPr>
          <a:xfrm>
            <a:off x="6960184" y="1284122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ВТОРАЯ НЕДЕЛЯ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0" name="Google Shape;130;g13fe25611c0_0_8"/>
          <p:cNvSpPr txBox="1"/>
          <p:nvPr/>
        </p:nvSpPr>
        <p:spPr>
          <a:xfrm>
            <a:off x="6960184" y="3101657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ТРЕТЬЯ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3fe25611c0_0_8"/>
          <p:cNvSpPr txBox="1"/>
          <p:nvPr/>
        </p:nvSpPr>
        <p:spPr>
          <a:xfrm>
            <a:off x="6974955" y="4614685"/>
            <a:ext cx="2264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2" name="Google Shape;132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1005153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1826" y="2816358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433358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3fe25611c0_0_8"/>
          <p:cNvSpPr/>
          <p:nvPr/>
        </p:nvSpPr>
        <p:spPr>
          <a:xfrm>
            <a:off x="571918" y="3217273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13fe25611c0_0_8"/>
          <p:cNvSpPr/>
          <p:nvPr/>
        </p:nvSpPr>
        <p:spPr>
          <a:xfrm>
            <a:off x="571918" y="411379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13fe25611c0_0_8"/>
          <p:cNvSpPr/>
          <p:nvPr/>
        </p:nvSpPr>
        <p:spPr>
          <a:xfrm>
            <a:off x="571917" y="453262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13fe25611c0_0_8"/>
          <p:cNvSpPr/>
          <p:nvPr/>
        </p:nvSpPr>
        <p:spPr>
          <a:xfrm>
            <a:off x="571916" y="576604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13fe25611c0_0_8"/>
          <p:cNvSpPr/>
          <p:nvPr/>
        </p:nvSpPr>
        <p:spPr>
          <a:xfrm>
            <a:off x="571916" y="6164719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13fe25611c0_0_8"/>
          <p:cNvSpPr/>
          <p:nvPr/>
        </p:nvSpPr>
        <p:spPr>
          <a:xfrm>
            <a:off x="6395756" y="183308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13fe25611c0_0_8"/>
          <p:cNvSpPr/>
          <p:nvPr/>
        </p:nvSpPr>
        <p:spPr>
          <a:xfrm>
            <a:off x="6398174" y="2395695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13fe25611c0_0_8"/>
          <p:cNvSpPr/>
          <p:nvPr/>
        </p:nvSpPr>
        <p:spPr>
          <a:xfrm>
            <a:off x="6392396" y="362412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13fe25611c0_0_8"/>
          <p:cNvSpPr/>
          <p:nvPr/>
        </p:nvSpPr>
        <p:spPr>
          <a:xfrm>
            <a:off x="6400356" y="3922994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13fe25611c0_0_8"/>
          <p:cNvSpPr/>
          <p:nvPr/>
        </p:nvSpPr>
        <p:spPr>
          <a:xfrm>
            <a:off x="6400355" y="5187530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13fe25611c0_0_8"/>
          <p:cNvSpPr/>
          <p:nvPr/>
        </p:nvSpPr>
        <p:spPr>
          <a:xfrm>
            <a:off x="6392395" y="551107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13fe25611c0_0_8"/>
          <p:cNvSpPr/>
          <p:nvPr/>
        </p:nvSpPr>
        <p:spPr>
          <a:xfrm>
            <a:off x="6390715" y="613759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30433" y="5430542"/>
            <a:ext cx="5353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Оформление итогового поста о результатах работы над задачей  в группе студии во «</a:t>
            </a:r>
            <a:r>
              <a:rPr lang="ru-RU" sz="1600" dirty="0" err="1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Вконтакте</a:t>
            </a:r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30434" y="6015317"/>
            <a:ext cx="4852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Загрузка отчета о решении задачи для проверки экспертами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418" y="1005153"/>
            <a:ext cx="34740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работы </a:t>
            </a:r>
            <a:endParaRPr lang="en-US" sz="2800" b="1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течение месяца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2197" y="3092882"/>
            <a:ext cx="4934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Изучение материалов цикла, научно-</a:t>
            </a:r>
          </a:p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технологической или исследовательской задачи, требований к оформлению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99EC58-2A8A-400D-A586-40B354362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6CCB19-ABB0-42F4-B187-3CD081C42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12ADD18-6C9A-45F9-B426-2914C2924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30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fe25611c0_0_8"/>
          <p:cNvSpPr/>
          <p:nvPr/>
        </p:nvSpPr>
        <p:spPr>
          <a:xfrm>
            <a:off x="6397852" y="302841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13fe25611c0_0_8"/>
          <p:cNvSpPr/>
          <p:nvPr/>
        </p:nvSpPr>
        <p:spPr>
          <a:xfrm>
            <a:off x="6397851" y="4541364"/>
            <a:ext cx="29376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13fe25611c0_0_8"/>
          <p:cNvSpPr/>
          <p:nvPr/>
        </p:nvSpPr>
        <p:spPr>
          <a:xfrm>
            <a:off x="6397853" y="1209809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13fe25611c0_0_8"/>
          <p:cNvSpPr/>
          <p:nvPr/>
        </p:nvSpPr>
        <p:spPr>
          <a:xfrm>
            <a:off x="571918" y="262726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13fe25611c0_0_8"/>
          <p:cNvSpPr txBox="1"/>
          <p:nvPr/>
        </p:nvSpPr>
        <p:spPr>
          <a:xfrm>
            <a:off x="1245315" y="2701985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ПЕРВАЯ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6" name="Google Shape;116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331" y="241453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13fe25611c0_0_8"/>
          <p:cNvSpPr txBox="1"/>
          <p:nvPr/>
        </p:nvSpPr>
        <p:spPr>
          <a:xfrm>
            <a:off x="825622" y="4096869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Составление плана работы над задачей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9" name="Google Shape;119;g13fe25611c0_0_8"/>
          <p:cNvSpPr txBox="1"/>
          <p:nvPr/>
        </p:nvSpPr>
        <p:spPr>
          <a:xfrm>
            <a:off x="825622" y="4509563"/>
            <a:ext cx="4553700" cy="108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Определение числа и продолжительности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встреч в студии, в случае необходимости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планирование выездов для консультации </a:t>
            </a:r>
            <a:endParaRPr lang="en-US"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 эксперт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0" name="Google Shape;120;g13fe25611c0_0_8"/>
          <p:cNvSpPr txBox="1"/>
          <p:nvPr/>
        </p:nvSpPr>
        <p:spPr>
          <a:xfrm>
            <a:off x="825622" y="5737473"/>
            <a:ext cx="5007288" cy="26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Рас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пределение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обязанностей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между</a:t>
            </a:r>
            <a:r>
              <a:rPr lang="en-US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участниками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1" name="Google Shape;121;g13fe25611c0_0_8"/>
          <p:cNvSpPr txBox="1"/>
          <p:nvPr/>
        </p:nvSpPr>
        <p:spPr>
          <a:xfrm>
            <a:off x="825621" y="6117105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Участие в онлайн-лекции от лидера компании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2" name="Google Shape;122;g13fe25611c0_0_8"/>
          <p:cNvSpPr txBox="1"/>
          <p:nvPr/>
        </p:nvSpPr>
        <p:spPr>
          <a:xfrm>
            <a:off x="6630434" y="1732018"/>
            <a:ext cx="49308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Обсуждение возникших вопросов с экспертами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компании во время онлайн-консультации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3" name="Google Shape;123;g13fe25611c0_0_8"/>
          <p:cNvSpPr txBox="1"/>
          <p:nvPr/>
        </p:nvSpPr>
        <p:spPr>
          <a:xfrm>
            <a:off x="6630434" y="2391181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Работа над задачей в соответствии с планом 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4" name="Google Shape;124;g13fe25611c0_0_8"/>
          <p:cNvSpPr txBox="1"/>
          <p:nvPr/>
        </p:nvSpPr>
        <p:spPr>
          <a:xfrm>
            <a:off x="6630433" y="3595363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Продолжение работы над задачей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5" name="Google Shape;125;g13fe25611c0_0_8"/>
          <p:cNvSpPr txBox="1"/>
          <p:nvPr/>
        </p:nvSpPr>
        <p:spPr>
          <a:xfrm>
            <a:off x="6630433" y="3911349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Финальная корректировка решения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6" name="Google Shape;126;g13fe25611c0_0_8"/>
          <p:cNvSpPr txBox="1"/>
          <p:nvPr/>
        </p:nvSpPr>
        <p:spPr>
          <a:xfrm>
            <a:off x="6630433" y="5169738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Оформление решения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9" name="Google Shape;129;g13fe25611c0_0_8"/>
          <p:cNvSpPr txBox="1"/>
          <p:nvPr/>
        </p:nvSpPr>
        <p:spPr>
          <a:xfrm>
            <a:off x="6960184" y="1284122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ВТОРАЯ НЕДЕЛЯ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0" name="Google Shape;130;g13fe25611c0_0_8"/>
          <p:cNvSpPr txBox="1"/>
          <p:nvPr/>
        </p:nvSpPr>
        <p:spPr>
          <a:xfrm>
            <a:off x="6960184" y="3101657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ТРЕТЬЯ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3fe25611c0_0_8"/>
          <p:cNvSpPr txBox="1"/>
          <p:nvPr/>
        </p:nvSpPr>
        <p:spPr>
          <a:xfrm>
            <a:off x="6974955" y="4614685"/>
            <a:ext cx="2264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2" name="Google Shape;132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1005153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1826" y="2816358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433358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3fe25611c0_0_8"/>
          <p:cNvSpPr/>
          <p:nvPr/>
        </p:nvSpPr>
        <p:spPr>
          <a:xfrm>
            <a:off x="571918" y="3217273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13fe25611c0_0_8"/>
          <p:cNvSpPr/>
          <p:nvPr/>
        </p:nvSpPr>
        <p:spPr>
          <a:xfrm>
            <a:off x="571918" y="411379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13fe25611c0_0_8"/>
          <p:cNvSpPr/>
          <p:nvPr/>
        </p:nvSpPr>
        <p:spPr>
          <a:xfrm>
            <a:off x="571917" y="453262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13fe25611c0_0_8"/>
          <p:cNvSpPr/>
          <p:nvPr/>
        </p:nvSpPr>
        <p:spPr>
          <a:xfrm>
            <a:off x="571916" y="576604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13fe25611c0_0_8"/>
          <p:cNvSpPr/>
          <p:nvPr/>
        </p:nvSpPr>
        <p:spPr>
          <a:xfrm>
            <a:off x="571916" y="6164719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13fe25611c0_0_8"/>
          <p:cNvSpPr/>
          <p:nvPr/>
        </p:nvSpPr>
        <p:spPr>
          <a:xfrm>
            <a:off x="6395756" y="183308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13fe25611c0_0_8"/>
          <p:cNvSpPr/>
          <p:nvPr/>
        </p:nvSpPr>
        <p:spPr>
          <a:xfrm>
            <a:off x="6398174" y="2395695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13fe25611c0_0_8"/>
          <p:cNvSpPr/>
          <p:nvPr/>
        </p:nvSpPr>
        <p:spPr>
          <a:xfrm>
            <a:off x="6392396" y="362412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13fe25611c0_0_8"/>
          <p:cNvSpPr/>
          <p:nvPr/>
        </p:nvSpPr>
        <p:spPr>
          <a:xfrm>
            <a:off x="6400356" y="3922994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13fe25611c0_0_8"/>
          <p:cNvSpPr/>
          <p:nvPr/>
        </p:nvSpPr>
        <p:spPr>
          <a:xfrm>
            <a:off x="6400355" y="5187530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13fe25611c0_0_8"/>
          <p:cNvSpPr/>
          <p:nvPr/>
        </p:nvSpPr>
        <p:spPr>
          <a:xfrm>
            <a:off x="6392395" y="551107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13fe25611c0_0_8"/>
          <p:cNvSpPr/>
          <p:nvPr/>
        </p:nvSpPr>
        <p:spPr>
          <a:xfrm>
            <a:off x="6390715" y="613759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30433" y="5430542"/>
            <a:ext cx="5353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Оформление итогового поста о результатах работы над задачей  в группе студии во «</a:t>
            </a:r>
            <a:r>
              <a:rPr lang="ru-RU" sz="1600" dirty="0" err="1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Вконтакте</a:t>
            </a:r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30434" y="6015317"/>
            <a:ext cx="4852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Загрузка отчета о решении задачи для проверки экспертами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418" y="1005153"/>
            <a:ext cx="34740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работы </a:t>
            </a:r>
            <a:endParaRPr lang="en-US" sz="2800" b="1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течение месяца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2197" y="3092882"/>
            <a:ext cx="4934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Изучение материалов цикла, научно-</a:t>
            </a:r>
          </a:p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технологической или исследовательской задачи, требований к оформлению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99EC58-2A8A-400D-A586-40B354362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6CCB19-ABB0-42F4-B187-3CD081C42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0652B9B-F1E6-4BEF-902C-E73FFCCD6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38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fe25611c0_0_8"/>
          <p:cNvSpPr/>
          <p:nvPr/>
        </p:nvSpPr>
        <p:spPr>
          <a:xfrm>
            <a:off x="6397852" y="302841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13fe25611c0_0_8"/>
          <p:cNvSpPr/>
          <p:nvPr/>
        </p:nvSpPr>
        <p:spPr>
          <a:xfrm>
            <a:off x="6397851" y="4541364"/>
            <a:ext cx="29376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13fe25611c0_0_8"/>
          <p:cNvSpPr/>
          <p:nvPr/>
        </p:nvSpPr>
        <p:spPr>
          <a:xfrm>
            <a:off x="6397853" y="1209809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13fe25611c0_0_8"/>
          <p:cNvSpPr/>
          <p:nvPr/>
        </p:nvSpPr>
        <p:spPr>
          <a:xfrm>
            <a:off x="571918" y="262726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13fe25611c0_0_8"/>
          <p:cNvSpPr txBox="1"/>
          <p:nvPr/>
        </p:nvSpPr>
        <p:spPr>
          <a:xfrm>
            <a:off x="1245315" y="2701985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ПЕРВАЯ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6" name="Google Shape;116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331" y="241453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13fe25611c0_0_8"/>
          <p:cNvSpPr txBox="1"/>
          <p:nvPr/>
        </p:nvSpPr>
        <p:spPr>
          <a:xfrm>
            <a:off x="825622" y="4096869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Составление плана работы над задачей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9" name="Google Shape;119;g13fe25611c0_0_8"/>
          <p:cNvSpPr txBox="1"/>
          <p:nvPr/>
        </p:nvSpPr>
        <p:spPr>
          <a:xfrm>
            <a:off x="825622" y="4509563"/>
            <a:ext cx="4553700" cy="108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Определение числа и продолжительности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встреч в студии, в случае необходимости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планирование выездов для консультации </a:t>
            </a:r>
            <a:endParaRPr lang="en-US"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 эксперт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0" name="Google Shape;120;g13fe25611c0_0_8"/>
          <p:cNvSpPr txBox="1"/>
          <p:nvPr/>
        </p:nvSpPr>
        <p:spPr>
          <a:xfrm>
            <a:off x="825622" y="5737473"/>
            <a:ext cx="5007288" cy="26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Рас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пределение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обязанностей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между</a:t>
            </a:r>
            <a:r>
              <a:rPr lang="en-US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участниками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1" name="Google Shape;121;g13fe25611c0_0_8"/>
          <p:cNvSpPr txBox="1"/>
          <p:nvPr/>
        </p:nvSpPr>
        <p:spPr>
          <a:xfrm>
            <a:off x="825621" y="6117105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Участие в онлайн-лекции от лидера компании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2" name="Google Shape;122;g13fe25611c0_0_8"/>
          <p:cNvSpPr txBox="1"/>
          <p:nvPr/>
        </p:nvSpPr>
        <p:spPr>
          <a:xfrm>
            <a:off x="6630434" y="1732018"/>
            <a:ext cx="49308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Обсуждение возникших вопросов с экспертами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компании во время онлайн-консультации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3" name="Google Shape;123;g13fe25611c0_0_8"/>
          <p:cNvSpPr txBox="1"/>
          <p:nvPr/>
        </p:nvSpPr>
        <p:spPr>
          <a:xfrm>
            <a:off x="6630434" y="2391181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Работа над задачей в соответствии с планом 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4" name="Google Shape;124;g13fe25611c0_0_8"/>
          <p:cNvSpPr txBox="1"/>
          <p:nvPr/>
        </p:nvSpPr>
        <p:spPr>
          <a:xfrm>
            <a:off x="6630433" y="3595363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Продолжение работы над задачей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5" name="Google Shape;125;g13fe25611c0_0_8"/>
          <p:cNvSpPr txBox="1"/>
          <p:nvPr/>
        </p:nvSpPr>
        <p:spPr>
          <a:xfrm>
            <a:off x="6630433" y="3911349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Финальная корректировка решения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6" name="Google Shape;126;g13fe25611c0_0_8"/>
          <p:cNvSpPr txBox="1"/>
          <p:nvPr/>
        </p:nvSpPr>
        <p:spPr>
          <a:xfrm>
            <a:off x="6630433" y="5169738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Оформление решения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9" name="Google Shape;129;g13fe25611c0_0_8"/>
          <p:cNvSpPr txBox="1"/>
          <p:nvPr/>
        </p:nvSpPr>
        <p:spPr>
          <a:xfrm>
            <a:off x="6960184" y="1284122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ВТОРАЯ НЕДЕЛЯ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0" name="Google Shape;130;g13fe25611c0_0_8"/>
          <p:cNvSpPr txBox="1"/>
          <p:nvPr/>
        </p:nvSpPr>
        <p:spPr>
          <a:xfrm>
            <a:off x="6960184" y="3101657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ТРЕТЬЯ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3fe25611c0_0_8"/>
          <p:cNvSpPr txBox="1"/>
          <p:nvPr/>
        </p:nvSpPr>
        <p:spPr>
          <a:xfrm>
            <a:off x="6974955" y="4614685"/>
            <a:ext cx="2264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2" name="Google Shape;132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1005153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1826" y="2816358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433358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3fe25611c0_0_8"/>
          <p:cNvSpPr/>
          <p:nvPr/>
        </p:nvSpPr>
        <p:spPr>
          <a:xfrm>
            <a:off x="571918" y="3217273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13fe25611c0_0_8"/>
          <p:cNvSpPr/>
          <p:nvPr/>
        </p:nvSpPr>
        <p:spPr>
          <a:xfrm>
            <a:off x="571918" y="411379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13fe25611c0_0_8"/>
          <p:cNvSpPr/>
          <p:nvPr/>
        </p:nvSpPr>
        <p:spPr>
          <a:xfrm>
            <a:off x="571917" y="453262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13fe25611c0_0_8"/>
          <p:cNvSpPr/>
          <p:nvPr/>
        </p:nvSpPr>
        <p:spPr>
          <a:xfrm>
            <a:off x="571916" y="576604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13fe25611c0_0_8"/>
          <p:cNvSpPr/>
          <p:nvPr/>
        </p:nvSpPr>
        <p:spPr>
          <a:xfrm>
            <a:off x="571916" y="6164719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13fe25611c0_0_8"/>
          <p:cNvSpPr/>
          <p:nvPr/>
        </p:nvSpPr>
        <p:spPr>
          <a:xfrm>
            <a:off x="6395756" y="183308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13fe25611c0_0_8"/>
          <p:cNvSpPr/>
          <p:nvPr/>
        </p:nvSpPr>
        <p:spPr>
          <a:xfrm>
            <a:off x="6398174" y="2395695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13fe25611c0_0_8"/>
          <p:cNvSpPr/>
          <p:nvPr/>
        </p:nvSpPr>
        <p:spPr>
          <a:xfrm>
            <a:off x="6392396" y="362412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13fe25611c0_0_8"/>
          <p:cNvSpPr/>
          <p:nvPr/>
        </p:nvSpPr>
        <p:spPr>
          <a:xfrm>
            <a:off x="6400356" y="3922994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13fe25611c0_0_8"/>
          <p:cNvSpPr/>
          <p:nvPr/>
        </p:nvSpPr>
        <p:spPr>
          <a:xfrm>
            <a:off x="6400355" y="5187530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13fe25611c0_0_8"/>
          <p:cNvSpPr/>
          <p:nvPr/>
        </p:nvSpPr>
        <p:spPr>
          <a:xfrm>
            <a:off x="6392395" y="551107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13fe25611c0_0_8"/>
          <p:cNvSpPr/>
          <p:nvPr/>
        </p:nvSpPr>
        <p:spPr>
          <a:xfrm>
            <a:off x="6390715" y="613759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30433" y="5430542"/>
            <a:ext cx="5353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Оформление итогового поста о результатах работы над задачей  в группе студии во «</a:t>
            </a:r>
            <a:r>
              <a:rPr lang="ru-RU" sz="1600" dirty="0" err="1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Вконтакте</a:t>
            </a:r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30434" y="6015317"/>
            <a:ext cx="4852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Загрузка отчета о решении задачи для проверки экспертами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418" y="1005153"/>
            <a:ext cx="34740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работы </a:t>
            </a:r>
            <a:endParaRPr lang="en-US" sz="2800" b="1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течение месяца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2197" y="3092882"/>
            <a:ext cx="4934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Изучение материалов цикла, научно-</a:t>
            </a:r>
          </a:p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технологической или исследовательской задачи, требований к оформлению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99EC58-2A8A-400D-A586-40B354362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6CCB19-ABB0-42F4-B187-3CD081C42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0652B9B-F1E6-4BEF-902C-E73FFCCD6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1A2C794-DECD-401C-9EE4-A3043DE65C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5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fe25611c0_0_8"/>
          <p:cNvSpPr/>
          <p:nvPr/>
        </p:nvSpPr>
        <p:spPr>
          <a:xfrm>
            <a:off x="6397852" y="302841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13fe25611c0_0_8"/>
          <p:cNvSpPr/>
          <p:nvPr/>
        </p:nvSpPr>
        <p:spPr>
          <a:xfrm>
            <a:off x="6397851" y="4541364"/>
            <a:ext cx="29376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13fe25611c0_0_8"/>
          <p:cNvSpPr/>
          <p:nvPr/>
        </p:nvSpPr>
        <p:spPr>
          <a:xfrm>
            <a:off x="6397853" y="1209809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13fe25611c0_0_8"/>
          <p:cNvSpPr/>
          <p:nvPr/>
        </p:nvSpPr>
        <p:spPr>
          <a:xfrm>
            <a:off x="571918" y="262726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13fe25611c0_0_8"/>
          <p:cNvSpPr txBox="1"/>
          <p:nvPr/>
        </p:nvSpPr>
        <p:spPr>
          <a:xfrm>
            <a:off x="1245315" y="2701985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ПЕРВАЯ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6" name="Google Shape;116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331" y="241453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13fe25611c0_0_8"/>
          <p:cNvSpPr txBox="1"/>
          <p:nvPr/>
        </p:nvSpPr>
        <p:spPr>
          <a:xfrm>
            <a:off x="825622" y="4096869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Составление плана работы над задачей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9" name="Google Shape;119;g13fe25611c0_0_8"/>
          <p:cNvSpPr txBox="1"/>
          <p:nvPr/>
        </p:nvSpPr>
        <p:spPr>
          <a:xfrm>
            <a:off x="825622" y="4509563"/>
            <a:ext cx="4553700" cy="108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Определение числа и продолжительности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встреч в студии, в случае необходимости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планирование выездов для консультации </a:t>
            </a:r>
            <a:endParaRPr lang="en-US"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 эксперт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0" name="Google Shape;120;g13fe25611c0_0_8"/>
          <p:cNvSpPr txBox="1"/>
          <p:nvPr/>
        </p:nvSpPr>
        <p:spPr>
          <a:xfrm>
            <a:off x="825622" y="5737473"/>
            <a:ext cx="5007288" cy="26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Рас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пределение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обязанностей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между</a:t>
            </a:r>
            <a:r>
              <a:rPr lang="en-US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участниками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1" name="Google Shape;121;g13fe25611c0_0_8"/>
          <p:cNvSpPr txBox="1"/>
          <p:nvPr/>
        </p:nvSpPr>
        <p:spPr>
          <a:xfrm>
            <a:off x="825621" y="6117105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Участие в онлайн-лекции от лидера компании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2" name="Google Shape;122;g13fe25611c0_0_8"/>
          <p:cNvSpPr txBox="1"/>
          <p:nvPr/>
        </p:nvSpPr>
        <p:spPr>
          <a:xfrm>
            <a:off x="6630434" y="1732018"/>
            <a:ext cx="49308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Обсуждение возникших вопросов с экспертами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компании во время онлайн-консультации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3" name="Google Shape;123;g13fe25611c0_0_8"/>
          <p:cNvSpPr txBox="1"/>
          <p:nvPr/>
        </p:nvSpPr>
        <p:spPr>
          <a:xfrm>
            <a:off x="6630434" y="2391181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Работа над задачей в соответствии с планом 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4" name="Google Shape;124;g13fe25611c0_0_8"/>
          <p:cNvSpPr txBox="1"/>
          <p:nvPr/>
        </p:nvSpPr>
        <p:spPr>
          <a:xfrm>
            <a:off x="6630433" y="3595363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Продолжение работы над задачей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5" name="Google Shape;125;g13fe25611c0_0_8"/>
          <p:cNvSpPr txBox="1"/>
          <p:nvPr/>
        </p:nvSpPr>
        <p:spPr>
          <a:xfrm>
            <a:off x="6630433" y="3911349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Финальная корректировка решения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6" name="Google Shape;126;g13fe25611c0_0_8"/>
          <p:cNvSpPr txBox="1"/>
          <p:nvPr/>
        </p:nvSpPr>
        <p:spPr>
          <a:xfrm>
            <a:off x="6630433" y="5169738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Оформление решения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9" name="Google Shape;129;g13fe25611c0_0_8"/>
          <p:cNvSpPr txBox="1"/>
          <p:nvPr/>
        </p:nvSpPr>
        <p:spPr>
          <a:xfrm>
            <a:off x="6960184" y="1284122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ВТОРАЯ НЕДЕЛЯ</a:t>
            </a:r>
            <a:endParaRPr sz="1400" b="1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0" name="Google Shape;130;g13fe25611c0_0_8"/>
          <p:cNvSpPr txBox="1"/>
          <p:nvPr/>
        </p:nvSpPr>
        <p:spPr>
          <a:xfrm>
            <a:off x="6960184" y="3101657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ТРЕТЬЯ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3fe25611c0_0_8"/>
          <p:cNvSpPr txBox="1"/>
          <p:nvPr/>
        </p:nvSpPr>
        <p:spPr>
          <a:xfrm>
            <a:off x="6974955" y="4614685"/>
            <a:ext cx="2264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2" name="Google Shape;132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1005153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1826" y="2816358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433358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3fe25611c0_0_8"/>
          <p:cNvSpPr/>
          <p:nvPr/>
        </p:nvSpPr>
        <p:spPr>
          <a:xfrm>
            <a:off x="571918" y="3217273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13fe25611c0_0_8"/>
          <p:cNvSpPr/>
          <p:nvPr/>
        </p:nvSpPr>
        <p:spPr>
          <a:xfrm>
            <a:off x="571918" y="411379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13fe25611c0_0_8"/>
          <p:cNvSpPr/>
          <p:nvPr/>
        </p:nvSpPr>
        <p:spPr>
          <a:xfrm>
            <a:off x="571917" y="453262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13fe25611c0_0_8"/>
          <p:cNvSpPr/>
          <p:nvPr/>
        </p:nvSpPr>
        <p:spPr>
          <a:xfrm>
            <a:off x="571916" y="576604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13fe25611c0_0_8"/>
          <p:cNvSpPr/>
          <p:nvPr/>
        </p:nvSpPr>
        <p:spPr>
          <a:xfrm>
            <a:off x="571916" y="6164719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13fe25611c0_0_8"/>
          <p:cNvSpPr/>
          <p:nvPr/>
        </p:nvSpPr>
        <p:spPr>
          <a:xfrm>
            <a:off x="6395756" y="183308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13fe25611c0_0_8"/>
          <p:cNvSpPr/>
          <p:nvPr/>
        </p:nvSpPr>
        <p:spPr>
          <a:xfrm>
            <a:off x="6398174" y="2395695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13fe25611c0_0_8"/>
          <p:cNvSpPr/>
          <p:nvPr/>
        </p:nvSpPr>
        <p:spPr>
          <a:xfrm>
            <a:off x="6392396" y="362412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13fe25611c0_0_8"/>
          <p:cNvSpPr/>
          <p:nvPr/>
        </p:nvSpPr>
        <p:spPr>
          <a:xfrm>
            <a:off x="6400356" y="3922994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13fe25611c0_0_8"/>
          <p:cNvSpPr/>
          <p:nvPr/>
        </p:nvSpPr>
        <p:spPr>
          <a:xfrm>
            <a:off x="6400355" y="5187530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13fe25611c0_0_8"/>
          <p:cNvSpPr/>
          <p:nvPr/>
        </p:nvSpPr>
        <p:spPr>
          <a:xfrm>
            <a:off x="6392395" y="551107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13fe25611c0_0_8"/>
          <p:cNvSpPr/>
          <p:nvPr/>
        </p:nvSpPr>
        <p:spPr>
          <a:xfrm>
            <a:off x="6390715" y="613759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30433" y="5430542"/>
            <a:ext cx="5353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Оформление итогового поста о результатах работы над задачей  в группе студии во «</a:t>
            </a:r>
            <a:r>
              <a:rPr lang="ru-RU" sz="1600" dirty="0" err="1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Вконтакте</a:t>
            </a:r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30434" y="6015317"/>
            <a:ext cx="4852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Загрузка отчета о решении задачи для проверки экспертами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418" y="1005153"/>
            <a:ext cx="34740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работы </a:t>
            </a:r>
            <a:endParaRPr lang="en-US" sz="2800" b="1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течение месяца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2197" y="3092882"/>
            <a:ext cx="4934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Изучение материалов цикла, научно-</a:t>
            </a:r>
          </a:p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технологической или исследовательской задачи, требований к оформлению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99EC58-2A8A-400D-A586-40B354362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6CCB19-ABB0-42F4-B187-3CD081C42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0652B9B-F1E6-4BEF-902C-E73FFCCD6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1A2C794-DECD-401C-9EE4-A3043DE65C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6311EF4-2DEE-4F07-A7D0-904CD7D8BD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88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fe25611c0_0_8"/>
          <p:cNvSpPr/>
          <p:nvPr/>
        </p:nvSpPr>
        <p:spPr>
          <a:xfrm>
            <a:off x="6397852" y="302841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13fe25611c0_0_8"/>
          <p:cNvSpPr/>
          <p:nvPr/>
        </p:nvSpPr>
        <p:spPr>
          <a:xfrm>
            <a:off x="6397851" y="4541364"/>
            <a:ext cx="29376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13fe25611c0_0_8"/>
          <p:cNvSpPr/>
          <p:nvPr/>
        </p:nvSpPr>
        <p:spPr>
          <a:xfrm>
            <a:off x="6397853" y="1209809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13fe25611c0_0_8"/>
          <p:cNvSpPr/>
          <p:nvPr/>
        </p:nvSpPr>
        <p:spPr>
          <a:xfrm>
            <a:off x="571918" y="262726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13fe25611c0_0_8"/>
          <p:cNvSpPr txBox="1"/>
          <p:nvPr/>
        </p:nvSpPr>
        <p:spPr>
          <a:xfrm>
            <a:off x="1245315" y="2701985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ПЕРВАЯ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6" name="Google Shape;116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331" y="241453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13fe25611c0_0_8"/>
          <p:cNvSpPr txBox="1"/>
          <p:nvPr/>
        </p:nvSpPr>
        <p:spPr>
          <a:xfrm>
            <a:off x="825622" y="4096869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Составление плана работы над задачей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9" name="Google Shape;119;g13fe25611c0_0_8"/>
          <p:cNvSpPr txBox="1"/>
          <p:nvPr/>
        </p:nvSpPr>
        <p:spPr>
          <a:xfrm>
            <a:off x="825622" y="4509563"/>
            <a:ext cx="4553700" cy="108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Определение числа и продолжительности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встреч в студии, в случае необходимости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планирование выездов для консультации </a:t>
            </a:r>
            <a:endParaRPr lang="en-US"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 эксперт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0" name="Google Shape;120;g13fe25611c0_0_8"/>
          <p:cNvSpPr txBox="1"/>
          <p:nvPr/>
        </p:nvSpPr>
        <p:spPr>
          <a:xfrm>
            <a:off x="825622" y="5737473"/>
            <a:ext cx="5007288" cy="26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Рас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пределение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обязанностей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между</a:t>
            </a:r>
            <a:r>
              <a:rPr lang="en-US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участниками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1" name="Google Shape;121;g13fe25611c0_0_8"/>
          <p:cNvSpPr txBox="1"/>
          <p:nvPr/>
        </p:nvSpPr>
        <p:spPr>
          <a:xfrm>
            <a:off x="825621" y="6117105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Участие в онлайн-лекции от лидера компании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2" name="Google Shape;122;g13fe25611c0_0_8"/>
          <p:cNvSpPr txBox="1"/>
          <p:nvPr/>
        </p:nvSpPr>
        <p:spPr>
          <a:xfrm>
            <a:off x="6630434" y="1732018"/>
            <a:ext cx="49308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Обсуждение возникших вопросов с экспертами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компании во время онлайн-консультации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3" name="Google Shape;123;g13fe25611c0_0_8"/>
          <p:cNvSpPr txBox="1"/>
          <p:nvPr/>
        </p:nvSpPr>
        <p:spPr>
          <a:xfrm>
            <a:off x="6630434" y="2391181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Работа над задачей в соответствии с планом 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4" name="Google Shape;124;g13fe25611c0_0_8"/>
          <p:cNvSpPr txBox="1"/>
          <p:nvPr/>
        </p:nvSpPr>
        <p:spPr>
          <a:xfrm>
            <a:off x="6630433" y="3595363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Продолжение работы над задачей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5" name="Google Shape;125;g13fe25611c0_0_8"/>
          <p:cNvSpPr txBox="1"/>
          <p:nvPr/>
        </p:nvSpPr>
        <p:spPr>
          <a:xfrm>
            <a:off x="6630433" y="3911349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Финальная корректировка решения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6" name="Google Shape;126;g13fe25611c0_0_8"/>
          <p:cNvSpPr txBox="1"/>
          <p:nvPr/>
        </p:nvSpPr>
        <p:spPr>
          <a:xfrm>
            <a:off x="6630433" y="5169738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Оформление решения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9" name="Google Shape;129;g13fe25611c0_0_8"/>
          <p:cNvSpPr txBox="1"/>
          <p:nvPr/>
        </p:nvSpPr>
        <p:spPr>
          <a:xfrm>
            <a:off x="6960184" y="1284122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ВТОРАЯ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0" name="Google Shape;130;g13fe25611c0_0_8"/>
          <p:cNvSpPr txBox="1"/>
          <p:nvPr/>
        </p:nvSpPr>
        <p:spPr>
          <a:xfrm>
            <a:off x="6960184" y="3101657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ТРЕТЬЯ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3fe25611c0_0_8"/>
          <p:cNvSpPr txBox="1"/>
          <p:nvPr/>
        </p:nvSpPr>
        <p:spPr>
          <a:xfrm>
            <a:off x="6974955" y="4614685"/>
            <a:ext cx="2264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2" name="Google Shape;132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1005153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1826" y="2816358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13fe25611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3014" y="433358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3fe25611c0_0_8"/>
          <p:cNvSpPr/>
          <p:nvPr/>
        </p:nvSpPr>
        <p:spPr>
          <a:xfrm>
            <a:off x="571918" y="3217273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13fe25611c0_0_8"/>
          <p:cNvSpPr/>
          <p:nvPr/>
        </p:nvSpPr>
        <p:spPr>
          <a:xfrm>
            <a:off x="571918" y="411379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13fe25611c0_0_8"/>
          <p:cNvSpPr/>
          <p:nvPr/>
        </p:nvSpPr>
        <p:spPr>
          <a:xfrm>
            <a:off x="571917" y="453262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13fe25611c0_0_8"/>
          <p:cNvSpPr/>
          <p:nvPr/>
        </p:nvSpPr>
        <p:spPr>
          <a:xfrm>
            <a:off x="571916" y="576604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13fe25611c0_0_8"/>
          <p:cNvSpPr/>
          <p:nvPr/>
        </p:nvSpPr>
        <p:spPr>
          <a:xfrm>
            <a:off x="571916" y="6164719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13fe25611c0_0_8"/>
          <p:cNvSpPr/>
          <p:nvPr/>
        </p:nvSpPr>
        <p:spPr>
          <a:xfrm>
            <a:off x="6395756" y="183308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13fe25611c0_0_8"/>
          <p:cNvSpPr/>
          <p:nvPr/>
        </p:nvSpPr>
        <p:spPr>
          <a:xfrm>
            <a:off x="6398174" y="2395695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13fe25611c0_0_8"/>
          <p:cNvSpPr/>
          <p:nvPr/>
        </p:nvSpPr>
        <p:spPr>
          <a:xfrm>
            <a:off x="6392396" y="362412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13fe25611c0_0_8"/>
          <p:cNvSpPr/>
          <p:nvPr/>
        </p:nvSpPr>
        <p:spPr>
          <a:xfrm>
            <a:off x="6400356" y="3922994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13fe25611c0_0_8"/>
          <p:cNvSpPr/>
          <p:nvPr/>
        </p:nvSpPr>
        <p:spPr>
          <a:xfrm>
            <a:off x="6400355" y="5187530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13fe25611c0_0_8"/>
          <p:cNvSpPr/>
          <p:nvPr/>
        </p:nvSpPr>
        <p:spPr>
          <a:xfrm>
            <a:off x="6392395" y="551107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13fe25611c0_0_8"/>
          <p:cNvSpPr/>
          <p:nvPr/>
        </p:nvSpPr>
        <p:spPr>
          <a:xfrm>
            <a:off x="6390715" y="613759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30433" y="5430542"/>
            <a:ext cx="5353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Оформление итогового поста о результатах работы над задачей  в группе студии во «</a:t>
            </a:r>
            <a:r>
              <a:rPr lang="ru-RU" sz="1600" dirty="0" err="1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Вконтакте</a:t>
            </a:r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30434" y="6015317"/>
            <a:ext cx="4852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Загрузка отчета о решении задачи для проверки экспертами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418" y="1005153"/>
            <a:ext cx="34740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работы </a:t>
            </a:r>
            <a:endParaRPr lang="en-US" sz="2800" b="1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течение месяца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2197" y="3092882"/>
            <a:ext cx="4934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Изучение материалов цикла, научно-</a:t>
            </a:r>
          </a:p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технологической или исследовательской задачи, требований к оформлению</a:t>
            </a:r>
          </a:p>
        </p:txBody>
      </p:sp>
      <p:pic>
        <p:nvPicPr>
          <p:cNvPr id="6146" name="Picture 2" descr="C:\Users\Настя\Desktop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9" y="62921"/>
            <a:ext cx="12115933" cy="68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F486181-6973-43E6-9EA1-D90BBA81F5C5}"/>
              </a:ext>
            </a:extLst>
          </p:cNvPr>
          <p:cNvSpPr/>
          <p:nvPr/>
        </p:nvSpPr>
        <p:spPr bwMode="auto">
          <a:xfrm>
            <a:off x="228759" y="1986061"/>
            <a:ext cx="3295165" cy="153721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XO Oriel" panose="020B060403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4AA47A-11A0-4CED-A634-9EA559AA9D96}"/>
              </a:ext>
            </a:extLst>
          </p:cNvPr>
          <p:cNvSpPr txBox="1"/>
          <p:nvPr/>
        </p:nvSpPr>
        <p:spPr>
          <a:xfrm>
            <a:off x="335360" y="1560827"/>
            <a:ext cx="3939908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Региональный координатор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9EA10F6-B6A9-4F7A-AE48-84BADB844EE8}"/>
              </a:ext>
            </a:extLst>
          </p:cNvPr>
          <p:cNvSpPr txBox="1"/>
          <p:nvPr/>
        </p:nvSpPr>
        <p:spPr>
          <a:xfrm>
            <a:off x="335360" y="2017795"/>
            <a:ext cx="3939908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Ильина Анастасия Юрьевна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525028C-E441-4FD4-94D4-79D0B378C3D8}"/>
              </a:ext>
            </a:extLst>
          </p:cNvPr>
          <p:cNvSpPr txBox="1"/>
          <p:nvPr/>
        </p:nvSpPr>
        <p:spPr>
          <a:xfrm>
            <a:off x="335360" y="2456365"/>
            <a:ext cx="3939908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nas12-91@mail.ru</a:t>
            </a:r>
            <a:endParaRPr lang="ru-RU" sz="2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A306F37-EC63-4CDA-9170-4D6FD3975FAE}"/>
              </a:ext>
            </a:extLst>
          </p:cNvPr>
          <p:cNvSpPr txBox="1"/>
          <p:nvPr/>
        </p:nvSpPr>
        <p:spPr>
          <a:xfrm>
            <a:off x="335360" y="2848102"/>
            <a:ext cx="3939908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8-952-000-6790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05873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I:\талант 2021-2022\талант 2021-2022\Брендбук и дизайн проект\банер\банер 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4701"/>
            <a:ext cx="9629656" cy="680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479376" y="2204864"/>
            <a:ext cx="3672408" cy="13681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XO Oriel" panose="020B060403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551385" y="3356992"/>
            <a:ext cx="4824536" cy="1730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XO Oriel" panose="020B060403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719736" y="2148890"/>
            <a:ext cx="2736304" cy="4692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XO Oriel" panose="020B060403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418747" y="2420888"/>
            <a:ext cx="2029181" cy="26642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XO Oriel" panose="020B060403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B833DD-4015-4396-B697-4176DBBE9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423" y="2372151"/>
            <a:ext cx="4736505" cy="3098804"/>
          </a:xfrm>
        </p:spPr>
        <p:txBody>
          <a:bodyPr/>
          <a:lstStyle/>
          <a:p>
            <a:r>
              <a:rPr lang="ru-RU" sz="2400" dirty="0"/>
              <a:t>Наши контакты: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Ильина Анастасия Юрьевна, 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педагог-организатор,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89520006790,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nas12-91@mail.ru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xmlns="" id="{FB85BABD-CDDC-42E1-A512-FA9023CE477E}"/>
              </a:ext>
            </a:extLst>
          </p:cNvPr>
          <p:cNvGrpSpPr>
            <a:grpSpLocks/>
          </p:cNvGrpSpPr>
          <p:nvPr/>
        </p:nvGrpSpPr>
        <p:grpSpPr bwMode="auto">
          <a:xfrm>
            <a:off x="8142288" y="2003425"/>
            <a:ext cx="3735387" cy="2566988"/>
            <a:chOff x="5129" y="1262"/>
            <a:chExt cx="2353" cy="1617"/>
          </a:xfrm>
        </p:grpSpPr>
        <p:sp>
          <p:nvSpPr>
            <p:cNvPr id="14338" name="Rectangle 2">
              <a:extLst>
                <a:ext uri="{FF2B5EF4-FFF2-40B4-BE49-F238E27FC236}">
                  <a16:creationId xmlns:a16="http://schemas.microsoft.com/office/drawing/2014/main" xmlns="" id="{B74CAD08-9787-4AE9-AE58-99BF85611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9" y="1262"/>
              <a:ext cx="2353" cy="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музыкально-исполнительское искусство (народные инструменты, фортепиано)</a:t>
              </a:r>
            </a:p>
          </p:txBody>
        </p:sp>
        <p:sp>
          <p:nvSpPr>
            <p:cNvPr id="14339" name="Rectangle 3">
              <a:extLst>
                <a:ext uri="{FF2B5EF4-FFF2-40B4-BE49-F238E27FC236}">
                  <a16:creationId xmlns:a16="http://schemas.microsoft.com/office/drawing/2014/main" xmlns="" id="{FC641E16-298B-4D5C-881F-5CB31CF85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7" y="1857"/>
              <a:ext cx="2327" cy="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живопись, изобразительное искусство</a:t>
              </a:r>
            </a:p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 err="1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медиатехнологии</a:t>
              </a:r>
              <a:r>
                <a:rPr lang="ru-RU" altLang="ru-RU" dirty="0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 (журналистика)</a:t>
              </a:r>
            </a:p>
          </p:txBody>
        </p:sp>
        <p:sp>
          <p:nvSpPr>
            <p:cNvPr id="14340" name="Rectangle 4">
              <a:extLst>
                <a:ext uri="{FF2B5EF4-FFF2-40B4-BE49-F238E27FC236}">
                  <a16:creationId xmlns:a16="http://schemas.microsoft.com/office/drawing/2014/main" xmlns="" id="{3AB09487-82E7-4A99-BFF2-9F2B97D43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" y="2651"/>
              <a:ext cx="1855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театр</a:t>
              </a:r>
            </a:p>
          </p:txBody>
        </p:sp>
      </p:grpSp>
      <p:sp>
        <p:nvSpPr>
          <p:cNvPr id="14341" name="AutoShape 5">
            <a:extLst>
              <a:ext uri="{FF2B5EF4-FFF2-40B4-BE49-F238E27FC236}">
                <a16:creationId xmlns:a16="http://schemas.microsoft.com/office/drawing/2014/main" xmlns="" id="{B790E78C-326C-47F4-A8A4-06C98DFCD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0975" y="1525588"/>
            <a:ext cx="2006600" cy="485775"/>
          </a:xfrm>
          <a:custGeom>
            <a:avLst/>
            <a:gdLst>
              <a:gd name="G0" fmla="+- 0 0 16667"/>
              <a:gd name="G1" fmla="+- 32767 0 16667"/>
              <a:gd name="G2" fmla="?: G1 16667 32767"/>
              <a:gd name="G3" fmla="?: G0 0 G1"/>
              <a:gd name="G4" fmla="min 5574 1351"/>
              <a:gd name="G5" fmla="*/ G4 G3 1"/>
              <a:gd name="G6" fmla="*/ G5 1 32767"/>
              <a:gd name="G7" fmla="+- 5574 0 G6"/>
              <a:gd name="G8" fmla="+- 1351 0 G6"/>
              <a:gd name="G9" fmla="*/ G6 29289 1"/>
              <a:gd name="G10" fmla="*/ G9 1 32767"/>
              <a:gd name="G11" fmla="+- 5574 0 G10"/>
              <a:gd name="G12" fmla="+- 1351 0 G10"/>
              <a:gd name="G13" fmla="*/ 5574 1 2"/>
              <a:gd name="G14" fmla="*/ 1351 1 2"/>
              <a:gd name="G15" fmla="+- 1351 0 0"/>
              <a:gd name="G16" fmla="+- 5574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664"/>
                </a:moveTo>
                <a:lnTo>
                  <a:pt x="664" y="664"/>
                </a:lnTo>
                <a:lnTo>
                  <a:pt x="180" y="90"/>
                </a:lnTo>
                <a:lnTo>
                  <a:pt x="4910" y="0"/>
                </a:lnTo>
                <a:lnTo>
                  <a:pt x="664" y="664"/>
                </a:lnTo>
                <a:lnTo>
                  <a:pt x="270" y="90"/>
                </a:lnTo>
                <a:lnTo>
                  <a:pt x="5574" y="687"/>
                </a:lnTo>
                <a:lnTo>
                  <a:pt x="664" y="664"/>
                </a:lnTo>
                <a:close/>
              </a:path>
            </a:pathLst>
          </a:custGeom>
          <a:solidFill>
            <a:srgbClr val="008080"/>
          </a:solidFill>
          <a:ln w="25560" cap="flat">
            <a:solidFill>
              <a:srgbClr val="5878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ИСКУСТВО</a:t>
            </a:r>
          </a:p>
        </p:txBody>
      </p:sp>
      <p:sp>
        <p:nvSpPr>
          <p:cNvPr id="14342" name="AutoShape 6">
            <a:extLst>
              <a:ext uri="{FF2B5EF4-FFF2-40B4-BE49-F238E27FC236}">
                <a16:creationId xmlns:a16="http://schemas.microsoft.com/office/drawing/2014/main" xmlns="" id="{6F9D3E4D-5876-48B2-8EEB-90B633EFF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038" y="1525588"/>
            <a:ext cx="1733550" cy="485775"/>
          </a:xfrm>
          <a:custGeom>
            <a:avLst/>
            <a:gdLst>
              <a:gd name="G0" fmla="+- 0 0 16667"/>
              <a:gd name="G1" fmla="+- 32767 0 16667"/>
              <a:gd name="G2" fmla="?: G1 16667 32767"/>
              <a:gd name="G3" fmla="?: G0 0 G1"/>
              <a:gd name="G4" fmla="min 4817 1351"/>
              <a:gd name="G5" fmla="*/ G4 G3 1"/>
              <a:gd name="G6" fmla="*/ G5 1 32767"/>
              <a:gd name="G7" fmla="+- 4817 0 G6"/>
              <a:gd name="G8" fmla="+- 1351 0 G6"/>
              <a:gd name="G9" fmla="*/ G6 29289 1"/>
              <a:gd name="G10" fmla="*/ G9 1 32767"/>
              <a:gd name="G11" fmla="+- 4817 0 G10"/>
              <a:gd name="G12" fmla="+- 1351 0 G10"/>
              <a:gd name="G13" fmla="*/ 4817 1 2"/>
              <a:gd name="G14" fmla="*/ 1351 1 2"/>
              <a:gd name="G15" fmla="+- 1351 0 0"/>
              <a:gd name="G16" fmla="+- 4817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664"/>
                </a:moveTo>
                <a:lnTo>
                  <a:pt x="664" y="664"/>
                </a:lnTo>
                <a:lnTo>
                  <a:pt x="180" y="90"/>
                </a:lnTo>
                <a:lnTo>
                  <a:pt x="4153" y="0"/>
                </a:lnTo>
                <a:lnTo>
                  <a:pt x="664" y="664"/>
                </a:lnTo>
                <a:lnTo>
                  <a:pt x="270" y="90"/>
                </a:lnTo>
                <a:lnTo>
                  <a:pt x="4817" y="687"/>
                </a:lnTo>
                <a:lnTo>
                  <a:pt x="664" y="664"/>
                </a:lnTo>
                <a:close/>
              </a:path>
            </a:pathLst>
          </a:custGeom>
          <a:solidFill>
            <a:srgbClr val="008080"/>
          </a:solidFill>
          <a:ln w="25560" cap="flat">
            <a:solidFill>
              <a:srgbClr val="97AB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ru-RU" sz="3200" b="1" dirty="0">
                <a:solidFill>
                  <a:srgbClr val="FFFFFF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СПОРТ</a:t>
            </a:r>
          </a:p>
        </p:txBody>
      </p:sp>
      <p:sp>
        <p:nvSpPr>
          <p:cNvPr id="14343" name="AutoShape 7">
            <a:extLst>
              <a:ext uri="{FF2B5EF4-FFF2-40B4-BE49-F238E27FC236}">
                <a16:creationId xmlns:a16="http://schemas.microsoft.com/office/drawing/2014/main" xmlns="" id="{F8329318-F1B0-46BE-B0E1-DC6AA3D2C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788" y="1525588"/>
            <a:ext cx="1733550" cy="485775"/>
          </a:xfrm>
          <a:custGeom>
            <a:avLst/>
            <a:gdLst>
              <a:gd name="G0" fmla="+- 0 0 16667"/>
              <a:gd name="G1" fmla="+- 32767 0 16667"/>
              <a:gd name="G2" fmla="?: G1 16667 32767"/>
              <a:gd name="G3" fmla="?: G0 0 G1"/>
              <a:gd name="G4" fmla="min 4817 1351"/>
              <a:gd name="G5" fmla="*/ G4 G3 1"/>
              <a:gd name="G6" fmla="*/ G5 1 32767"/>
              <a:gd name="G7" fmla="+- 4817 0 G6"/>
              <a:gd name="G8" fmla="+- 1351 0 G6"/>
              <a:gd name="G9" fmla="*/ G6 29289 1"/>
              <a:gd name="G10" fmla="*/ G9 1 32767"/>
              <a:gd name="G11" fmla="+- 4817 0 G10"/>
              <a:gd name="G12" fmla="+- 1351 0 G10"/>
              <a:gd name="G13" fmla="*/ 4817 1 2"/>
              <a:gd name="G14" fmla="*/ 1351 1 2"/>
              <a:gd name="G15" fmla="+- 1351 0 0"/>
              <a:gd name="G16" fmla="+- 4817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664"/>
                </a:moveTo>
                <a:lnTo>
                  <a:pt x="664" y="664"/>
                </a:lnTo>
                <a:lnTo>
                  <a:pt x="180" y="90"/>
                </a:lnTo>
                <a:lnTo>
                  <a:pt x="4153" y="0"/>
                </a:lnTo>
                <a:lnTo>
                  <a:pt x="664" y="664"/>
                </a:lnTo>
                <a:lnTo>
                  <a:pt x="270" y="90"/>
                </a:lnTo>
                <a:lnTo>
                  <a:pt x="4817" y="687"/>
                </a:lnTo>
                <a:lnTo>
                  <a:pt x="664" y="664"/>
                </a:lnTo>
                <a:close/>
              </a:path>
            </a:pathLst>
          </a:custGeom>
          <a:solidFill>
            <a:srgbClr val="008080"/>
          </a:solidFill>
          <a:ln w="25560" cap="flat">
            <a:solidFill>
              <a:srgbClr val="C5D0E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ru-RU" b="1">
                <a:solidFill>
                  <a:srgbClr val="FFFFFF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НАУКА</a:t>
            </a: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xmlns="" id="{5B31FC66-8170-4A2F-9B21-8EE1AD1A8242}"/>
              </a:ext>
            </a:extLst>
          </p:cNvPr>
          <p:cNvGrpSpPr>
            <a:grpSpLocks/>
          </p:cNvGrpSpPr>
          <p:nvPr/>
        </p:nvGrpSpPr>
        <p:grpSpPr bwMode="auto">
          <a:xfrm>
            <a:off x="727075" y="1936750"/>
            <a:ext cx="4343400" cy="3429000"/>
            <a:chOff x="458" y="1220"/>
            <a:chExt cx="2736" cy="2160"/>
          </a:xfrm>
        </p:grpSpPr>
        <p:sp>
          <p:nvSpPr>
            <p:cNvPr id="14345" name="Line 9">
              <a:extLst>
                <a:ext uri="{FF2B5EF4-FFF2-40B4-BE49-F238E27FC236}">
                  <a16:creationId xmlns:a16="http://schemas.microsoft.com/office/drawing/2014/main" xmlns="" id="{33F77B08-A8C0-4D79-AB29-B1204C0424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" y="1220"/>
              <a:ext cx="8" cy="2160"/>
            </a:xfrm>
            <a:prstGeom prst="line">
              <a:avLst/>
            </a:prstGeom>
            <a:noFill/>
            <a:ln w="28440" cap="rnd">
              <a:solidFill>
                <a:srgbClr val="C5D0E5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6" name="Rectangle 10">
              <a:extLst>
                <a:ext uri="{FF2B5EF4-FFF2-40B4-BE49-F238E27FC236}">
                  <a16:creationId xmlns:a16="http://schemas.microsoft.com/office/drawing/2014/main" xmlns="" id="{A69489BD-44FD-47BB-AB1E-BB03DB6C5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" y="1317"/>
              <a:ext cx="2100" cy="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342900" indent="-34131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математика</a:t>
              </a:r>
            </a:p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физика</a:t>
              </a:r>
            </a:p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астрономия</a:t>
              </a:r>
            </a:p>
          </p:txBody>
        </p:sp>
        <p:sp>
          <p:nvSpPr>
            <p:cNvPr id="14347" name="Rectangle 11">
              <a:extLst>
                <a:ext uri="{FF2B5EF4-FFF2-40B4-BE49-F238E27FC236}">
                  <a16:creationId xmlns:a16="http://schemas.microsoft.com/office/drawing/2014/main" xmlns="" id="{A8A74037-2EBF-4CBB-AF56-8B6FCAE47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2226"/>
              <a:ext cx="1439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342900" indent="-34131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химия</a:t>
              </a:r>
            </a:p>
          </p:txBody>
        </p:sp>
        <p:sp>
          <p:nvSpPr>
            <p:cNvPr id="14348" name="Rectangle 12">
              <a:extLst>
                <a:ext uri="{FF2B5EF4-FFF2-40B4-BE49-F238E27FC236}">
                  <a16:creationId xmlns:a16="http://schemas.microsoft.com/office/drawing/2014/main" xmlns="" id="{70FC6D0C-0372-497E-A8AA-A97260DC0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" y="1841"/>
              <a:ext cx="1632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342900" indent="-34131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биология</a:t>
              </a:r>
            </a:p>
          </p:txBody>
        </p:sp>
        <p:sp>
          <p:nvSpPr>
            <p:cNvPr id="14349" name="Rectangle 13">
              <a:extLst>
                <a:ext uri="{FF2B5EF4-FFF2-40B4-BE49-F238E27FC236}">
                  <a16:creationId xmlns:a16="http://schemas.microsoft.com/office/drawing/2014/main" xmlns="" id="{6732B6F5-6AC8-4614-A6AD-15471A9C3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" y="2022"/>
              <a:ext cx="1537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342900" indent="-34131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экология</a:t>
              </a:r>
            </a:p>
          </p:txBody>
        </p:sp>
        <p:sp>
          <p:nvSpPr>
            <p:cNvPr id="14350" name="Rectangle 14">
              <a:extLst>
                <a:ext uri="{FF2B5EF4-FFF2-40B4-BE49-F238E27FC236}">
                  <a16:creationId xmlns:a16="http://schemas.microsoft.com/office/drawing/2014/main" xmlns="" id="{F4F8CB84-D5F5-4B77-AFF4-C71855FFA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2148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1" name="Rectangle 15">
              <a:extLst>
                <a:ext uri="{FF2B5EF4-FFF2-40B4-BE49-F238E27FC236}">
                  <a16:creationId xmlns:a16="http://schemas.microsoft.com/office/drawing/2014/main" xmlns="" id="{6F84ED39-5268-4037-B14D-F22C77D8D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" y="2435"/>
              <a:ext cx="1916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342900" indent="-34131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информатика</a:t>
              </a:r>
            </a:p>
          </p:txBody>
        </p:sp>
        <p:sp>
          <p:nvSpPr>
            <p:cNvPr id="14352" name="Rectangle 16">
              <a:extLst>
                <a:ext uri="{FF2B5EF4-FFF2-40B4-BE49-F238E27FC236}">
                  <a16:creationId xmlns:a16="http://schemas.microsoft.com/office/drawing/2014/main" xmlns="" id="{63218E13-7BD8-4253-8170-7E23F0C34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" y="2827"/>
              <a:ext cx="253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3" name="Rectangle 17">
              <a:extLst>
                <a:ext uri="{FF2B5EF4-FFF2-40B4-BE49-F238E27FC236}">
                  <a16:creationId xmlns:a16="http://schemas.microsoft.com/office/drawing/2014/main" xmlns="" id="{B32919A9-A60C-427D-B462-DBA6B1E28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" y="2657"/>
              <a:ext cx="1916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342900" indent="-34131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история</a:t>
              </a:r>
            </a:p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робототехника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xmlns="" id="{EF7DB0DB-1EC0-4A49-BF33-4C94A6158FFD}"/>
              </a:ext>
            </a:extLst>
          </p:cNvPr>
          <p:cNvGrpSpPr>
            <a:grpSpLocks/>
          </p:cNvGrpSpPr>
          <p:nvPr/>
        </p:nvGrpSpPr>
        <p:grpSpPr bwMode="auto">
          <a:xfrm>
            <a:off x="8997950" y="3487738"/>
            <a:ext cx="3316288" cy="3770312"/>
            <a:chOff x="5668" y="2197"/>
            <a:chExt cx="2089" cy="2375"/>
          </a:xfrm>
        </p:grpSpPr>
        <p:sp>
          <p:nvSpPr>
            <p:cNvPr id="14355" name="AutoShape 19">
              <a:extLst>
                <a:ext uri="{FF2B5EF4-FFF2-40B4-BE49-F238E27FC236}">
                  <a16:creationId xmlns:a16="http://schemas.microsoft.com/office/drawing/2014/main" xmlns="" id="{BD0A0BF0-1DC2-4D24-B23C-F4922F5CEE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7386" y="3718"/>
              <a:ext cx="54" cy="54"/>
            </a:xfrm>
            <a:custGeom>
              <a:avLst/>
              <a:gdLst>
                <a:gd name="G0" fmla="*/ 243 1 2"/>
                <a:gd name="G1" fmla="*/ 1 48365 11520"/>
                <a:gd name="G2" fmla="*/ G1 32767 1"/>
                <a:gd name="G3" fmla="*/ G2 1 32767"/>
                <a:gd name="G4" fmla="cos G0 G3"/>
                <a:gd name="G5" fmla="*/ 242 1 2"/>
                <a:gd name="G6" fmla="*/ 1 48365 11520"/>
                <a:gd name="G7" fmla="*/ G6 32767 1"/>
                <a:gd name="G8" fmla="*/ G7 1 32767"/>
                <a:gd name="G9" fmla="sin G5 G8"/>
                <a:gd name="G10" fmla="*/ 243 1 2"/>
                <a:gd name="G11" fmla="+- G10 0 G4"/>
                <a:gd name="G12" fmla="+- G10 G4 0"/>
                <a:gd name="G13" fmla="+- G12 0 0"/>
                <a:gd name="G14" fmla="*/ 242 1 2"/>
                <a:gd name="G15" fmla="+- G14 0 G9"/>
                <a:gd name="G16" fmla="+- G14 G9 0"/>
                <a:gd name="G17" fmla="+- G16 0 0"/>
                <a:gd name="G18" fmla="+- 242 0 0"/>
                <a:gd name="G19" fmla="+- 243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121"/>
                  </a:moveTo>
                  <a:lnTo>
                    <a:pt x="122" y="121"/>
                  </a:lnTo>
                  <a:lnTo>
                    <a:pt x="180" y="90"/>
                  </a:lnTo>
                  <a:lnTo>
                    <a:pt x="122" y="121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6" name="AutoShape 20">
              <a:extLst>
                <a:ext uri="{FF2B5EF4-FFF2-40B4-BE49-F238E27FC236}">
                  <a16:creationId xmlns:a16="http://schemas.microsoft.com/office/drawing/2014/main" xmlns="" id="{00BB1E3B-B61F-44E4-BA92-862A30F489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7210" y="3305"/>
              <a:ext cx="28" cy="28"/>
            </a:xfrm>
            <a:custGeom>
              <a:avLst/>
              <a:gdLst>
                <a:gd name="G0" fmla="*/ 129 1 2"/>
                <a:gd name="G1" fmla="*/ 1 48365 11520"/>
                <a:gd name="G2" fmla="*/ G1 32767 1"/>
                <a:gd name="G3" fmla="*/ G2 1 32767"/>
                <a:gd name="G4" fmla="cos G0 G3"/>
                <a:gd name="G5" fmla="*/ 129 1 2"/>
                <a:gd name="G6" fmla="*/ 1 48365 11520"/>
                <a:gd name="G7" fmla="*/ G6 32767 1"/>
                <a:gd name="G8" fmla="*/ G7 1 32767"/>
                <a:gd name="G9" fmla="sin G5 G8"/>
                <a:gd name="G10" fmla="*/ 129 1 2"/>
                <a:gd name="G11" fmla="+- G10 0 G4"/>
                <a:gd name="G12" fmla="+- G10 G4 0"/>
                <a:gd name="G13" fmla="+- G12 0 0"/>
                <a:gd name="G14" fmla="*/ 129 1 2"/>
                <a:gd name="G15" fmla="+- G14 0 G9"/>
                <a:gd name="G16" fmla="+- G14 G9 0"/>
                <a:gd name="G17" fmla="+- G16 0 0"/>
                <a:gd name="G18" fmla="+- 129 0 0"/>
                <a:gd name="G19" fmla="+- 129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65"/>
                  </a:moveTo>
                  <a:lnTo>
                    <a:pt x="65" y="65"/>
                  </a:lnTo>
                  <a:lnTo>
                    <a:pt x="180" y="90"/>
                  </a:lnTo>
                  <a:lnTo>
                    <a:pt x="65" y="65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7" name="AutoShape 21">
              <a:extLst>
                <a:ext uri="{FF2B5EF4-FFF2-40B4-BE49-F238E27FC236}">
                  <a16:creationId xmlns:a16="http://schemas.microsoft.com/office/drawing/2014/main" xmlns="" id="{092CA082-FB8A-4590-BF2C-3BFCCE0617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7471" y="4232"/>
              <a:ext cx="28" cy="28"/>
            </a:xfrm>
            <a:custGeom>
              <a:avLst/>
              <a:gdLst>
                <a:gd name="G0" fmla="*/ 129 1 2"/>
                <a:gd name="G1" fmla="*/ 1 48365 11520"/>
                <a:gd name="G2" fmla="*/ G1 32767 1"/>
                <a:gd name="G3" fmla="*/ G2 1 32767"/>
                <a:gd name="G4" fmla="cos G0 G3"/>
                <a:gd name="G5" fmla="*/ 129 1 2"/>
                <a:gd name="G6" fmla="*/ 1 48365 11520"/>
                <a:gd name="G7" fmla="*/ G6 32767 1"/>
                <a:gd name="G8" fmla="*/ G7 1 32767"/>
                <a:gd name="G9" fmla="sin G5 G8"/>
                <a:gd name="G10" fmla="*/ 129 1 2"/>
                <a:gd name="G11" fmla="+- G10 0 G4"/>
                <a:gd name="G12" fmla="+- G10 G4 0"/>
                <a:gd name="G13" fmla="+- G12 0 0"/>
                <a:gd name="G14" fmla="*/ 129 1 2"/>
                <a:gd name="G15" fmla="+- G14 0 G9"/>
                <a:gd name="G16" fmla="+- G14 G9 0"/>
                <a:gd name="G17" fmla="+- G16 0 0"/>
                <a:gd name="G18" fmla="+- 129 0 0"/>
                <a:gd name="G19" fmla="+- 129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65"/>
                  </a:moveTo>
                  <a:lnTo>
                    <a:pt x="65" y="65"/>
                  </a:lnTo>
                  <a:lnTo>
                    <a:pt x="180" y="90"/>
                  </a:lnTo>
                  <a:lnTo>
                    <a:pt x="65" y="65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8" name="AutoShape 22">
              <a:extLst>
                <a:ext uri="{FF2B5EF4-FFF2-40B4-BE49-F238E27FC236}">
                  <a16:creationId xmlns:a16="http://schemas.microsoft.com/office/drawing/2014/main" xmlns="" id="{A1420332-F5A5-4843-B052-AA8FFA0858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7440" y="2198"/>
              <a:ext cx="54" cy="54"/>
            </a:xfrm>
            <a:custGeom>
              <a:avLst/>
              <a:gdLst>
                <a:gd name="G0" fmla="*/ 243 1 2"/>
                <a:gd name="G1" fmla="*/ 1 48365 11520"/>
                <a:gd name="G2" fmla="*/ G1 32767 1"/>
                <a:gd name="G3" fmla="*/ G2 1 32767"/>
                <a:gd name="G4" fmla="cos G0 G3"/>
                <a:gd name="G5" fmla="*/ 242 1 2"/>
                <a:gd name="G6" fmla="*/ 1 48365 11520"/>
                <a:gd name="G7" fmla="*/ G6 32767 1"/>
                <a:gd name="G8" fmla="*/ G7 1 32767"/>
                <a:gd name="G9" fmla="sin G5 G8"/>
                <a:gd name="G10" fmla="*/ 243 1 2"/>
                <a:gd name="G11" fmla="+- G10 0 G4"/>
                <a:gd name="G12" fmla="+- G10 G4 0"/>
                <a:gd name="G13" fmla="+- G12 0 0"/>
                <a:gd name="G14" fmla="*/ 242 1 2"/>
                <a:gd name="G15" fmla="+- G14 0 G9"/>
                <a:gd name="G16" fmla="+- G14 G9 0"/>
                <a:gd name="G17" fmla="+- G16 0 0"/>
                <a:gd name="G18" fmla="+- 242 0 0"/>
                <a:gd name="G19" fmla="+- 243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121"/>
                  </a:moveTo>
                  <a:lnTo>
                    <a:pt x="122" y="121"/>
                  </a:lnTo>
                  <a:lnTo>
                    <a:pt x="180" y="90"/>
                  </a:lnTo>
                  <a:lnTo>
                    <a:pt x="122" y="121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9" name="AutoShape 23">
              <a:extLst>
                <a:ext uri="{FF2B5EF4-FFF2-40B4-BE49-F238E27FC236}">
                  <a16:creationId xmlns:a16="http://schemas.microsoft.com/office/drawing/2014/main" xmlns="" id="{84C25B10-7E59-4119-BF18-7495F8597B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753" y="3879"/>
              <a:ext cx="54" cy="54"/>
            </a:xfrm>
            <a:custGeom>
              <a:avLst/>
              <a:gdLst>
                <a:gd name="G0" fmla="*/ 243 1 2"/>
                <a:gd name="G1" fmla="*/ 1 48365 11520"/>
                <a:gd name="G2" fmla="*/ G1 32767 1"/>
                <a:gd name="G3" fmla="*/ G2 1 32767"/>
                <a:gd name="G4" fmla="cos G0 G3"/>
                <a:gd name="G5" fmla="*/ 242 1 2"/>
                <a:gd name="G6" fmla="*/ 1 48365 11520"/>
                <a:gd name="G7" fmla="*/ G6 32767 1"/>
                <a:gd name="G8" fmla="*/ G7 1 32767"/>
                <a:gd name="G9" fmla="sin G5 G8"/>
                <a:gd name="G10" fmla="*/ 243 1 2"/>
                <a:gd name="G11" fmla="+- G10 0 G4"/>
                <a:gd name="G12" fmla="+- G10 G4 0"/>
                <a:gd name="G13" fmla="+- G12 0 0"/>
                <a:gd name="G14" fmla="*/ 242 1 2"/>
                <a:gd name="G15" fmla="+- G14 0 G9"/>
                <a:gd name="G16" fmla="+- G14 G9 0"/>
                <a:gd name="G17" fmla="+- G16 0 0"/>
                <a:gd name="G18" fmla="+- 242 0 0"/>
                <a:gd name="G19" fmla="+- 243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121"/>
                  </a:moveTo>
                  <a:lnTo>
                    <a:pt x="122" y="121"/>
                  </a:lnTo>
                  <a:lnTo>
                    <a:pt x="180" y="90"/>
                  </a:lnTo>
                  <a:lnTo>
                    <a:pt x="122" y="121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0" name="AutoShape 24">
              <a:extLst>
                <a:ext uri="{FF2B5EF4-FFF2-40B4-BE49-F238E27FC236}">
                  <a16:creationId xmlns:a16="http://schemas.microsoft.com/office/drawing/2014/main" xmlns="" id="{533D1CF1-ECCA-448B-9236-B5D0C69A67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507" y="3685"/>
              <a:ext cx="28" cy="28"/>
            </a:xfrm>
            <a:custGeom>
              <a:avLst/>
              <a:gdLst>
                <a:gd name="G0" fmla="*/ 129 1 2"/>
                <a:gd name="G1" fmla="*/ 1 48365 11520"/>
                <a:gd name="G2" fmla="*/ G1 32767 1"/>
                <a:gd name="G3" fmla="*/ G2 1 32767"/>
                <a:gd name="G4" fmla="cos G0 G3"/>
                <a:gd name="G5" fmla="*/ 129 1 2"/>
                <a:gd name="G6" fmla="*/ 1 48365 11520"/>
                <a:gd name="G7" fmla="*/ G6 32767 1"/>
                <a:gd name="G8" fmla="*/ G7 1 32767"/>
                <a:gd name="G9" fmla="sin G5 G8"/>
                <a:gd name="G10" fmla="*/ 129 1 2"/>
                <a:gd name="G11" fmla="+- G10 0 G4"/>
                <a:gd name="G12" fmla="+- G10 G4 0"/>
                <a:gd name="G13" fmla="+- G12 0 0"/>
                <a:gd name="G14" fmla="*/ 129 1 2"/>
                <a:gd name="G15" fmla="+- G14 0 G9"/>
                <a:gd name="G16" fmla="+- G14 G9 0"/>
                <a:gd name="G17" fmla="+- G16 0 0"/>
                <a:gd name="G18" fmla="+- 129 0 0"/>
                <a:gd name="G19" fmla="+- 129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65"/>
                  </a:moveTo>
                  <a:lnTo>
                    <a:pt x="65" y="65"/>
                  </a:lnTo>
                  <a:lnTo>
                    <a:pt x="180" y="90"/>
                  </a:lnTo>
                  <a:lnTo>
                    <a:pt x="65" y="65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1" name="AutoShape 25">
              <a:extLst>
                <a:ext uri="{FF2B5EF4-FFF2-40B4-BE49-F238E27FC236}">
                  <a16:creationId xmlns:a16="http://schemas.microsoft.com/office/drawing/2014/main" xmlns="" id="{4849AF25-FC8D-44CA-A6BC-A4E81030C2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548" y="4431"/>
              <a:ext cx="54" cy="54"/>
            </a:xfrm>
            <a:custGeom>
              <a:avLst/>
              <a:gdLst>
                <a:gd name="G0" fmla="*/ 243 1 2"/>
                <a:gd name="G1" fmla="*/ 1 48365 11520"/>
                <a:gd name="G2" fmla="*/ G1 32767 1"/>
                <a:gd name="G3" fmla="*/ G2 1 32767"/>
                <a:gd name="G4" fmla="cos G0 G3"/>
                <a:gd name="G5" fmla="*/ 242 1 2"/>
                <a:gd name="G6" fmla="*/ 1 48365 11520"/>
                <a:gd name="G7" fmla="*/ G6 32767 1"/>
                <a:gd name="G8" fmla="*/ G7 1 32767"/>
                <a:gd name="G9" fmla="sin G5 G8"/>
                <a:gd name="G10" fmla="*/ 243 1 2"/>
                <a:gd name="G11" fmla="+- G10 0 G4"/>
                <a:gd name="G12" fmla="+- G10 G4 0"/>
                <a:gd name="G13" fmla="+- G12 0 0"/>
                <a:gd name="G14" fmla="*/ 242 1 2"/>
                <a:gd name="G15" fmla="+- G14 0 G9"/>
                <a:gd name="G16" fmla="+- G14 G9 0"/>
                <a:gd name="G17" fmla="+- G16 0 0"/>
                <a:gd name="G18" fmla="+- 242 0 0"/>
                <a:gd name="G19" fmla="+- 243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121"/>
                  </a:moveTo>
                  <a:lnTo>
                    <a:pt x="122" y="121"/>
                  </a:lnTo>
                  <a:lnTo>
                    <a:pt x="180" y="90"/>
                  </a:lnTo>
                  <a:lnTo>
                    <a:pt x="122" y="121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2" name="AutoShape 26">
              <a:extLst>
                <a:ext uri="{FF2B5EF4-FFF2-40B4-BE49-F238E27FC236}">
                  <a16:creationId xmlns:a16="http://schemas.microsoft.com/office/drawing/2014/main" xmlns="" id="{7D1590B7-51A4-4F2A-BBE5-6E585AC4CD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144" y="4094"/>
              <a:ext cx="54" cy="54"/>
            </a:xfrm>
            <a:custGeom>
              <a:avLst/>
              <a:gdLst>
                <a:gd name="G0" fmla="*/ 243 1 2"/>
                <a:gd name="G1" fmla="*/ 1 48365 11520"/>
                <a:gd name="G2" fmla="*/ G1 32767 1"/>
                <a:gd name="G3" fmla="*/ G2 1 32767"/>
                <a:gd name="G4" fmla="cos G0 G3"/>
                <a:gd name="G5" fmla="*/ 242 1 2"/>
                <a:gd name="G6" fmla="*/ 1 48365 11520"/>
                <a:gd name="G7" fmla="*/ G6 32767 1"/>
                <a:gd name="G8" fmla="*/ G7 1 32767"/>
                <a:gd name="G9" fmla="sin G5 G8"/>
                <a:gd name="G10" fmla="*/ 243 1 2"/>
                <a:gd name="G11" fmla="+- G10 0 G4"/>
                <a:gd name="G12" fmla="+- G10 G4 0"/>
                <a:gd name="G13" fmla="+- G12 0 0"/>
                <a:gd name="G14" fmla="*/ 242 1 2"/>
                <a:gd name="G15" fmla="+- G14 0 G9"/>
                <a:gd name="G16" fmla="+- G14 G9 0"/>
                <a:gd name="G17" fmla="+- G16 0 0"/>
                <a:gd name="G18" fmla="+- 242 0 0"/>
                <a:gd name="G19" fmla="+- 243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121"/>
                  </a:moveTo>
                  <a:lnTo>
                    <a:pt x="122" y="121"/>
                  </a:lnTo>
                  <a:lnTo>
                    <a:pt x="180" y="90"/>
                  </a:lnTo>
                  <a:lnTo>
                    <a:pt x="122" y="121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3" name="AutoShape 27">
              <a:extLst>
                <a:ext uri="{FF2B5EF4-FFF2-40B4-BE49-F238E27FC236}">
                  <a16:creationId xmlns:a16="http://schemas.microsoft.com/office/drawing/2014/main" xmlns="" id="{B77E356A-5C52-4836-8246-9F6AC891A2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5922" y="3885"/>
              <a:ext cx="28" cy="28"/>
            </a:xfrm>
            <a:custGeom>
              <a:avLst/>
              <a:gdLst>
                <a:gd name="G0" fmla="*/ 129 1 2"/>
                <a:gd name="G1" fmla="*/ 1 48365 11520"/>
                <a:gd name="G2" fmla="*/ G1 32767 1"/>
                <a:gd name="G3" fmla="*/ G2 1 32767"/>
                <a:gd name="G4" fmla="cos G0 G3"/>
                <a:gd name="G5" fmla="*/ 129 1 2"/>
                <a:gd name="G6" fmla="*/ 1 48365 11520"/>
                <a:gd name="G7" fmla="*/ G6 32767 1"/>
                <a:gd name="G8" fmla="*/ G7 1 32767"/>
                <a:gd name="G9" fmla="sin G5 G8"/>
                <a:gd name="G10" fmla="*/ 129 1 2"/>
                <a:gd name="G11" fmla="+- G10 0 G4"/>
                <a:gd name="G12" fmla="+- G10 G4 0"/>
                <a:gd name="G13" fmla="+- G12 0 0"/>
                <a:gd name="G14" fmla="*/ 129 1 2"/>
                <a:gd name="G15" fmla="+- G14 0 G9"/>
                <a:gd name="G16" fmla="+- G14 G9 0"/>
                <a:gd name="G17" fmla="+- G16 0 0"/>
                <a:gd name="G18" fmla="+- 129 0 0"/>
                <a:gd name="G19" fmla="+- 129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65"/>
                  </a:moveTo>
                  <a:lnTo>
                    <a:pt x="65" y="65"/>
                  </a:lnTo>
                  <a:lnTo>
                    <a:pt x="180" y="90"/>
                  </a:lnTo>
                  <a:lnTo>
                    <a:pt x="65" y="65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4" name="AutoShape 28">
              <a:extLst>
                <a:ext uri="{FF2B5EF4-FFF2-40B4-BE49-F238E27FC236}">
                  <a16:creationId xmlns:a16="http://schemas.microsoft.com/office/drawing/2014/main" xmlns="" id="{DC09E168-5968-423E-95CA-311DA82620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20000" flipH="1">
              <a:off x="7449" y="2244"/>
              <a:ext cx="226" cy="177"/>
            </a:xfrm>
            <a:custGeom>
              <a:avLst/>
              <a:gdLst>
                <a:gd name="G0" fmla="+- 1001 0 0"/>
                <a:gd name="G1" fmla="+- 78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5" name="AutoShape 29">
              <a:extLst>
                <a:ext uri="{FF2B5EF4-FFF2-40B4-BE49-F238E27FC236}">
                  <a16:creationId xmlns:a16="http://schemas.microsoft.com/office/drawing/2014/main" xmlns="" id="{D8689A91-C15C-453D-95A6-299EACCDF7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20000" flipH="1">
              <a:off x="7367" y="2331"/>
              <a:ext cx="400" cy="177"/>
            </a:xfrm>
            <a:custGeom>
              <a:avLst/>
              <a:gdLst>
                <a:gd name="G0" fmla="+- 1771 0 0"/>
                <a:gd name="G1" fmla="+- 78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6" name="AutoShape 30">
              <a:extLst>
                <a:ext uri="{FF2B5EF4-FFF2-40B4-BE49-F238E27FC236}">
                  <a16:creationId xmlns:a16="http://schemas.microsoft.com/office/drawing/2014/main" xmlns="" id="{64C208E7-9F17-4327-84EE-56C4246D09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685" y="2917"/>
              <a:ext cx="1510" cy="137"/>
            </a:xfrm>
            <a:custGeom>
              <a:avLst/>
              <a:gdLst>
                <a:gd name="G0" fmla="+- 6664 0 0"/>
                <a:gd name="G1" fmla="+- 61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7" name="AutoShape 31">
              <a:extLst>
                <a:ext uri="{FF2B5EF4-FFF2-40B4-BE49-F238E27FC236}">
                  <a16:creationId xmlns:a16="http://schemas.microsoft.com/office/drawing/2014/main" xmlns="" id="{CA34B6E9-0A6E-4F1D-B4B9-8C392D1D54A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223" y="2226"/>
              <a:ext cx="242" cy="1078"/>
            </a:xfrm>
            <a:custGeom>
              <a:avLst/>
              <a:gdLst>
                <a:gd name="G0" fmla="+- 1072 0 0"/>
                <a:gd name="G1" fmla="+- 475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8" name="AutoShape 32">
              <a:extLst>
                <a:ext uri="{FF2B5EF4-FFF2-40B4-BE49-F238E27FC236}">
                  <a16:creationId xmlns:a16="http://schemas.microsoft.com/office/drawing/2014/main" xmlns="" id="{8B75FC7D-C652-40EF-A0C4-CCCC3546D7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303" y="2676"/>
              <a:ext cx="1639" cy="778"/>
            </a:xfrm>
            <a:custGeom>
              <a:avLst/>
              <a:gdLst>
                <a:gd name="G0" fmla="+- 7231 0 0"/>
                <a:gd name="G1" fmla="+- 343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9" name="AutoShape 33">
              <a:extLst>
                <a:ext uri="{FF2B5EF4-FFF2-40B4-BE49-F238E27FC236}">
                  <a16:creationId xmlns:a16="http://schemas.microsoft.com/office/drawing/2014/main" xmlns="" id="{08B216DC-68C2-49E1-A24A-2A917FD87F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234" y="3150"/>
              <a:ext cx="466" cy="158"/>
            </a:xfrm>
            <a:custGeom>
              <a:avLst/>
              <a:gdLst>
                <a:gd name="G0" fmla="+- 2062 0 0"/>
                <a:gd name="G1" fmla="+- 701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0" name="AutoShape 34">
              <a:extLst>
                <a:ext uri="{FF2B5EF4-FFF2-40B4-BE49-F238E27FC236}">
                  <a16:creationId xmlns:a16="http://schemas.microsoft.com/office/drawing/2014/main" xmlns="" id="{7219D0D5-88B3-4137-ADDE-FE5D319FFD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215" y="3312"/>
              <a:ext cx="512" cy="389"/>
            </a:xfrm>
            <a:custGeom>
              <a:avLst/>
              <a:gdLst>
                <a:gd name="G0" fmla="+- 2265 0 0"/>
                <a:gd name="G1" fmla="+- 1721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1" name="AutoShape 35">
              <a:extLst>
                <a:ext uri="{FF2B5EF4-FFF2-40B4-BE49-F238E27FC236}">
                  <a16:creationId xmlns:a16="http://schemas.microsoft.com/office/drawing/2014/main" xmlns="" id="{82702E8E-7755-4DE3-91BC-36A63F5407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702" y="3165"/>
              <a:ext cx="329" cy="696"/>
            </a:xfrm>
            <a:custGeom>
              <a:avLst/>
              <a:gdLst>
                <a:gd name="G0" fmla="+- 1455 0 0"/>
                <a:gd name="G1" fmla="+- 307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2" name="AutoShape 36">
              <a:extLst>
                <a:ext uri="{FF2B5EF4-FFF2-40B4-BE49-F238E27FC236}">
                  <a16:creationId xmlns:a16="http://schemas.microsoft.com/office/drawing/2014/main" xmlns="" id="{91F3362C-E69C-4CC5-BC6B-328C7743D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22" y="3904"/>
              <a:ext cx="651" cy="567"/>
            </a:xfrm>
            <a:custGeom>
              <a:avLst/>
              <a:gdLst>
                <a:gd name="G0" fmla="+- 2875 0 0"/>
                <a:gd name="G1" fmla="+- 250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3" name="AutoShape 37">
              <a:extLst>
                <a:ext uri="{FF2B5EF4-FFF2-40B4-BE49-F238E27FC236}">
                  <a16:creationId xmlns:a16="http://schemas.microsoft.com/office/drawing/2014/main" xmlns="" id="{4B1E3D7D-DA98-4C84-8501-2FBA082E495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668" y="3912"/>
              <a:ext cx="257" cy="660"/>
            </a:xfrm>
            <a:custGeom>
              <a:avLst/>
              <a:gdLst>
                <a:gd name="G0" fmla="+- 1137 0 0"/>
                <a:gd name="G1" fmla="+- 291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4" name="AutoShape 38">
              <a:extLst>
                <a:ext uri="{FF2B5EF4-FFF2-40B4-BE49-F238E27FC236}">
                  <a16:creationId xmlns:a16="http://schemas.microsoft.com/office/drawing/2014/main" xmlns="" id="{0D478899-9D15-47A9-AF55-42E2E7B4EE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600000">
              <a:off x="5938" y="3915"/>
              <a:ext cx="151" cy="580"/>
            </a:xfrm>
            <a:custGeom>
              <a:avLst/>
              <a:gdLst>
                <a:gd name="G0" fmla="+- 670 0 0"/>
                <a:gd name="G1" fmla="+- 256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5" name="AutoShape 39">
              <a:extLst>
                <a:ext uri="{FF2B5EF4-FFF2-40B4-BE49-F238E27FC236}">
                  <a16:creationId xmlns:a16="http://schemas.microsoft.com/office/drawing/2014/main" xmlns="" id="{99C8626A-7B2C-480A-9415-281B3C488F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600000">
              <a:off x="6172" y="4150"/>
              <a:ext cx="18" cy="340"/>
            </a:xfrm>
            <a:custGeom>
              <a:avLst/>
              <a:gdLst>
                <a:gd name="G0" fmla="+- 85 0 0"/>
                <a:gd name="G1" fmla="+- 150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6" name="AutoShape 40">
              <a:extLst>
                <a:ext uri="{FF2B5EF4-FFF2-40B4-BE49-F238E27FC236}">
                  <a16:creationId xmlns:a16="http://schemas.microsoft.com/office/drawing/2014/main" xmlns="" id="{5BB19636-72C5-46FD-A7A2-8ACD1DBA973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89" y="3906"/>
              <a:ext cx="589" cy="194"/>
            </a:xfrm>
            <a:custGeom>
              <a:avLst/>
              <a:gdLst>
                <a:gd name="G0" fmla="+- 2603 0 0"/>
                <a:gd name="G1" fmla="+- 86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7" name="AutoShape 41">
              <a:extLst>
                <a:ext uri="{FF2B5EF4-FFF2-40B4-BE49-F238E27FC236}">
                  <a16:creationId xmlns:a16="http://schemas.microsoft.com/office/drawing/2014/main" xmlns="" id="{092AD252-F83F-4B85-9F9D-88EDAABCC6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522" y="3686"/>
              <a:ext cx="51" cy="744"/>
            </a:xfrm>
            <a:custGeom>
              <a:avLst/>
              <a:gdLst>
                <a:gd name="G0" fmla="+- 229 0 0"/>
                <a:gd name="G1" fmla="+- 3288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8" name="AutoShape 42">
              <a:extLst>
                <a:ext uri="{FF2B5EF4-FFF2-40B4-BE49-F238E27FC236}">
                  <a16:creationId xmlns:a16="http://schemas.microsoft.com/office/drawing/2014/main" xmlns="" id="{3FEBAC2A-D8BD-4E2E-9F8C-1AD7CB029D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20000">
              <a:off x="6406" y="4066"/>
              <a:ext cx="539" cy="234"/>
            </a:xfrm>
            <a:custGeom>
              <a:avLst/>
              <a:gdLst>
                <a:gd name="G0" fmla="+- 2381 0 0"/>
                <a:gd name="G1" fmla="+- 103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9" name="AutoShape 43">
              <a:extLst>
                <a:ext uri="{FF2B5EF4-FFF2-40B4-BE49-F238E27FC236}">
                  <a16:creationId xmlns:a16="http://schemas.microsoft.com/office/drawing/2014/main" xmlns="" id="{DD24200B-733F-4E21-BD20-62AC06604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6575" y="3308"/>
              <a:ext cx="648" cy="1151"/>
            </a:xfrm>
            <a:custGeom>
              <a:avLst/>
              <a:gdLst>
                <a:gd name="G0" fmla="+- 2863 0 0"/>
                <a:gd name="G1" fmla="+- 508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0" name="AutoShape 44">
              <a:extLst>
                <a:ext uri="{FF2B5EF4-FFF2-40B4-BE49-F238E27FC236}">
                  <a16:creationId xmlns:a16="http://schemas.microsoft.com/office/drawing/2014/main" xmlns="" id="{331BFF3F-8351-4249-8B8F-4D9D029EA2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228" y="3318"/>
              <a:ext cx="246" cy="919"/>
            </a:xfrm>
            <a:custGeom>
              <a:avLst/>
              <a:gdLst>
                <a:gd name="G0" fmla="+- 1090 0 0"/>
                <a:gd name="G1" fmla="+- 405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1" name="AutoShape 45">
              <a:extLst>
                <a:ext uri="{FF2B5EF4-FFF2-40B4-BE49-F238E27FC236}">
                  <a16:creationId xmlns:a16="http://schemas.microsoft.com/office/drawing/2014/main" xmlns="" id="{02086DE2-5800-40EA-AAF2-196CBF9465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7395" y="3027"/>
              <a:ext cx="295" cy="739"/>
            </a:xfrm>
            <a:custGeom>
              <a:avLst/>
              <a:gdLst>
                <a:gd name="G0" fmla="+- 1307 0 0"/>
                <a:gd name="G1" fmla="+- 326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2" name="AutoShape 46">
              <a:extLst>
                <a:ext uri="{FF2B5EF4-FFF2-40B4-BE49-F238E27FC236}">
                  <a16:creationId xmlns:a16="http://schemas.microsoft.com/office/drawing/2014/main" xmlns="" id="{BB9150AB-1086-4765-BF55-A528FCFB08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944" y="3992"/>
              <a:ext cx="728" cy="248"/>
            </a:xfrm>
            <a:custGeom>
              <a:avLst/>
              <a:gdLst>
                <a:gd name="G0" fmla="+- 3215 0 0"/>
                <a:gd name="G1" fmla="+- 110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3" name="AutoShape 47">
              <a:extLst>
                <a:ext uri="{FF2B5EF4-FFF2-40B4-BE49-F238E27FC236}">
                  <a16:creationId xmlns:a16="http://schemas.microsoft.com/office/drawing/2014/main" xmlns="" id="{D0EDE158-7070-4C48-873F-0E8C7AA6F8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20000" flipH="1">
              <a:off x="6720" y="3970"/>
              <a:ext cx="551" cy="399"/>
            </a:xfrm>
            <a:custGeom>
              <a:avLst/>
              <a:gdLst>
                <a:gd name="G0" fmla="+- 2435 0 0"/>
                <a:gd name="G1" fmla="+- 176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4" name="AutoShape 48">
              <a:extLst>
                <a:ext uri="{FF2B5EF4-FFF2-40B4-BE49-F238E27FC236}">
                  <a16:creationId xmlns:a16="http://schemas.microsoft.com/office/drawing/2014/main" xmlns="" id="{5634AAB4-1CFB-489F-9803-784293E5BF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6807" y="3748"/>
              <a:ext cx="602" cy="157"/>
            </a:xfrm>
            <a:custGeom>
              <a:avLst/>
              <a:gdLst>
                <a:gd name="G0" fmla="+- 2660 0 0"/>
                <a:gd name="G1" fmla="+- 699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5" name="AutoShape 49">
              <a:extLst>
                <a:ext uri="{FF2B5EF4-FFF2-40B4-BE49-F238E27FC236}">
                  <a16:creationId xmlns:a16="http://schemas.microsoft.com/office/drawing/2014/main" xmlns="" id="{5F92E563-FD6B-49A2-AFBC-1D1D7A2F35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20000">
              <a:off x="7502" y="3517"/>
              <a:ext cx="119" cy="310"/>
            </a:xfrm>
            <a:custGeom>
              <a:avLst/>
              <a:gdLst>
                <a:gd name="G0" fmla="+- 528 0 0"/>
                <a:gd name="G1" fmla="+- 1371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6" name="AutoShape 50">
              <a:extLst>
                <a:ext uri="{FF2B5EF4-FFF2-40B4-BE49-F238E27FC236}">
                  <a16:creationId xmlns:a16="http://schemas.microsoft.com/office/drawing/2014/main" xmlns="" id="{887DBCEC-F83E-4561-BF92-E46663730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5" y="3748"/>
              <a:ext cx="347" cy="42"/>
            </a:xfrm>
            <a:custGeom>
              <a:avLst/>
              <a:gdLst>
                <a:gd name="G0" fmla="+- 1537 0 0"/>
                <a:gd name="G1" fmla="+- 1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7" name="AutoShape 51">
              <a:extLst>
                <a:ext uri="{FF2B5EF4-FFF2-40B4-BE49-F238E27FC236}">
                  <a16:creationId xmlns:a16="http://schemas.microsoft.com/office/drawing/2014/main" xmlns="" id="{1FA9A058-FDFB-416C-9F62-472616A0F2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20000" flipH="1">
              <a:off x="7354" y="3808"/>
              <a:ext cx="463" cy="319"/>
            </a:xfrm>
            <a:custGeom>
              <a:avLst/>
              <a:gdLst>
                <a:gd name="G0" fmla="+- 2048 0 0"/>
                <a:gd name="G1" fmla="+- 141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8" name="AutoShape 52">
              <a:extLst>
                <a:ext uri="{FF2B5EF4-FFF2-40B4-BE49-F238E27FC236}">
                  <a16:creationId xmlns:a16="http://schemas.microsoft.com/office/drawing/2014/main" xmlns="" id="{48A397DD-D9EA-4C40-8B13-698654EDD69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495" y="3753"/>
              <a:ext cx="249" cy="482"/>
            </a:xfrm>
            <a:custGeom>
              <a:avLst/>
              <a:gdLst>
                <a:gd name="G0" fmla="+- 1105 0 0"/>
                <a:gd name="G1" fmla="+- 213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9" name="AutoShape 53">
              <a:extLst>
                <a:ext uri="{FF2B5EF4-FFF2-40B4-BE49-F238E27FC236}">
                  <a16:creationId xmlns:a16="http://schemas.microsoft.com/office/drawing/2014/main" xmlns="" id="{9766E2F5-EDDF-43C6-84A6-68D326426F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6574" y="4250"/>
              <a:ext cx="895" cy="208"/>
            </a:xfrm>
            <a:custGeom>
              <a:avLst/>
              <a:gdLst>
                <a:gd name="G0" fmla="+- 3952 0 0"/>
                <a:gd name="G1" fmla="+- 92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90" name="AutoShape 54">
              <a:extLst>
                <a:ext uri="{FF2B5EF4-FFF2-40B4-BE49-F238E27FC236}">
                  <a16:creationId xmlns:a16="http://schemas.microsoft.com/office/drawing/2014/main" xmlns="" id="{49774A13-9D0F-4B43-90FB-E22BF9DB5B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7278" y="4260"/>
              <a:ext cx="197" cy="184"/>
            </a:xfrm>
            <a:custGeom>
              <a:avLst/>
              <a:gdLst>
                <a:gd name="G0" fmla="+- 875 0 0"/>
                <a:gd name="G1" fmla="+- 81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91" name="AutoShape 55">
              <a:extLst>
                <a:ext uri="{FF2B5EF4-FFF2-40B4-BE49-F238E27FC236}">
                  <a16:creationId xmlns:a16="http://schemas.microsoft.com/office/drawing/2014/main" xmlns="" id="{9ECA5038-B473-4A5F-9AC3-596338AE2E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7448" y="4260"/>
              <a:ext cx="28" cy="160"/>
            </a:xfrm>
            <a:custGeom>
              <a:avLst/>
              <a:gdLst>
                <a:gd name="G0" fmla="+- 131 0 0"/>
                <a:gd name="G1" fmla="+- 71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392" name="Rectangle 56">
            <a:extLst>
              <a:ext uri="{FF2B5EF4-FFF2-40B4-BE49-F238E27FC236}">
                <a16:creationId xmlns:a16="http://schemas.microsoft.com/office/drawing/2014/main" xmlns="" id="{8304C152-6689-496B-9BA4-A9BEE4D32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168275"/>
            <a:ext cx="9891712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ru-RU" sz="4400" b="1" dirty="0">
                <a:solidFill>
                  <a:srgbClr val="203864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Спектр реализуемых программ</a:t>
            </a:r>
          </a:p>
        </p:txBody>
      </p:sp>
      <p:grpSp>
        <p:nvGrpSpPr>
          <p:cNvPr id="9" name="Group 57">
            <a:extLst>
              <a:ext uri="{FF2B5EF4-FFF2-40B4-BE49-F238E27FC236}">
                <a16:creationId xmlns:a16="http://schemas.microsoft.com/office/drawing/2014/main" xmlns="" id="{9D2EE90F-852C-4301-BDEA-8BBADD79313E}"/>
              </a:ext>
            </a:extLst>
          </p:cNvPr>
          <p:cNvGrpSpPr>
            <a:grpSpLocks/>
          </p:cNvGrpSpPr>
          <p:nvPr/>
        </p:nvGrpSpPr>
        <p:grpSpPr bwMode="auto">
          <a:xfrm>
            <a:off x="4884738" y="2062163"/>
            <a:ext cx="3213100" cy="2616200"/>
            <a:chOff x="3077" y="1299"/>
            <a:chExt cx="2024" cy="1648"/>
          </a:xfrm>
        </p:grpSpPr>
        <p:sp>
          <p:nvSpPr>
            <p:cNvPr id="14394" name="Rectangle 58">
              <a:extLst>
                <a:ext uri="{FF2B5EF4-FFF2-40B4-BE49-F238E27FC236}">
                  <a16:creationId xmlns:a16="http://schemas.microsoft.com/office/drawing/2014/main" xmlns="" id="{7BA974B6-D809-45D6-B215-2C46F1EAA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" y="1299"/>
              <a:ext cx="1915" cy="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спортивный туризм, ориентирование</a:t>
              </a:r>
            </a:p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бокс, баскетбол</a:t>
              </a:r>
            </a:p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легкая атлетика</a:t>
              </a:r>
            </a:p>
          </p:txBody>
        </p:sp>
        <p:sp>
          <p:nvSpPr>
            <p:cNvPr id="14395" name="Rectangle 59">
              <a:extLst>
                <a:ext uri="{FF2B5EF4-FFF2-40B4-BE49-F238E27FC236}">
                  <a16:creationId xmlns:a16="http://schemas.microsoft.com/office/drawing/2014/main" xmlns="" id="{4A664C31-D06E-4A48-B1BE-60BD38AB4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" y="1992"/>
              <a:ext cx="1573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шахматы, го</a:t>
              </a:r>
            </a:p>
          </p:txBody>
        </p:sp>
        <p:sp>
          <p:nvSpPr>
            <p:cNvPr id="14396" name="Rectangle 60">
              <a:extLst>
                <a:ext uri="{FF2B5EF4-FFF2-40B4-BE49-F238E27FC236}">
                  <a16:creationId xmlns:a16="http://schemas.microsoft.com/office/drawing/2014/main" xmlns="" id="{00CD7AAF-6A6B-45BC-BB4D-DACB0C181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" y="2150"/>
              <a:ext cx="1660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футбол, волейбол</a:t>
              </a:r>
            </a:p>
          </p:txBody>
        </p:sp>
        <p:sp>
          <p:nvSpPr>
            <p:cNvPr id="14397" name="Rectangle 61">
              <a:extLst>
                <a:ext uri="{FF2B5EF4-FFF2-40B4-BE49-F238E27FC236}">
                  <a16:creationId xmlns:a16="http://schemas.microsoft.com/office/drawing/2014/main" xmlns="" id="{445B3BF6-BCC6-4D1D-BAF5-7B8EAC1D8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7" y="2361"/>
              <a:ext cx="1898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самбо, биатлон</a:t>
              </a:r>
            </a:p>
          </p:txBody>
        </p:sp>
        <p:sp>
          <p:nvSpPr>
            <p:cNvPr id="14398" name="Rectangle 62">
              <a:extLst>
                <a:ext uri="{FF2B5EF4-FFF2-40B4-BE49-F238E27FC236}">
                  <a16:creationId xmlns:a16="http://schemas.microsoft.com/office/drawing/2014/main" xmlns="" id="{CDC24E62-09ED-448C-8625-175D8A548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" y="2546"/>
              <a:ext cx="2003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лыжные гонки</a:t>
              </a:r>
            </a:p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настольный теннис</a:t>
              </a:r>
            </a:p>
          </p:txBody>
        </p:sp>
      </p:grpSp>
      <p:pic>
        <p:nvPicPr>
          <p:cNvPr id="14399" name="Picture 63">
            <a:extLst>
              <a:ext uri="{FF2B5EF4-FFF2-40B4-BE49-F238E27FC236}">
                <a16:creationId xmlns:a16="http://schemas.microsoft.com/office/drawing/2014/main" xmlns="" id="{FA721DD5-2F9E-4DB6-9AE3-98D5F049E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30163"/>
            <a:ext cx="1225550" cy="12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400" name="Picture 64">
            <a:extLst>
              <a:ext uri="{FF2B5EF4-FFF2-40B4-BE49-F238E27FC236}">
                <a16:creationId xmlns:a16="http://schemas.microsoft.com/office/drawing/2014/main" xmlns="" id="{659C3EDB-AE55-4660-8F57-D1F767493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443038"/>
            <a:ext cx="963612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" name="Group 65">
            <a:extLst>
              <a:ext uri="{FF2B5EF4-FFF2-40B4-BE49-F238E27FC236}">
                <a16:creationId xmlns:a16="http://schemas.microsoft.com/office/drawing/2014/main" xmlns="" id="{7A65AA2C-0CA0-4451-BDF8-AB32FDCFFE42}"/>
              </a:ext>
            </a:extLst>
          </p:cNvPr>
          <p:cNvGrpSpPr>
            <a:grpSpLocks/>
          </p:cNvGrpSpPr>
          <p:nvPr/>
        </p:nvGrpSpPr>
        <p:grpSpPr bwMode="auto">
          <a:xfrm>
            <a:off x="8253413" y="1392238"/>
            <a:ext cx="1071209" cy="657225"/>
            <a:chOff x="5199" y="877"/>
            <a:chExt cx="597" cy="414"/>
          </a:xfrm>
        </p:grpSpPr>
        <p:sp>
          <p:nvSpPr>
            <p:cNvPr id="14402" name="AutoShape 66">
              <a:extLst>
                <a:ext uri="{FF2B5EF4-FFF2-40B4-BE49-F238E27FC236}">
                  <a16:creationId xmlns:a16="http://schemas.microsoft.com/office/drawing/2014/main" xmlns="" id="{3CC15572-EDB3-4D57-BB10-862A7376A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5" y="1173"/>
              <a:ext cx="126" cy="38"/>
            </a:xfrm>
            <a:custGeom>
              <a:avLst/>
              <a:gdLst>
                <a:gd name="G0" fmla="+- 561 0 0"/>
                <a:gd name="G1" fmla="+- 17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36017" y="0"/>
                  </a:moveTo>
                  <a:lnTo>
                    <a:pt x="23977" y="0"/>
                  </a:lnTo>
                  <a:lnTo>
                    <a:pt x="22301" y="1041"/>
                  </a:lnTo>
                  <a:lnTo>
                    <a:pt x="0" y="46926"/>
                  </a:lnTo>
                  <a:lnTo>
                    <a:pt x="101" y="48653"/>
                  </a:lnTo>
                  <a:lnTo>
                    <a:pt x="1841" y="51435"/>
                  </a:lnTo>
                  <a:lnTo>
                    <a:pt x="3378" y="52273"/>
                  </a:lnTo>
                  <a:lnTo>
                    <a:pt x="156616" y="52273"/>
                  </a:lnTo>
                  <a:lnTo>
                    <a:pt x="158153" y="51435"/>
                  </a:lnTo>
                  <a:lnTo>
                    <a:pt x="159893" y="48653"/>
                  </a:lnTo>
                  <a:lnTo>
                    <a:pt x="159994" y="46926"/>
                  </a:lnTo>
                  <a:lnTo>
                    <a:pt x="157976" y="42773"/>
                  </a:lnTo>
                  <a:lnTo>
                    <a:pt x="12636" y="42773"/>
                  </a:lnTo>
                  <a:lnTo>
                    <a:pt x="28803" y="9499"/>
                  </a:lnTo>
                  <a:lnTo>
                    <a:pt x="141804" y="9499"/>
                  </a:lnTo>
                  <a:lnTo>
                    <a:pt x="137693" y="1041"/>
                  </a:lnTo>
                  <a:lnTo>
                    <a:pt x="136017" y="0"/>
                  </a:lnTo>
                  <a:close/>
                  <a:moveTo>
                    <a:pt x="141804" y="9499"/>
                  </a:moveTo>
                  <a:lnTo>
                    <a:pt x="131203" y="9499"/>
                  </a:lnTo>
                  <a:lnTo>
                    <a:pt x="147358" y="42773"/>
                  </a:lnTo>
                  <a:lnTo>
                    <a:pt x="157976" y="42773"/>
                  </a:lnTo>
                  <a:lnTo>
                    <a:pt x="141804" y="9499"/>
                  </a:lnTo>
                  <a:close/>
                </a:path>
              </a:pathLst>
            </a:custGeom>
            <a:solidFill>
              <a:srgbClr val="006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03" name="Rectangle 67">
              <a:extLst>
                <a:ext uri="{FF2B5EF4-FFF2-40B4-BE49-F238E27FC236}">
                  <a16:creationId xmlns:a16="http://schemas.microsoft.com/office/drawing/2014/main" xmlns="" id="{70586648-EE80-4457-8013-0855DCE82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8" y="948"/>
              <a:ext cx="138" cy="162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04" name="AutoShape 68">
              <a:extLst>
                <a:ext uri="{FF2B5EF4-FFF2-40B4-BE49-F238E27FC236}">
                  <a16:creationId xmlns:a16="http://schemas.microsoft.com/office/drawing/2014/main" xmlns="" id="{CB9EC04D-CB56-4DF3-96A0-7276151D4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" y="949"/>
              <a:ext cx="257" cy="229"/>
            </a:xfrm>
            <a:custGeom>
              <a:avLst/>
              <a:gdLst>
                <a:gd name="G0" fmla="+- 1137 0 0"/>
                <a:gd name="G1" fmla="+- 101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266915" y="237172"/>
                  </a:moveTo>
                  <a:lnTo>
                    <a:pt x="266611" y="234188"/>
                  </a:lnTo>
                  <a:lnTo>
                    <a:pt x="262521" y="230873"/>
                  </a:lnTo>
                  <a:lnTo>
                    <a:pt x="259524" y="231178"/>
                  </a:lnTo>
                  <a:lnTo>
                    <a:pt x="257848" y="233197"/>
                  </a:lnTo>
                  <a:lnTo>
                    <a:pt x="249999" y="240855"/>
                  </a:lnTo>
                  <a:lnTo>
                    <a:pt x="240804" y="246519"/>
                  </a:lnTo>
                  <a:lnTo>
                    <a:pt x="230581" y="250037"/>
                  </a:lnTo>
                  <a:lnTo>
                    <a:pt x="219684" y="251231"/>
                  </a:lnTo>
                  <a:lnTo>
                    <a:pt x="187198" y="251231"/>
                  </a:lnTo>
                  <a:lnTo>
                    <a:pt x="186105" y="245833"/>
                  </a:lnTo>
                  <a:lnTo>
                    <a:pt x="181724" y="239369"/>
                  </a:lnTo>
                  <a:lnTo>
                    <a:pt x="180467" y="237528"/>
                  </a:lnTo>
                  <a:lnTo>
                    <a:pt x="178625" y="236296"/>
                  </a:lnTo>
                  <a:lnTo>
                    <a:pt x="178625" y="246824"/>
                  </a:lnTo>
                  <a:lnTo>
                    <a:pt x="178625" y="265163"/>
                  </a:lnTo>
                  <a:lnTo>
                    <a:pt x="171132" y="272630"/>
                  </a:lnTo>
                  <a:lnTo>
                    <a:pt x="152692" y="272630"/>
                  </a:lnTo>
                  <a:lnTo>
                    <a:pt x="145199" y="265163"/>
                  </a:lnTo>
                  <a:lnTo>
                    <a:pt x="145199" y="246824"/>
                  </a:lnTo>
                  <a:lnTo>
                    <a:pt x="152692" y="239369"/>
                  </a:lnTo>
                  <a:lnTo>
                    <a:pt x="171132" y="239369"/>
                  </a:lnTo>
                  <a:lnTo>
                    <a:pt x="178625" y="246824"/>
                  </a:lnTo>
                  <a:lnTo>
                    <a:pt x="178625" y="236296"/>
                  </a:lnTo>
                  <a:lnTo>
                    <a:pt x="172123" y="231914"/>
                  </a:lnTo>
                  <a:lnTo>
                    <a:pt x="161912" y="229857"/>
                  </a:lnTo>
                  <a:lnTo>
                    <a:pt x="151701" y="231914"/>
                  </a:lnTo>
                  <a:lnTo>
                    <a:pt x="143344" y="237528"/>
                  </a:lnTo>
                  <a:lnTo>
                    <a:pt x="137718" y="245833"/>
                  </a:lnTo>
                  <a:lnTo>
                    <a:pt x="136613" y="251231"/>
                  </a:lnTo>
                  <a:lnTo>
                    <a:pt x="102870" y="251231"/>
                  </a:lnTo>
                  <a:lnTo>
                    <a:pt x="64706" y="233197"/>
                  </a:lnTo>
                  <a:lnTo>
                    <a:pt x="63042" y="231165"/>
                  </a:lnTo>
                  <a:lnTo>
                    <a:pt x="60020" y="230860"/>
                  </a:lnTo>
                  <a:lnTo>
                    <a:pt x="55943" y="234188"/>
                  </a:lnTo>
                  <a:lnTo>
                    <a:pt x="55638" y="237185"/>
                  </a:lnTo>
                  <a:lnTo>
                    <a:pt x="57315" y="239217"/>
                  </a:lnTo>
                  <a:lnTo>
                    <a:pt x="66675" y="248361"/>
                  </a:lnTo>
                  <a:lnTo>
                    <a:pt x="77647" y="255117"/>
                  </a:lnTo>
                  <a:lnTo>
                    <a:pt x="89852" y="259308"/>
                  </a:lnTo>
                  <a:lnTo>
                    <a:pt x="102870" y="260743"/>
                  </a:lnTo>
                  <a:lnTo>
                    <a:pt x="136613" y="260743"/>
                  </a:lnTo>
                  <a:lnTo>
                    <a:pt x="137718" y="266153"/>
                  </a:lnTo>
                  <a:lnTo>
                    <a:pt x="143344" y="274472"/>
                  </a:lnTo>
                  <a:lnTo>
                    <a:pt x="151701" y="280073"/>
                  </a:lnTo>
                  <a:lnTo>
                    <a:pt x="161912" y="282130"/>
                  </a:lnTo>
                  <a:lnTo>
                    <a:pt x="172123" y="280073"/>
                  </a:lnTo>
                  <a:lnTo>
                    <a:pt x="180467" y="274472"/>
                  </a:lnTo>
                  <a:lnTo>
                    <a:pt x="181711" y="272630"/>
                  </a:lnTo>
                  <a:lnTo>
                    <a:pt x="186105" y="266153"/>
                  </a:lnTo>
                  <a:lnTo>
                    <a:pt x="187198" y="260743"/>
                  </a:lnTo>
                  <a:lnTo>
                    <a:pt x="219684" y="260743"/>
                  </a:lnTo>
                  <a:lnTo>
                    <a:pt x="232702" y="259308"/>
                  </a:lnTo>
                  <a:lnTo>
                    <a:pt x="244906" y="255117"/>
                  </a:lnTo>
                  <a:lnTo>
                    <a:pt x="255879" y="248361"/>
                  </a:lnTo>
                  <a:lnTo>
                    <a:pt x="265252" y="239217"/>
                  </a:lnTo>
                  <a:lnTo>
                    <a:pt x="266915" y="237172"/>
                  </a:lnTo>
                  <a:close/>
                  <a:moveTo>
                    <a:pt x="323811" y="205333"/>
                  </a:moveTo>
                  <a:lnTo>
                    <a:pt x="320255" y="183146"/>
                  </a:lnTo>
                  <a:lnTo>
                    <a:pt x="320179" y="182829"/>
                  </a:lnTo>
                  <a:lnTo>
                    <a:pt x="314286" y="164922"/>
                  </a:lnTo>
                  <a:lnTo>
                    <a:pt x="314286" y="205892"/>
                  </a:lnTo>
                  <a:lnTo>
                    <a:pt x="312801" y="225729"/>
                  </a:lnTo>
                  <a:lnTo>
                    <a:pt x="296367" y="262229"/>
                  </a:lnTo>
                  <a:lnTo>
                    <a:pt x="265417" y="287807"/>
                  </a:lnTo>
                  <a:lnTo>
                    <a:pt x="226237" y="296862"/>
                  </a:lnTo>
                  <a:lnTo>
                    <a:pt x="97586" y="296862"/>
                  </a:lnTo>
                  <a:lnTo>
                    <a:pt x="58407" y="287807"/>
                  </a:lnTo>
                  <a:lnTo>
                    <a:pt x="27444" y="262229"/>
                  </a:lnTo>
                  <a:lnTo>
                    <a:pt x="10998" y="225691"/>
                  </a:lnTo>
                  <a:lnTo>
                    <a:pt x="9512" y="205892"/>
                  </a:lnTo>
                  <a:lnTo>
                    <a:pt x="12674" y="185902"/>
                  </a:lnTo>
                  <a:lnTo>
                    <a:pt x="44450" y="89319"/>
                  </a:lnTo>
                  <a:lnTo>
                    <a:pt x="45669" y="81178"/>
                  </a:lnTo>
                  <a:lnTo>
                    <a:pt x="36830" y="57759"/>
                  </a:lnTo>
                  <a:lnTo>
                    <a:pt x="31775" y="53568"/>
                  </a:lnTo>
                  <a:lnTo>
                    <a:pt x="27254" y="48374"/>
                  </a:lnTo>
                  <a:lnTo>
                    <a:pt x="24028" y="42456"/>
                  </a:lnTo>
                  <a:lnTo>
                    <a:pt x="22783" y="36068"/>
                  </a:lnTo>
                  <a:lnTo>
                    <a:pt x="23215" y="30378"/>
                  </a:lnTo>
                  <a:lnTo>
                    <a:pt x="43281" y="9512"/>
                  </a:lnTo>
                  <a:lnTo>
                    <a:pt x="47485" y="9512"/>
                  </a:lnTo>
                  <a:lnTo>
                    <a:pt x="74231" y="127876"/>
                  </a:lnTo>
                  <a:lnTo>
                    <a:pt x="81127" y="161810"/>
                  </a:lnTo>
                  <a:lnTo>
                    <a:pt x="99936" y="189547"/>
                  </a:lnTo>
                  <a:lnTo>
                    <a:pt x="127812" y="208254"/>
                  </a:lnTo>
                  <a:lnTo>
                    <a:pt x="161912" y="215125"/>
                  </a:lnTo>
                  <a:lnTo>
                    <a:pt x="196011" y="208254"/>
                  </a:lnTo>
                  <a:lnTo>
                    <a:pt x="242697" y="161810"/>
                  </a:lnTo>
                  <a:lnTo>
                    <a:pt x="249605" y="36068"/>
                  </a:lnTo>
                  <a:lnTo>
                    <a:pt x="251701" y="25781"/>
                  </a:lnTo>
                  <a:lnTo>
                    <a:pt x="257429" y="17322"/>
                  </a:lnTo>
                  <a:lnTo>
                    <a:pt x="265925" y="11607"/>
                  </a:lnTo>
                  <a:lnTo>
                    <a:pt x="276326" y="9512"/>
                  </a:lnTo>
                  <a:lnTo>
                    <a:pt x="280441" y="9512"/>
                  </a:lnTo>
                  <a:lnTo>
                    <a:pt x="301358" y="36068"/>
                  </a:lnTo>
                  <a:lnTo>
                    <a:pt x="299593" y="43649"/>
                  </a:lnTo>
                  <a:lnTo>
                    <a:pt x="295440" y="50050"/>
                  </a:lnTo>
                  <a:lnTo>
                    <a:pt x="290664" y="54876"/>
                  </a:lnTo>
                  <a:lnTo>
                    <a:pt x="286994" y="57759"/>
                  </a:lnTo>
                  <a:lnTo>
                    <a:pt x="286664" y="57988"/>
                  </a:lnTo>
                  <a:lnTo>
                    <a:pt x="286359" y="58267"/>
                  </a:lnTo>
                  <a:lnTo>
                    <a:pt x="286092" y="58572"/>
                  </a:lnTo>
                  <a:lnTo>
                    <a:pt x="281597" y="65455"/>
                  </a:lnTo>
                  <a:lnTo>
                    <a:pt x="278930" y="73126"/>
                  </a:lnTo>
                  <a:lnTo>
                    <a:pt x="278180" y="81267"/>
                  </a:lnTo>
                  <a:lnTo>
                    <a:pt x="279438" y="89535"/>
                  </a:lnTo>
                  <a:lnTo>
                    <a:pt x="311086" y="185699"/>
                  </a:lnTo>
                  <a:lnTo>
                    <a:pt x="314223" y="205333"/>
                  </a:lnTo>
                  <a:lnTo>
                    <a:pt x="314286" y="205892"/>
                  </a:lnTo>
                  <a:lnTo>
                    <a:pt x="314286" y="164922"/>
                  </a:lnTo>
                  <a:lnTo>
                    <a:pt x="288505" y="86575"/>
                  </a:lnTo>
                  <a:lnTo>
                    <a:pt x="286486" y="79235"/>
                  </a:lnTo>
                  <a:lnTo>
                    <a:pt x="288150" y="71183"/>
                  </a:lnTo>
                  <a:lnTo>
                    <a:pt x="293039" y="65138"/>
                  </a:lnTo>
                  <a:lnTo>
                    <a:pt x="300596" y="58572"/>
                  </a:lnTo>
                  <a:lnTo>
                    <a:pt x="306171" y="51384"/>
                  </a:lnTo>
                  <a:lnTo>
                    <a:pt x="309651" y="43840"/>
                  </a:lnTo>
                  <a:lnTo>
                    <a:pt x="309714" y="43649"/>
                  </a:lnTo>
                  <a:lnTo>
                    <a:pt x="310908" y="36068"/>
                  </a:lnTo>
                  <a:lnTo>
                    <a:pt x="309651" y="25781"/>
                  </a:lnTo>
                  <a:lnTo>
                    <a:pt x="281927" y="0"/>
                  </a:lnTo>
                  <a:lnTo>
                    <a:pt x="276326" y="0"/>
                  </a:lnTo>
                  <a:lnTo>
                    <a:pt x="242900" y="22072"/>
                  </a:lnTo>
                  <a:lnTo>
                    <a:pt x="240042" y="127876"/>
                  </a:lnTo>
                  <a:lnTo>
                    <a:pt x="233895" y="158115"/>
                  </a:lnTo>
                  <a:lnTo>
                    <a:pt x="217131" y="182829"/>
                  </a:lnTo>
                  <a:lnTo>
                    <a:pt x="192290" y="199504"/>
                  </a:lnTo>
                  <a:lnTo>
                    <a:pt x="161912" y="205625"/>
                  </a:lnTo>
                  <a:lnTo>
                    <a:pt x="131533" y="199504"/>
                  </a:lnTo>
                  <a:lnTo>
                    <a:pt x="106692" y="182829"/>
                  </a:lnTo>
                  <a:lnTo>
                    <a:pt x="89928" y="158115"/>
                  </a:lnTo>
                  <a:lnTo>
                    <a:pt x="83781" y="127876"/>
                  </a:lnTo>
                  <a:lnTo>
                    <a:pt x="83769" y="36068"/>
                  </a:lnTo>
                  <a:lnTo>
                    <a:pt x="80924" y="22072"/>
                  </a:lnTo>
                  <a:lnTo>
                    <a:pt x="73139" y="10591"/>
                  </a:lnTo>
                  <a:lnTo>
                    <a:pt x="71539" y="9512"/>
                  </a:lnTo>
                  <a:lnTo>
                    <a:pt x="61607" y="2844"/>
                  </a:lnTo>
                  <a:lnTo>
                    <a:pt x="47485" y="0"/>
                  </a:lnTo>
                  <a:lnTo>
                    <a:pt x="41833" y="0"/>
                  </a:lnTo>
                  <a:lnTo>
                    <a:pt x="13233" y="36068"/>
                  </a:lnTo>
                  <a:lnTo>
                    <a:pt x="14427" y="43840"/>
                  </a:lnTo>
                  <a:lnTo>
                    <a:pt x="17881" y="51485"/>
                  </a:lnTo>
                  <a:lnTo>
                    <a:pt x="23406" y="58686"/>
                  </a:lnTo>
                  <a:lnTo>
                    <a:pt x="30784" y="65138"/>
                  </a:lnTo>
                  <a:lnTo>
                    <a:pt x="35674" y="71183"/>
                  </a:lnTo>
                  <a:lnTo>
                    <a:pt x="37338" y="79235"/>
                  </a:lnTo>
                  <a:lnTo>
                    <a:pt x="35255" y="86791"/>
                  </a:lnTo>
                  <a:lnTo>
                    <a:pt x="3543" y="183146"/>
                  </a:lnTo>
                  <a:lnTo>
                    <a:pt x="0" y="205333"/>
                  </a:lnTo>
                  <a:lnTo>
                    <a:pt x="8280" y="248589"/>
                  </a:lnTo>
                  <a:lnTo>
                    <a:pt x="35521" y="284276"/>
                  </a:lnTo>
                  <a:lnTo>
                    <a:pt x="75069" y="303796"/>
                  </a:lnTo>
                  <a:lnTo>
                    <a:pt x="97586" y="306362"/>
                  </a:lnTo>
                  <a:lnTo>
                    <a:pt x="226237" y="306362"/>
                  </a:lnTo>
                  <a:lnTo>
                    <a:pt x="268135" y="296862"/>
                  </a:lnTo>
                  <a:lnTo>
                    <a:pt x="303974" y="267970"/>
                  </a:lnTo>
                  <a:lnTo>
                    <a:pt x="322199" y="227457"/>
                  </a:lnTo>
                  <a:lnTo>
                    <a:pt x="323811" y="205333"/>
                  </a:lnTo>
                  <a:close/>
                </a:path>
              </a:pathLst>
            </a:custGeom>
            <a:solidFill>
              <a:srgbClr val="006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405" name="AutoShape 69">
              <a:extLst>
                <a:ext uri="{FF2B5EF4-FFF2-40B4-BE49-F238E27FC236}">
                  <a16:creationId xmlns:a16="http://schemas.microsoft.com/office/drawing/2014/main" xmlns="" id="{0FBE1B33-0893-4290-B9B8-A042FD9CE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877"/>
              <a:ext cx="438" cy="414"/>
            </a:xfrm>
            <a:custGeom>
              <a:avLst/>
              <a:gdLst>
                <a:gd name="G0" fmla="+- 1936 0 0"/>
                <a:gd name="G1" fmla="+- 183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275297" y="550595"/>
                  </a:moveTo>
                  <a:lnTo>
                    <a:pt x="324783" y="546160"/>
                  </a:lnTo>
                  <a:lnTo>
                    <a:pt x="371358" y="533372"/>
                  </a:lnTo>
                  <a:lnTo>
                    <a:pt x="414246" y="513009"/>
                  </a:lnTo>
                  <a:lnTo>
                    <a:pt x="452669" y="485849"/>
                  </a:lnTo>
                  <a:lnTo>
                    <a:pt x="485849" y="452669"/>
                  </a:lnTo>
                  <a:lnTo>
                    <a:pt x="513009" y="414246"/>
                  </a:lnTo>
                  <a:lnTo>
                    <a:pt x="533372" y="371358"/>
                  </a:lnTo>
                  <a:lnTo>
                    <a:pt x="546160" y="324783"/>
                  </a:lnTo>
                  <a:lnTo>
                    <a:pt x="550595" y="275297"/>
                  </a:lnTo>
                  <a:lnTo>
                    <a:pt x="546160" y="225812"/>
                  </a:lnTo>
                  <a:lnTo>
                    <a:pt x="533372" y="179236"/>
                  </a:lnTo>
                  <a:lnTo>
                    <a:pt x="513009" y="136349"/>
                  </a:lnTo>
                  <a:lnTo>
                    <a:pt x="485849" y="97926"/>
                  </a:lnTo>
                  <a:lnTo>
                    <a:pt x="452669" y="64746"/>
                  </a:lnTo>
                  <a:lnTo>
                    <a:pt x="414246" y="37585"/>
                  </a:lnTo>
                  <a:lnTo>
                    <a:pt x="371358" y="17223"/>
                  </a:lnTo>
                  <a:lnTo>
                    <a:pt x="324783" y="4435"/>
                  </a:lnTo>
                  <a:lnTo>
                    <a:pt x="275297" y="0"/>
                  </a:lnTo>
                  <a:lnTo>
                    <a:pt x="225812" y="4435"/>
                  </a:lnTo>
                  <a:lnTo>
                    <a:pt x="179236" y="17223"/>
                  </a:lnTo>
                  <a:lnTo>
                    <a:pt x="136349" y="37585"/>
                  </a:lnTo>
                  <a:lnTo>
                    <a:pt x="97926" y="64746"/>
                  </a:lnTo>
                  <a:lnTo>
                    <a:pt x="64746" y="97926"/>
                  </a:lnTo>
                  <a:lnTo>
                    <a:pt x="37585" y="136349"/>
                  </a:lnTo>
                  <a:lnTo>
                    <a:pt x="17223" y="179236"/>
                  </a:lnTo>
                  <a:lnTo>
                    <a:pt x="4435" y="225812"/>
                  </a:lnTo>
                  <a:lnTo>
                    <a:pt x="0" y="275297"/>
                  </a:lnTo>
                  <a:lnTo>
                    <a:pt x="4435" y="324783"/>
                  </a:lnTo>
                  <a:lnTo>
                    <a:pt x="17223" y="371358"/>
                  </a:lnTo>
                  <a:lnTo>
                    <a:pt x="37585" y="414246"/>
                  </a:lnTo>
                  <a:lnTo>
                    <a:pt x="64746" y="452669"/>
                  </a:lnTo>
                  <a:lnTo>
                    <a:pt x="97926" y="485849"/>
                  </a:lnTo>
                  <a:lnTo>
                    <a:pt x="136349" y="513009"/>
                  </a:lnTo>
                  <a:lnTo>
                    <a:pt x="179236" y="533372"/>
                  </a:lnTo>
                  <a:lnTo>
                    <a:pt x="225812" y="546160"/>
                  </a:lnTo>
                  <a:lnTo>
                    <a:pt x="275297" y="550595"/>
                  </a:lnTo>
                  <a:close/>
                </a:path>
              </a:pathLst>
            </a:custGeom>
            <a:noFill/>
            <a:ln w="25560" cap="flat">
              <a:solidFill>
                <a:srgbClr val="90C1E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06" name="AutoShape 70">
              <a:extLst>
                <a:ext uri="{FF2B5EF4-FFF2-40B4-BE49-F238E27FC236}">
                  <a16:creationId xmlns:a16="http://schemas.microsoft.com/office/drawing/2014/main" xmlns="" id="{66DC5C58-F0C8-433A-A093-FC790BBDA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8" y="1080"/>
              <a:ext cx="120" cy="0"/>
            </a:xfrm>
            <a:custGeom>
              <a:avLst/>
              <a:gdLst>
                <a:gd name="G0" fmla="+- 534 0 0"/>
                <a:gd name="G1" fmla="+- 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151942" y="0"/>
                  </a:lnTo>
                </a:path>
              </a:pathLst>
            </a:custGeom>
            <a:noFill/>
            <a:ln w="25560" cap="flat">
              <a:solidFill>
                <a:srgbClr val="90C1E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07" name="AutoShape 71">
              <a:extLst>
                <a:ext uri="{FF2B5EF4-FFF2-40B4-BE49-F238E27FC236}">
                  <a16:creationId xmlns:a16="http://schemas.microsoft.com/office/drawing/2014/main" xmlns="" id="{4ED2CBAB-61FB-4990-9D73-126AB652A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" y="1054"/>
              <a:ext cx="55" cy="52"/>
            </a:xfrm>
            <a:custGeom>
              <a:avLst/>
              <a:gdLst>
                <a:gd name="G0" fmla="+- 248 0 0"/>
                <a:gd name="G1" fmla="+- 23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35559" y="0"/>
                  </a:moveTo>
                  <a:lnTo>
                    <a:pt x="21720" y="2795"/>
                  </a:lnTo>
                  <a:lnTo>
                    <a:pt x="10417" y="10417"/>
                  </a:lnTo>
                  <a:lnTo>
                    <a:pt x="2795" y="21720"/>
                  </a:lnTo>
                  <a:lnTo>
                    <a:pt x="0" y="35559"/>
                  </a:lnTo>
                  <a:lnTo>
                    <a:pt x="2795" y="49399"/>
                  </a:lnTo>
                  <a:lnTo>
                    <a:pt x="10417" y="60702"/>
                  </a:lnTo>
                  <a:lnTo>
                    <a:pt x="21720" y="68324"/>
                  </a:lnTo>
                  <a:lnTo>
                    <a:pt x="35559" y="71119"/>
                  </a:lnTo>
                  <a:lnTo>
                    <a:pt x="49399" y="68324"/>
                  </a:lnTo>
                  <a:lnTo>
                    <a:pt x="60702" y="60702"/>
                  </a:lnTo>
                  <a:lnTo>
                    <a:pt x="68324" y="49399"/>
                  </a:lnTo>
                  <a:lnTo>
                    <a:pt x="71119" y="35559"/>
                  </a:lnTo>
                  <a:lnTo>
                    <a:pt x="68324" y="21720"/>
                  </a:lnTo>
                  <a:lnTo>
                    <a:pt x="60702" y="10417"/>
                  </a:lnTo>
                  <a:lnTo>
                    <a:pt x="49399" y="2795"/>
                  </a:lnTo>
                  <a:lnTo>
                    <a:pt x="35559" y="0"/>
                  </a:lnTo>
                  <a:close/>
                </a:path>
              </a:pathLst>
            </a:custGeom>
            <a:solidFill>
              <a:srgbClr val="90C1E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4408" name="Picture 72">
            <a:extLst>
              <a:ext uri="{FF2B5EF4-FFF2-40B4-BE49-F238E27FC236}">
                <a16:creationId xmlns:a16="http://schemas.microsoft.com/office/drawing/2014/main" xmlns="" id="{C0781FC3-D845-4EE6-A010-471B4DA4C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1455738"/>
            <a:ext cx="563563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409" name="Rectangle 73">
            <a:extLst>
              <a:ext uri="{FF2B5EF4-FFF2-40B4-BE49-F238E27FC236}">
                <a16:creationId xmlns:a16="http://schemas.microsoft.com/office/drawing/2014/main" xmlns="" id="{D9141FFC-9FD5-4D1C-80F5-4CC39670E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75" y="5337175"/>
            <a:ext cx="7874000" cy="1438275"/>
          </a:xfrm>
          <a:prstGeom prst="rect">
            <a:avLst/>
          </a:prstGeom>
          <a:solidFill>
            <a:srgbClr val="56CCC3"/>
          </a:solidFill>
          <a:ln w="25560" cap="flat">
            <a:solidFill>
              <a:srgbClr val="32549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ru-RU" dirty="0">
                <a:latin typeface="Times New Roman" panose="02020603050405020304" pitchFamily="18" charset="0"/>
                <a:cs typeface="DejaVu Sans" panose="020B0603030804020204" pitchFamily="34" charset="0"/>
              </a:rPr>
              <a:t>Профильные смены 3-10 дней, </a:t>
            </a:r>
          </a:p>
          <a:p>
            <a:pPr algn="ctr">
              <a:lnSpc>
                <a:spcPct val="100000"/>
              </a:lnSpc>
            </a:pPr>
            <a:r>
              <a:rPr lang="ru-RU" altLang="ru-RU" dirty="0">
                <a:latin typeface="Times New Roman" panose="02020603050405020304" pitchFamily="18" charset="0"/>
                <a:cs typeface="DejaVu Sans" panose="020B0603030804020204" pitchFamily="34" charset="0"/>
              </a:rPr>
              <a:t>интенсивные образовательные программы: модульный принцип, </a:t>
            </a:r>
          </a:p>
          <a:p>
            <a:pPr algn="ctr">
              <a:lnSpc>
                <a:spcPct val="100000"/>
              </a:lnSpc>
            </a:pPr>
            <a:r>
              <a:rPr lang="ru-RU" altLang="ru-RU" dirty="0">
                <a:latin typeface="Times New Roman" panose="02020603050405020304" pitchFamily="18" charset="0"/>
                <a:cs typeface="DejaVu Sans" panose="020B0603030804020204" pitchFamily="34" charset="0"/>
              </a:rPr>
              <a:t>интеграция и междисциплинарный характер, дистанционные технологии, ориентация на  высокомотивированных детей</a:t>
            </a:r>
          </a:p>
        </p:txBody>
      </p:sp>
      <p:pic>
        <p:nvPicPr>
          <p:cNvPr id="14410" name="Picture 74">
            <a:extLst>
              <a:ext uri="{FF2B5EF4-FFF2-40B4-BE49-F238E27FC236}">
                <a16:creationId xmlns:a16="http://schemas.microsoft.com/office/drawing/2014/main" xmlns="" id="{1269B11E-94DC-4800-99AC-61D4956C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5194300"/>
            <a:ext cx="139065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411" name="AutoShape 75">
            <a:extLst>
              <a:ext uri="{FF2B5EF4-FFF2-40B4-BE49-F238E27FC236}">
                <a16:creationId xmlns:a16="http://schemas.microsoft.com/office/drawing/2014/main" xmlns="" id="{1E0E6BA5-66FB-4E1B-A28F-EA9F9D4BE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813" y="4908550"/>
            <a:ext cx="7832725" cy="376238"/>
          </a:xfrm>
          <a:custGeom>
            <a:avLst/>
            <a:gdLst>
              <a:gd name="G0" fmla="+- 0 0 16667"/>
              <a:gd name="G1" fmla="+- 32767 0 16667"/>
              <a:gd name="G2" fmla="?: G1 16667 32767"/>
              <a:gd name="G3" fmla="?: G0 0 G1"/>
              <a:gd name="G4" fmla="min 21760 1048"/>
              <a:gd name="G5" fmla="*/ G4 G3 1"/>
              <a:gd name="G6" fmla="*/ G5 1 32767"/>
              <a:gd name="G7" fmla="+- 21760 0 G6"/>
              <a:gd name="G8" fmla="+- 1048 0 G6"/>
              <a:gd name="G9" fmla="*/ G6 29289 1"/>
              <a:gd name="G10" fmla="*/ G9 1 32767"/>
              <a:gd name="G11" fmla="+- 21760 0 G10"/>
              <a:gd name="G12" fmla="+- 1048 0 G10"/>
              <a:gd name="G13" fmla="*/ 21760 1 2"/>
              <a:gd name="G14" fmla="*/ 1048 1 2"/>
              <a:gd name="G15" fmla="+- 1048 0 0"/>
              <a:gd name="G16" fmla="+- 21760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515"/>
                </a:moveTo>
                <a:lnTo>
                  <a:pt x="515" y="515"/>
                </a:lnTo>
                <a:lnTo>
                  <a:pt x="180" y="90"/>
                </a:lnTo>
                <a:lnTo>
                  <a:pt x="21245" y="0"/>
                </a:lnTo>
                <a:lnTo>
                  <a:pt x="515" y="515"/>
                </a:lnTo>
                <a:lnTo>
                  <a:pt x="270" y="90"/>
                </a:lnTo>
                <a:lnTo>
                  <a:pt x="21760" y="533"/>
                </a:lnTo>
                <a:lnTo>
                  <a:pt x="515" y="515"/>
                </a:lnTo>
                <a:close/>
              </a:path>
            </a:pathLst>
          </a:custGeom>
          <a:solidFill>
            <a:srgbClr val="008080"/>
          </a:solidFill>
          <a:ln w="25560" cap="flat">
            <a:solidFill>
              <a:srgbClr val="97AB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ru-RU" b="1" dirty="0">
                <a:solidFill>
                  <a:srgbClr val="FFFFFF"/>
                </a:solidFill>
                <a:latin typeface="Proxima Nova Extrabold" charset="0"/>
                <a:cs typeface="DejaVu Sans" panose="020B0603030804020204" pitchFamily="34" charset="0"/>
              </a:rPr>
              <a:t>Олимпиадная подготовка и Проектная деятельность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684FF1A-1622-458A-BE16-7EAEF1DDE3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198" y="1516922"/>
            <a:ext cx="1747480" cy="4997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4972BE1-0A6C-4F50-A28D-2ECDBCD621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6675" y="1490033"/>
            <a:ext cx="1747480" cy="4997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BA0060-3C37-4177-AC2C-60A6508F47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5723" y="1490033"/>
            <a:ext cx="2020117" cy="4997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E396B21-5BF7-4C82-A030-D3B26C8595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9336" y="4788786"/>
            <a:ext cx="7859222" cy="40287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xmlns="" id="{5B914251-E4A8-4425-8117-6281DD55B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4067175" cy="695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xmlns="" id="{3EBFDFC1-A488-4F36-93BB-4649E5051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0"/>
          <a:stretch>
            <a:fillRect/>
          </a:stretch>
        </p:blipFill>
        <p:spPr bwMode="auto">
          <a:xfrm>
            <a:off x="0" y="0"/>
            <a:ext cx="36877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5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Rectangle 5">
            <a:extLst>
              <a:ext uri="{FF2B5EF4-FFF2-40B4-BE49-F238E27FC236}">
                <a16:creationId xmlns:a16="http://schemas.microsoft.com/office/drawing/2014/main" xmlns="" id="{23884819-6701-4FA8-A3EB-4C5634365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1143000"/>
            <a:ext cx="8542337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xmlns="" id="{93EEA28E-C8D9-4CE6-862A-F559AFE78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85875"/>
            <a:ext cx="3500438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endParaRPr lang="ru-RU" altLang="ru-RU" sz="4000" b="1" dirty="0">
              <a:latin typeface="Calibri" panose="020F0502020204030204" pitchFamily="34" charset="0"/>
              <a:cs typeface="DejaVu Sans" panose="020B0603030804020204" pitchFamily="34" charset="0"/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B160F6C8-6E55-4222-9D53-062932499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AFE30-778B-43F9-9C73-1B47C2647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4" t="3698" r="15364" b="12303"/>
          <a:stretch/>
        </p:blipFill>
        <p:spPr>
          <a:xfrm>
            <a:off x="1415480" y="1194156"/>
            <a:ext cx="9648288" cy="5760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519F188-1E67-4689-8A69-E2AA2F90EF24}"/>
              </a:ext>
            </a:extLst>
          </p:cNvPr>
          <p:cNvSpPr txBox="1"/>
          <p:nvPr/>
        </p:nvSpPr>
        <p:spPr>
          <a:xfrm>
            <a:off x="3687763" y="488667"/>
            <a:ext cx="7893050" cy="493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САЙТ РЦ «Талант 22»: </a:t>
            </a:r>
            <a:r>
              <a:rPr lang="en-US" alt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http://www.talant22.ru/</a:t>
            </a:r>
            <a:r>
              <a:rPr lang="ru-RU" alt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577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A6206B-49AE-4CC3-803D-0A4950E8F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0D5C59-A801-4A4E-BFA5-510C3830C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CC6BB89-BBD7-460A-8A9D-C19BEEFA72F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ru-RU" alt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63983AB-80CA-4931-8253-F2E5C24B1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16" t="10101" r="18107" b="9050"/>
          <a:stretch/>
        </p:blipFill>
        <p:spPr>
          <a:xfrm>
            <a:off x="1847527" y="280472"/>
            <a:ext cx="8600917" cy="607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11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1"/>
          <p:cNvSpPr/>
          <p:nvPr/>
        </p:nvSpPr>
        <p:spPr>
          <a:xfrm>
            <a:off x="468000" y="1056600"/>
            <a:ext cx="3448440" cy="76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Circe Bold"/>
              </a:rPr>
              <a:t>Заголовок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98" name="TextBox 2"/>
          <p:cNvSpPr/>
          <p:nvPr/>
        </p:nvSpPr>
        <p:spPr>
          <a:xfrm>
            <a:off x="270000" y="2031120"/>
            <a:ext cx="7813440" cy="338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2400" b="0" strike="noStrike" spc="-1">
                <a:solidFill>
                  <a:srgbClr val="660066"/>
                </a:solidFill>
                <a:latin typeface="Calibri"/>
              </a:rPr>
              <a:t>«Сегодняшние школьники и студенты будут определять, какой станет наша страна через 10, 20 и даже 100 лет. И мы с вами уже сейчас должны погрузить ребят в культуру, основанную на жажде открытий и базовых гуманитарных смыслах, национальных приоритетах, которые позволят привести человечество в эпоху здоровья и процветания. Сражаясь за каждый молодой ум, мы должны воспитать поколение мудрых лидеров и талантливых изобретателей нового времени для новой экономики»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00" name="Picture 2" descr="Дотянуться до &quot;Сириуса&quot;"/>
          <p:cNvPicPr/>
          <p:nvPr/>
        </p:nvPicPr>
        <p:blipFill>
          <a:blip r:embed="rId2"/>
          <a:stretch/>
        </p:blipFill>
        <p:spPr>
          <a:xfrm>
            <a:off x="309522" y="642918"/>
            <a:ext cx="3286148" cy="1500198"/>
          </a:xfrm>
          <a:prstGeom prst="rect">
            <a:avLst/>
          </a:prstGeom>
          <a:ln w="0">
            <a:noFill/>
          </a:ln>
        </p:spPr>
      </p:pic>
      <p:sp>
        <p:nvSpPr>
          <p:cNvPr id="101" name="Прямоугольник 3"/>
          <p:cNvSpPr/>
          <p:nvPr/>
        </p:nvSpPr>
        <p:spPr>
          <a:xfrm>
            <a:off x="2231280" y="5991120"/>
            <a:ext cx="75283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C3300"/>
                </a:solidFill>
                <a:latin typeface="Calibri"/>
              </a:rPr>
              <a:t>Елена Шмелева, руководитель Фонда «Талант и успех»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02" name="Picture 4" descr="Шмелева Елена Владимировна - биография. Википедия. Муж. Талант и успех.  Семья. Компромат. Сириус. Родители | ua-rating.com"/>
          <p:cNvPicPr/>
          <p:nvPr/>
        </p:nvPicPr>
        <p:blipFill>
          <a:blip r:embed="rId3"/>
          <a:srcRect l="23343" t="4024" r="11248"/>
          <a:stretch/>
        </p:blipFill>
        <p:spPr>
          <a:xfrm>
            <a:off x="8382016" y="1214422"/>
            <a:ext cx="2440800" cy="2729160"/>
          </a:xfrm>
          <a:prstGeom prst="rect">
            <a:avLst/>
          </a:prstGeom>
          <a:ln w="0"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595406" y="214290"/>
            <a:ext cx="10596594" cy="49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Возможности ОЦ «Сириус» для развития талантов</a:t>
            </a:r>
          </a:p>
        </p:txBody>
      </p:sp>
      <p:pic>
        <p:nvPicPr>
          <p:cNvPr id="9" name="Содержимое 6" descr="0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21" t="36625" r="78888" b="33172"/>
          <a:stretch/>
        </p:blipFill>
        <p:spPr>
          <a:xfrm>
            <a:off x="9739338" y="4353561"/>
            <a:ext cx="2452662" cy="25044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xmlns="" id="{70063B65-6ED9-40E6-9850-6FCD72EC0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1817371"/>
            <a:ext cx="9001125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xmlns="" id="{4F63021F-B03B-41F4-B089-BA8BE1A43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95263"/>
            <a:ext cx="15462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9DAA87-59FC-401A-A6F9-63E8CBB23FBB}"/>
              </a:ext>
            </a:extLst>
          </p:cNvPr>
          <p:cNvSpPr txBox="1"/>
          <p:nvPr/>
        </p:nvSpPr>
        <p:spPr>
          <a:xfrm>
            <a:off x="4482612" y="412703"/>
            <a:ext cx="60983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alt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АКТУАЛЬНОЕ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CE30242-4325-41A0-A72A-32EC84AA26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9" t="4751" r="4522" b="11132"/>
          <a:stretch/>
        </p:blipFill>
        <p:spPr>
          <a:xfrm>
            <a:off x="1220531" y="1819889"/>
            <a:ext cx="9624665" cy="48167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2FA2FFB-F52C-48B3-BEA9-9AD33FF22EF1}"/>
              </a:ext>
            </a:extLst>
          </p:cNvPr>
          <p:cNvSpPr txBox="1"/>
          <p:nvPr/>
        </p:nvSpPr>
        <p:spPr>
          <a:xfrm>
            <a:off x="2279576" y="1342933"/>
            <a:ext cx="8260595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Проект «УРОКИ НАСТОЯЩЕГО» -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https://scienceclass.sirius.ru/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20527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561181" y="3394922"/>
            <a:ext cx="617650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i="0" u="none" strike="noStrike" cap="none" dirty="0">
                <a:solidFill>
                  <a:srgbClr val="5A23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Участниками могут стать все желающие школьники 7</a:t>
            </a:r>
            <a:r>
              <a:rPr lang="ru-RU" sz="2000" b="1" dirty="0">
                <a:solidFill>
                  <a:srgbClr val="5A23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ru-RU" sz="2000" b="1" i="0" u="none" strike="noStrike" cap="none" dirty="0">
                <a:solidFill>
                  <a:srgbClr val="5A23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11 классов</a:t>
            </a:r>
            <a:endParaRPr sz="2000" b="1" dirty="0">
              <a:solidFill>
                <a:srgbClr val="5A239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98D16BD-E257-47F4-A25B-7F81D856AA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" t="25627" r="7172"/>
          <a:stretch/>
        </p:blipFill>
        <p:spPr>
          <a:xfrm>
            <a:off x="30685" y="1124744"/>
            <a:ext cx="1211398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375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XO Oriel"/>
        <a:ea typeface="Microsoft YaHei"/>
        <a:cs typeface=""/>
      </a:majorFont>
      <a:minorFont>
        <a:latin typeface="XO Orie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XO Oriel" panose="020B060403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XO Oriel" panose="020B060403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XO Oriel"/>
        <a:ea typeface="Microsoft YaHei"/>
        <a:cs typeface=""/>
      </a:majorFont>
      <a:minorFont>
        <a:latin typeface="XO Orie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XO Oriel" panose="020B060403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XO Oriel" panose="020B060403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XO Oriel"/>
        <a:ea typeface="Microsoft YaHei"/>
        <a:cs typeface=""/>
      </a:majorFont>
      <a:minorFont>
        <a:latin typeface="XO Orie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XO Oriel" panose="020B060403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XO Oriel" panose="020B060403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XO Oriel"/>
        <a:ea typeface="Microsoft YaHei"/>
        <a:cs typeface=""/>
      </a:majorFont>
      <a:minorFont>
        <a:latin typeface="XO Orie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XO Oriel" panose="020B060403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XO Oriel" panose="020B060403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7583</TotalTime>
  <Words>2584</Words>
  <Application>Microsoft Office PowerPoint</Application>
  <PresentationFormat>Широкоэкранный</PresentationFormat>
  <Paragraphs>461</Paragraphs>
  <Slides>38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38</vt:i4>
      </vt:variant>
    </vt:vector>
  </HeadingPairs>
  <TitlesOfParts>
    <vt:vector size="54" baseType="lpstr">
      <vt:lpstr>Microsoft YaHei</vt:lpstr>
      <vt:lpstr>Arial</vt:lpstr>
      <vt:lpstr>Calibri</vt:lpstr>
      <vt:lpstr>Circe Bold</vt:lpstr>
      <vt:lpstr>DejaVu Sans</vt:lpstr>
      <vt:lpstr>Lab Grotesque Black</vt:lpstr>
      <vt:lpstr>Proxima Nova</vt:lpstr>
      <vt:lpstr>Proxima Nova Extrabold</vt:lpstr>
      <vt:lpstr>Segoe UI</vt:lpstr>
      <vt:lpstr>Tahoma</vt:lpstr>
      <vt:lpstr>Times New Roman</vt:lpstr>
      <vt:lpstr>XO Oriel</vt:lpstr>
      <vt:lpstr>Тема Office</vt:lpstr>
      <vt:lpstr>Тема Office</vt:lpstr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Хотите участвовать? Регистрируйтесь!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theworldgraffiti@yandex.ru</dc:creator>
  <cp:lastModifiedBy>Горбатова О.Н.</cp:lastModifiedBy>
  <cp:revision>337</cp:revision>
  <cp:lastPrinted>2023-03-06T05:34:26Z</cp:lastPrinted>
  <dcterms:created xsi:type="dcterms:W3CDTF">2020-08-28T00:24:46Z</dcterms:created>
  <dcterms:modified xsi:type="dcterms:W3CDTF">2023-10-18T07:24:23Z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Notes">
    <vt:i4>2</vt:i4>
  </property>
  <property fmtid="{D5CDD505-2E9C-101B-9397-08002B2CF9AE}" pid="4" name="PresentationFormat">
    <vt:lpwstr>Произвольный</vt:lpwstr>
  </property>
  <property fmtid="{D5CDD505-2E9C-101B-9397-08002B2CF9AE}" pid="5" name="Slides">
    <vt:i4>34</vt:i4>
  </property>
</Properties>
</file>