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24"/>
  </p:notesMasterIdLst>
  <p:sldIdLst>
    <p:sldId id="256" r:id="rId2"/>
    <p:sldId id="290" r:id="rId3"/>
    <p:sldId id="322" r:id="rId4"/>
    <p:sldId id="324" r:id="rId5"/>
    <p:sldId id="380" r:id="rId6"/>
    <p:sldId id="392" r:id="rId7"/>
    <p:sldId id="306" r:id="rId8"/>
    <p:sldId id="318" r:id="rId9"/>
    <p:sldId id="364" r:id="rId10"/>
    <p:sldId id="381" r:id="rId11"/>
    <p:sldId id="382" r:id="rId12"/>
    <p:sldId id="393" r:id="rId13"/>
    <p:sldId id="383" r:id="rId14"/>
    <p:sldId id="384" r:id="rId15"/>
    <p:sldId id="365" r:id="rId16"/>
    <p:sldId id="366" r:id="rId17"/>
    <p:sldId id="367" r:id="rId18"/>
    <p:sldId id="319" r:id="rId19"/>
    <p:sldId id="379" r:id="rId20"/>
    <p:sldId id="387" r:id="rId21"/>
    <p:sldId id="288" r:id="rId22"/>
    <p:sldId id="37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D666F44-2B22-4EF8-8D39-106E5D24ECEE}" type="datetimeFigureOut">
              <a:rPr lang="ru-RU"/>
              <a:pPr>
                <a:defRPr/>
              </a:pPr>
              <a:t>12.10.2023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76C17A-F75C-4D83-8439-6EFAC39D1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686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3BE62E-5976-4F13-B1AC-E04530861604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329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BF7A4-8D78-4DA4-9EB9-5D54AE4E9EED}" type="datetimeFigureOut">
              <a:rPr lang="ru-RU" smtClean="0"/>
              <a:pPr>
                <a:defRPr/>
              </a:pPr>
              <a:t>12.10.2023</a:t>
            </a:fld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670CF5-E94D-47E2-A364-65A71477F4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518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19067-3DCB-425C-9087-8B9AC98414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68154-EBEF-4818-978F-763D1D3E3B03}" type="datetimeFigureOut">
              <a:rPr lang="ru-RU" smtClean="0"/>
              <a:pPr>
                <a:defRPr/>
              </a:pPr>
              <a:t>12.10.2023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706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36A24-7349-42CF-98F2-74F8B06D21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98215-53AC-4274-B25A-AE006FC01901}" type="datetimeFigureOut">
              <a:rPr lang="ru-RU" smtClean="0"/>
              <a:pPr>
                <a:defRPr/>
              </a:pPr>
              <a:t>12.10.2023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988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122AF-0325-4B47-8766-B623430A78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39797-ACDA-40D4-8A62-47CEAE952066}" type="datetimeFigureOut">
              <a:rPr lang="ru-RU" smtClean="0"/>
              <a:pPr>
                <a:defRPr/>
              </a:pPr>
              <a:t>12.10.2023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54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9E596-7D4C-4ECA-BB6D-544D0B55B1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14BD9-6628-4AF1-9EC8-6C8A2B4E00AA}" type="datetimeFigureOut">
              <a:rPr lang="ru-RU" smtClean="0"/>
              <a:pPr>
                <a:defRPr/>
              </a:pPr>
              <a:t>12.10.2023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79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68892-C501-4C36-8786-5DA486C806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A4D14-89E7-4A50-BBE1-FE80F6205387}" type="datetimeFigureOut">
              <a:rPr lang="ru-RU" smtClean="0"/>
              <a:pPr>
                <a:defRPr/>
              </a:pPr>
              <a:t>12.10.2023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76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7FC0D-D0C6-41F2-BB4C-E388702546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0DC4A-98BB-4759-8107-4561164ED30F}" type="datetimeFigureOut">
              <a:rPr lang="ru-RU" smtClean="0"/>
              <a:pPr>
                <a:defRPr/>
              </a:pPr>
              <a:t>12.10.2023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048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F6748-5401-4631-B33F-1FD33BC647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86882-E476-48AA-BDB4-F8D903E3D50E}" type="datetimeFigureOut">
              <a:rPr lang="ru-RU" smtClean="0"/>
              <a:pPr>
                <a:defRPr/>
              </a:pPr>
              <a:t>12.10.2023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911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BA5F0-9F69-4326-A206-0AACAFE263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595F9-101B-46EC-A9FE-C23D5BF075DF}" type="datetimeFigureOut">
              <a:rPr lang="ru-RU" smtClean="0"/>
              <a:pPr>
                <a:defRPr/>
              </a:pPr>
              <a:t>12.10.2023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017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3BF9B-CD4A-4258-BF3A-623B03F6FD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BAF9C-0D24-4620-954D-768072B805DD}" type="datetimeFigureOut">
              <a:rPr lang="ru-RU" smtClean="0"/>
              <a:pPr>
                <a:defRPr/>
              </a:pPr>
              <a:t>12.10.2023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21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AE012-6249-4319-92B4-C1058FB171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ECBE2-1D9D-4CA8-8FC4-C7EB5F7237FE}" type="datetimeFigureOut">
              <a:rPr lang="ru-RU" smtClean="0"/>
              <a:pPr>
                <a:defRPr/>
              </a:pPr>
              <a:t>12.10.2023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140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39966D1D-5BAC-494F-818D-72DE49E6DD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86DA3BC-675A-4117-A7B3-F888CF88A977}" type="datetimeFigureOut">
              <a:rPr lang="ru-RU" smtClean="0"/>
              <a:pPr>
                <a:defRPr/>
              </a:pPr>
              <a:t>12.10.2023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pi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kipkro.ru/kpop-main/end/normativnye-dokumenty-i-metodicheskie-materialy/metodicheskie-materialy-end/ege-i-gia.html" TargetMode="External"/><Relationship Id="rId4" Type="http://schemas.openxmlformats.org/officeDocument/2006/relationships/hyperlink" Target="http://www.ege.edu.ru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fipi.ru/metodicheskaya-kopilka/metod-rekomendatsii-dlya-slabykh-shkol#!/tab/223974643-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403648" y="1844824"/>
            <a:ext cx="7272808" cy="165606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 ОГЭ по географии 20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г. Подготовка к  ГИА в 2024 г.</a:t>
            </a:r>
            <a:endParaRPr lang="ru-RU" sz="3200" b="1" dirty="0" smtClean="0">
              <a:effectLst>
                <a:outerShdw blurRad="38100" dist="38100" dir="2700000" algn="tl">
                  <a:srgbClr val="C0C0C0"/>
                </a:outerShdw>
              </a:effectLst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4300" y="4437112"/>
            <a:ext cx="4914900" cy="1295351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Отто Ольга Витальевна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редседатель предметной комиссии по географии,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к.г.н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 каф. природопользования и геоэкологии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АлтГУ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otto.olga@mail.ru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974" y="582961"/>
            <a:ext cx="8229600" cy="1371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461" t="7608" r="40228" b="15805"/>
          <a:stretch/>
        </p:blipFill>
        <p:spPr>
          <a:xfrm rot="5400000">
            <a:off x="2653819" y="-1421570"/>
            <a:ext cx="2324191" cy="66967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36000" t="8000" r="58750" b="15001"/>
          <a:stretch/>
        </p:blipFill>
        <p:spPr>
          <a:xfrm rot="5400000">
            <a:off x="2651786" y="3139823"/>
            <a:ext cx="1248139" cy="56166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0313" y="126876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35%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4276"/>
          <a:stretch/>
        </p:blipFill>
        <p:spPr>
          <a:xfrm>
            <a:off x="611559" y="3273562"/>
            <a:ext cx="6755057" cy="20505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40353" y="410107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45%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0272" y="2317888"/>
            <a:ext cx="1598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213- 700 чел.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177" y="5763469"/>
            <a:ext cx="2831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Гималаи – 300 чел.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34290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501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332656"/>
            <a:ext cx="8424935" cy="1512168"/>
          </a:xfrm>
        </p:spPr>
        <p:txBody>
          <a:bodyPr/>
          <a:lstStyle/>
          <a:p>
            <a:r>
              <a:rPr lang="ru-RU" sz="3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Задания </a:t>
            </a:r>
            <a:r>
              <a:rPr lang="ru-RU" sz="36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ОГЭ, вызвавшие наибольшие затруднения у учащихся 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574" t="7418" r="73162" b="15804"/>
          <a:stretch/>
        </p:blipFill>
        <p:spPr>
          <a:xfrm rot="5400000">
            <a:off x="2898302" y="-777462"/>
            <a:ext cx="1475188" cy="66247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28385" y="294894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45%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3" y="3332989"/>
            <a:ext cx="3910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67,8 </a:t>
            </a:r>
            <a:r>
              <a:rPr lang="ru-RU" dirty="0" smtClean="0">
                <a:solidFill>
                  <a:srgbClr val="00B0F0"/>
                </a:solidFill>
              </a:rPr>
              <a:t>%  –   67 </a:t>
            </a:r>
            <a:r>
              <a:rPr lang="ru-RU" dirty="0" smtClean="0">
                <a:solidFill>
                  <a:srgbClr val="00B0F0"/>
                </a:solidFill>
              </a:rPr>
              <a:t>– 85 чел., 70- 23 чел 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4565" t="23178" r="52255" b="53645"/>
          <a:stretch/>
        </p:blipFill>
        <p:spPr>
          <a:xfrm>
            <a:off x="323528" y="4077072"/>
            <a:ext cx="6552728" cy="218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1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68006"/>
            <a:ext cx="8229600" cy="1371600"/>
          </a:xfrm>
        </p:spPr>
        <p:txBody>
          <a:bodyPr/>
          <a:lstStyle/>
          <a:p>
            <a:r>
              <a:rPr lang="ru-RU" sz="36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Задания ОГЭ, вызвавшие наибольшие затруднения у учащихся 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2204864"/>
            <a:ext cx="7413379" cy="23959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0002" y="4106981"/>
            <a:ext cx="74987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769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207" t="10078" r="19118" b="13333"/>
          <a:stretch/>
        </p:blipFill>
        <p:spPr>
          <a:xfrm rot="5400000">
            <a:off x="1518490" y="-400608"/>
            <a:ext cx="5664629" cy="77872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84369" y="5925277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7%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6137" y="515719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54%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41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Задания ОГЭ, вызвавшие наибольшие затруднения у учащихся 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161" t="19765" r="53677" b="13530"/>
          <a:stretch/>
        </p:blipFill>
        <p:spPr>
          <a:xfrm rot="5400000">
            <a:off x="2326417" y="417998"/>
            <a:ext cx="4059117" cy="74888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84369" y="2948947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4%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84369" y="563724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29%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6006577"/>
            <a:ext cx="5202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Южная </a:t>
            </a:r>
            <a:r>
              <a:rPr lang="ru-RU" dirty="0">
                <a:solidFill>
                  <a:srgbClr val="00B0F0"/>
                </a:solidFill>
              </a:rPr>
              <a:t>А</a:t>
            </a:r>
            <a:r>
              <a:rPr lang="ru-RU" dirty="0" smtClean="0">
                <a:solidFill>
                  <a:srgbClr val="00B0F0"/>
                </a:solidFill>
              </a:rPr>
              <a:t>мерика – 275 чел, Африка – 135 чел. 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65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27584"/>
          </a:xfrm>
        </p:spPr>
        <p:txBody>
          <a:bodyPr/>
          <a:lstStyle/>
          <a:p>
            <a:r>
              <a:rPr lang="ru-RU" dirty="0" smtClean="0"/>
              <a:t>Задания с развернутым ответом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7469" t="30706" r="20194" b="46913"/>
          <a:stretch/>
        </p:blipFill>
        <p:spPr bwMode="auto">
          <a:xfrm>
            <a:off x="539552" y="2060848"/>
            <a:ext cx="8229600" cy="14322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8755" t="29361" r="17030" b="41433"/>
          <a:stretch/>
        </p:blipFill>
        <p:spPr bwMode="auto">
          <a:xfrm>
            <a:off x="539552" y="3933056"/>
            <a:ext cx="7848872" cy="19442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3619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3300"/>
                </a:solidFill>
              </a:rPr>
              <a:t>Задания с развернутым ответом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204864"/>
            <a:ext cx="7128792" cy="354397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/>
              <a:t>28. К какой </a:t>
            </a:r>
            <a:r>
              <a:rPr lang="ru-RU" sz="1800" dirty="0" err="1" smtClean="0"/>
              <a:t>подотрасли</a:t>
            </a:r>
            <a:r>
              <a:rPr lang="ru-RU" sz="1800" dirty="0" smtClean="0"/>
              <a:t> химической промышленности…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126104"/>
            <a:ext cx="7488832" cy="188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53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3300"/>
                </a:solidFill>
              </a:rPr>
              <a:t>Задания с развернутым ответом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844824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29. Какая особенность ЭГП….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20888"/>
            <a:ext cx="7920880" cy="1311771"/>
          </a:xfrm>
          <a:prstGeom prst="rect">
            <a:avLst/>
          </a:prstGeom>
        </p:spPr>
      </p:pic>
      <p:pic>
        <p:nvPicPr>
          <p:cNvPr id="12" name="Объект 11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05064"/>
            <a:ext cx="684076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72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552" y="836712"/>
            <a:ext cx="8604448" cy="5411688"/>
          </a:xfrm>
        </p:spPr>
        <p:txBody>
          <a:bodyPr>
            <a:normAutofit fontScale="85000" lnSpcReduction="10000"/>
          </a:bodyPr>
          <a:lstStyle/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недостаткам подготовки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являющимися причинами типичных ошибок,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относятся: </a:t>
            </a: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епонимание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некоторых географических терминов и понятий,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представлений о географическом положении, природных и социально-экономических особенностях отдельных территорий (субъектов РФ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стран).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читательской грамотности.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Темы, с которыми связаны задания, вызывающие наибольшие затруднения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094584"/>
          </a:xfrm>
        </p:spPr>
        <p:txBody>
          <a:bodyPr>
            <a:normAutofit/>
          </a:bodyPr>
          <a:lstStyle/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496" indent="-457200"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Природопользование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496" indent="-457200"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 и климат</a:t>
            </a:r>
          </a:p>
          <a:p>
            <a:pPr font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 экономики. Факторы размещения</a:t>
            </a:r>
          </a:p>
          <a:p>
            <a:pPr marL="82296" indent="0" eaLnBrk="1" fontAlgn="auto" hangingPunct="1">
              <a:spcAft>
                <a:spcPts val="0"/>
              </a:spcAft>
              <a:buNone/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0436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9959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ru-RU" altLang="ja-JP" sz="2400" b="1" dirty="0" smtClean="0"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Количество </a:t>
            </a:r>
            <a:r>
              <a:rPr lang="ru-RU" altLang="ja-JP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участников</a:t>
            </a:r>
            <a:r>
              <a:rPr lang="ru-RU" altLang="ja-JP" sz="2400" b="1" dirty="0" smtClean="0"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ГИА по географии</a:t>
            </a:r>
            <a:r>
              <a:rPr lang="ru-RU" altLang="ja-JP" sz="3200" b="1" dirty="0" smtClean="0"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ru-RU" altLang="ja-JP" sz="32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ja-JP" sz="32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150" y="1432248"/>
            <a:ext cx="8175463" cy="4805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ЕГЭ по географии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4900" b="1" dirty="0">
                <a:solidFill>
                  <a:schemeClr val="accent2">
                    <a:lumMod val="75000"/>
                  </a:schemeClr>
                </a:solidFill>
              </a:rPr>
              <a:t>Сайт ФИПИ: </a:t>
            </a:r>
            <a:r>
              <a:rPr lang="en-US" sz="49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http://www.fipi.ru</a:t>
            </a:r>
            <a:r>
              <a:rPr lang="en-US" sz="49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endParaRPr lang="ru-RU" sz="49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845734"/>
            <a:ext cx="4130744" cy="4023360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 smtClean="0"/>
              <a:t>Спецификация</a:t>
            </a:r>
            <a:r>
              <a:rPr lang="ru-RU" sz="2400" dirty="0" smtClean="0"/>
              <a:t> контрольных измерительных материалов</a:t>
            </a:r>
          </a:p>
          <a:p>
            <a:r>
              <a:rPr lang="ru-RU" sz="2400" b="1" dirty="0" smtClean="0"/>
              <a:t>Кодификатор </a:t>
            </a:r>
            <a:r>
              <a:rPr lang="ru-RU" sz="2400" dirty="0" smtClean="0"/>
              <a:t>элементов содержания и требований к уровню подготовки обучающихся</a:t>
            </a:r>
          </a:p>
          <a:p>
            <a:r>
              <a:rPr lang="ru-RU" sz="2400" b="1" dirty="0" smtClean="0"/>
              <a:t>Демоверсии </a:t>
            </a:r>
            <a:r>
              <a:rPr lang="ru-RU" sz="2400" dirty="0" smtClean="0"/>
              <a:t>экзаменационных работ</a:t>
            </a:r>
          </a:p>
          <a:p>
            <a:r>
              <a:rPr lang="ru-RU" sz="2400" b="1" dirty="0" smtClean="0"/>
              <a:t>Навигатор </a:t>
            </a:r>
            <a:r>
              <a:rPr lang="ru-RU" sz="2400" dirty="0" smtClean="0"/>
              <a:t>самостоятельной подготовки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1772816"/>
            <a:ext cx="426385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06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333374"/>
            <a:ext cx="6881192" cy="1079401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Рекомендуемые источники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43609" y="1700807"/>
            <a:ext cx="7776542" cy="3960217"/>
          </a:xfrm>
        </p:spPr>
        <p:txBody>
          <a:bodyPr>
            <a:noAutofit/>
          </a:bodyPr>
          <a:lstStyle/>
          <a:p>
            <a:pPr marL="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Федеральный институт педагогических измерений [Электронный ресурс]. Код доступа: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hlinkClick r:id="rId3"/>
              </a:rPr>
              <a:t>http://www.fipi.ru/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Официальный информационный портал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ЕГЭ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[Электронный ресурс]. Код доступа: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hlinkClick r:id="rId4"/>
              </a:rPr>
              <a:t>http://www.ege.edu.ru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АИРО [Электронный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ресурс]. Код доступа: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www.akipkro.ru/kpop-main/end/normativnye-dokumenty-i-metodicheskie-materialy/metodicheskie-materialy-end/ege-i-gia.html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АлтГУ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Открытый образовательный портал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[Электронный ресурс]. Код доступа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http://www.asu.ru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57200"/>
            <a:ext cx="8219256" cy="595536"/>
          </a:xfrm>
        </p:spPr>
        <p:txBody>
          <a:bodyPr/>
          <a:lstStyle/>
          <a:p>
            <a:r>
              <a:rPr lang="ru-RU" sz="2800" b="1" dirty="0" smtClean="0"/>
              <a:t>Дополнительные материалы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9864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Лобжанидзе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Амбарцумова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Э.М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Дюкова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С.Е. Методические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 по преподаванию учебных предметов в образовательных организациях с высокой долей обучающихся с рисками учебной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неуспешности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География. </a:t>
            </a: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URL: </a:t>
            </a:r>
            <a:r>
              <a:rPr lang="en-US" sz="2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https://fipi.ru/metodicheskaya-kopilka/metod-rekomendatsii-dlya-slabykh-shkol#!/</a:t>
            </a:r>
            <a:r>
              <a:rPr lang="en-US" sz="20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tab/223974643-9</a:t>
            </a:r>
            <a:endParaRPr lang="ru-RU" sz="20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Лобжанидзе</a:t>
            </a:r>
            <a:r>
              <a:rPr lang="ru-RU" sz="20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А.А. 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Амбарцумова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Э.М., Барабанов В.В.,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Дюкова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С.Е.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учителей, подготовленные на основе анализа типичных ошибок участников ЕГЭ 2023 года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географии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URL:https://doc.fipi.ru/ege/analiticheskie-i-metodicheskie-materialy/2023/gg_mr_2023.pdf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Амбарцумова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Э.М., Барабанов В.В.,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Дюкова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С.Е. Всероссийские проверочные работы по географии: особенности инструментария и основные итоги // Педагогические измерения. 2018. № 1. С. 73–79; URL: https://fipi.ru/tpost/tbyzx3fst1- zhurnal-pedagogicheskie-izmereniya-1-201 (дата обращения 20.05.2020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478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/>
              <a:t>Распределение </a:t>
            </a:r>
            <a:r>
              <a:rPr lang="ru-RU" sz="2400" b="1" dirty="0" smtClean="0"/>
              <a:t>баллов </a:t>
            </a:r>
            <a:r>
              <a:rPr lang="ru-RU" sz="2400" b="1" dirty="0"/>
              <a:t>ОГЭ по </a:t>
            </a:r>
            <a:r>
              <a:rPr lang="ru-RU" sz="2400" b="1" dirty="0" smtClean="0"/>
              <a:t>географии, %</a:t>
            </a:r>
            <a:endParaRPr lang="ru-RU" sz="2400" b="1" dirty="0"/>
          </a:p>
        </p:txBody>
      </p:sp>
      <p:graphicFrame>
        <p:nvGraphicFramePr>
          <p:cNvPr id="17410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9744817"/>
              </p:ext>
            </p:extLst>
          </p:nvPr>
        </p:nvGraphicFramePr>
        <p:xfrm>
          <a:off x="1570038" y="1981200"/>
          <a:ext cx="6003925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7" r:id="rId3" imgW="7084166" imgH="4584589" progId="Excel.Chart.8">
                  <p:embed/>
                </p:oleObj>
              </mc:Choice>
              <mc:Fallback>
                <p:oleObj r:id="rId3" imgW="7084166" imgH="4584589" progId="Excel.Chart.8">
                  <p:embed/>
                  <p:pic>
                    <p:nvPicPr>
                      <p:cNvPr id="0" name="Объект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0038" y="1981200"/>
                        <a:ext cx="6003925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71600" y="5589240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i="1" dirty="0">
                <a:latin typeface="Times New Roman"/>
                <a:ea typeface="Calibri"/>
              </a:rPr>
              <a:t>(Первичный балл 0-11 – отметка 2, 12-18 – отметка 3, 19-25 – отметка 4</a:t>
            </a:r>
            <a:r>
              <a:rPr lang="ru-RU" i="1" dirty="0" smtClean="0">
                <a:latin typeface="Times New Roman"/>
                <a:ea typeface="Calibri"/>
              </a:rPr>
              <a:t>,</a:t>
            </a:r>
            <a:r>
              <a:rPr lang="en-US" i="1" dirty="0" smtClean="0">
                <a:latin typeface="Times New Roman"/>
                <a:ea typeface="Calibri"/>
              </a:rPr>
              <a:t> </a:t>
            </a:r>
            <a:r>
              <a:rPr lang="ru-RU" i="1" dirty="0" smtClean="0">
                <a:latin typeface="Times New Roman"/>
                <a:ea typeface="Calibri"/>
              </a:rPr>
              <a:t>26-31 </a:t>
            </a:r>
            <a:r>
              <a:rPr lang="ru-RU" i="1" dirty="0">
                <a:latin typeface="Times New Roman"/>
                <a:ea typeface="Calibri"/>
              </a:rPr>
              <a:t>– отметка 5).</a:t>
            </a:r>
            <a:endParaRPr lang="ru-RU" dirty="0">
              <a:effectLst/>
              <a:latin typeface="Times New Roman"/>
              <a:ea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1334842"/>
            <a:ext cx="7272807" cy="41883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55576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indent="449263" eaLnBrk="1" hangingPunct="1">
              <a:lnSpc>
                <a:spcPct val="115000"/>
              </a:lnSpc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ОГЭ по географии в Алтайском крае</a:t>
            </a:r>
            <a:endParaRPr lang="ru-RU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018365"/>
              </p:ext>
            </p:extLst>
          </p:nvPr>
        </p:nvGraphicFramePr>
        <p:xfrm>
          <a:off x="467544" y="1628801"/>
          <a:ext cx="7920880" cy="4392489"/>
        </p:xfrm>
        <a:graphic>
          <a:graphicData uri="http://schemas.openxmlformats.org/drawingml/2006/table">
            <a:tbl>
              <a:tblPr firstRow="1" firstCol="1" bandRow="1"/>
              <a:tblGrid>
                <a:gridCol w="1450302"/>
                <a:gridCol w="953984"/>
                <a:gridCol w="867898"/>
                <a:gridCol w="1069938"/>
                <a:gridCol w="1069938"/>
                <a:gridCol w="1254410"/>
                <a:gridCol w="1254410"/>
              </a:tblGrid>
              <a:tr h="72904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0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чел.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чел.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чел.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14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Получили "2"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747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8,74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1083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11,00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9,77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14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Получили "3"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3726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43,60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4181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42,46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5028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40,88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14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Получили "4"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3157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36,95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3510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35,65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4694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38,17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14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Получили "5"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915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10,71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1072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10,89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1375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11,18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Образовательные учреждения, продемонстрировавшие </a:t>
            </a:r>
            <a:r>
              <a:rPr lang="ru-RU" sz="2800" dirty="0"/>
              <a:t>наиболее высокие результаты ОГЭ по предмету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294416"/>
              </p:ext>
            </p:extLst>
          </p:nvPr>
        </p:nvGraphicFramePr>
        <p:xfrm>
          <a:off x="457200" y="1828794"/>
          <a:ext cx="7859215" cy="48330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9076"/>
                <a:gridCol w="4741691"/>
                <a:gridCol w="2298448"/>
              </a:tblGrid>
              <a:tr h="751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Название ОО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Доля участников, получивших отметку «4» и «5» (качество обучения)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</a:tr>
              <a:tr h="188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МБОУ "Лицей №124" (г. Барнаул)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93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</a:tr>
              <a:tr h="2977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МАОУ "СОШ №132" им. Н.М. Малахова (г. Барнаул)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93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</a:tr>
              <a:tr h="2977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МКОУ "</a:t>
                      </a:r>
                      <a:r>
                        <a:rPr lang="ru-RU" sz="1200" dirty="0" err="1">
                          <a:effectLst/>
                        </a:rPr>
                        <a:t>Костинологовская</a:t>
                      </a:r>
                      <a:r>
                        <a:rPr lang="ru-RU" sz="1200" dirty="0">
                          <a:effectLst/>
                        </a:rPr>
                        <a:t> СОШ" (Мамонтовский район)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93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</a:tr>
              <a:tr h="2977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КГБОУ "БЛИАК" (Краевые общеобразовательные организации)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93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</a:tr>
              <a:tr h="2977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МБОУ "Кипринская СОШ" (Шелаболихинский район)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92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</a:tr>
              <a:tr h="188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МБОУ "Лицей" (г. Алейск)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92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</a:tr>
              <a:tr h="188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МБОУ "Егорьевская СОШ" (Егорьевский район)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90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</a:tr>
              <a:tr h="188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МБОУ "Гимназия №74" (г. Барнаул)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89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</a:tr>
              <a:tr h="188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МБОУ СОШ №15 г.Заринска (г. Заринск)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87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</a:tr>
              <a:tr h="3776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МБОУ "Гимназия № 27" имени Героя Советского Союза В.Е. Смирнова" (г. Барнаул)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86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</a:tr>
              <a:tr h="2977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МБОУ "Солонешенская  СОШ" (Солонешенский район)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85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</a:tr>
              <a:tr h="2977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МКОУ "Островновская СОШ" (Мамонтовский район)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84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</a:tr>
              <a:tr h="188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МБОУ "СОШ №128" (г. Барнаул)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82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</a:tr>
              <a:tr h="188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МБОУ "Гимназия № 42" (г. Барнаул)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81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</a:tr>
              <a:tr h="2977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МБОУ "Кучукская СОШ" (Шелаболихинский район)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80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</a:tr>
              <a:tr h="2977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МКОУ "Крестьянская СОШ" (Мамонтовский район)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80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46" marR="5044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3403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КИМ ОГЭ по географии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4652572"/>
              </p:ext>
            </p:extLst>
          </p:nvPr>
        </p:nvGraphicFramePr>
        <p:xfrm>
          <a:off x="457200" y="1981200"/>
          <a:ext cx="8229600" cy="4581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696"/>
                <a:gridCol w="1584176"/>
                <a:gridCol w="1944216"/>
                <a:gridCol w="1522512"/>
              </a:tblGrid>
              <a:tr h="94374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Разделы программы по географии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Количество заданий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Максимальный первичный балл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Доля раздела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Географическое изучение </a:t>
                      </a:r>
                    </a:p>
                    <a:p>
                      <a:r>
                        <a:rPr lang="ru-RU" sz="1600" dirty="0" smtClean="0"/>
                        <a:t>Земли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6,5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Изображения земной поверхности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6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19,3 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Земля – планета Солнечной системы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2,4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Оболочки Земли 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19,3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Человечество на Земле. Материки и страны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9,7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Взаимодействие природы и общества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9,7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География России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32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8184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76790" cy="64829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освоения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уровню подготовки (задания с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низким уровнем решаемости)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780058"/>
              </p:ext>
            </p:extLst>
          </p:nvPr>
        </p:nvGraphicFramePr>
        <p:xfrm>
          <a:off x="323529" y="1412775"/>
          <a:ext cx="8208912" cy="4183142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576063"/>
                <a:gridCol w="6048672"/>
                <a:gridCol w="576064"/>
                <a:gridCol w="1008113"/>
              </a:tblGrid>
              <a:tr h="1284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Задание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287" marR="152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Проверяемые элементы содержания/умения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287" marR="152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Уровень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287" marR="152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Средний </a:t>
                      </a:r>
                      <a:r>
                        <a:rPr lang="ru-RU" sz="1400" dirty="0" smtClean="0">
                          <a:effectLst/>
                        </a:rPr>
                        <a:t>%выполнения 2023/2022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287" marR="15287" marT="0" marB="0"/>
                </a:tc>
              </a:tr>
              <a:tr h="3426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287" marR="152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287" marR="152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287" marR="152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287" marR="15287" marT="0" marB="0" anchor="ctr"/>
                </a:tc>
              </a:tr>
              <a:tr h="2141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287" marR="152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1.7 Знать/понимать специфику географического положения и административно-территориального устройства Российской Федерации; особенности её природы, населения, основных отраслей хозяйства, природно-хозяйственных зон и районов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287" marR="152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287" marR="152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38 / 49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287" marR="15287" marT="0" marB="0" anchor="ctr"/>
                </a:tc>
              </a:tr>
              <a:tr h="5568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287" marR="152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2.5 Уметь приводить примеры формирования культурно-бытовых особенностей народов под влиянием среды их обитания, крупнейших сырьевых и топливно-энергетических баз, районов и центров производства важнейших видов продукции, основных коммуникаций и их узлов, внутригосударственных и внешних экономических связей России, а также крупнейших регионов и стран мира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2.6 Уметь находить в разных источниках информацию, необходимую для изучения географических объектов и явлений, разных территорий Земли, их обеспеченности природными и человеческими ресурсами, хозяйственного потенциала, экологических проблем 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287" marR="152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287" marR="152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57 /53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287" marR="15287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8356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освоения проверяемых требований к уровню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(задания с низким уровнем решаемости)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976753"/>
              </p:ext>
            </p:extLst>
          </p:nvPr>
        </p:nvGraphicFramePr>
        <p:xfrm>
          <a:off x="457200" y="1867964"/>
          <a:ext cx="8208912" cy="494709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576063"/>
                <a:gridCol w="6048672"/>
                <a:gridCol w="576064"/>
                <a:gridCol w="1008113"/>
              </a:tblGrid>
              <a:tr h="5099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Задание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287" marR="152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Проверяемые элементы содержания/умения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287" marR="152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Уровень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287" marR="152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Средний </a:t>
                      </a:r>
                      <a:r>
                        <a:rPr lang="ru-RU" sz="1400" dirty="0" smtClean="0">
                          <a:effectLst/>
                        </a:rPr>
                        <a:t>%выполнения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287" marR="15287" marT="0" marB="0"/>
                </a:tc>
              </a:tr>
              <a:tr h="6798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287" marR="152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1.1 Знать/понимать основные географические понятия и термины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3.3 Использовать приобретённые знания и умения в практической деятельности и повседневной жизни для решения практических задач по определению качества окружающей среды, её использованию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287" marR="152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287" marR="152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44 / 44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287" marR="15287" marT="0" marB="0" anchor="ctr"/>
                </a:tc>
              </a:tr>
              <a:tr h="6798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287" marR="152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1.8 Знать/понимать природные и антропогенные причины возникновения </a:t>
                      </a:r>
                      <a:r>
                        <a:rPr lang="ru-RU" sz="1400" dirty="0" err="1">
                          <a:effectLst/>
                        </a:rPr>
                        <a:t>геоэкологических</a:t>
                      </a:r>
                      <a:r>
                        <a:rPr lang="ru-RU" sz="1400" dirty="0">
                          <a:effectLst/>
                        </a:rPr>
                        <a:t> проблем на локальном, региональном и глобальном уровнях; меры по сохранению природы и защите людей от стихийных природных и техногенных явлений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287" marR="152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287" marR="152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54 / 56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287" marR="15287" marT="0" marB="0" anchor="ctr"/>
                </a:tc>
              </a:tr>
              <a:tr h="6798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287" marR="152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1.6 Знать/понимать географические особенности природы материков </a:t>
                      </a:r>
                      <a:r>
                        <a:rPr lang="ru-RU" sz="1400" dirty="0" smtClean="0">
                          <a:effectLst/>
                        </a:rPr>
                        <a:t>и океанов</a:t>
                      </a:r>
                      <a:r>
                        <a:rPr lang="ru-RU" sz="1400" dirty="0">
                          <a:effectLst/>
                        </a:rPr>
                        <a:t>, а также географию народов Земли; различия в хозяйственном освоении разных территорий и акваторий; связь между географическим положением, природными условиями, ресурсами и хозяйством отдельных регионов и стран;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1.7 Знать/понимать специфику географического положения и административно-территориального устройства Российской Федерации; особенности её природы, населения, основных отраслей хозяйства, природно-хозяйственных зон и районов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287" marR="152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287" marR="152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46 / 50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287" marR="15287" marT="0" marB="0" anchor="ctr"/>
                </a:tc>
              </a:tr>
              <a:tr h="6798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287" marR="152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287" marR="152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287" marR="152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287" marR="15287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8356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освоения проверяемых требований к уровню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(задания с низким уровнем решаемости)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009897"/>
              </p:ext>
            </p:extLst>
          </p:nvPr>
        </p:nvGraphicFramePr>
        <p:xfrm>
          <a:off x="323528" y="1412777"/>
          <a:ext cx="8496944" cy="488520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32048"/>
                <a:gridCol w="6624736"/>
                <a:gridCol w="504056"/>
                <a:gridCol w="936104"/>
              </a:tblGrid>
              <a:tr h="6480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Задание</a:t>
                      </a:r>
                      <a:endParaRPr lang="ru-RU" sz="14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287" marR="152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Проверяемые элементы содержания/умения</a:t>
                      </a:r>
                      <a:endParaRPr lang="ru-RU" sz="14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287" marR="152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Уровень</a:t>
                      </a:r>
                      <a:endParaRPr lang="ru-RU" sz="14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287" marR="152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Средний </a:t>
                      </a:r>
                      <a:r>
                        <a:rPr lang="ru-RU" sz="1400" b="0" dirty="0" smtClean="0">
                          <a:effectLst/>
                        </a:rPr>
                        <a:t>%выполнения</a:t>
                      </a:r>
                      <a:endParaRPr lang="ru-RU" sz="14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5287" marR="15287" marT="0" marB="0"/>
                </a:tc>
              </a:tr>
              <a:tr h="3670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03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2.1 Уметь определять на местности, плане и карте расстояния, направления, высоты точек, географические координаты и местоположение географических объектов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4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 / 42</a:t>
                      </a:r>
                      <a:endParaRPr lang="ru-RU" sz="14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65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1.1 Знать/понимать основные географические понятия и термины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2.5 Уметь приводить примеры формирования культурно-бытовых особенностей народов под влиянием среды их обитания, крупнейших сырьевых и топливно-энергетических баз, районов и центров производства важнейших видов продукции, основных коммуникаций и их узлов, внутригосударственных и внешних экономических связей России, а также крупнейших регионов и стран мира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2.6 Уметь находить в разных источниках информацию, необходимую для изучения географических объектов и явлений, разных территорий Земли, их обеспеченности природными и человеческими ресурсами, хозяйственного потенциала, экологических проблем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14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 / 24</a:t>
                      </a:r>
                      <a:endParaRPr lang="ru-RU" sz="14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4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2.4 Уметь объяснять существенные признаки географических объектов и явлений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400" b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 / 13</a:t>
                      </a:r>
                      <a:endParaRPr lang="ru-RU" sz="14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65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2.2 Уметь выделять (узнавать) существенные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признаки географических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объектов и явлений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4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 / 23</a:t>
                      </a:r>
                      <a:endParaRPr lang="ru-RU" sz="14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986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8">
      <a:dk1>
        <a:srgbClr val="003300"/>
      </a:dk1>
      <a:lt1>
        <a:srgbClr val="FFFFFF"/>
      </a:lt1>
      <a:dk2>
        <a:srgbClr val="000000"/>
      </a:dk2>
      <a:lt2>
        <a:srgbClr val="336600"/>
      </a:lt2>
      <a:accent1>
        <a:srgbClr val="CCCC00"/>
      </a:accent1>
      <a:accent2>
        <a:srgbClr val="669900"/>
      </a:accent2>
      <a:accent3>
        <a:srgbClr val="FFFFFF"/>
      </a:accent3>
      <a:accent4>
        <a:srgbClr val="002A00"/>
      </a:accent4>
      <a:accent5>
        <a:srgbClr val="E2E2AA"/>
      </a:accent5>
      <a:accent6>
        <a:srgbClr val="5C8A00"/>
      </a:accent6>
      <a:hlink>
        <a:srgbClr val="333300"/>
      </a:hlink>
      <a:folHlink>
        <a:srgbClr val="99CC00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Рынок тур Л3</Template>
  <TotalTime>1388</TotalTime>
  <Words>1272</Words>
  <Application>Microsoft Office PowerPoint</Application>
  <PresentationFormat>Экран (4:3)</PresentationFormat>
  <Paragraphs>234</Paragraphs>
  <Slides>22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Arial Black</vt:lpstr>
      <vt:lpstr>Calibri</vt:lpstr>
      <vt:lpstr>MS Mincho</vt:lpstr>
      <vt:lpstr>Times New Roman</vt:lpstr>
      <vt:lpstr>Wingdings</vt:lpstr>
      <vt:lpstr>Wingdings 2</vt:lpstr>
      <vt:lpstr>Пиксел</vt:lpstr>
      <vt:lpstr>Microsoft Excel Chart</vt:lpstr>
      <vt:lpstr>Результаты ОГЭ по географии 2023 г. Подготовка к  ГИА в 2024 г.</vt:lpstr>
      <vt:lpstr>Количество участников ГИА по географии  </vt:lpstr>
      <vt:lpstr>Распределение баллов ОГЭ по географии, %</vt:lpstr>
      <vt:lpstr>Результаты ОГЭ по географии в Алтайском крае</vt:lpstr>
      <vt:lpstr>Образовательные учреждения, продемонстрировавшие наиболее высокие результаты ОГЭ по предмету</vt:lpstr>
      <vt:lpstr>Структура КИМ ОГЭ по географии</vt:lpstr>
      <vt:lpstr>Результаты освоения требований к уровню подготовки (задания с низким уровнем решаемости)</vt:lpstr>
      <vt:lpstr>Результаты освоения проверяемых требований к уровню подготовки (задания с низким уровнем решаемости)</vt:lpstr>
      <vt:lpstr>Результаты освоения проверяемых требований к уровню подготовки (задания с низким уровнем решаемости)</vt:lpstr>
      <vt:lpstr>Презентация PowerPoint</vt:lpstr>
      <vt:lpstr>Задания ОГЭ, вызвавшие наибольшие затруднения у учащихся </vt:lpstr>
      <vt:lpstr>Задания ОГЭ, вызвавшие наибольшие затруднения у учащихся </vt:lpstr>
      <vt:lpstr>Презентация PowerPoint</vt:lpstr>
      <vt:lpstr>Задания ОГЭ, вызвавшие наибольшие затруднения у учащихся </vt:lpstr>
      <vt:lpstr>Задания с развернутым ответом</vt:lpstr>
      <vt:lpstr>Задания с развернутым ответом</vt:lpstr>
      <vt:lpstr>Задания с развернутым ответом</vt:lpstr>
      <vt:lpstr>Презентация PowerPoint</vt:lpstr>
      <vt:lpstr>Темы, с которыми связаны задания, вызывающие наибольшие затруднения</vt:lpstr>
      <vt:lpstr>ЕГЭ по географии Сайт ФИПИ: http://www.fipi.ru/</vt:lpstr>
      <vt:lpstr>Рекомендуемые источники</vt:lpstr>
      <vt:lpstr>Дополнительные материалы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Ольга Отто</cp:lastModifiedBy>
  <cp:revision>138</cp:revision>
  <dcterms:created xsi:type="dcterms:W3CDTF">2013-09-26T09:33:26Z</dcterms:created>
  <dcterms:modified xsi:type="dcterms:W3CDTF">2023-10-12T03:53:16Z</dcterms:modified>
</cp:coreProperties>
</file>