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82" r:id="rId4"/>
    <p:sldId id="268" r:id="rId5"/>
    <p:sldId id="283" r:id="rId6"/>
    <p:sldId id="278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B3CB-79FB-4C06-A44C-E1541A79D44B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2E2E8-42EE-4EA6-B5DF-79998D0375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0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167B-1E99-4A5B-B8FA-C8FF4F7DF78E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3C49-49C3-47DE-91C8-F3C648626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167B-1E99-4A5B-B8FA-C8FF4F7DF78E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3C49-49C3-47DE-91C8-F3C648626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167B-1E99-4A5B-B8FA-C8FF4F7DF78E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3C49-49C3-47DE-91C8-F3C648626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167B-1E99-4A5B-B8FA-C8FF4F7DF78E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3C49-49C3-47DE-91C8-F3C648626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167B-1E99-4A5B-B8FA-C8FF4F7DF78E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3C49-49C3-47DE-91C8-F3C648626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167B-1E99-4A5B-B8FA-C8FF4F7DF78E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3C49-49C3-47DE-91C8-F3C648626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167B-1E99-4A5B-B8FA-C8FF4F7DF78E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3C49-49C3-47DE-91C8-F3C648626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167B-1E99-4A5B-B8FA-C8FF4F7DF78E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3C49-49C3-47DE-91C8-F3C648626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167B-1E99-4A5B-B8FA-C8FF4F7DF78E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3C49-49C3-47DE-91C8-F3C648626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167B-1E99-4A5B-B8FA-C8FF4F7DF78E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3C49-49C3-47DE-91C8-F3C648626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167B-1E99-4A5B-B8FA-C8FF4F7DF78E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83C49-49C3-47DE-91C8-F3C648626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F167B-1E99-4A5B-B8FA-C8FF4F7DF78E}" type="datetimeFigureOut">
              <a:rPr lang="ru-RU" smtClean="0"/>
              <a:pPr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83C49-49C3-47DE-91C8-F3C6486268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hanasencko.ucoz.ru/index/biblioshkola_dlja_nachinajushhikh_bibliotekarej/0-1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vakhricheva74@mail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4538708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35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124744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Наставничество как эффективная система профессионального роста и развития школьных библиотекарей </a:t>
            </a:r>
          </a:p>
          <a:p>
            <a:pPr lvl="0" algn="ctr"/>
            <a:r>
              <a:rPr lang="ru-RU" altLang="ru-RU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 Рубцовска</a:t>
            </a:r>
            <a:endParaRPr lang="ru-RU" altLang="ru-RU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2195736" y="4804033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dirty="0" smtClean="0">
                <a:solidFill>
                  <a:srgbClr val="000099"/>
                </a:solidFill>
              </a:rPr>
              <a:t>   </a:t>
            </a:r>
          </a:p>
          <a:p>
            <a:pPr algn="r"/>
            <a:endParaRPr lang="ru-RU" altLang="ru-RU" b="1" dirty="0">
              <a:solidFill>
                <a:srgbClr val="000099"/>
              </a:solidFill>
            </a:endParaRPr>
          </a:p>
          <a:p>
            <a:pPr algn="r"/>
            <a:r>
              <a:rPr lang="ru-RU" altLang="ru-RU" b="1" dirty="0" smtClean="0">
                <a:solidFill>
                  <a:schemeClr val="bg1"/>
                </a:solidFill>
              </a:rPr>
              <a:t>Руководитель ММО школьных библиотек:</a:t>
            </a:r>
          </a:p>
          <a:p>
            <a:pPr algn="r"/>
            <a:r>
              <a:rPr lang="ru-RU" altLang="ru-RU" b="1" dirty="0" smtClean="0">
                <a:solidFill>
                  <a:schemeClr val="bg1"/>
                </a:solidFill>
              </a:rPr>
              <a:t> Вахричева Наталья Владимировна,</a:t>
            </a:r>
          </a:p>
          <a:p>
            <a:pPr algn="r"/>
            <a:r>
              <a:rPr lang="ru-RU" altLang="ru-RU" b="1" dirty="0">
                <a:solidFill>
                  <a:schemeClr val="bg1"/>
                </a:solidFill>
              </a:rPr>
              <a:t>п</a:t>
            </a:r>
            <a:r>
              <a:rPr lang="ru-RU" altLang="ru-RU" b="1" dirty="0" smtClean="0">
                <a:solidFill>
                  <a:schemeClr val="bg1"/>
                </a:solidFill>
              </a:rPr>
              <a:t>едагог-библиотекарь высшей категории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79289"/>
            <a:ext cx="2709217" cy="2709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bc3bd0b64017166749a7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009" y="-10269"/>
            <a:ext cx="921600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13" y="332656"/>
            <a:ext cx="7721267" cy="5794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bc3bd0b64017166749a7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009" y="-10269"/>
            <a:ext cx="921600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2800" b="1" dirty="0" smtClean="0">
                <a:solidFill>
                  <a:srgbClr val="000066"/>
                </a:solidFill>
                <a:latin typeface="+mj-lt"/>
              </a:rPr>
              <a:t>    </a:t>
            </a:r>
            <a:endParaRPr lang="ru-RU" sz="2000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009" y="4721770"/>
            <a:ext cx="2808312" cy="21210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3528" y="2564904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•  Высшее </a:t>
            </a:r>
            <a:r>
              <a:rPr lang="ru-RU" sz="2800" b="1" dirty="0">
                <a:solidFill>
                  <a:srgbClr val="000066"/>
                </a:solidFill>
              </a:rPr>
              <a:t>библиотечное – </a:t>
            </a:r>
            <a:r>
              <a:rPr lang="ru-RU" sz="2800" b="1" dirty="0" smtClean="0">
                <a:solidFill>
                  <a:srgbClr val="000066"/>
                </a:solidFill>
              </a:rPr>
              <a:t>6 человек 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•  Среднее </a:t>
            </a:r>
            <a:r>
              <a:rPr lang="ru-RU" sz="2800" b="1" dirty="0">
                <a:solidFill>
                  <a:srgbClr val="000066"/>
                </a:solidFill>
              </a:rPr>
              <a:t>профессиональное библиотечное – </a:t>
            </a:r>
            <a:r>
              <a:rPr lang="ru-RU" sz="2800" b="1" dirty="0" smtClean="0">
                <a:solidFill>
                  <a:srgbClr val="000066"/>
                </a:solidFill>
              </a:rPr>
              <a:t>            3 человека </a:t>
            </a:r>
          </a:p>
          <a:p>
            <a:r>
              <a:rPr lang="ru-RU" sz="2800" b="1" dirty="0" smtClean="0">
                <a:solidFill>
                  <a:srgbClr val="000066"/>
                </a:solidFill>
              </a:rPr>
              <a:t>•  Высшее </a:t>
            </a:r>
            <a:r>
              <a:rPr lang="ru-RU" sz="2800" b="1" dirty="0">
                <a:solidFill>
                  <a:srgbClr val="000066"/>
                </a:solidFill>
              </a:rPr>
              <a:t>педагогическое – </a:t>
            </a:r>
            <a:r>
              <a:rPr lang="ru-RU" sz="2800" b="1" dirty="0" smtClean="0">
                <a:solidFill>
                  <a:srgbClr val="000066"/>
                </a:solidFill>
              </a:rPr>
              <a:t>2 человека</a:t>
            </a:r>
            <a:endParaRPr lang="ru-RU" sz="2800" b="1" dirty="0">
              <a:solidFill>
                <a:srgbClr val="000066"/>
              </a:solidFill>
            </a:endParaRPr>
          </a:p>
          <a:p>
            <a:r>
              <a:rPr lang="ru-RU" sz="2800" b="1" dirty="0" smtClean="0">
                <a:solidFill>
                  <a:srgbClr val="000066"/>
                </a:solidFill>
              </a:rPr>
              <a:t>•  Среднее </a:t>
            </a:r>
            <a:r>
              <a:rPr lang="ru-RU" sz="2800" b="1" dirty="0">
                <a:solidFill>
                  <a:srgbClr val="000066"/>
                </a:solidFill>
              </a:rPr>
              <a:t>профессиональное педагогическое </a:t>
            </a:r>
            <a:r>
              <a:rPr lang="ru-RU" sz="2800" b="1" dirty="0" smtClean="0">
                <a:solidFill>
                  <a:srgbClr val="000066"/>
                </a:solidFill>
              </a:rPr>
              <a:t>                   – 2 человека</a:t>
            </a:r>
            <a:endParaRPr lang="ru-RU" sz="2800" b="1" dirty="0">
              <a:solidFill>
                <a:srgbClr val="000066"/>
              </a:solidFill>
            </a:endParaRPr>
          </a:p>
          <a:p>
            <a:r>
              <a:rPr lang="ru-RU" sz="2800" b="1" dirty="0" smtClean="0">
                <a:solidFill>
                  <a:srgbClr val="000066"/>
                </a:solidFill>
              </a:rPr>
              <a:t>•  Другое </a:t>
            </a:r>
            <a:r>
              <a:rPr lang="ru-RU" sz="2800" b="1" dirty="0">
                <a:solidFill>
                  <a:srgbClr val="000066"/>
                </a:solidFill>
              </a:rPr>
              <a:t>– </a:t>
            </a:r>
            <a:r>
              <a:rPr lang="ru-RU" sz="2800" b="1" dirty="0" smtClean="0">
                <a:solidFill>
                  <a:srgbClr val="000066"/>
                </a:solidFill>
              </a:rPr>
              <a:t>9 человек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20688"/>
            <a:ext cx="8712968" cy="183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Педагог-библиотекарь – 13 </a:t>
            </a:r>
            <a:r>
              <a:rPr lang="ru-RU" sz="2800" b="1" dirty="0" smtClean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endParaRPr lang="ru-RU" sz="2800" b="1" dirty="0">
              <a:solidFill>
                <a:srgbClr val="00006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Зав. библиотекой/БИЦ/медиацентром – 4 </a:t>
            </a:r>
            <a:r>
              <a:rPr lang="ru-RU" sz="2800" b="1" dirty="0" smtClean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  <a:endParaRPr lang="ru-RU" sz="2800" b="1" dirty="0">
              <a:solidFill>
                <a:srgbClr val="00006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800" b="1" dirty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Библиотекарь - 5 </a:t>
            </a:r>
            <a:r>
              <a:rPr lang="ru-RU" sz="2800" b="1" dirty="0" smtClean="0">
                <a:solidFill>
                  <a:srgbClr val="00006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  <a:endParaRPr lang="ru-RU" sz="2800" b="1" dirty="0">
              <a:solidFill>
                <a:srgbClr val="000066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bc3bd0b64017166749a7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33265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99"/>
                </a:solidFill>
                <a:hlinkClick r:id="rId3"/>
              </a:rPr>
              <a:t>Сайт профессионального сообщества школьных библиотекарей города Рубцовска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9" y="1268760"/>
            <a:ext cx="6984776" cy="5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bc3bd0b64017166749a7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8424936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ru-RU" sz="3600" b="1" dirty="0">
                <a:solidFill>
                  <a:srgbClr val="000099"/>
                </a:solidFill>
              </a:rPr>
              <a:t>Не относись к наставнику как к Богу.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ru-RU" sz="3600" b="1" dirty="0">
                <a:solidFill>
                  <a:srgbClr val="000099"/>
                </a:solidFill>
              </a:rPr>
              <a:t>В образовании нет места чудесам.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ru-RU" sz="3600" b="1" dirty="0">
                <a:solidFill>
                  <a:srgbClr val="000099"/>
                </a:solidFill>
              </a:rPr>
              <a:t>Учитель лишь укажет вам дорогу,</a:t>
            </a:r>
          </a:p>
          <a:p>
            <a:pPr>
              <a:lnSpc>
                <a:spcPct val="150000"/>
              </a:lnSpc>
              <a:tabLst>
                <a:tab pos="457200" algn="l"/>
              </a:tabLst>
            </a:pPr>
            <a:r>
              <a:rPr lang="ru-RU" sz="3600" b="1" dirty="0">
                <a:solidFill>
                  <a:srgbClr val="000099"/>
                </a:solidFill>
              </a:rPr>
              <a:t>А вот пройти по ней ты можешь </a:t>
            </a:r>
            <a:endParaRPr lang="ru-RU" sz="3600" b="1" dirty="0" smtClean="0">
              <a:solidFill>
                <a:srgbClr val="000099"/>
              </a:solidFill>
            </a:endParaRPr>
          </a:p>
          <a:p>
            <a:pPr algn="ctr">
              <a:lnSpc>
                <a:spcPct val="150000"/>
              </a:lnSpc>
              <a:tabLst>
                <a:tab pos="457200" algn="l"/>
              </a:tabLst>
            </a:pPr>
            <a:r>
              <a:rPr lang="ru-RU" sz="3600" b="1" dirty="0">
                <a:solidFill>
                  <a:srgbClr val="000099"/>
                </a:solidFill>
              </a:rPr>
              <a:t> </a:t>
            </a:r>
            <a:r>
              <a:rPr lang="ru-RU" sz="3600" b="1" dirty="0" smtClean="0">
                <a:solidFill>
                  <a:srgbClr val="000099"/>
                </a:solidFill>
              </a:rPr>
              <a:t>                                                  только </a:t>
            </a:r>
            <a:r>
              <a:rPr lang="ru-RU" sz="3600" b="1" dirty="0">
                <a:solidFill>
                  <a:srgbClr val="000099"/>
                </a:solidFill>
              </a:rPr>
              <a:t>сам!</a:t>
            </a:r>
          </a:p>
          <a:p>
            <a:pPr algn="ctr">
              <a:lnSpc>
                <a:spcPct val="150000"/>
              </a:lnSpc>
              <a:tabLst>
                <a:tab pos="457200" algn="l"/>
              </a:tabLst>
            </a:pPr>
            <a:endParaRPr lang="ru-RU" dirty="0"/>
          </a:p>
          <a:p>
            <a:pPr algn="just">
              <a:tabLst>
                <a:tab pos="457200" algn="l"/>
              </a:tabLs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095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bc3bd0b64017166749a7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990021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0066"/>
              </a:solidFill>
              <a:hlinkClick r:id="rId3"/>
            </a:endParaRPr>
          </a:p>
          <a:p>
            <a:pPr algn="ctr"/>
            <a:r>
              <a:rPr lang="en-US" sz="2800" b="1" dirty="0" smtClean="0">
                <a:solidFill>
                  <a:srgbClr val="000066"/>
                </a:solidFill>
                <a:hlinkClick r:id="rId3"/>
              </a:rPr>
              <a:t>E-mail</a:t>
            </a:r>
            <a:r>
              <a:rPr lang="ru-RU" sz="2800" b="1" dirty="0" smtClean="0">
                <a:solidFill>
                  <a:srgbClr val="000066"/>
                </a:solidFill>
                <a:hlinkClick r:id="rId3"/>
              </a:rPr>
              <a:t>: </a:t>
            </a:r>
            <a:r>
              <a:rPr lang="en-US" sz="2800" b="1" dirty="0" smtClean="0">
                <a:solidFill>
                  <a:srgbClr val="000066"/>
                </a:solidFill>
                <a:hlinkClick r:id="rId3"/>
              </a:rPr>
              <a:t>vakhricheva74@mail.ru</a:t>
            </a:r>
            <a:endParaRPr lang="ru-RU" sz="2800" b="1" dirty="0" smtClean="0">
              <a:solidFill>
                <a:srgbClr val="000066"/>
              </a:solidFill>
            </a:endParaRPr>
          </a:p>
          <a:p>
            <a:pPr algn="ctr"/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332656"/>
            <a:ext cx="83529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0099"/>
                </a:solidFill>
              </a:rPr>
              <a:t>Вахричева Наталья </a:t>
            </a:r>
            <a:r>
              <a:rPr lang="ru-RU" sz="2600" b="1" dirty="0" smtClean="0">
                <a:solidFill>
                  <a:srgbClr val="000099"/>
                </a:solidFill>
              </a:rPr>
              <a:t>Владимировна, педагог-библиотекарь МБОУ «Лицей №24» им. П.С. Приходько</a:t>
            </a:r>
            <a:endParaRPr lang="ru-RU" sz="2600" b="1" dirty="0">
              <a:solidFill>
                <a:srgbClr val="00009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8558" y="3365037"/>
            <a:ext cx="3106883" cy="310688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99592" y="237501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</a:rPr>
              <a:t>Сайт профессионального сообщества школьных библиотекарей города Рубцовска</a:t>
            </a:r>
            <a:endParaRPr lang="ru-RU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opoboi.com-59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53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306488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66"/>
                </a:solidFill>
              </a:rPr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700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141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"СОШ №24"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Библиотекарь</cp:lastModifiedBy>
  <cp:revision>126</cp:revision>
  <dcterms:created xsi:type="dcterms:W3CDTF">2018-11-08T02:23:03Z</dcterms:created>
  <dcterms:modified xsi:type="dcterms:W3CDTF">2023-10-31T08:36:16Z</dcterms:modified>
</cp:coreProperties>
</file>