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8"/>
  </p:notesMasterIdLst>
  <p:sldIdLst>
    <p:sldId id="382" r:id="rId3"/>
    <p:sldId id="356" r:id="rId4"/>
    <p:sldId id="383" r:id="rId5"/>
    <p:sldId id="384" r:id="rId6"/>
    <p:sldId id="385" r:id="rId7"/>
    <p:sldId id="375" r:id="rId8"/>
    <p:sldId id="386" r:id="rId9"/>
    <p:sldId id="387" r:id="rId10"/>
    <p:sldId id="388" r:id="rId11"/>
    <p:sldId id="389" r:id="rId12"/>
    <p:sldId id="358" r:id="rId13"/>
    <p:sldId id="366" r:id="rId14"/>
    <p:sldId id="390" r:id="rId15"/>
    <p:sldId id="391" r:id="rId16"/>
    <p:sldId id="378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ingdings 3" pitchFamily="18" charset="2"/>
      <p:regular r:id="rId23"/>
    </p:embeddedFont>
    <p:embeddedFont>
      <p:font typeface="Arial Narrow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>
        <p:scale>
          <a:sx n="76" d="100"/>
          <a:sy n="76" d="100"/>
        </p:scale>
        <p:origin x="-260" y="-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0D493-4518-4A8C-AAEA-AEAC94BF61E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84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152173660_13112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demo=2&amp;base=LAW&amp;n=439307&amp;date=30.04.2023&amp;dst=100013&amp;field=134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ФАОП ООО…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algn="just">
              <a:lnSpc>
                <a:spcPct val="107000"/>
              </a:lnSpc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АООП ООО ЗПР соответствуют требованиям, заявленным в ФГОС ООО, и раскрываются с учетом </a:t>
            </a:r>
            <a:r>
              <a:rPr lang="ru-RU" u="sng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особых образовательных потребностей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обучающихся с ЗПР.</a:t>
            </a:r>
            <a:endParaRPr lang="ru-RU" sz="20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1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6535" y="333222"/>
            <a:ext cx="70382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53393" y="241606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808823" y="2424782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чащиеся (кто сегодня в 6-9 классе)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053393" y="320473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808823" y="3228085"/>
            <a:ext cx="89496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одители (обучение ТОЛЬКО с согласия (по заявлению) и на основании заключения ПМПК)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068763" y="399340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1808823" y="3989929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учителя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068763" y="478207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1808823" y="4785915"/>
            <a:ext cx="867820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рганизационные условия (инклюзия, создание специальных условий)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068763" y="557074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Прямоугольник 30"/>
          <p:cNvSpPr/>
          <p:nvPr/>
        </p:nvSpPr>
        <p:spPr>
          <a:xfrm>
            <a:off x="1808822" y="5617446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етодические условия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655092D5-DDAA-ED4A-915A-E4CC71089E59}"/>
              </a:ext>
            </a:extLst>
          </p:cNvPr>
          <p:cNvSpPr/>
          <p:nvPr/>
        </p:nvSpPr>
        <p:spPr>
          <a:xfrm>
            <a:off x="7678943" y="4402419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2F3C0D37-D07B-D74B-A091-7D9803CC14FD}"/>
              </a:ext>
            </a:extLst>
          </p:cNvPr>
          <p:cNvSpPr/>
          <p:nvPr/>
        </p:nvSpPr>
        <p:spPr>
          <a:xfrm>
            <a:off x="7575099" y="4340619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4AE762E7-9FCE-924C-9065-454320787B64}"/>
              </a:ext>
            </a:extLst>
          </p:cNvPr>
          <p:cNvSpPr/>
          <p:nvPr/>
        </p:nvSpPr>
        <p:spPr>
          <a:xfrm>
            <a:off x="3493085" y="4408424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19C0632A-D6FC-9F43-B06E-013A3F036C08}"/>
              </a:ext>
            </a:extLst>
          </p:cNvPr>
          <p:cNvSpPr/>
          <p:nvPr/>
        </p:nvSpPr>
        <p:spPr>
          <a:xfrm>
            <a:off x="3356998" y="4340619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E09E241-2E57-224D-85B2-A16ACDBD97F4}"/>
              </a:ext>
            </a:extLst>
          </p:cNvPr>
          <p:cNvSpPr/>
          <p:nvPr/>
        </p:nvSpPr>
        <p:spPr>
          <a:xfrm>
            <a:off x="9596082" y="1868611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0B0E595A-8BE1-C240-8B59-C4A01D5ED28D}"/>
              </a:ext>
            </a:extLst>
          </p:cNvPr>
          <p:cNvSpPr/>
          <p:nvPr/>
        </p:nvSpPr>
        <p:spPr>
          <a:xfrm>
            <a:off x="9457513" y="1818386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0A2DD6B-E026-2B41-8EB8-9457C99055E4}"/>
              </a:ext>
            </a:extLst>
          </p:cNvPr>
          <p:cNvSpPr/>
          <p:nvPr/>
        </p:nvSpPr>
        <p:spPr>
          <a:xfrm>
            <a:off x="5546305" y="1868611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6DCADE50-74C6-9C48-8400-09B37120BB85}"/>
              </a:ext>
            </a:extLst>
          </p:cNvPr>
          <p:cNvSpPr/>
          <p:nvPr/>
        </p:nvSpPr>
        <p:spPr>
          <a:xfrm>
            <a:off x="5407736" y="1818386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2BB07B3D-A780-5E43-ADDA-034A5A0BCA24}"/>
              </a:ext>
            </a:extLst>
          </p:cNvPr>
          <p:cNvSpPr/>
          <p:nvPr/>
        </p:nvSpPr>
        <p:spPr>
          <a:xfrm>
            <a:off x="1631041" y="1869182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4FCF3DF6-1103-EF49-9195-65379C2722F9}"/>
              </a:ext>
            </a:extLst>
          </p:cNvPr>
          <p:cNvSpPr/>
          <p:nvPr/>
        </p:nvSpPr>
        <p:spPr>
          <a:xfrm>
            <a:off x="1492472" y="1818957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49FF0B-6049-B642-A198-75F088098ABD}"/>
              </a:ext>
            </a:extLst>
          </p:cNvPr>
          <p:cNvSpPr txBox="1"/>
          <p:nvPr/>
        </p:nvSpPr>
        <p:spPr>
          <a:xfrm>
            <a:off x="1820469" y="1952920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A0EA4A9-15C6-814E-93F6-81AA7C610D74}"/>
              </a:ext>
            </a:extLst>
          </p:cNvPr>
          <p:cNvSpPr txBox="1"/>
          <p:nvPr/>
        </p:nvSpPr>
        <p:spPr>
          <a:xfrm>
            <a:off x="9793984" y="1927837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B8773A5-2824-C044-AC99-DFF9239AF881}"/>
              </a:ext>
            </a:extLst>
          </p:cNvPr>
          <p:cNvSpPr txBox="1"/>
          <p:nvPr/>
        </p:nvSpPr>
        <p:spPr>
          <a:xfrm>
            <a:off x="3692049" y="4459088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42CEEE-9273-4741-9BF5-85F4A7C87553}"/>
              </a:ext>
            </a:extLst>
          </p:cNvPr>
          <p:cNvSpPr txBox="1"/>
          <p:nvPr/>
        </p:nvSpPr>
        <p:spPr>
          <a:xfrm>
            <a:off x="5757423" y="1924268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C70AFA-71E8-C04A-9958-880C2427F685}"/>
              </a:ext>
            </a:extLst>
          </p:cNvPr>
          <p:cNvSpPr txBox="1"/>
          <p:nvPr/>
        </p:nvSpPr>
        <p:spPr>
          <a:xfrm>
            <a:off x="7927480" y="4447498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24F8C0-22FD-014D-8507-115CB0877E2F}"/>
              </a:ext>
            </a:extLst>
          </p:cNvPr>
          <p:cNvSpPr/>
          <p:nvPr/>
        </p:nvSpPr>
        <p:spPr>
          <a:xfrm>
            <a:off x="585416" y="3051820"/>
            <a:ext cx="30255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Формирование базовых ЗУН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A97DD2C-4973-4CEB-92B3-34E2E89E1334}"/>
              </a:ext>
            </a:extLst>
          </p:cNvPr>
          <p:cNvSpPr/>
          <p:nvPr/>
        </p:nvSpPr>
        <p:spPr>
          <a:xfrm>
            <a:off x="513538" y="180466"/>
            <a:ext cx="7413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12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условия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524F8C0-22FD-014D-8507-115CB0877E2F}"/>
              </a:ext>
            </a:extLst>
          </p:cNvPr>
          <p:cNvSpPr/>
          <p:nvPr/>
        </p:nvSpPr>
        <p:spPr>
          <a:xfrm>
            <a:off x="4535984" y="3051820"/>
            <a:ext cx="30255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речи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524F8C0-22FD-014D-8507-115CB0877E2F}"/>
              </a:ext>
            </a:extLst>
          </p:cNvPr>
          <p:cNvSpPr/>
          <p:nvPr/>
        </p:nvSpPr>
        <p:spPr>
          <a:xfrm>
            <a:off x="8611816" y="3051820"/>
            <a:ext cx="30255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Успешная продуктивная деятельность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524F8C0-22FD-014D-8507-115CB0877E2F}"/>
              </a:ext>
            </a:extLst>
          </p:cNvPr>
          <p:cNvSpPr/>
          <p:nvPr/>
        </p:nvSpPr>
        <p:spPr>
          <a:xfrm>
            <a:off x="2520793" y="5601554"/>
            <a:ext cx="30255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Ценности родной культуры и природы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524F8C0-22FD-014D-8507-115CB0877E2F}"/>
              </a:ext>
            </a:extLst>
          </p:cNvPr>
          <p:cNvSpPr/>
          <p:nvPr/>
        </p:nvSpPr>
        <p:spPr>
          <a:xfrm>
            <a:off x="6691576" y="5601554"/>
            <a:ext cx="30255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Индивидуальная шкала оценки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5CEC892-6653-974C-8693-70049B4A669A}"/>
              </a:ext>
            </a:extLst>
          </p:cNvPr>
          <p:cNvSpPr/>
          <p:nvPr/>
        </p:nvSpPr>
        <p:spPr>
          <a:xfrm>
            <a:off x="4789612" y="3513529"/>
            <a:ext cx="243766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Tx/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развитие коммуникации, взаимодействия со </a:t>
            </a:r>
            <a:r>
              <a:rPr lang="ru-RU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сверстниками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5CEC892-6653-974C-8693-70049B4A669A}"/>
              </a:ext>
            </a:extLst>
          </p:cNvPr>
          <p:cNvSpPr/>
          <p:nvPr/>
        </p:nvSpPr>
        <p:spPr>
          <a:xfrm rot="10800000" flipV="1">
            <a:off x="9123400" y="4078552"/>
            <a:ext cx="2663841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Tx/>
              <a:defRPr/>
            </a:pPr>
            <a:r>
              <a:rPr lang="ru-RU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</a:t>
            </a:r>
            <a:r>
              <a:rPr lang="ru-RU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осильный уровень освоения учебного материала, внимание к сильным сторонам ребенка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5CEC892-6653-974C-8693-70049B4A669A}"/>
              </a:ext>
            </a:extLst>
          </p:cNvPr>
          <p:cNvSpPr/>
          <p:nvPr/>
        </p:nvSpPr>
        <p:spPr>
          <a:xfrm>
            <a:off x="6830249" y="6053529"/>
            <a:ext cx="3057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defRPr/>
            </a:pPr>
            <a:endParaRPr lang="ru-RU" sz="2000" kern="1200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Tx/>
              <a:defRPr/>
            </a:pPr>
            <a:r>
              <a:rPr 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продвижения </a:t>
            </a: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ребенка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5417" y="3391286"/>
            <a:ext cx="26677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социализация ребенка + дополнительное образование + работа с семьей ребенка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2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83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условия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73958"/>
            <a:ext cx="10515600" cy="5145206"/>
          </a:xfrm>
        </p:spPr>
        <p:txBody>
          <a:bodyPr/>
          <a:lstStyle/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Организация временного режима (</a:t>
            </a:r>
            <a:r>
              <a:rPr lang="ru-RU" sz="2400" kern="120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физминутка</a:t>
            </a: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через 15-20 мин. урока, занятия; продление времени на выполнение </a:t>
            </a:r>
            <a:r>
              <a:rPr lang="ru-RU" sz="24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контрольной </a:t>
            </a: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работы, адаптация контрольной работы)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Организация учебного места (парта по росту, хорошее освещение, доступ к информации прямой – 1-2 парта, ребенок должен видеть лицо учителя, артикуляцию, движение рук; учитель должен иметь возможность индивидуальной помощи ребенку)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Индивидуальный образовательный маршрут (коррекционно-развивающие занятия с логопедом, психологом, занятия адаптивной физической культурой)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Индивидуальная помощь, ситуация успеха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Дополнительные многократные упражнения для закрепления материала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Частое использование наглядных дидактических средств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64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приемы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501254"/>
            <a:ext cx="10515600" cy="4675571"/>
          </a:xfrm>
        </p:spPr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Поэлементная (пошаговая) инструкция выполнения задания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Планы-алгоритмы и схемы выполнения упражнения, задания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Чередование легких и трудных заданий, многоуровневая подача материала (воздействие на слух, зрение, восприятие)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Совместные действия (в парах, в группах)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Имитационные действия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Начало действия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Игровые приемы + кроссворды, ребусы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Использование технических средств обучения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Рефлексия (активные методы)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8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38160" y="3031830"/>
            <a:ext cx="3619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olga.feklistova.74@mail.ru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270869" y="2274653"/>
            <a:ext cx="359893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0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Феклистова</a:t>
            </a:r>
            <a:r>
              <a:rPr kumimoji="0" lang="ru-RU" sz="2000" b="0" i="0" u="none" strike="noStrike" kern="0" cap="none" spc="39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 Ольга Владимировна</a:t>
            </a:r>
            <a:r>
              <a:rPr kumimoji="0" lang="ru-RU" sz="20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,</a:t>
            </a:r>
            <a:r>
              <a:rPr kumimoji="0" lang="ru-RU" sz="2000" b="0" i="0" u="none" strike="noStrike" kern="0" cap="none" spc="39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 заместитель директора</a:t>
            </a:r>
            <a:r>
              <a:rPr kumimoji="0" lang="en-US" sz="2000" b="0" i="0" u="none" strike="noStrike" kern="0" cap="none" spc="39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ru-RU" sz="2000" b="0" i="0" u="none" strike="noStrike" kern="0" cap="none" spc="39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МБОУ «Лицей № 8»</a:t>
            </a: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4" name="Выбирайте аудиторию…"/>
          <p:cNvSpPr txBox="1"/>
          <p:nvPr/>
        </p:nvSpPr>
        <p:spPr>
          <a:xfrm>
            <a:off x="8288939" y="4098267"/>
            <a:ext cx="35989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86" y="2622552"/>
            <a:ext cx="686814" cy="686814"/>
          </a:xfrm>
          <a:prstGeom prst="rect">
            <a:avLst/>
          </a:prstGeom>
        </p:spPr>
      </p:pic>
      <p:sp>
        <p:nvSpPr>
          <p:cNvPr id="19" name="Выбирайте аудиторию…"/>
          <p:cNvSpPr txBox="1"/>
          <p:nvPr/>
        </p:nvSpPr>
        <p:spPr>
          <a:xfrm>
            <a:off x="8216061" y="1740463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483" y="3961824"/>
            <a:ext cx="398103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654318" y="873436"/>
            <a:ext cx="7213793" cy="265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Обучение детей с ОВЗ в условиях реализации обновленных ФГОС</a:t>
            </a:r>
            <a:endParaRPr lang="ru-RU" sz="6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82256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</a:t>
            </a:r>
            <a:r>
              <a:rPr lang="ru-RU" sz="1600" kern="0" spc="3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 </a:t>
            </a: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Нормативная база</a:t>
            </a:r>
            <a:br>
              <a:rPr lang="ru-RU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151792"/>
            <a:ext cx="10515600" cy="5025033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Приказ </a:t>
            </a: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Министерства образования и науки Российской Федерации от 19.12.2014 № 1598 «Об утверждении ФГОС начального общего образования обучающихся с ОВЗ</a:t>
            </a:r>
            <a:r>
              <a:rPr 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»;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Приказ </a:t>
            </a: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Министерства образования и науки Российской Федерации от 19.12.2014 № 1599 «Об утверждении федерального государственного образовательного стандарта обучающихся с умственной отсталостью (интеллектуальными нарушениями)»;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Приказ Министерства просвещения Российской Федерации от 31.05.2021 г. № 286 «Об утверждении ФГОС начального общего образования»;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Приказ Министерства просвещения РФ от 31.05.2021 г. № 287 «Об утверждении федерального государственного образовательного стандарта основного общего образования</a:t>
            </a:r>
            <a:r>
              <a:rPr lang="ru-RU" sz="20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»;</a:t>
            </a:r>
            <a:endParaRPr lang="ru-RU" sz="20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Приказ Министерства просвещения РФ от 28.08.2020 № 442 (вступил в силу с 01.01.2021)</a:t>
            </a:r>
            <a:r>
              <a:rPr lang="ru-RU" sz="2000" b="1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</a:t>
            </a:r>
          </a:p>
          <a:p>
            <a:pPr marL="508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62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8625"/>
            <a:ext cx="10515600" cy="800100"/>
          </a:xfrm>
        </p:spPr>
        <p:txBody>
          <a:bodyPr/>
          <a:lstStyle/>
          <a:p>
            <a:r>
              <a:rPr lang="ru-RU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ru-RU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Нормативная </a:t>
            </a:r>
            <a:r>
              <a:rPr lang="ru-RU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база</a:t>
            </a:r>
            <a:br>
              <a:rPr lang="ru-RU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28725"/>
            <a:ext cx="10515600" cy="4948100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</a:pP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от 24.09.2022 № 371-ФЗ «О внесении изменений в ФЗ «Об образовании в Российской Федерации»;</a:t>
            </a:r>
          </a:p>
          <a:p>
            <a:pPr marL="50800" lvl="0" indent="0">
              <a:buClr>
                <a:srgbClr val="000000"/>
              </a:buClr>
              <a:buNone/>
            </a:pP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24.11.2022 N 1023</a:t>
            </a:r>
            <a:b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федеральной адаптированной образовательной программы начального общего образования для обучающихся с ограниченными возможностями </a:t>
            </a: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здоровья«;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24.11.2022 N 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1025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федеральной адаптированной образовательной программы 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 образования для обучающихся с ограниченными возможностями 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здоровья«;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24.11.2022 N 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1026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федеральной 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общеобразовательной программы обучающихся с умственной отсталостью";</a:t>
            </a:r>
            <a:r>
              <a:rPr lang="ru-RU" sz="19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СанПиН 2.4.2.3286-15 </a:t>
            </a:r>
            <a:r>
              <a:rPr lang="ru-RU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….</a:t>
            </a:r>
            <a:endParaRPr lang="ru-RU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50800" lvl="0" indent="0">
              <a:buClr>
                <a:srgbClr val="000000"/>
              </a:buClr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508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52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Методическая помощь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501254"/>
            <a:ext cx="10515600" cy="4675571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введению федеральных адаптированных основных общеобразовательных программ;</a:t>
            </a:r>
            <a:endParaRPr lang="ru-RU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50800" lvl="0" indent="0">
              <a:buClr>
                <a:srgbClr val="000000"/>
              </a:buClr>
              <a:buNone/>
            </a:pP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айт fgosreestr.ru – </a:t>
            </a:r>
            <a:r>
              <a:rPr lang="ru-RU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учебно-методическое объединение по общему образованию утвердило семь примерных АООП основного общего образования (протокол от 18.03.2022 № 1/22</a:t>
            </a: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50800" indent="0">
              <a:buNone/>
            </a:pP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ru-RU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vk.com/wall-152173660_13112</a:t>
            </a:r>
            <a:r>
              <a:rPr lang="ru-RU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800" lvl="0" indent="0">
              <a:buClr>
                <a:srgbClr val="000000"/>
              </a:buClr>
              <a:buNone/>
            </a:pP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ФГБНУ «Институт коррекционной педагогики» (</a:t>
            </a:r>
            <a:r>
              <a:rPr lang="en-US" sz="24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aoop@ikp.email</a:t>
            </a:r>
            <a:r>
              <a:rPr lang="ru-RU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08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7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8C5E5FA5-27A4-2F47-8339-77A59F7D110C}"/>
              </a:ext>
            </a:extLst>
          </p:cNvPr>
          <p:cNvSpPr/>
          <p:nvPr/>
        </p:nvSpPr>
        <p:spPr>
          <a:xfrm rot="441958">
            <a:off x="2494374" y="2303218"/>
            <a:ext cx="5916706" cy="11578747"/>
          </a:xfrm>
          <a:prstGeom prst="roundRect">
            <a:avLst>
              <a:gd name="adj" fmla="val 8940"/>
            </a:avLst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35529EF-7133-9E41-9276-022057251BDB}"/>
              </a:ext>
            </a:extLst>
          </p:cNvPr>
          <p:cNvSpPr txBox="1"/>
          <p:nvPr/>
        </p:nvSpPr>
        <p:spPr>
          <a:xfrm>
            <a:off x="3784328" y="2312023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АООП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CF903B5C-D2DE-2F44-93B3-A03BC2555754}"/>
              </a:ext>
            </a:extLst>
          </p:cNvPr>
          <p:cNvSpPr/>
          <p:nvPr/>
        </p:nvSpPr>
        <p:spPr>
          <a:xfrm rot="441958">
            <a:off x="6986128" y="2502127"/>
            <a:ext cx="5916706" cy="11578747"/>
          </a:xfrm>
          <a:prstGeom prst="roundRect">
            <a:avLst>
              <a:gd name="adj" fmla="val 8940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392F8C3-408F-AB47-9335-4AFD7C3005D5}"/>
              </a:ext>
            </a:extLst>
          </p:cNvPr>
          <p:cNvSpPr txBox="1"/>
          <p:nvPr/>
        </p:nvSpPr>
        <p:spPr>
          <a:xfrm>
            <a:off x="503468" y="236900"/>
            <a:ext cx="7759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разрабатываются?        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3848374" y="3632069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ФГОС НОО ОВЗ - 2014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3848374" y="4043549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ФАОП НОО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3848374" y="4738493"/>
            <a:ext cx="1975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ФГОС ООО - 2021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3848374" y="5149973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ФАОП ООО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3848374" y="5844917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ФГОС УО - 2014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3848374" y="6256397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ФАООП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УО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B651C20-2287-674E-9EBC-1F2804855623}"/>
              </a:ext>
            </a:extLst>
          </p:cNvPr>
          <p:cNvSpPr txBox="1"/>
          <p:nvPr/>
        </p:nvSpPr>
        <p:spPr>
          <a:xfrm>
            <a:off x="633165" y="381632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B651C20-2287-674E-9EBC-1F2804855623}"/>
              </a:ext>
            </a:extLst>
          </p:cNvPr>
          <p:cNvSpPr txBox="1"/>
          <p:nvPr/>
        </p:nvSpPr>
        <p:spPr>
          <a:xfrm>
            <a:off x="633165" y="4950178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B651C20-2287-674E-9EBC-1F2804855623}"/>
              </a:ext>
            </a:extLst>
          </p:cNvPr>
          <p:cNvSpPr txBox="1"/>
          <p:nvPr/>
        </p:nvSpPr>
        <p:spPr>
          <a:xfrm>
            <a:off x="633165" y="6056602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УО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8237494" y="363206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623888" y="3384723"/>
            <a:ext cx="10988992" cy="0"/>
          </a:xfrm>
          <a:prstGeom prst="line">
            <a:avLst/>
          </a:prstGeom>
          <a:ln w="285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623888" y="4588683"/>
            <a:ext cx="10988992" cy="0"/>
          </a:xfrm>
          <a:prstGeom prst="line">
            <a:avLst/>
          </a:prstGeom>
          <a:ln w="285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ABF77C02-D3ED-CF4C-8207-FEA9348EC075}"/>
              </a:ext>
            </a:extLst>
          </p:cNvPr>
          <p:cNvCxnSpPr>
            <a:cxnSpLocks/>
          </p:cNvCxnSpPr>
          <p:nvPr/>
        </p:nvCxnSpPr>
        <p:spPr>
          <a:xfrm>
            <a:off x="623888" y="5746923"/>
            <a:ext cx="10988992" cy="0"/>
          </a:xfrm>
          <a:prstGeom prst="line">
            <a:avLst/>
          </a:prstGeom>
          <a:ln w="285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48C434B-621D-354A-9D69-0179197B44FB}"/>
              </a:ext>
            </a:extLst>
          </p:cNvPr>
          <p:cNvSpPr txBox="1"/>
          <p:nvPr/>
        </p:nvSpPr>
        <p:spPr>
          <a:xfrm>
            <a:off x="8238713" y="234164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Содержательный раздел ФАОП НОО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программы, ориентированные на достижение предметных, </a:t>
            </a:r>
            <a:r>
              <a:rPr lang="ru-RU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результатов: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формирования универсальных учебных действий (далее - УУД) у обучающихся (в вариантах 1.1 - 8.1 и 1.2 - 8.2 ФАОП НОО);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коррекционной работы;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федеральную рабочую программу воспитания.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5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Содержательный раздел ФАОП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690826"/>
            <a:ext cx="10515600" cy="4485999"/>
          </a:xfrm>
        </p:spPr>
        <p:txBody>
          <a:bodyPr/>
          <a:lstStyle/>
          <a:p>
            <a:pPr lvl="0" indent="0"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следующие программы, ориентированные на достижение предметных, </a:t>
            </a:r>
            <a:r>
              <a:rPr lang="ru-RU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результатов: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предметов;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формирования универсальных учебных действий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1-2 ФАОП ООО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коррекционной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(приложение 3-16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ООО);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федеральную рабочую программу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(приложение 1-2 ФАОП ООО)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35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ФАОП НОО…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spcBef>
                <a:spcPts val="120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. Федеральные рабочие программы учебных предметов обеспечивают достижение планируемых результатов освоения ФАОП НОО и разработаны на основе требований </a:t>
            </a:r>
            <a:r>
              <a:rPr lang="ru-RU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ФГОС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 НОО обучающихся с ОВЗ к результатам освоения программы начального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1956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661</Words>
  <Application>Microsoft Office PowerPoint</Application>
  <PresentationFormat>Произвольный</PresentationFormat>
  <Paragraphs>88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Helvetica Light</vt:lpstr>
      <vt:lpstr>Times New Roman</vt:lpstr>
      <vt:lpstr>Wingdings</vt:lpstr>
      <vt:lpstr>Calibri</vt:lpstr>
      <vt:lpstr>Wingdings 3</vt:lpstr>
      <vt:lpstr>Muller Bold</vt:lpstr>
      <vt:lpstr>Gilroy ExtraBold</vt:lpstr>
      <vt:lpstr>Helvetica Neue Medium</vt:lpstr>
      <vt:lpstr>Arial Narrow</vt:lpstr>
      <vt:lpstr>Simple Light</vt:lpstr>
      <vt:lpstr>Simple Light</vt:lpstr>
      <vt:lpstr>Презентация PowerPoint</vt:lpstr>
      <vt:lpstr>Презентация PowerPoint</vt:lpstr>
      <vt:lpstr>Нормативная база </vt:lpstr>
      <vt:lpstr> Нормативная база </vt:lpstr>
      <vt:lpstr>Методическая помощь</vt:lpstr>
      <vt:lpstr>Презентация PowerPoint</vt:lpstr>
      <vt:lpstr>Содержательный раздел ФАОП НОО </vt:lpstr>
      <vt:lpstr>Содержательный раздел ФАОП ООО </vt:lpstr>
      <vt:lpstr>Из ФАОП НОО…</vt:lpstr>
      <vt:lpstr>Из ФАОП ООО…</vt:lpstr>
      <vt:lpstr>Презентация PowerPoint</vt:lpstr>
      <vt:lpstr>Презентация PowerPoint</vt:lpstr>
      <vt:lpstr>Специальные условия</vt:lpstr>
      <vt:lpstr>Специальные методы и приемы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админ</cp:lastModifiedBy>
  <cp:revision>33</cp:revision>
  <dcterms:modified xsi:type="dcterms:W3CDTF">2023-11-01T02:20:52Z</dcterms:modified>
</cp:coreProperties>
</file>