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715" r:id="rId1"/>
    <p:sldMasterId id="2147483716" r:id="rId2"/>
  </p:sldMasterIdLst>
  <p:notesMasterIdLst>
    <p:notesMasterId r:id="rId30"/>
  </p:notesMasterIdLst>
  <p:sldIdLst>
    <p:sldId id="298" r:id="rId3"/>
    <p:sldId id="269" r:id="rId4"/>
    <p:sldId id="271" r:id="rId5"/>
    <p:sldId id="274" r:id="rId6"/>
    <p:sldId id="299" r:id="rId7"/>
    <p:sldId id="300" r:id="rId8"/>
    <p:sldId id="301" r:id="rId9"/>
    <p:sldId id="308" r:id="rId10"/>
    <p:sldId id="307" r:id="rId11"/>
    <p:sldId id="264" r:id="rId12"/>
    <p:sldId id="265" r:id="rId13"/>
    <p:sldId id="306" r:id="rId14"/>
    <p:sldId id="309" r:id="rId15"/>
    <p:sldId id="310" r:id="rId16"/>
    <p:sldId id="311" r:id="rId17"/>
    <p:sldId id="297" r:id="rId18"/>
    <p:sldId id="316" r:id="rId19"/>
    <p:sldId id="312" r:id="rId20"/>
    <p:sldId id="319" r:id="rId21"/>
    <p:sldId id="320" r:id="rId22"/>
    <p:sldId id="315" r:id="rId23"/>
    <p:sldId id="262" r:id="rId24"/>
    <p:sldId id="321" r:id="rId25"/>
    <p:sldId id="322" r:id="rId26"/>
    <p:sldId id="323" r:id="rId27"/>
    <p:sldId id="324" r:id="rId28"/>
    <p:sldId id="267" r:id="rId29"/>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58">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000"/>
  </p:normalViewPr>
  <p:slideViewPr>
    <p:cSldViewPr snapToGrid="0" snapToObjects="1">
      <p:cViewPr varScale="1">
        <p:scale>
          <a:sx n="86" d="100"/>
          <a:sy n="86" d="100"/>
        </p:scale>
        <p:origin x="-930" y="-78"/>
      </p:cViewPr>
      <p:guideLst>
        <p:guide orient="horz" pos="2158"/>
        <p:guide pos="2878"/>
      </p:guideLst>
    </p:cSldViewPr>
  </p:slideViewPr>
  <p:notesTextViewPr>
    <p:cViewPr>
      <p:scale>
        <a:sx n="100" d="100"/>
        <a:sy n="100" d="100"/>
      </p:scale>
      <p:origin x="0" y="0"/>
    </p:cViewPr>
  </p:notesText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65B749A3-65BB-42BE-93B1-8CCADF3C04A0}" type="datetimeFigureOut">
              <a:rPr lang="ru-RU" smtClean="0"/>
              <a:pPr/>
              <a:t>31.10.2023</a:t>
            </a:fld>
            <a:endParaRPr lang="ru-RU"/>
          </a:p>
        </p:txBody>
      </p:sp>
      <p:sp>
        <p:nvSpPr>
          <p:cNvPr id="4" name="Образ слайда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25FCD5CE-FDFA-4CA4-9FA1-2187DDC0FCDE}" type="slidenum">
              <a:rPr lang="ru-RU" smtClean="0"/>
              <a:pPr/>
              <a:t>‹#›</a:t>
            </a:fld>
            <a:endParaRPr lang="ru-RU"/>
          </a:p>
        </p:txBody>
      </p:sp>
    </p:spTree>
    <p:extLst>
      <p:ext uri="{BB962C8B-B14F-4D97-AF65-F5344CB8AC3E}">
        <p14:creationId xmlns="" xmlns:p14="http://schemas.microsoft.com/office/powerpoint/2010/main" val="312476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1001880" y="3271680"/>
            <a:ext cx="8002080" cy="3092040"/>
          </a:xfrm>
          <a:prstGeom prst="rect">
            <a:avLst/>
          </a:prstGeom>
          <a:noFill/>
          <a:ln w="9360">
            <a:noFill/>
          </a:ln>
        </p:spPr>
        <p:txBody>
          <a:bodyPr anchor="ctr"/>
          <a:lstStyle/>
          <a:p>
            <a:pPr lvl="0" algn="ctr">
              <a:defRPr/>
            </a:pPr>
            <a:endParaRPr lang="en-US"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7"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68"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0"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7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72"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73"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5"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76"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77" name="Рисунок 76"/>
          <p:cNvPicPr/>
          <p:nvPr/>
        </p:nvPicPr>
        <p:blipFill>
          <a:blip r:embed="rId2" cstate="print"/>
          <a:stretch/>
        </p:blipFill>
        <p:spPr>
          <a:xfrm>
            <a:off x="1735560" y="1599840"/>
            <a:ext cx="5671800" cy="4525560"/>
          </a:xfrm>
          <a:prstGeom prst="rect">
            <a:avLst/>
          </a:prstGeom>
          <a:ln>
            <a:noFill/>
          </a:ln>
        </p:spPr>
      </p:pic>
      <p:pic>
        <p:nvPicPr>
          <p:cNvPr id="78" name="Рисунок 77"/>
          <p:cNvPicPr/>
          <p:nvPr/>
        </p:nvPicPr>
        <p:blipFill>
          <a:blip r:embed="rId2" cstate="print"/>
          <a:stretch/>
        </p:blipFill>
        <p:spPr>
          <a:xfrm>
            <a:off x="1735560" y="1599840"/>
            <a:ext cx="5671800" cy="452556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8"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1"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5"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56"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57"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6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1"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3"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64"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5"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ru-RU" sz="4400" strike="noStrike" spc="-1">
                <a:solidFill>
                  <a:srgbClr val="000000"/>
                </a:solidFill>
                <a:uFill>
                  <a:solidFill>
                    <a:srgbClr val="FFFFFF"/>
                  </a:solidFill>
                </a:uFill>
                <a:latin typeface="Calibri"/>
              </a:rPr>
              <a:t>Образец заголовка</a:t>
            </a:r>
            <a:endParaRPr/>
          </a:p>
        </p:txBody>
      </p:sp>
      <p:sp>
        <p:nvSpPr>
          <p:cNvPr id="41" name="PlaceHolder 2"/>
          <p:cNvSpPr>
            <a:spLocks noGrp="1"/>
          </p:cNvSpPr>
          <p:nvPr>
            <p:ph type="body"/>
          </p:nvPr>
        </p:nvSpPr>
        <p:spPr>
          <a:xfrm>
            <a:off x="457200" y="1600200"/>
            <a:ext cx="8229240" cy="4525560"/>
          </a:xfrm>
          <a:prstGeom prst="rect">
            <a:avLst/>
          </a:prstGeom>
        </p:spPr>
        <p:txBody>
          <a:bodyPr/>
          <a:lstStyle/>
          <a:p>
            <a:pPr marL="432000" indent="-324000">
              <a:buClr>
                <a:srgbClr val="FFFFFF"/>
              </a:buClr>
              <a:buSzPct val="45000"/>
              <a:buFont typeface="Wingdings" charset="2"/>
              <a:buChar char=""/>
            </a:pPr>
            <a:r>
              <a:rPr lang="ru-RU" sz="3200" strike="noStrike" spc="-1">
                <a:solidFill>
                  <a:srgbClr val="000000"/>
                </a:solidFill>
                <a:uFill>
                  <a:solidFill>
                    <a:srgbClr val="FFFFFF"/>
                  </a:solidFill>
                </a:uFill>
                <a:latin typeface="Calibri"/>
              </a:rPr>
              <a:t>Для правки структуры щёлкните мышью</a:t>
            </a:r>
            <a:endParaRPr/>
          </a:p>
          <a:p>
            <a:pPr marL="864000" lvl="1" indent="-324000">
              <a:buClr>
                <a:srgbClr val="FFFFFF"/>
              </a:buClr>
              <a:buSzPct val="75000"/>
              <a:buFont typeface="Symbol" charset="2"/>
              <a:buChar char=""/>
            </a:pPr>
            <a:r>
              <a:rPr lang="ru-RU" sz="3200" strike="noStrike" spc="-1">
                <a:solidFill>
                  <a:srgbClr val="000000"/>
                </a:solidFill>
                <a:uFill>
                  <a:solidFill>
                    <a:srgbClr val="FFFFFF"/>
                  </a:solidFill>
                </a:uFill>
                <a:latin typeface="Calibri"/>
              </a:rPr>
              <a:t>Второй уровень структуры</a:t>
            </a:r>
            <a:endParaRPr/>
          </a:p>
          <a:p>
            <a:pPr marL="1296000" lvl="2" indent="-288000">
              <a:buClr>
                <a:srgbClr val="FFFFFF"/>
              </a:buClr>
              <a:buSzPct val="45000"/>
              <a:buFont typeface="Wingdings" charset="2"/>
              <a:buChar char=""/>
            </a:pPr>
            <a:r>
              <a:rPr lang="ru-RU" sz="3200" strike="noStrike" spc="-1">
                <a:solidFill>
                  <a:srgbClr val="000000"/>
                </a:solidFill>
                <a:uFill>
                  <a:solidFill>
                    <a:srgbClr val="FFFFFF"/>
                  </a:solidFill>
                </a:uFill>
                <a:latin typeface="Calibri"/>
              </a:rPr>
              <a:t>Третий уровень структуры</a:t>
            </a:r>
            <a:endParaRPr/>
          </a:p>
          <a:p>
            <a:pPr marL="1728000" lvl="3" indent="-216000">
              <a:buClr>
                <a:srgbClr val="FFFFFF"/>
              </a:buClr>
              <a:buSzPct val="75000"/>
              <a:buFont typeface="Symbol" charset="2"/>
              <a:buChar char=""/>
            </a:pPr>
            <a:r>
              <a:rPr lang="ru-RU" sz="3200" strike="noStrike" spc="-1">
                <a:solidFill>
                  <a:srgbClr val="000000"/>
                </a:solidFill>
                <a:uFill>
                  <a:solidFill>
                    <a:srgbClr val="FFFFFF"/>
                  </a:solidFill>
                </a:uFill>
                <a:latin typeface="Calibri"/>
              </a:rPr>
              <a:t>Четвёртый уровень структуры</a:t>
            </a:r>
            <a:endParaRPr/>
          </a:p>
          <a:p>
            <a:pPr marL="2160000" lvl="4" indent="-216000">
              <a:buClr>
                <a:srgbClr val="FFFFFF"/>
              </a:buClr>
              <a:buSzPct val="45000"/>
              <a:buFont typeface="Wingdings" charset="2"/>
              <a:buChar char=""/>
            </a:pPr>
            <a:r>
              <a:rPr lang="ru-RU" sz="3200" strike="noStrike" spc="-1">
                <a:solidFill>
                  <a:srgbClr val="000000"/>
                </a:solidFill>
                <a:uFill>
                  <a:solidFill>
                    <a:srgbClr val="FFFFFF"/>
                  </a:solidFill>
                </a:uFill>
                <a:latin typeface="Calibri"/>
              </a:rPr>
              <a:t>Пятый уровень структуры</a:t>
            </a:r>
            <a:endParaRPr/>
          </a:p>
          <a:p>
            <a:pPr marL="2592000" lvl="5" indent="-216000">
              <a:buClr>
                <a:srgbClr val="FFFFFF"/>
              </a:buClr>
              <a:buSzPct val="45000"/>
              <a:buFont typeface="Wingdings" charset="2"/>
              <a:buChar char=""/>
            </a:pPr>
            <a:r>
              <a:rPr lang="ru-RU" sz="3200" strike="noStrike" spc="-1">
                <a:solidFill>
                  <a:srgbClr val="000000"/>
                </a:solidFill>
                <a:uFill>
                  <a:solidFill>
                    <a:srgbClr val="FFFFFF"/>
                  </a:solidFill>
                </a:uFill>
                <a:latin typeface="Calibri"/>
              </a:rPr>
              <a:t>Шестой уровень структуры</a:t>
            </a:r>
            <a:endParaRPr/>
          </a:p>
          <a:p>
            <a:pPr marL="343080" indent="-342720">
              <a:lnSpc>
                <a:spcPct val="100000"/>
              </a:lnSpc>
              <a:buFont typeface="Arial"/>
              <a:buChar char="•"/>
            </a:pPr>
            <a:r>
              <a:rPr lang="ru-RU" sz="3200" strike="noStrike" spc="-1">
                <a:solidFill>
                  <a:srgbClr val="000000"/>
                </a:solidFill>
                <a:uFill>
                  <a:solidFill>
                    <a:srgbClr val="FFFFFF"/>
                  </a:solidFill>
                </a:uFill>
                <a:latin typeface="Calibri"/>
              </a:rPr>
              <a:t>Седьмой уровень структурыОбразец текста</a:t>
            </a:r>
            <a:endParaRPr/>
          </a:p>
          <a:p>
            <a:pPr marL="743040" lvl="1" indent="-285480">
              <a:lnSpc>
                <a:spcPct val="100000"/>
              </a:lnSpc>
              <a:buFont typeface="Arial"/>
              <a:buChar char="–"/>
            </a:pPr>
            <a:r>
              <a:rPr lang="ru-RU" sz="2800" strike="noStrike" spc="-1">
                <a:solidFill>
                  <a:srgbClr val="000000"/>
                </a:solidFill>
                <a:uFill>
                  <a:solidFill>
                    <a:srgbClr val="FFFFFF"/>
                  </a:solidFill>
                </a:uFill>
                <a:latin typeface="Calibri"/>
              </a:rPr>
              <a:t>Второй уровень</a:t>
            </a:r>
            <a:endParaRPr/>
          </a:p>
          <a:p>
            <a:pPr marL="1143000" lvl="2" indent="-228240">
              <a:lnSpc>
                <a:spcPct val="100000"/>
              </a:lnSpc>
              <a:buFont typeface="Arial"/>
              <a:buChar char="•"/>
            </a:pPr>
            <a:r>
              <a:rPr lang="ru-RU" sz="2400" strike="noStrike" spc="-1">
                <a:solidFill>
                  <a:srgbClr val="000000"/>
                </a:solidFill>
                <a:uFill>
                  <a:solidFill>
                    <a:srgbClr val="FFFFFF"/>
                  </a:solidFill>
                </a:uFill>
                <a:latin typeface="Calibri"/>
              </a:rPr>
              <a:t>Третий уровень</a:t>
            </a:r>
            <a:endParaRPr/>
          </a:p>
          <a:p>
            <a:pPr marL="1600200" lvl="3" indent="-228240">
              <a:lnSpc>
                <a:spcPct val="100000"/>
              </a:lnSpc>
              <a:buFont typeface="Arial"/>
              <a:buChar char="–"/>
            </a:pPr>
            <a:r>
              <a:rPr lang="ru-RU" sz="2000" strike="noStrike" spc="-1">
                <a:solidFill>
                  <a:srgbClr val="000000"/>
                </a:solidFill>
                <a:uFill>
                  <a:solidFill>
                    <a:srgbClr val="FFFFFF"/>
                  </a:solidFill>
                </a:uFill>
                <a:latin typeface="Calibri"/>
              </a:rPr>
              <a:t>Четвертый уровень</a:t>
            </a:r>
            <a:endParaRPr/>
          </a:p>
          <a:p>
            <a:pPr marL="2057400" lvl="4" indent="-228240">
              <a:lnSpc>
                <a:spcPct val="100000"/>
              </a:lnSpc>
              <a:buFont typeface="Arial"/>
              <a:buChar char="»"/>
            </a:pPr>
            <a:r>
              <a:rPr lang="ru-RU" sz="2000" strike="noStrike" spc="-1">
                <a:solidFill>
                  <a:srgbClr val="000000"/>
                </a:solidFill>
                <a:uFill>
                  <a:solidFill>
                    <a:srgbClr val="FFFFFF"/>
                  </a:solidFill>
                </a:uFill>
                <a:latin typeface="Calibri"/>
              </a:rPr>
              <a:t>Пятый уровень</a:t>
            </a:r>
            <a:endParaRPr/>
          </a:p>
        </p:txBody>
      </p:sp>
      <p:sp>
        <p:nvSpPr>
          <p:cNvPr id="42"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ru-RU" sz="1200" strike="noStrike" spc="-1">
                <a:solidFill>
                  <a:srgbClr val="8B8B8B"/>
                </a:solidFill>
                <a:uFill>
                  <a:solidFill>
                    <a:srgbClr val="FFFFFF"/>
                  </a:solidFill>
                </a:uFill>
                <a:latin typeface="Calibri"/>
              </a:rPr>
              <a:t>24.8.22</a:t>
            </a:r>
            <a:endParaRPr/>
          </a:p>
        </p:txBody>
      </p:sp>
      <p:sp>
        <p:nvSpPr>
          <p:cNvPr id="43"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4"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A29CBC0C-C0B9-443A-9B6B-52CB4B06BFB1}" type="slidenum">
              <a:rPr lang="ru-RU" sz="1200" strike="noStrike" spc="-1">
                <a:solidFill>
                  <a:srgbClr val="8B8B8B"/>
                </a:solidFill>
                <a:uFill>
                  <a:solidFill>
                    <a:srgbClr val="FFFFFF"/>
                  </a:solidFill>
                </a:uFill>
                <a:latin typeface="Calibri"/>
              </a:rPr>
              <a:pPr algn="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mailto:natk14071@rambler.r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211ECAF-B434-0DC6-B2DE-30C3A2F48703}"/>
              </a:ext>
            </a:extLst>
          </p:cNvPr>
          <p:cNvSpPr>
            <a:spLocks noGrp="1"/>
          </p:cNvSpPr>
          <p:nvPr>
            <p:ph type="title"/>
          </p:nvPr>
        </p:nvSpPr>
        <p:spPr/>
        <p:txBody>
          <a:bodyPr/>
          <a:lstStyle/>
          <a:p>
            <a:pPr algn="ctr"/>
            <a:r>
              <a:rPr lang="ru-RU" sz="3200" dirty="0" smtClean="0"/>
              <a:t>Проблемные задания и типичные ошибки участников ОГЭ по английскому языку</a:t>
            </a:r>
            <a:r>
              <a:rPr lang="ru-RU" dirty="0" smtClean="0"/>
              <a:t/>
            </a:r>
            <a:br>
              <a:rPr lang="ru-RU" dirty="0" smtClean="0"/>
            </a:br>
            <a:endParaRPr lang="ru-RU" dirty="0"/>
          </a:p>
        </p:txBody>
      </p:sp>
      <p:sp>
        <p:nvSpPr>
          <p:cNvPr id="3" name="Подзаголовок 2">
            <a:extLst>
              <a:ext uri="{FF2B5EF4-FFF2-40B4-BE49-F238E27FC236}">
                <a16:creationId xmlns="" xmlns:a16="http://schemas.microsoft.com/office/drawing/2014/main" id="{E77F91EC-C90D-5010-9C8C-27B6B399C7D4}"/>
              </a:ext>
            </a:extLst>
          </p:cNvPr>
          <p:cNvSpPr>
            <a:spLocks noGrp="1"/>
          </p:cNvSpPr>
          <p:nvPr>
            <p:ph type="subTitle"/>
          </p:nvPr>
        </p:nvSpPr>
        <p:spPr>
          <a:xfrm>
            <a:off x="289249" y="3041779"/>
            <a:ext cx="8229240" cy="1371601"/>
          </a:xfrm>
        </p:spPr>
        <p:txBody>
          <a:bodyPr/>
          <a:lstStyle/>
          <a:p>
            <a:pPr marL="0" indent="0" algn="ctr">
              <a:buNone/>
            </a:pPr>
            <a:endParaRPr lang="ru-RU" sz="3200" dirty="0"/>
          </a:p>
          <a:p>
            <a:pPr marL="0" indent="0" algn="ctr">
              <a:buNone/>
            </a:pPr>
            <a:endParaRPr lang="ru-RU" sz="3200" dirty="0"/>
          </a:p>
          <a:p>
            <a:pPr marL="0" indent="0" algn="ctr">
              <a:buNone/>
            </a:pPr>
            <a:endParaRPr lang="ru-RU" sz="3200" dirty="0"/>
          </a:p>
        </p:txBody>
      </p:sp>
      <p:sp>
        <p:nvSpPr>
          <p:cNvPr id="4" name="TextBox 3">
            <a:extLst>
              <a:ext uri="{FF2B5EF4-FFF2-40B4-BE49-F238E27FC236}">
                <a16:creationId xmlns="" xmlns:a16="http://schemas.microsoft.com/office/drawing/2014/main" id="{D481FCCE-C620-87D5-500A-338103398747}"/>
              </a:ext>
            </a:extLst>
          </p:cNvPr>
          <p:cNvSpPr txBox="1"/>
          <p:nvPr/>
        </p:nvSpPr>
        <p:spPr>
          <a:xfrm>
            <a:off x="1334278" y="5019869"/>
            <a:ext cx="6755363" cy="923330"/>
          </a:xfrm>
          <a:prstGeom prst="rect">
            <a:avLst/>
          </a:prstGeom>
          <a:noFill/>
        </p:spPr>
        <p:txBody>
          <a:bodyPr wrap="square" rtlCol="0">
            <a:spAutoFit/>
          </a:bodyPr>
          <a:lstStyle/>
          <a:p>
            <a:pPr algn="r"/>
            <a:r>
              <a:rPr lang="ru-RU" dirty="0"/>
              <a:t>Казакова Н.Е., </a:t>
            </a:r>
            <a:br>
              <a:rPr lang="ru-RU" dirty="0"/>
            </a:br>
            <a:r>
              <a:rPr lang="ru-RU" dirty="0"/>
              <a:t>учитель английского языка </a:t>
            </a:r>
            <a:br>
              <a:rPr lang="ru-RU" dirty="0"/>
            </a:br>
            <a:r>
              <a:rPr lang="ru-RU" dirty="0"/>
              <a:t>МБОУ «Гимназия №69»</a:t>
            </a:r>
          </a:p>
        </p:txBody>
      </p:sp>
    </p:spTree>
    <p:extLst>
      <p:ext uri="{BB962C8B-B14F-4D97-AF65-F5344CB8AC3E}">
        <p14:creationId xmlns="" xmlns:p14="http://schemas.microsoft.com/office/powerpoint/2010/main" val="622669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8">
            <a:extLst>
              <a:ext uri="{FF2B5EF4-FFF2-40B4-BE49-F238E27FC236}">
                <a16:creationId xmlns="" xmlns:a16="http://schemas.microsoft.com/office/drawing/2014/main" id="{EFB0BCFC-A4E4-54A8-EF0A-0536141DDB79}"/>
              </a:ext>
            </a:extLst>
          </p:cNvPr>
          <p:cNvSpPr>
            <a:spLocks noChangeArrowheads="1"/>
          </p:cNvSpPr>
          <p:nvPr/>
        </p:nvSpPr>
        <p:spPr bwMode="auto">
          <a:xfrm>
            <a:off x="467213" y="188713"/>
            <a:ext cx="8236593" cy="1253844"/>
          </a:xfrm>
          <a:prstGeom prst="rect">
            <a:avLst/>
          </a:prstGeom>
          <a:noFill/>
          <a:ln>
            <a:noFill/>
          </a:ln>
          <a:effectLst/>
          <a:extLst>
            <a:ext uri="{909E8E84-426E-40DD-AFC4-6F175D3DCCD1}">
              <a14:hiddenFill xmlns="" xmlns:a14="http://schemas.microsoft.com/office/drawing/2010/main">
                <a:gradFill rotWithShape="0">
                  <a:gsLst>
                    <a:gs pos="0">
                      <a:srgbClr val="0293E0"/>
                    </a:gs>
                    <a:gs pos="100000">
                      <a:srgbClr val="83D3FE">
                        <a:alpha val="0"/>
                      </a:srgbClr>
                    </a:gs>
                  </a:gsLst>
                  <a:lin ang="5400000" scaled="1"/>
                </a:gradFill>
              </a14:hiddenFill>
            </a:ext>
            <a:ext uri="{91240B29-F687-4F45-9708-019B960494DF}">
              <a14:hiddenLine xmlns="" xmlns:a14="http://schemas.microsoft.com/office/drawing/2010/main" w="9525">
                <a:solidFill>
                  <a:srgbClr val="3465A4"/>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defTabSz="1028700" latinLnBrk="1">
              <a:lnSpc>
                <a:spcPct val="110000"/>
              </a:lnSpc>
              <a:buClr>
                <a:schemeClr val="tx1"/>
              </a:buClr>
              <a:buFont typeface="Arial" panose="020B0604020202020204" pitchFamily="34" charset="0"/>
              <a:buChar char="•"/>
              <a:defRPr sz="32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742950" indent="-285750" defTabSz="1028700" latinLnBrk="1">
              <a:lnSpc>
                <a:spcPct val="110000"/>
              </a:lnSpc>
              <a:buFont typeface="Times New Roman" panose="02020603050405020304" pitchFamily="18" charset="0"/>
              <a:buChar char="–"/>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143000" indent="-228600" defTabSz="1028700" latinLnBrk="1">
              <a:lnSpc>
                <a:spcPct val="110000"/>
              </a:lnSpc>
              <a:buClr>
                <a:schemeClr val="tx1"/>
              </a:buClr>
              <a:buFont typeface="Times New Roman" panose="02020603050405020304" pitchFamily="18" charset="0"/>
              <a:buChar char="•"/>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1600200" indent="-228600" defTabSz="1028700" latinLnBrk="1">
              <a:lnSpc>
                <a:spcPct val="110000"/>
              </a:lnSpc>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057400" indent="-228600" defTabSz="1028700" latinLnBrk="1">
              <a:lnSpc>
                <a:spcPct val="110000"/>
              </a:lnSpc>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2514600" indent="-228600" defTabSz="1028700" eaLnBrk="0" fontAlgn="base" latinLnBrk="1" hangingPunct="0">
              <a:lnSpc>
                <a:spcPct val="110000"/>
              </a:lnSpc>
              <a:spcBef>
                <a:spcPct val="0"/>
              </a:spcBef>
              <a:spcAft>
                <a:spcPct val="0"/>
              </a:spcAft>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2971800" indent="-228600" defTabSz="1028700" eaLnBrk="0" fontAlgn="base" latinLnBrk="1" hangingPunct="0">
              <a:lnSpc>
                <a:spcPct val="110000"/>
              </a:lnSpc>
              <a:spcBef>
                <a:spcPct val="0"/>
              </a:spcBef>
              <a:spcAft>
                <a:spcPct val="0"/>
              </a:spcAft>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429000" indent="-228600" defTabSz="1028700" eaLnBrk="0" fontAlgn="base" latinLnBrk="1" hangingPunct="0">
              <a:lnSpc>
                <a:spcPct val="110000"/>
              </a:lnSpc>
              <a:spcBef>
                <a:spcPct val="0"/>
              </a:spcBef>
              <a:spcAft>
                <a:spcPct val="0"/>
              </a:spcAft>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3886200" indent="-228600" defTabSz="1028700" eaLnBrk="0" fontAlgn="base" latinLnBrk="1" hangingPunct="0">
              <a:lnSpc>
                <a:spcPct val="110000"/>
              </a:lnSpc>
              <a:spcBef>
                <a:spcPct val="0"/>
              </a:spcBef>
              <a:spcAft>
                <a:spcPct val="0"/>
              </a:spcAft>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lnSpc>
                <a:spcPct val="100000"/>
              </a:lnSpc>
              <a:spcBef>
                <a:spcPct val="30000"/>
              </a:spcBef>
              <a:buClrTx/>
              <a:buFontTx/>
              <a:buNone/>
            </a:pPr>
            <a:r>
              <a:rPr lang="az-Cyrl-AZ" altLang="en-US" sz="2402" b="1">
                <a:solidFill>
                  <a:srgbClr val="000000"/>
                </a:solidFill>
                <a:latin typeface="HCR Dotum" panose="020B0604000101010101" pitchFamily="34" charset="-128"/>
              </a:rPr>
              <a:t>Аудирование. Задания 6-11</a:t>
            </a:r>
            <a:endParaRPr lang="az-Cyrl-AZ" altLang="en-US" sz="2402" b="1">
              <a:solidFill>
                <a:srgbClr val="000000"/>
              </a:solidFill>
              <a:latin typeface="Calibri" panose="020F0502020204030204" pitchFamily="34" charset="0"/>
            </a:endParaRPr>
          </a:p>
        </p:txBody>
      </p:sp>
      <p:graphicFrame>
        <p:nvGraphicFramePr>
          <p:cNvPr id="142341" name="Group 1029">
            <a:extLst>
              <a:ext uri="{FF2B5EF4-FFF2-40B4-BE49-F238E27FC236}">
                <a16:creationId xmlns="" xmlns:a16="http://schemas.microsoft.com/office/drawing/2014/main" id="{283AB158-2F32-6F41-BBF7-ACF81D7ECD34}"/>
              </a:ext>
            </a:extLst>
          </p:cNvPr>
          <p:cNvGraphicFramePr>
            <a:graphicFrameLocks noGrp="1"/>
          </p:cNvGraphicFramePr>
          <p:nvPr>
            <p:extLst>
              <p:ext uri="{D42A27DB-BD31-4B8C-83A1-F6EECF244321}">
                <p14:modId xmlns="" xmlns:p14="http://schemas.microsoft.com/office/powerpoint/2010/main" val="4191884358"/>
              </p:ext>
            </p:extLst>
          </p:nvPr>
        </p:nvGraphicFramePr>
        <p:xfrm>
          <a:off x="249499" y="1126314"/>
          <a:ext cx="8506748" cy="5028086"/>
        </p:xfrm>
        <a:graphic>
          <a:graphicData uri="http://schemas.openxmlformats.org/drawingml/2006/table">
            <a:tbl>
              <a:tblPr/>
              <a:tblGrid>
                <a:gridCol w="2978893">
                  <a:extLst>
                    <a:ext uri="{9D8B030D-6E8A-4147-A177-3AD203B41FA5}">
                      <a16:colId xmlns="" xmlns:a16="http://schemas.microsoft.com/office/drawing/2014/main" val="20000"/>
                    </a:ext>
                  </a:extLst>
                </a:gridCol>
                <a:gridCol w="5527855">
                  <a:extLst>
                    <a:ext uri="{9D8B030D-6E8A-4147-A177-3AD203B41FA5}">
                      <a16:colId xmlns="" xmlns:a16="http://schemas.microsoft.com/office/drawing/2014/main" val="20001"/>
                    </a:ext>
                  </a:extLst>
                </a:gridCol>
              </a:tblGrid>
              <a:tr h="638840">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0" lang="az-Cyrl-AZ" altLang="en-US" sz="12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rPr>
                        <a:t>Возможные варианты пунктов таблицы</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18754"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0" lang="az-Cyrl-AZ" altLang="en-US" sz="12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rPr>
                        <a:t>Возможные ответы</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18754" cap="flat" cmpd="sng" algn="ctr">
                      <a:solidFill>
                        <a:srgbClr val="FFFFFF"/>
                      </a:solidFill>
                      <a:prstDash val="solid"/>
                      <a:round/>
                      <a:headEnd type="none" w="med" len="med"/>
                      <a:tailEnd type="none" w="med" len="med"/>
                    </a:lnB>
                    <a:lnTlToBr>
                      <a:noFill/>
                    </a:lnTlToBr>
                    <a:lnBlToTr>
                      <a:noFill/>
                    </a:lnBlToTr>
                    <a:solidFill>
                      <a:srgbClr val="31B6FD"/>
                    </a:solidFill>
                  </a:tcPr>
                </a:tc>
                <a:extLst>
                  <a:ext uri="{0D108BD9-81ED-4DB2-BD59-A6C34878D82A}">
                    <a16:rowId xmlns="" xmlns:a16="http://schemas.microsoft.com/office/drawing/2014/main" val="10000"/>
                  </a:ext>
                </a:extLst>
              </a:tr>
              <a:tr h="1188688">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Age of the  respondent/number of visited countries/number of Internet followers/number of years in the current job</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18754"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en-US" altLang="ru-RU" sz="1200" b="0" i="0" u="none" strike="noStrike" cap="none" normalizeH="0" baseline="0" dirty="0" err="1">
                          <a:ln>
                            <a:noFill/>
                          </a:ln>
                          <a:solidFill>
                            <a:srgbClr val="000000"/>
                          </a:solidFill>
                          <a:effectLst/>
                          <a:latin typeface="Calibri" panose="020F0502020204030204" pitchFamily="34" charset="0"/>
                          <a:cs typeface="Times New Roman" panose="02020603050405020304" pitchFamily="18" charset="0"/>
                        </a:rPr>
                        <a:t>Числительные</a:t>
                      </a:r>
                      <a:endParaRPr kumimoji="1" lang="en-US" altLang="ru-RU" sz="1200" b="0" i="0" u="none" strike="noStrike" cap="none" normalizeH="0" baseline="0" dirty="0">
                        <a:ln>
                          <a:noFill/>
                        </a:ln>
                        <a:solidFill>
                          <a:srgbClr val="000000"/>
                        </a:solidFill>
                        <a:effectLst/>
                        <a:latin typeface="Calibri" panose="020F0502020204030204" pitchFamily="34" charset="0"/>
                        <a:cs typeface="Times New Roman" panose="02020603050405020304" pitchFamily="18" charset="0"/>
                      </a:endParaRPr>
                    </a:p>
                    <a:p>
                      <a:pPr marL="0" marR="0" lvl="0" indent="0" algn="l" defTabSz="1028700" rtl="0" eaLnBrk="1" fontAlgn="base" latinLnBrk="1" hangingPunct="1">
                        <a:lnSpc>
                          <a:spcPct val="102000"/>
                        </a:lnSpc>
                        <a:spcBef>
                          <a:spcPct val="30000"/>
                        </a:spcBef>
                        <a:spcAft>
                          <a:spcPct val="0"/>
                        </a:spcAft>
                        <a:buClrTx/>
                        <a:buSzTx/>
                        <a:buFontTx/>
                        <a:buNone/>
                        <a:tabLst/>
                      </a:pPr>
                      <a:r>
                        <a:rPr kumimoji="1" lang="en-US" altLang="ru-RU" sz="1200" b="0" i="0" u="none" strike="noStrike" cap="none" normalizeH="0" baseline="0" dirty="0">
                          <a:ln>
                            <a:noFill/>
                          </a:ln>
                          <a:solidFill>
                            <a:srgbClr val="FF0000"/>
                          </a:solidFill>
                          <a:effectLst/>
                          <a:latin typeface="Calibri" panose="020F0502020204030204" pitchFamily="34" charset="0"/>
                          <a:cs typeface="Times New Roman" panose="02020603050405020304" pitchFamily="18" charset="0"/>
                        </a:rPr>
                        <a:t>forty!</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18754"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01"/>
                  </a:ext>
                </a:extLst>
              </a:tr>
              <a:tr h="368684">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School subject</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Chemistry, Maths, Literature, Economics</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extLst>
                  <a:ext uri="{0D108BD9-81ED-4DB2-BD59-A6C34878D82A}">
                    <a16:rowId xmlns="" xmlns:a16="http://schemas.microsoft.com/office/drawing/2014/main" val="10002"/>
                  </a:ext>
                </a:extLst>
              </a:tr>
              <a:tr h="1188688">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Job</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en-US" altLang="ru-RU" sz="1200" b="0" i="0" u="none" strike="noStrike" cap="none" normalizeH="0" baseline="0" dirty="0">
                          <a:ln>
                            <a:noFill/>
                          </a:ln>
                          <a:solidFill>
                            <a:srgbClr val="000000"/>
                          </a:solidFill>
                          <a:effectLst/>
                          <a:latin typeface="Calibri" panose="020F0502020204030204" pitchFamily="34" charset="0"/>
                          <a:cs typeface="Times New Roman" panose="02020603050405020304" pitchFamily="18" charset="0"/>
                        </a:rPr>
                        <a:t>Surgeon/doctor, dentist/doctor, chef, pilot, photographer, </a:t>
                      </a:r>
                      <a:r>
                        <a:rPr kumimoji="1" lang="en-US" altLang="ru-RU" sz="1200" b="0" i="0" u="none" strike="noStrike" cap="none" normalizeH="0" baseline="0" dirty="0">
                          <a:ln>
                            <a:noFill/>
                          </a:ln>
                          <a:solidFill>
                            <a:srgbClr val="FF0000"/>
                          </a:solidFill>
                          <a:effectLst/>
                          <a:latin typeface="Calibri" panose="020F0502020204030204" pitchFamily="34" charset="0"/>
                          <a:cs typeface="Times New Roman" panose="02020603050405020304" pitchFamily="18" charset="0"/>
                        </a:rPr>
                        <a:t>businessman</a:t>
                      </a:r>
                      <a:r>
                        <a:rPr kumimoji="1" lang="en-US" altLang="ru-RU" sz="1200" b="0" i="0" u="none" strike="noStrike" cap="none" normalizeH="0" baseline="0" dirty="0">
                          <a:ln>
                            <a:noFill/>
                          </a:ln>
                          <a:solidFill>
                            <a:srgbClr val="000000"/>
                          </a:solidFill>
                          <a:effectLst/>
                          <a:latin typeface="Calibri" panose="020F0502020204030204" pitchFamily="34" charset="0"/>
                          <a:cs typeface="Times New Roman" panose="02020603050405020304" pitchFamily="18" charset="0"/>
                        </a:rPr>
                        <a:t>, farmer, firefighter, journalist, actress, mechanic, accountant, fisherman, editor, gardener, hairdresser, scientist</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03"/>
                  </a:ext>
                </a:extLst>
              </a:tr>
              <a:tr h="638840">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Hobby</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Painting, gardening, blogging, Art, design, fishing, singing/vocal</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extLst>
                  <a:ext uri="{0D108BD9-81ED-4DB2-BD59-A6C34878D82A}">
                    <a16:rowId xmlns="" xmlns:a16="http://schemas.microsoft.com/office/drawing/2014/main" val="10004"/>
                  </a:ext>
                </a:extLst>
              </a:tr>
              <a:tr h="638840">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Sports activity</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dirty="0">
                          <a:ln>
                            <a:noFill/>
                          </a:ln>
                          <a:solidFill>
                            <a:srgbClr val="FF0000"/>
                          </a:solidFill>
                          <a:effectLst/>
                          <a:latin typeface="Calibri" panose="020F0502020204030204" pitchFamily="34" charset="0"/>
                          <a:ea typeface="굴림" panose="020B0503020000020004" pitchFamily="34" charset="-127"/>
                          <a:cs typeface="Times New Roman" panose="02020603050405020304" pitchFamily="18" charset="0"/>
                        </a:rPr>
                        <a:t>Jogging</a:t>
                      </a:r>
                      <a:r>
                        <a:rPr kumimoji="1" lang="ko-KR" altLang="en-US" sz="1200" b="0" i="0" u="none" strike="noStrike" cap="none" normalizeH="0" baseline="0" dirty="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 </a:t>
                      </a:r>
                      <a:r>
                        <a:rPr kumimoji="1" lang="ko-KR" altLang="en-US" sz="1200" b="0" i="0" u="none" strike="noStrike" cap="none" normalizeH="0" baseline="0" dirty="0">
                          <a:ln>
                            <a:noFill/>
                          </a:ln>
                          <a:solidFill>
                            <a:srgbClr val="FF0000"/>
                          </a:solidFill>
                          <a:effectLst/>
                          <a:latin typeface="Calibri" panose="020F0502020204030204" pitchFamily="34" charset="0"/>
                          <a:ea typeface="굴림" panose="020B0503020000020004" pitchFamily="34" charset="-127"/>
                          <a:cs typeface="Times New Roman" panose="02020603050405020304" pitchFamily="18" charset="0"/>
                        </a:rPr>
                        <a:t>cycling</a:t>
                      </a:r>
                      <a:r>
                        <a:rPr kumimoji="1" lang="ko-KR" altLang="en-US" sz="1200" b="0" i="0" u="none" strike="noStrike" cap="none" normalizeH="0" baseline="0" dirty="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 athletics,  tennis, </a:t>
                      </a:r>
                      <a:r>
                        <a:rPr kumimoji="1" lang="ko-KR" altLang="en-US" sz="1200" b="0" i="0" u="none" strike="noStrike" cap="none" normalizeH="0" baseline="0" dirty="0">
                          <a:ln>
                            <a:noFill/>
                          </a:ln>
                          <a:solidFill>
                            <a:srgbClr val="FF0000"/>
                          </a:solidFill>
                          <a:effectLst/>
                          <a:latin typeface="Calibri" panose="020F0502020204030204" pitchFamily="34" charset="0"/>
                          <a:ea typeface="굴림" panose="020B0503020000020004" pitchFamily="34" charset="-127"/>
                          <a:cs typeface="Times New Roman" panose="02020603050405020304" pitchFamily="18" charset="0"/>
                        </a:rPr>
                        <a:t>swimming</a:t>
                      </a:r>
                      <a:r>
                        <a:rPr kumimoji="1" lang="ko-KR" altLang="en-US" sz="1200" b="0" i="0" u="none" strike="noStrike" cap="none" normalizeH="0" baseline="0" dirty="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 skiing, running, basketball, </a:t>
                      </a:r>
                      <a:r>
                        <a:rPr kumimoji="1" lang="ko-KR" altLang="en-US" sz="1200" b="0" i="0" u="none" strike="noStrike" cap="none" normalizeH="0" baseline="0" dirty="0">
                          <a:ln>
                            <a:noFill/>
                          </a:ln>
                          <a:solidFill>
                            <a:srgbClr val="FF0000"/>
                          </a:solidFill>
                          <a:effectLst/>
                          <a:latin typeface="Calibri" panose="020F0502020204030204" pitchFamily="34" charset="0"/>
                          <a:ea typeface="굴림" panose="020B0503020000020004" pitchFamily="34" charset="-127"/>
                          <a:cs typeface="Times New Roman" panose="02020603050405020304" pitchFamily="18" charset="0"/>
                        </a:rPr>
                        <a:t>volleyball</a:t>
                      </a:r>
                      <a:r>
                        <a:rPr kumimoji="1" lang="ko-KR" altLang="en-US" sz="1200" b="0" i="0" u="none" strike="noStrike" cap="none" normalizeH="0" baseline="0" dirty="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 aerobics</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05"/>
                  </a:ext>
                </a:extLst>
              </a:tr>
              <a:tr h="365506">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Day off </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dirty="0">
                          <a:ln>
                            <a:noFill/>
                          </a:ln>
                          <a:solidFill>
                            <a:srgbClr val="FF0000"/>
                          </a:solidFill>
                          <a:effectLst/>
                          <a:latin typeface="Calibri" panose="020F0502020204030204" pitchFamily="34" charset="0"/>
                          <a:ea typeface="굴림" panose="020B0503020000020004" pitchFamily="34" charset="-127"/>
                          <a:cs typeface="Times New Roman" panose="02020603050405020304" pitchFamily="18" charset="0"/>
                        </a:rPr>
                        <a:t>Wednesday</a:t>
                      </a:r>
                      <a:r>
                        <a:rPr kumimoji="1" lang="ko-KR" altLang="en-US" sz="1200" b="0" i="0" u="none" strike="noStrike" cap="none" normalizeH="0" baseline="0" dirty="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a:t>
                      </a:r>
                    </a:p>
                  </a:txBody>
                  <a:tcPr marL="91535" marR="91535" marT="45768" marB="45768"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extLst>
                  <a:ext uri="{0D108BD9-81ED-4DB2-BD59-A6C34878D82A}">
                    <a16:rowId xmlns="" xmlns:a16="http://schemas.microsoft.com/office/drawing/2014/main" val="10006"/>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8">
            <a:extLst>
              <a:ext uri="{FF2B5EF4-FFF2-40B4-BE49-F238E27FC236}">
                <a16:creationId xmlns="" xmlns:a16="http://schemas.microsoft.com/office/drawing/2014/main" id="{615E920D-5F0A-9A38-D989-19897F137CDB}"/>
              </a:ext>
            </a:extLst>
          </p:cNvPr>
          <p:cNvSpPr>
            <a:spLocks noChangeArrowheads="1"/>
          </p:cNvSpPr>
          <p:nvPr/>
        </p:nvSpPr>
        <p:spPr bwMode="auto">
          <a:xfrm>
            <a:off x="538725" y="1193"/>
            <a:ext cx="8236592" cy="1252254"/>
          </a:xfrm>
          <a:prstGeom prst="rect">
            <a:avLst/>
          </a:prstGeom>
          <a:noFill/>
          <a:ln>
            <a:noFill/>
          </a:ln>
          <a:effectLst/>
          <a:extLst>
            <a:ext uri="{909E8E84-426E-40DD-AFC4-6F175D3DCCD1}">
              <a14:hiddenFill xmlns="" xmlns:a14="http://schemas.microsoft.com/office/drawing/2010/main">
                <a:gradFill rotWithShape="0">
                  <a:gsLst>
                    <a:gs pos="0">
                      <a:srgbClr val="0293E0"/>
                    </a:gs>
                    <a:gs pos="100000">
                      <a:srgbClr val="83D3FE">
                        <a:alpha val="0"/>
                      </a:srgbClr>
                    </a:gs>
                  </a:gsLst>
                  <a:lin ang="5400000" scaled="1"/>
                </a:gradFill>
              </a14:hiddenFill>
            </a:ext>
            <a:ext uri="{91240B29-F687-4F45-9708-019B960494DF}">
              <a14:hiddenLine xmlns="" xmlns:a14="http://schemas.microsoft.com/office/drawing/2010/main" w="9525">
                <a:solidFill>
                  <a:srgbClr val="3465A4"/>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defTabSz="1028700" latinLnBrk="1">
              <a:lnSpc>
                <a:spcPct val="110000"/>
              </a:lnSpc>
              <a:buClr>
                <a:schemeClr val="tx1"/>
              </a:buClr>
              <a:buFont typeface="Arial" panose="020B0604020202020204" pitchFamily="34" charset="0"/>
              <a:buChar char="•"/>
              <a:defRPr sz="32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742950" indent="-285750" defTabSz="1028700" latinLnBrk="1">
              <a:lnSpc>
                <a:spcPct val="110000"/>
              </a:lnSpc>
              <a:buFont typeface="Times New Roman" panose="02020603050405020304" pitchFamily="18" charset="0"/>
              <a:buChar char="–"/>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143000" indent="-228600" defTabSz="1028700" latinLnBrk="1">
              <a:lnSpc>
                <a:spcPct val="110000"/>
              </a:lnSpc>
              <a:buClr>
                <a:schemeClr val="tx1"/>
              </a:buClr>
              <a:buFont typeface="Times New Roman" panose="02020603050405020304" pitchFamily="18" charset="0"/>
              <a:buChar char="•"/>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1600200" indent="-228600" defTabSz="1028700" latinLnBrk="1">
              <a:lnSpc>
                <a:spcPct val="110000"/>
              </a:lnSpc>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057400" indent="-228600" defTabSz="1028700" latinLnBrk="1">
              <a:lnSpc>
                <a:spcPct val="110000"/>
              </a:lnSpc>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2514600" indent="-228600" defTabSz="1028700" eaLnBrk="0" fontAlgn="base" latinLnBrk="1" hangingPunct="0">
              <a:lnSpc>
                <a:spcPct val="110000"/>
              </a:lnSpc>
              <a:spcBef>
                <a:spcPct val="0"/>
              </a:spcBef>
              <a:spcAft>
                <a:spcPct val="0"/>
              </a:spcAft>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2971800" indent="-228600" defTabSz="1028700" eaLnBrk="0" fontAlgn="base" latinLnBrk="1" hangingPunct="0">
              <a:lnSpc>
                <a:spcPct val="110000"/>
              </a:lnSpc>
              <a:spcBef>
                <a:spcPct val="0"/>
              </a:spcBef>
              <a:spcAft>
                <a:spcPct val="0"/>
              </a:spcAft>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429000" indent="-228600" defTabSz="1028700" eaLnBrk="0" fontAlgn="base" latinLnBrk="1" hangingPunct="0">
              <a:lnSpc>
                <a:spcPct val="110000"/>
              </a:lnSpc>
              <a:spcBef>
                <a:spcPct val="0"/>
              </a:spcBef>
              <a:spcAft>
                <a:spcPct val="0"/>
              </a:spcAft>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3886200" indent="-228600" defTabSz="1028700" eaLnBrk="0" fontAlgn="base" latinLnBrk="1" hangingPunct="0">
              <a:lnSpc>
                <a:spcPct val="110000"/>
              </a:lnSpc>
              <a:spcBef>
                <a:spcPct val="0"/>
              </a:spcBef>
              <a:spcAft>
                <a:spcPct val="0"/>
              </a:spcAft>
              <a:buFont typeface="Times New Roman" panose="02020603050405020304" pitchFamily="18" charset="0"/>
              <a:buChar char="»"/>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eaLnBrk="1" hangingPunct="1">
              <a:lnSpc>
                <a:spcPct val="100000"/>
              </a:lnSpc>
              <a:spcBef>
                <a:spcPct val="30000"/>
              </a:spcBef>
              <a:buClrTx/>
              <a:buFontTx/>
              <a:buNone/>
            </a:pPr>
            <a:r>
              <a:rPr lang="az-Cyrl-AZ" altLang="en-US" sz="2402" b="1">
                <a:solidFill>
                  <a:srgbClr val="000000"/>
                </a:solidFill>
                <a:latin typeface="Calibri" panose="020F0502020204030204" pitchFamily="34" charset="0"/>
              </a:rPr>
              <a:t>Аудирование. Задания 6-11</a:t>
            </a:r>
          </a:p>
        </p:txBody>
      </p:sp>
      <p:graphicFrame>
        <p:nvGraphicFramePr>
          <p:cNvPr id="143365" name="Group 1029">
            <a:extLst>
              <a:ext uri="{FF2B5EF4-FFF2-40B4-BE49-F238E27FC236}">
                <a16:creationId xmlns="" xmlns:a16="http://schemas.microsoft.com/office/drawing/2014/main" id="{01EEF528-9FC1-FD07-9675-64D27EF4EBE5}"/>
              </a:ext>
            </a:extLst>
          </p:cNvPr>
          <p:cNvGraphicFramePr>
            <a:graphicFrameLocks noGrp="1"/>
          </p:cNvGraphicFramePr>
          <p:nvPr>
            <p:extLst>
              <p:ext uri="{D42A27DB-BD31-4B8C-83A1-F6EECF244321}">
                <p14:modId xmlns="" xmlns:p14="http://schemas.microsoft.com/office/powerpoint/2010/main" val="2617537842"/>
              </p:ext>
            </p:extLst>
          </p:nvPr>
        </p:nvGraphicFramePr>
        <p:xfrm>
          <a:off x="467212" y="1197828"/>
          <a:ext cx="8505160" cy="5245806"/>
        </p:xfrm>
        <a:graphic>
          <a:graphicData uri="http://schemas.openxmlformats.org/drawingml/2006/table">
            <a:tbl>
              <a:tblPr/>
              <a:tblGrid>
                <a:gridCol w="2955829">
                  <a:extLst>
                    <a:ext uri="{9D8B030D-6E8A-4147-A177-3AD203B41FA5}">
                      <a16:colId xmlns="" xmlns:a16="http://schemas.microsoft.com/office/drawing/2014/main" val="20000"/>
                    </a:ext>
                  </a:extLst>
                </a:gridCol>
                <a:gridCol w="5549331">
                  <a:extLst>
                    <a:ext uri="{9D8B030D-6E8A-4147-A177-3AD203B41FA5}">
                      <a16:colId xmlns="" xmlns:a16="http://schemas.microsoft.com/office/drawing/2014/main" val="20001"/>
                    </a:ext>
                  </a:extLst>
                </a:gridCol>
              </a:tblGrid>
              <a:tr h="642019">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0" lang="az-Cyrl-AZ" altLang="en-US" sz="12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rPr>
                        <a:t>Возможные варианты пунктов таблицы</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18754" cap="flat" cmpd="sng" algn="ctr">
                      <a:solidFill>
                        <a:srgbClr val="FFFFFF"/>
                      </a:solidFill>
                      <a:prstDash val="solid"/>
                      <a:round/>
                      <a:headEnd type="none" w="med" len="med"/>
                      <a:tailEnd type="none" w="med" len="med"/>
                    </a:lnB>
                    <a:lnTlToBr>
                      <a:noFill/>
                    </a:lnTlToBr>
                    <a:lnBlToTr>
                      <a:noFill/>
                    </a:lnBlToTr>
                    <a:solidFill>
                      <a:srgbClr val="31B6FD"/>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0" lang="az-Cyrl-AZ" altLang="en-US" sz="1200" b="1" i="0" u="none" strike="noStrike" cap="none" normalizeH="0" baseline="0">
                          <a:ln>
                            <a:noFill/>
                          </a:ln>
                          <a:solidFill>
                            <a:srgbClr val="FFFFFF"/>
                          </a:solidFill>
                          <a:effectLst/>
                          <a:latin typeface="Calibri" panose="020F0502020204030204" pitchFamily="34" charset="0"/>
                          <a:cs typeface="Times New Roman" panose="02020603050405020304" pitchFamily="18" charset="0"/>
                        </a:rPr>
                        <a:t>Возможные ответы</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18754" cap="flat" cmpd="sng" algn="ctr">
                      <a:solidFill>
                        <a:srgbClr val="FFFFFF"/>
                      </a:solidFill>
                      <a:prstDash val="solid"/>
                      <a:round/>
                      <a:headEnd type="none" w="med" len="med"/>
                      <a:tailEnd type="none" w="med" len="med"/>
                    </a:lnB>
                    <a:lnTlToBr>
                      <a:noFill/>
                    </a:lnTlToBr>
                    <a:lnBlToTr>
                      <a:noFill/>
                    </a:lnBlToTr>
                    <a:solidFill>
                      <a:srgbClr val="31B6FD"/>
                    </a:solidFill>
                  </a:tcPr>
                </a:tc>
                <a:extLst>
                  <a:ext uri="{0D108BD9-81ED-4DB2-BD59-A6C34878D82A}">
                    <a16:rowId xmlns="" xmlns:a16="http://schemas.microsoft.com/office/drawing/2014/main" val="10000"/>
                  </a:ext>
                </a:extLst>
              </a:tr>
              <a:tr h="642019">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Country</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18754"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Poland, Canada, Germany, China, Spain, Austria, France, Finland, Scotland, Turkey</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18754"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01"/>
                  </a:ext>
                </a:extLst>
              </a:tr>
              <a:tr h="370274">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City</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Rome, Paris</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extLst>
                  <a:ext uri="{0D108BD9-81ED-4DB2-BD59-A6C34878D82A}">
                    <a16:rowId xmlns="" xmlns:a16="http://schemas.microsoft.com/office/drawing/2014/main" val="10002"/>
                  </a:ext>
                </a:extLst>
              </a:tr>
              <a:tr h="370274">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Continent</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Australia, Europe</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03"/>
                  </a:ext>
                </a:extLst>
              </a:tr>
              <a:tr h="367095">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Language</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Japanese, Greek, German, French, Spanish</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extLst>
                  <a:ext uri="{0D108BD9-81ED-4DB2-BD59-A6C34878D82A}">
                    <a16:rowId xmlns="" xmlns:a16="http://schemas.microsoft.com/office/drawing/2014/main" val="10004"/>
                  </a:ext>
                </a:extLst>
              </a:tr>
              <a:tr h="642019">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Food</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Spaghetti/pasta, fish, cabbage, cheese, pancake, meat, chips, vegetables, sausage, sandwich, pie, pizza</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05"/>
                  </a:ext>
                </a:extLst>
              </a:tr>
              <a:tr h="368684">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Dessert</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Pudding</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extLst>
                  <a:ext uri="{0D108BD9-81ED-4DB2-BD59-A6C34878D82A}">
                    <a16:rowId xmlns="" xmlns:a16="http://schemas.microsoft.com/office/drawing/2014/main" val="10006"/>
                  </a:ext>
                </a:extLst>
              </a:tr>
              <a:tr h="370274">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Drink</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Coffee </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07"/>
                  </a:ext>
                </a:extLst>
              </a:tr>
              <a:tr h="368684">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Season</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Autumn, spring, winter, summer</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extLst>
                  <a:ext uri="{0D108BD9-81ED-4DB2-BD59-A6C34878D82A}">
                    <a16:rowId xmlns="" xmlns:a16="http://schemas.microsoft.com/office/drawing/2014/main" val="10008"/>
                  </a:ext>
                </a:extLst>
              </a:tr>
              <a:tr h="370274">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Pet </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Rat, hamster, tortoise, pig, parrot, rabbit, snake, dog</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09"/>
                  </a:ext>
                </a:extLst>
              </a:tr>
              <a:tr h="367095">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Means of transport</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Train, car, plane</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E8F3FF"/>
                    </a:solidFill>
                  </a:tcPr>
                </a:tc>
                <a:extLst>
                  <a:ext uri="{0D108BD9-81ED-4DB2-BD59-A6C34878D82A}">
                    <a16:rowId xmlns="" xmlns:a16="http://schemas.microsoft.com/office/drawing/2014/main" val="10010"/>
                  </a:ext>
                </a:extLst>
              </a:tr>
              <a:tr h="367095">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Musical instrument</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lvl1pPr defTabSz="1028700">
                        <a:lnSpc>
                          <a:spcPct val="110000"/>
                        </a:lnSpc>
                        <a:spcBef>
                          <a:spcPct val="0"/>
                        </a:spcBef>
                        <a:buClr>
                          <a:schemeClr val="tx1"/>
                        </a:buClr>
                        <a:buFont typeface="Arial" panose="020B0604020202020204" pitchFamily="34" charset="0"/>
                        <a:defRPr sz="28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1pPr>
                      <a:lvl2pPr marL="989013" defTabSz="1028700">
                        <a:lnSpc>
                          <a:spcPct val="110000"/>
                        </a:lnSpc>
                        <a:spcBef>
                          <a:spcPct val="0"/>
                        </a:spcBef>
                        <a:buFont typeface="Times New Roman" panose="02020603050405020304" pitchFamily="18" charset="0"/>
                        <a:defRPr sz="24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2pPr>
                      <a:lvl3pPr marL="1528763" defTabSz="1028700">
                        <a:lnSpc>
                          <a:spcPct val="110000"/>
                        </a:lnSpc>
                        <a:spcBef>
                          <a:spcPct val="0"/>
                        </a:spcBef>
                        <a:buClr>
                          <a:schemeClr val="tx1"/>
                        </a:buClr>
                        <a:buFont typeface="Times New Roman" panose="02020603050405020304" pitchFamily="18" charset="0"/>
                        <a:defRPr sz="2000">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3pPr>
                      <a:lvl4pPr marL="2068513"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4pPr>
                      <a:lvl5pPr marL="2609850" defTabSz="1028700">
                        <a:lnSpc>
                          <a:spcPct val="110000"/>
                        </a:lnSpc>
                        <a:spcBef>
                          <a:spcPct val="0"/>
                        </a:spcBef>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5pPr>
                      <a:lvl6pPr marL="30670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6pPr>
                      <a:lvl7pPr marL="35242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7pPr>
                      <a:lvl8pPr marL="39814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8pPr>
                      <a:lvl9pPr marL="4438650" defTabSz="1028700" fontAlgn="base" latinLnBrk="1">
                        <a:lnSpc>
                          <a:spcPct val="110000"/>
                        </a:lnSpc>
                        <a:spcBef>
                          <a:spcPct val="0"/>
                        </a:spcBef>
                        <a:spcAft>
                          <a:spcPct val="0"/>
                        </a:spcAft>
                        <a:buFont typeface="Times New Roman" panose="02020603050405020304" pitchFamily="18" charset="0"/>
                        <a:defRPr>
                          <a:solidFill>
                            <a:schemeClr val="tx1"/>
                          </a:solidFill>
                          <a:latin typeface="Times New Roman" panose="02020603050405020304" pitchFamily="18" charset="0"/>
                          <a:cs typeface="Times New Roman" panose="02020603050405020304" pitchFamily="18" charset="0"/>
                          <a:sym typeface="Times New Roman" panose="02020603050405020304" pitchFamily="18" charset="0"/>
                        </a:defRPr>
                      </a:lvl9pPr>
                    </a:lstStyle>
                    <a:p>
                      <a:pPr marL="0" marR="0" lvl="0" indent="0" algn="l" defTabSz="1028700" rtl="0" eaLnBrk="1" fontAlgn="base" latinLnBrk="1" hangingPunct="1">
                        <a:lnSpc>
                          <a:spcPct val="102000"/>
                        </a:lnSpc>
                        <a:spcBef>
                          <a:spcPct val="30000"/>
                        </a:spcBef>
                        <a:spcAft>
                          <a:spcPct val="0"/>
                        </a:spcAft>
                        <a:buClrTx/>
                        <a:buSzTx/>
                        <a:buFontTx/>
                        <a:buNone/>
                        <a:tabLst/>
                      </a:pPr>
                      <a:r>
                        <a:rPr kumimoji="1" lang="ko-KR" altLang="en-US" sz="1200" b="0" i="0" u="none" strike="noStrike" cap="none" normalizeH="0" baseline="0" dirty="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Guitar, </a:t>
                      </a:r>
                      <a:r>
                        <a:rPr kumimoji="1" lang="ko-KR" altLang="en-US" sz="1200" b="0" i="0" u="none" strike="noStrike" cap="none" normalizeH="0" baseline="0" dirty="0">
                          <a:ln>
                            <a:noFill/>
                          </a:ln>
                          <a:solidFill>
                            <a:srgbClr val="FF0000"/>
                          </a:solidFill>
                          <a:effectLst/>
                          <a:latin typeface="Calibri" panose="020F0502020204030204" pitchFamily="34" charset="0"/>
                          <a:ea typeface="굴림" panose="020B0503020000020004" pitchFamily="34" charset="-127"/>
                          <a:cs typeface="Times New Roman" panose="02020603050405020304" pitchFamily="18" charset="0"/>
                        </a:rPr>
                        <a:t>violin</a:t>
                      </a:r>
                      <a:r>
                        <a:rPr kumimoji="1" lang="ko-KR" altLang="en-US" sz="1200" b="0" i="0" u="none" strike="noStrike" cap="none" normalizeH="0" baseline="0" dirty="0">
                          <a:ln>
                            <a:noFill/>
                          </a:ln>
                          <a:solidFill>
                            <a:srgbClr val="000000"/>
                          </a:solidFill>
                          <a:effectLst/>
                          <a:latin typeface="Calibri" panose="020F0502020204030204" pitchFamily="34" charset="0"/>
                          <a:ea typeface="굴림" panose="020B0503020000020004" pitchFamily="34" charset="-127"/>
                          <a:cs typeface="Times New Roman" panose="02020603050405020304" pitchFamily="18" charset="0"/>
                        </a:rPr>
                        <a:t>, piano</a:t>
                      </a:r>
                    </a:p>
                  </a:txBody>
                  <a:tcPr marL="91535" marR="91535" marT="46849" marB="46849" horzOverflow="overflow">
                    <a:lnL w="5749" cap="flat" cmpd="sng" algn="ctr">
                      <a:solidFill>
                        <a:srgbClr val="FFFFFF"/>
                      </a:solidFill>
                      <a:prstDash val="solid"/>
                      <a:round/>
                      <a:headEnd type="none" w="med" len="med"/>
                      <a:tailEnd type="none" w="med" len="med"/>
                    </a:lnL>
                    <a:lnR w="5749" cap="flat" cmpd="sng" algn="ctr">
                      <a:solidFill>
                        <a:srgbClr val="FFFFFF"/>
                      </a:solidFill>
                      <a:prstDash val="solid"/>
                      <a:round/>
                      <a:headEnd type="none" w="med" len="med"/>
                      <a:tailEnd type="none" w="med" len="med"/>
                    </a:lnR>
                    <a:lnT w="5749" cap="flat" cmpd="sng" algn="ctr">
                      <a:solidFill>
                        <a:srgbClr val="FFFFFF"/>
                      </a:solidFill>
                      <a:prstDash val="solid"/>
                      <a:round/>
                      <a:headEnd type="none" w="med" len="med"/>
                      <a:tailEnd type="none" w="med" len="med"/>
                    </a:lnT>
                    <a:lnB w="5749" cap="flat" cmpd="sng" algn="ctr">
                      <a:solidFill>
                        <a:srgbClr val="FFFFFF"/>
                      </a:solidFill>
                      <a:prstDash val="solid"/>
                      <a:round/>
                      <a:headEnd type="none" w="med" len="med"/>
                      <a:tailEnd type="none" w="med" len="med"/>
                    </a:lnB>
                    <a:lnTlToBr>
                      <a:noFill/>
                    </a:lnTlToBr>
                    <a:lnBlToTr>
                      <a:noFill/>
                    </a:lnBlToTr>
                    <a:solidFill>
                      <a:srgbClr val="CDE5FE"/>
                    </a:solidFill>
                  </a:tcPr>
                </a:tc>
                <a:extLst>
                  <a:ext uri="{0D108BD9-81ED-4DB2-BD59-A6C34878D82A}">
                    <a16:rowId xmlns="" xmlns:a16="http://schemas.microsoft.com/office/drawing/2014/main" val="10011"/>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5DC95C0-4878-FECA-FED2-1CBC1D63F795}"/>
              </a:ext>
            </a:extLst>
          </p:cNvPr>
          <p:cNvSpPr>
            <a:spLocks noGrp="1"/>
          </p:cNvSpPr>
          <p:nvPr>
            <p:ph type="title"/>
          </p:nvPr>
        </p:nvSpPr>
        <p:spPr/>
        <p:txBody>
          <a:bodyPr/>
          <a:lstStyle/>
          <a:p>
            <a:r>
              <a:rPr lang="ru-RU" dirty="0"/>
              <a:t>Задания по чтению</a:t>
            </a:r>
          </a:p>
        </p:txBody>
      </p:sp>
      <p:sp>
        <p:nvSpPr>
          <p:cNvPr id="4" name="TextBox 3">
            <a:extLst>
              <a:ext uri="{FF2B5EF4-FFF2-40B4-BE49-F238E27FC236}">
                <a16:creationId xmlns="" xmlns:a16="http://schemas.microsoft.com/office/drawing/2014/main" id="{AB5F492E-26CC-72C1-8D92-C06EDB96650F}"/>
              </a:ext>
            </a:extLst>
          </p:cNvPr>
          <p:cNvSpPr txBox="1"/>
          <p:nvPr/>
        </p:nvSpPr>
        <p:spPr>
          <a:xfrm>
            <a:off x="373224" y="1447458"/>
            <a:ext cx="8425543" cy="5355312"/>
          </a:xfrm>
          <a:prstGeom prst="rect">
            <a:avLst/>
          </a:prstGeom>
          <a:noFill/>
        </p:spPr>
        <p:txBody>
          <a:bodyPr wrap="square">
            <a:spAutoFit/>
          </a:bodyPr>
          <a:lstStyle/>
          <a:p>
            <a:pPr algn="l"/>
            <a:r>
              <a:rPr lang="ru-RU" sz="1800" b="1" i="0" u="none" strike="noStrike" baseline="0" dirty="0">
                <a:latin typeface="Calibri" panose="020F0502020204030204" pitchFamily="34" charset="0"/>
                <a:ea typeface="Calibri" panose="020F0502020204030204" pitchFamily="34" charset="0"/>
                <a:cs typeface="Calibri" panose="020F0502020204030204" pitchFamily="34" charset="0"/>
              </a:rPr>
              <a:t>Задание 12  </a:t>
            </a:r>
            <a:r>
              <a:rPr lang="ru-RU" sz="1800" b="0" i="0" u="none" strike="noStrike" baseline="0" dirty="0">
                <a:latin typeface="Calibri" panose="020F0502020204030204" pitchFamily="34" charset="0"/>
                <a:ea typeface="Calibri" panose="020F0502020204030204" pitchFamily="34" charset="0"/>
                <a:cs typeface="Calibri" panose="020F0502020204030204" pitchFamily="34" charset="0"/>
              </a:rPr>
              <a:t>на понимание основного содержания прочитанного текста</a:t>
            </a:r>
          </a:p>
          <a:p>
            <a:pPr algn="l"/>
            <a:endParaRPr lang="ru-RU" dirty="0">
              <a:latin typeface="Calibri" panose="020F0502020204030204" pitchFamily="34" charset="0"/>
              <a:ea typeface="Calibri" panose="020F0502020204030204" pitchFamily="34" charset="0"/>
              <a:cs typeface="Calibri" panose="020F0502020204030204" pitchFamily="34" charset="0"/>
            </a:endParaRPr>
          </a:p>
          <a:p>
            <a:pPr algn="l"/>
            <a:r>
              <a:rPr lang="ru-RU" dirty="0">
                <a:latin typeface="Calibri" panose="020F0502020204030204" pitchFamily="34" charset="0"/>
                <a:ea typeface="Calibri" panose="020F0502020204030204" pitchFamily="34" charset="0"/>
                <a:cs typeface="Calibri" panose="020F0502020204030204" pitchFamily="34" charset="0"/>
              </a:rPr>
              <a:t>Задание базового уровня сложности</a:t>
            </a:r>
          </a:p>
          <a:p>
            <a:pPr algn="l"/>
            <a:endParaRPr lang="ru-RU" dirty="0">
              <a:latin typeface="Calibri" panose="020F0502020204030204" pitchFamily="34" charset="0"/>
              <a:ea typeface="Calibri" panose="020F0502020204030204" pitchFamily="34" charset="0"/>
              <a:cs typeface="Calibri" panose="020F0502020204030204" pitchFamily="34" charset="0"/>
            </a:endParaRPr>
          </a:p>
          <a:p>
            <a:pPr algn="l"/>
            <a:r>
              <a:rPr lang="ru-RU" dirty="0">
                <a:latin typeface="Calibri" panose="020F0502020204030204" pitchFamily="34" charset="0"/>
                <a:ea typeface="Calibri" panose="020F0502020204030204" pitchFamily="34" charset="0"/>
                <a:cs typeface="Calibri" panose="020F0502020204030204" pitchFamily="34" charset="0"/>
              </a:rPr>
              <a:t>Процент выполнения – 89,55</a:t>
            </a:r>
          </a:p>
          <a:p>
            <a:pPr algn="l"/>
            <a:endParaRPr lang="ru-RU" dirty="0">
              <a:latin typeface="TimesNewRoman"/>
            </a:endParaRPr>
          </a:p>
          <a:p>
            <a:pPr marL="342900" indent="-342900" algn="l">
              <a:buAutoNum type="arabicPeriod"/>
            </a:pPr>
            <a:r>
              <a:rPr lang="en-US" dirty="0">
                <a:solidFill>
                  <a:srgbClr val="FF0000"/>
                </a:solidFill>
              </a:rPr>
              <a:t>How many </a:t>
            </a:r>
            <a:r>
              <a:rPr lang="en-US" dirty="0"/>
              <a:t>of the native people of New Zealand still live there? </a:t>
            </a:r>
            <a:endParaRPr lang="ru-RU" dirty="0"/>
          </a:p>
          <a:p>
            <a:pPr marL="342900" indent="-342900" algn="l">
              <a:buAutoNum type="arabicPeriod"/>
            </a:pPr>
            <a:r>
              <a:rPr lang="en-US" dirty="0"/>
              <a:t>What meteorological information can you get looking at the flag? </a:t>
            </a:r>
            <a:endParaRPr lang="ru-RU" dirty="0"/>
          </a:p>
          <a:p>
            <a:pPr marL="342900" indent="-342900" algn="l">
              <a:buAutoNum type="arabicPeriod"/>
            </a:pPr>
            <a:r>
              <a:rPr lang="en-US" dirty="0"/>
              <a:t>Which tourist destination in New Zealand can become extremely dangerous?</a:t>
            </a:r>
            <a:endParaRPr lang="ru-RU" dirty="0"/>
          </a:p>
          <a:p>
            <a:pPr marL="342900" indent="-342900" algn="l">
              <a:buAutoNum type="arabicPeriod"/>
            </a:pPr>
            <a:r>
              <a:rPr lang="en-US" dirty="0"/>
              <a:t>What </a:t>
            </a:r>
            <a:r>
              <a:rPr lang="en-US" dirty="0">
                <a:solidFill>
                  <a:schemeClr val="accent1"/>
                </a:solidFill>
              </a:rPr>
              <a:t>traditions</a:t>
            </a:r>
            <a:r>
              <a:rPr lang="en-US" dirty="0"/>
              <a:t> have the </a:t>
            </a:r>
            <a:r>
              <a:rPr lang="en-US" dirty="0" err="1">
                <a:solidFill>
                  <a:schemeClr val="accent1"/>
                </a:solidFill>
              </a:rPr>
              <a:t>Maoris</a:t>
            </a:r>
            <a:r>
              <a:rPr lang="en-US" dirty="0"/>
              <a:t> kept to the present day? </a:t>
            </a:r>
            <a:endParaRPr lang="ru-RU" dirty="0"/>
          </a:p>
          <a:p>
            <a:pPr marL="342900" indent="-342900" algn="l">
              <a:buAutoNum type="arabicPeriod"/>
            </a:pPr>
            <a:r>
              <a:rPr lang="en-US" dirty="0"/>
              <a:t>After which European place was New Zealand named? </a:t>
            </a:r>
            <a:endParaRPr lang="ru-RU" dirty="0"/>
          </a:p>
          <a:p>
            <a:pPr marL="342900" indent="-342900" algn="l">
              <a:buAutoNum type="arabicPeriod"/>
            </a:pPr>
            <a:r>
              <a:rPr lang="en-US" dirty="0"/>
              <a:t>Where can you see the landscapes of New Zealand without going there? </a:t>
            </a:r>
            <a:endParaRPr lang="ru-RU" dirty="0"/>
          </a:p>
          <a:p>
            <a:pPr marL="342900" indent="-342900" algn="l">
              <a:buAutoNum type="arabicPeriod"/>
            </a:pPr>
            <a:r>
              <a:rPr lang="en-US" dirty="0"/>
              <a:t>How did people damage the ecosystem of New Zealand?</a:t>
            </a:r>
            <a:endParaRPr lang="ru-RU" dirty="0"/>
          </a:p>
          <a:p>
            <a:pPr marL="342900" indent="-342900" algn="l">
              <a:buAutoNum type="arabicPeriod"/>
            </a:pPr>
            <a:endParaRPr lang="ru-RU" dirty="0"/>
          </a:p>
          <a:p>
            <a:pPr algn="l"/>
            <a:r>
              <a:rPr lang="en-US" dirty="0"/>
              <a:t>В. More than a century before Columbus crossed the Atlantic to discover America, the </a:t>
            </a:r>
            <a:r>
              <a:rPr lang="en-US" dirty="0" err="1">
                <a:solidFill>
                  <a:schemeClr val="accent1"/>
                </a:solidFill>
              </a:rPr>
              <a:t>Maoris</a:t>
            </a:r>
            <a:r>
              <a:rPr lang="en-US" dirty="0"/>
              <a:t> sailed over thousands of kilometers of ocean to settle in New Zealand. They made their great journey in double canoes. </a:t>
            </a:r>
            <a:r>
              <a:rPr lang="en-US" dirty="0">
                <a:solidFill>
                  <a:srgbClr val="FF0000"/>
                </a:solidFill>
              </a:rPr>
              <a:t>Today, </a:t>
            </a:r>
            <a:r>
              <a:rPr lang="en-US" dirty="0" err="1">
                <a:solidFill>
                  <a:srgbClr val="FF0000"/>
                </a:solidFill>
              </a:rPr>
              <a:t>Maoris</a:t>
            </a:r>
            <a:r>
              <a:rPr lang="en-US" dirty="0">
                <a:solidFill>
                  <a:srgbClr val="FF0000"/>
                </a:solidFill>
              </a:rPr>
              <a:t> make up 14 percent of the country's population</a:t>
            </a:r>
            <a:r>
              <a:rPr lang="en-US" dirty="0"/>
              <a:t>, and their history, language and </a:t>
            </a:r>
            <a:r>
              <a:rPr lang="en-US" dirty="0">
                <a:solidFill>
                  <a:schemeClr val="accent1"/>
                </a:solidFill>
              </a:rPr>
              <a:t>traditions</a:t>
            </a:r>
            <a:r>
              <a:rPr lang="en-US" dirty="0"/>
              <a:t> are central to New Zealand's identity</a:t>
            </a:r>
            <a:endParaRPr lang="ru-RU" dirty="0"/>
          </a:p>
        </p:txBody>
      </p:sp>
    </p:spTree>
    <p:extLst>
      <p:ext uri="{BB962C8B-B14F-4D97-AF65-F5344CB8AC3E}">
        <p14:creationId xmlns="" xmlns:p14="http://schemas.microsoft.com/office/powerpoint/2010/main" val="3090723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C9CF975-0460-A57C-86B4-E6A3BFC028DE}"/>
              </a:ext>
            </a:extLst>
          </p:cNvPr>
          <p:cNvSpPr>
            <a:spLocks noGrp="1"/>
          </p:cNvSpPr>
          <p:nvPr>
            <p:ph type="title"/>
          </p:nvPr>
        </p:nvSpPr>
        <p:spPr/>
        <p:txBody>
          <a:bodyPr/>
          <a:lstStyle/>
          <a:p>
            <a:r>
              <a:rPr lang="ru-RU" dirty="0"/>
              <a:t>Задания по чтению</a:t>
            </a:r>
          </a:p>
        </p:txBody>
      </p:sp>
      <p:sp>
        <p:nvSpPr>
          <p:cNvPr id="4" name="TextBox 3">
            <a:extLst>
              <a:ext uri="{FF2B5EF4-FFF2-40B4-BE49-F238E27FC236}">
                <a16:creationId xmlns="" xmlns:a16="http://schemas.microsoft.com/office/drawing/2014/main" id="{228F82B9-F31D-48AF-9825-3E608CA1A774}"/>
              </a:ext>
            </a:extLst>
          </p:cNvPr>
          <p:cNvSpPr txBox="1"/>
          <p:nvPr/>
        </p:nvSpPr>
        <p:spPr>
          <a:xfrm>
            <a:off x="303064" y="1307946"/>
            <a:ext cx="8537511" cy="5601533"/>
          </a:xfrm>
          <a:prstGeom prst="rect">
            <a:avLst/>
          </a:prstGeom>
          <a:noFill/>
        </p:spPr>
        <p:txBody>
          <a:bodyPr wrap="square">
            <a:spAutoFit/>
          </a:bodyPr>
          <a:lstStyle/>
          <a:p>
            <a:pPr algn="l"/>
            <a:r>
              <a:rPr lang="ru-RU" sz="1700" b="1" i="0" u="none" strike="noStrike" baseline="0" dirty="0">
                <a:latin typeface="Calibri" panose="020F0502020204030204" pitchFamily="34" charset="0"/>
                <a:ea typeface="Calibri" panose="020F0502020204030204" pitchFamily="34" charset="0"/>
                <a:cs typeface="Calibri" panose="020F0502020204030204" pitchFamily="34" charset="0"/>
              </a:rPr>
              <a:t>Задания 13-19 </a:t>
            </a:r>
            <a:r>
              <a:rPr lang="ru-RU" sz="1700" b="0" i="0" u="none" strike="noStrike" baseline="0" dirty="0">
                <a:latin typeface="Calibri" panose="020F0502020204030204" pitchFamily="34" charset="0"/>
                <a:ea typeface="Calibri" panose="020F0502020204030204" pitchFamily="34" charset="0"/>
                <a:cs typeface="Calibri" panose="020F0502020204030204" pitchFamily="34" charset="0"/>
              </a:rPr>
              <a:t>на понимание в прочитанном тексте запрашиваемой информации</a:t>
            </a:r>
          </a:p>
          <a:p>
            <a:pPr algn="l"/>
            <a:endParaRPr lang="ru-RU" sz="1700" dirty="0">
              <a:latin typeface="Calibri" panose="020F0502020204030204" pitchFamily="34" charset="0"/>
              <a:ea typeface="Calibri" panose="020F0502020204030204" pitchFamily="34" charset="0"/>
              <a:cs typeface="Calibri" panose="020F0502020204030204" pitchFamily="34" charset="0"/>
            </a:endParaRPr>
          </a:p>
          <a:p>
            <a:r>
              <a:rPr lang="ru-RU" sz="1700" dirty="0">
                <a:latin typeface="Calibri" panose="020F0502020204030204" pitchFamily="34" charset="0"/>
                <a:ea typeface="Calibri" panose="020F0502020204030204" pitchFamily="34" charset="0"/>
                <a:cs typeface="Calibri" panose="020F0502020204030204" pitchFamily="34" charset="0"/>
              </a:rPr>
              <a:t>Задание повышенного уровня сложности</a:t>
            </a:r>
          </a:p>
          <a:p>
            <a:pPr algn="l"/>
            <a:endParaRPr lang="ru-RU" sz="1700" dirty="0">
              <a:latin typeface="Calibri" panose="020F0502020204030204" pitchFamily="34" charset="0"/>
              <a:ea typeface="Calibri" panose="020F0502020204030204" pitchFamily="34" charset="0"/>
              <a:cs typeface="Calibri" panose="020F0502020204030204" pitchFamily="34" charset="0"/>
            </a:endParaRPr>
          </a:p>
          <a:p>
            <a:pPr algn="l"/>
            <a:r>
              <a:rPr lang="ru-RU" sz="1700" dirty="0">
                <a:latin typeface="Calibri" panose="020F0502020204030204" pitchFamily="34" charset="0"/>
                <a:ea typeface="Calibri" panose="020F0502020204030204" pitchFamily="34" charset="0"/>
                <a:cs typeface="Calibri" panose="020F0502020204030204" pitchFamily="34" charset="0"/>
              </a:rPr>
              <a:t>Процент выполнения - 82,06</a:t>
            </a:r>
          </a:p>
          <a:p>
            <a:pPr algn="l"/>
            <a:endParaRPr lang="ru-RU" sz="1700" dirty="0">
              <a:latin typeface="Calibri" panose="020F0502020204030204" pitchFamily="34" charset="0"/>
              <a:ea typeface="Calibri" panose="020F0502020204030204" pitchFamily="34" charset="0"/>
              <a:cs typeface="Calibri" panose="020F0502020204030204" pitchFamily="34" charset="0"/>
            </a:endParaRPr>
          </a:p>
          <a:p>
            <a:r>
              <a:rPr lang="en-US" sz="17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13. Jeans cloth was named after a city. </a:t>
            </a:r>
          </a:p>
          <a:p>
            <a:pPr marL="342900" indent="-342900">
              <a:buAutoNum type="arabicParenR"/>
            </a:pPr>
            <a:r>
              <a:rPr lang="en-US" sz="17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True 2) False 3) Not stated </a:t>
            </a:r>
            <a:endParaRPr lang="ru-RU" sz="17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17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The history of jeans goes as far back as the 16th century when sailors in Genoa (Italy) wore a material that eventually became the material used in jeans. </a:t>
            </a:r>
            <a:r>
              <a:rPr lang="en-US" sz="1700" b="0" i="0" u="none" strike="noStrike" baseline="0" dirty="0">
                <a:solidFill>
                  <a:srgbClr val="FF0000"/>
                </a:solidFill>
                <a:latin typeface="Calibri" panose="020F0502020204030204" pitchFamily="34" charset="0"/>
                <a:ea typeface="Calibri" panose="020F0502020204030204" pitchFamily="34" charset="0"/>
                <a:cs typeface="Calibri" panose="020F0502020204030204" pitchFamily="34" charset="0"/>
              </a:rPr>
              <a:t>The word ‘jean’ derives from the name of the Italian port city Genoa</a:t>
            </a:r>
            <a:r>
              <a:rPr lang="en-US" sz="17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as it was a custom to name a material after its place of origin. By the late 16th century, jean material was already produced in Lancashire, England</a:t>
            </a:r>
            <a:endParaRPr lang="ru-RU" sz="17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ru-RU" sz="17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1700" dirty="0">
                <a:latin typeface="Calibri" panose="020F0502020204030204" pitchFamily="34" charset="0"/>
                <a:ea typeface="Calibri" panose="020F0502020204030204" pitchFamily="34" charset="0"/>
                <a:cs typeface="Calibri" panose="020F0502020204030204" pitchFamily="34" charset="0"/>
              </a:rPr>
              <a:t>16. King Louis XVI was against the idea of growing potatoes for food. </a:t>
            </a:r>
            <a:r>
              <a:rPr lang="ru-RU" sz="1700" dirty="0">
                <a:latin typeface="Calibri" panose="020F0502020204030204" pitchFamily="34" charset="0"/>
                <a:ea typeface="Calibri" panose="020F0502020204030204" pitchFamily="34" charset="0"/>
                <a:cs typeface="Calibri" panose="020F0502020204030204" pitchFamily="34" charset="0"/>
              </a:rPr>
              <a:t/>
            </a:r>
            <a:br>
              <a:rPr lang="ru-RU" sz="1700" dirty="0">
                <a:latin typeface="Calibri" panose="020F0502020204030204" pitchFamily="34" charset="0"/>
                <a:ea typeface="Calibri" panose="020F0502020204030204" pitchFamily="34" charset="0"/>
                <a:cs typeface="Calibri" panose="020F0502020204030204" pitchFamily="34" charset="0"/>
              </a:rPr>
            </a:br>
            <a:r>
              <a:rPr lang="en-US" sz="1700" dirty="0">
                <a:latin typeface="Calibri" panose="020F0502020204030204" pitchFamily="34" charset="0"/>
                <a:ea typeface="Calibri" panose="020F0502020204030204" pitchFamily="34" charset="0"/>
                <a:cs typeface="Calibri" panose="020F0502020204030204" pitchFamily="34" charset="0"/>
              </a:rPr>
              <a:t>1) True 2) False 3) Not stated</a:t>
            </a:r>
            <a:endParaRPr lang="ru-RU" sz="1700" dirty="0">
              <a:latin typeface="Calibri" panose="020F0502020204030204" pitchFamily="34" charset="0"/>
              <a:ea typeface="Calibri" panose="020F0502020204030204" pitchFamily="34" charset="0"/>
              <a:cs typeface="Calibri" panose="020F0502020204030204" pitchFamily="34" charset="0"/>
            </a:endParaRPr>
          </a:p>
          <a:p>
            <a:r>
              <a:rPr lang="en-US" sz="1700" dirty="0">
                <a:latin typeface="Calibri" panose="020F0502020204030204" pitchFamily="34" charset="0"/>
                <a:ea typeface="Calibri" panose="020F0502020204030204" pitchFamily="34" charset="0"/>
                <a:cs typeface="Calibri" panose="020F0502020204030204" pitchFamily="34" charset="0"/>
              </a:rPr>
              <a:t>To overcome the negative attitude of the French people towards the new vegetable, King Louis XVI started to wear a potato flower as a decoration</a:t>
            </a:r>
            <a:r>
              <a:rPr lang="en-US" sz="1700" dirty="0">
                <a:solidFill>
                  <a:srgbClr val="FF0000"/>
                </a:solidFill>
                <a:latin typeface="Calibri" panose="020F0502020204030204" pitchFamily="34" charset="0"/>
                <a:ea typeface="Calibri" panose="020F0502020204030204" pitchFamily="34" charset="0"/>
                <a:cs typeface="Calibri" panose="020F0502020204030204" pitchFamily="34" charset="0"/>
              </a:rPr>
              <a:t>. He tried to make the people understand the benefit of potatoes as food</a:t>
            </a:r>
            <a:r>
              <a:rPr lang="en-US" sz="1700" dirty="0">
                <a:latin typeface="Calibri" panose="020F0502020204030204" pitchFamily="34" charset="0"/>
                <a:ea typeface="Calibri" panose="020F0502020204030204" pitchFamily="34" charset="0"/>
                <a:cs typeface="Calibri" panose="020F0502020204030204" pitchFamily="34" charset="0"/>
              </a:rPr>
              <a:t>. Even after the French king had given an order to his citizens to grow potatoes</a:t>
            </a:r>
            <a:r>
              <a:rPr lang="en-US" sz="1700" dirty="0">
                <a:solidFill>
                  <a:schemeClr val="tx2"/>
                </a:solidFill>
                <a:latin typeface="Calibri" panose="020F0502020204030204" pitchFamily="34" charset="0"/>
                <a:ea typeface="Calibri" panose="020F0502020204030204" pitchFamily="34" charset="0"/>
                <a:cs typeface="Calibri" panose="020F0502020204030204" pitchFamily="34" charset="0"/>
              </a:rPr>
              <a:t>, they still were against </a:t>
            </a:r>
            <a:r>
              <a:rPr lang="en-US" sz="1700" dirty="0">
                <a:latin typeface="Calibri" panose="020F0502020204030204" pitchFamily="34" charset="0"/>
                <a:ea typeface="Calibri" panose="020F0502020204030204" pitchFamily="34" charset="0"/>
                <a:cs typeface="Calibri" panose="020F0502020204030204" pitchFamily="34" charset="0"/>
              </a:rPr>
              <a:t>the unfamiliar vegetable. The farmers refused to eat potatoes because of its unusual smell and taste</a:t>
            </a:r>
            <a:endParaRPr lang="ru-RU" sz="17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ru-RU"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 xmlns:p14="http://schemas.microsoft.com/office/powerpoint/2010/main" val="1756826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F8CEE96-AC7D-89F3-073C-A950D57F7B94}"/>
              </a:ext>
            </a:extLst>
          </p:cNvPr>
          <p:cNvSpPr>
            <a:spLocks noGrp="1"/>
          </p:cNvSpPr>
          <p:nvPr>
            <p:ph type="title"/>
          </p:nvPr>
        </p:nvSpPr>
        <p:spPr/>
        <p:txBody>
          <a:bodyPr/>
          <a:lstStyle/>
          <a:p>
            <a:r>
              <a:rPr lang="ru-RU" dirty="0"/>
              <a:t>Задания по грамматике и лексике</a:t>
            </a:r>
          </a:p>
        </p:txBody>
      </p:sp>
      <p:sp>
        <p:nvSpPr>
          <p:cNvPr id="4" name="TextBox 3">
            <a:extLst>
              <a:ext uri="{FF2B5EF4-FFF2-40B4-BE49-F238E27FC236}">
                <a16:creationId xmlns="" xmlns:a16="http://schemas.microsoft.com/office/drawing/2014/main" id="{AE380B8C-8955-F40A-102E-C788F8C0E32D}"/>
              </a:ext>
            </a:extLst>
          </p:cNvPr>
          <p:cNvSpPr txBox="1"/>
          <p:nvPr/>
        </p:nvSpPr>
        <p:spPr>
          <a:xfrm>
            <a:off x="317241" y="1689071"/>
            <a:ext cx="8369199" cy="5909310"/>
          </a:xfrm>
          <a:prstGeom prst="rect">
            <a:avLst/>
          </a:prstGeom>
          <a:noFill/>
        </p:spPr>
        <p:txBody>
          <a:bodyPr wrap="square">
            <a:spAutoFit/>
          </a:bodyPr>
          <a:lstStyle/>
          <a:p>
            <a:pPr algn="l"/>
            <a:r>
              <a:rPr lang="ru-RU" b="1" dirty="0">
                <a:latin typeface="Calibri" panose="020F0502020204030204" pitchFamily="34" charset="0"/>
                <a:ea typeface="Calibri" panose="020F0502020204030204" pitchFamily="34" charset="0"/>
                <a:cs typeface="Calibri" panose="020F0502020204030204" pitchFamily="34" charset="0"/>
              </a:rPr>
              <a:t>Задания 20–28. </a:t>
            </a:r>
            <a:r>
              <a:rPr lang="ru-RU" sz="1800" b="0" i="0" u="none" strike="noStrike" baseline="0" dirty="0">
                <a:latin typeface="Calibri" panose="020F0502020204030204" pitchFamily="34" charset="0"/>
                <a:ea typeface="Calibri" panose="020F0502020204030204" pitchFamily="34" charset="0"/>
                <a:cs typeface="Calibri" panose="020F0502020204030204" pitchFamily="34" charset="0"/>
              </a:rPr>
              <a:t>Грамматические навыки употребления нужной морфологической формы данного слова в коммуникативно-значимом контексте</a:t>
            </a:r>
          </a:p>
          <a:p>
            <a:pPr algn="l"/>
            <a:r>
              <a:rPr lang="ru-RU" dirty="0">
                <a:latin typeface="Calibri" panose="020F0502020204030204" pitchFamily="34" charset="0"/>
                <a:ea typeface="Calibri" panose="020F0502020204030204" pitchFamily="34" charset="0"/>
                <a:cs typeface="Calibri" panose="020F0502020204030204" pitchFamily="34" charset="0"/>
              </a:rPr>
              <a:t>Задание базового уровня сложности</a:t>
            </a:r>
          </a:p>
          <a:p>
            <a:pPr algn="l"/>
            <a:r>
              <a:rPr lang="ru-RU" dirty="0">
                <a:latin typeface="Calibri" panose="020F0502020204030204" pitchFamily="34" charset="0"/>
                <a:ea typeface="Calibri" panose="020F0502020204030204" pitchFamily="34" charset="0"/>
                <a:cs typeface="Calibri" panose="020F0502020204030204" pitchFamily="34" charset="0"/>
              </a:rPr>
              <a:t>Процент выполнения - 66,97</a:t>
            </a:r>
          </a:p>
          <a:p>
            <a:pPr algn="just">
              <a:lnSpc>
                <a:spcPct val="150000"/>
              </a:lnSpc>
            </a:pPr>
            <a:r>
              <a:rPr lang="ru-RU"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Then we ______________ refreshing drinks. I had some orange juice and closed my eyes.</a:t>
            </a:r>
          </a:p>
          <a:p>
            <a:pPr algn="just">
              <a:lnSpc>
                <a:spcPct val="150000"/>
              </a:lnSpc>
            </a:pPr>
            <a:r>
              <a:rPr lang="en-US" dirty="0">
                <a:latin typeface="Calibri" panose="020F0502020204030204" pitchFamily="34" charset="0"/>
                <a:ea typeface="Calibri" panose="020F0502020204030204" pitchFamily="34" charset="0"/>
                <a:cs typeface="Calibri" panose="020F0502020204030204" pitchFamily="34" charset="0"/>
              </a:rPr>
              <a:t>94 (342) – were offered</a:t>
            </a:r>
            <a:r>
              <a:rPr lang="ru-RU" dirty="0">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177 – offered</a:t>
            </a:r>
            <a:r>
              <a:rPr lang="ru-RU" sz="1800" dirty="0">
                <a:effectLst/>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5 – was offered</a:t>
            </a:r>
            <a:r>
              <a:rPr lang="ru-RU" dirty="0">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13 – had offered</a:t>
            </a:r>
            <a:r>
              <a:rPr lang="ru-RU"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en-US" dirty="0">
                <a:latin typeface="Calibri" panose="020F0502020204030204" pitchFamily="34" charset="0"/>
                <a:ea typeface="Calibri" panose="020F0502020204030204" pitchFamily="34" charset="0"/>
                <a:cs typeface="Calibri" panose="020F0502020204030204" pitchFamily="34" charset="0"/>
              </a:rPr>
              <a:t>11 – have offered</a:t>
            </a:r>
            <a:endParaRPr lang="ru-RU"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ru-RU" sz="1800" dirty="0">
                <a:effectLst/>
                <a:latin typeface="Calibri" panose="020F0502020204030204" pitchFamily="34" charset="0"/>
                <a:ea typeface="Times New Roman" panose="02020603050405020304" pitchFamily="18" charset="0"/>
              </a:rPr>
              <a:t> - </a:t>
            </a:r>
            <a:r>
              <a:rPr lang="en-US" sz="1800" dirty="0">
                <a:effectLst/>
                <a:latin typeface="Calibri" panose="020F0502020204030204" pitchFamily="34" charset="0"/>
                <a:ea typeface="Times New Roman" panose="02020603050405020304" pitchFamily="18" charset="0"/>
              </a:rPr>
              <a:t>The plane _____________off smoothly. The pilot informed the passengers about the details of the flight.</a:t>
            </a:r>
            <a:endParaRPr lang="ru-RU" sz="1800" dirty="0">
              <a:effectLst/>
              <a:latin typeface="Times New Roman" panose="02020603050405020304" pitchFamily="18" charset="0"/>
              <a:ea typeface="Times New Roman" panose="02020603050405020304" pitchFamily="18" charset="0"/>
            </a:endParaRPr>
          </a:p>
          <a:p>
            <a:pPr marL="0" indent="0">
              <a:buNone/>
            </a:pPr>
            <a:r>
              <a:rPr lang="en-US" sz="1800" dirty="0"/>
              <a:t>198 (342) - took</a:t>
            </a:r>
          </a:p>
          <a:p>
            <a:pPr marL="0" indent="0">
              <a:buNone/>
            </a:pPr>
            <a:endParaRPr lang="en-US" dirty="0"/>
          </a:p>
          <a:p>
            <a:r>
              <a:rPr lang="en-US" sz="1800" i="1" dirty="0">
                <a:effectLst/>
                <a:latin typeface="Times New Roman" panose="02020603050405020304" pitchFamily="18" charset="0"/>
                <a:ea typeface="Times New Roman" panose="02020603050405020304" pitchFamily="18" charset="0"/>
              </a:rPr>
              <a:t>Was taken, was taking, taken, was took, has taken, </a:t>
            </a:r>
            <a:r>
              <a:rPr lang="en-US" sz="1800" i="1" dirty="0" err="1">
                <a:effectLst/>
                <a:latin typeface="Times New Roman" panose="02020603050405020304" pitchFamily="18" charset="0"/>
                <a:ea typeface="Times New Roman" panose="02020603050405020304" pitchFamily="18" charset="0"/>
              </a:rPr>
              <a:t>taked</a:t>
            </a:r>
            <a:r>
              <a:rPr lang="en-US" sz="1800" i="1" dirty="0">
                <a:effectLst/>
                <a:latin typeface="Times New Roman" panose="02020603050405020304" pitchFamily="18" charset="0"/>
                <a:ea typeface="Times New Roman" panose="02020603050405020304" pitchFamily="18" charset="0"/>
              </a:rPr>
              <a:t>, takes, toke, had taken, taking, have taken, is taking, </a:t>
            </a:r>
            <a:r>
              <a:rPr lang="en-US" sz="1800" i="1" dirty="0" err="1">
                <a:effectLst/>
                <a:latin typeface="Times New Roman" panose="02020603050405020304" pitchFamily="18" charset="0"/>
                <a:ea typeface="Times New Roman" panose="02020603050405020304" pitchFamily="18" charset="0"/>
              </a:rPr>
              <a:t>wa</a:t>
            </a:r>
            <a:r>
              <a:rPr lang="en-US" sz="1800" i="1" dirty="0">
                <a:effectLst/>
                <a:latin typeface="Times New Roman" panose="02020603050405020304" pitchFamily="18" charset="0"/>
                <a:ea typeface="Times New Roman" panose="02020603050405020304" pitchFamily="18" charset="0"/>
              </a:rPr>
              <a:t> stake, was </a:t>
            </a:r>
            <a:r>
              <a:rPr lang="en-US" sz="1800" i="1" dirty="0" err="1">
                <a:effectLst/>
                <a:latin typeface="Times New Roman" panose="02020603050405020304" pitchFamily="18" charset="0"/>
                <a:ea typeface="Times New Roman" panose="02020603050405020304" pitchFamily="18" charset="0"/>
              </a:rPr>
              <a:t>tooken</a:t>
            </a:r>
            <a:r>
              <a:rPr lang="en-US" sz="1800" i="1" dirty="0">
                <a:effectLst/>
                <a:latin typeface="Times New Roman" panose="02020603050405020304" pitchFamily="18" charset="0"/>
                <a:ea typeface="Times New Roman" panose="02020603050405020304" pitchFamily="18" charset="0"/>
              </a:rPr>
              <a:t>, had been taking, had took, has taking, has token, have took, taker, </a:t>
            </a:r>
            <a:r>
              <a:rPr lang="en-US" sz="1800" i="1" dirty="0" err="1">
                <a:effectLst/>
                <a:latin typeface="Times New Roman" panose="02020603050405020304" pitchFamily="18" charset="0"/>
                <a:ea typeface="Times New Roman" panose="02020603050405020304" pitchFamily="18" charset="0"/>
              </a:rPr>
              <a:t>taket</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tooke</a:t>
            </a:r>
            <a:r>
              <a:rPr lang="en-US" sz="1800" i="1" dirty="0">
                <a:effectLst/>
                <a:latin typeface="Times New Roman" panose="02020603050405020304" pitchFamily="18" charset="0"/>
                <a:ea typeface="Times New Roman" panose="02020603050405020304" pitchFamily="18" charset="0"/>
              </a:rPr>
              <a:t>, </a:t>
            </a:r>
            <a:r>
              <a:rPr lang="en-US" sz="1800" i="1" dirty="0" err="1">
                <a:effectLst/>
                <a:latin typeface="Times New Roman" panose="02020603050405020304" pitchFamily="18" charset="0"/>
                <a:ea typeface="Times New Roman" panose="02020603050405020304" pitchFamily="18" charset="0"/>
              </a:rPr>
              <a:t>tooked</a:t>
            </a:r>
            <a:r>
              <a:rPr lang="en-US" sz="1800" dirty="0">
                <a:effectLst/>
                <a:latin typeface="Times New Roman" panose="02020603050405020304" pitchFamily="18" charset="0"/>
                <a:ea typeface="Times New Roman" panose="02020603050405020304" pitchFamily="18" charset="0"/>
              </a:rPr>
              <a:t> </a:t>
            </a:r>
            <a:endParaRPr lang="ru-RU" dirty="0"/>
          </a:p>
          <a:p>
            <a:pPr algn="just">
              <a:lnSpc>
                <a:spcPct val="150000"/>
              </a:lnSpc>
            </a:pPr>
            <a:endParaRPr lang="ru-RU" dirty="0">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endParaRPr lang="ru-RU" dirty="0">
              <a:latin typeface="Calibri" panose="020F0502020204030204" pitchFamily="34" charset="0"/>
              <a:ea typeface="Calibri" panose="020F0502020204030204" pitchFamily="34" charset="0"/>
              <a:cs typeface="Calibri" panose="020F0502020204030204" pitchFamily="34" charset="0"/>
            </a:endParaRPr>
          </a:p>
          <a:p>
            <a:pPr algn="l"/>
            <a:endParaRPr lang="ru-RU" dirty="0"/>
          </a:p>
        </p:txBody>
      </p:sp>
    </p:spTree>
    <p:extLst>
      <p:ext uri="{BB962C8B-B14F-4D97-AF65-F5344CB8AC3E}">
        <p14:creationId xmlns="" xmlns:p14="http://schemas.microsoft.com/office/powerpoint/2010/main" val="1078176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07DAEF2-164C-46AC-6831-3C2906F0C24E}"/>
              </a:ext>
            </a:extLst>
          </p:cNvPr>
          <p:cNvSpPr>
            <a:spLocks noGrp="1"/>
          </p:cNvSpPr>
          <p:nvPr>
            <p:ph type="title"/>
          </p:nvPr>
        </p:nvSpPr>
        <p:spPr/>
        <p:txBody>
          <a:bodyPr/>
          <a:lstStyle/>
          <a:p>
            <a:r>
              <a:rPr lang="ru-RU" dirty="0"/>
              <a:t>Задания по грамматике и лексике</a:t>
            </a:r>
          </a:p>
        </p:txBody>
      </p:sp>
      <p:sp>
        <p:nvSpPr>
          <p:cNvPr id="4" name="TextBox 3">
            <a:extLst>
              <a:ext uri="{FF2B5EF4-FFF2-40B4-BE49-F238E27FC236}">
                <a16:creationId xmlns="" xmlns:a16="http://schemas.microsoft.com/office/drawing/2014/main" id="{C2475801-E627-C43B-BC45-9BF3685A4C16}"/>
              </a:ext>
            </a:extLst>
          </p:cNvPr>
          <p:cNvSpPr txBox="1"/>
          <p:nvPr/>
        </p:nvSpPr>
        <p:spPr>
          <a:xfrm>
            <a:off x="289248" y="1564824"/>
            <a:ext cx="8948057" cy="4524315"/>
          </a:xfrm>
          <a:prstGeom prst="rect">
            <a:avLst/>
          </a:prstGeom>
          <a:noFill/>
        </p:spPr>
        <p:txBody>
          <a:bodyPr wrap="square">
            <a:spAutoFit/>
          </a:bodyPr>
          <a:lstStyle/>
          <a:p>
            <a:pPr algn="l"/>
            <a:r>
              <a:rPr lang="ru-RU" b="1" dirty="0">
                <a:latin typeface="Calibri" panose="020F0502020204030204" pitchFamily="34" charset="0"/>
                <a:ea typeface="Calibri" panose="020F0502020204030204" pitchFamily="34" charset="0"/>
                <a:cs typeface="Calibri" panose="020F0502020204030204" pitchFamily="34" charset="0"/>
              </a:rPr>
              <a:t>Задания 29-34 </a:t>
            </a:r>
            <a:r>
              <a:rPr lang="ru-RU" sz="1800" b="0" i="0" u="none" strike="noStrike" baseline="0" dirty="0">
                <a:latin typeface="Calibri" panose="020F0502020204030204" pitchFamily="34" charset="0"/>
                <a:ea typeface="Calibri" panose="020F0502020204030204" pitchFamily="34" charset="0"/>
                <a:cs typeface="Calibri" panose="020F0502020204030204" pitchFamily="34" charset="0"/>
              </a:rPr>
              <a:t>Лексико-грамматические навыки образования и употребления родственного слова нужной части речи с использованием аффиксации в коммуникативно-значимом контексте</a:t>
            </a:r>
          </a:p>
          <a:p>
            <a:pPr algn="l"/>
            <a:endParaRPr lang="ru-RU" dirty="0">
              <a:latin typeface="Calibri" panose="020F0502020204030204" pitchFamily="34" charset="0"/>
              <a:ea typeface="Calibri" panose="020F0502020204030204" pitchFamily="34" charset="0"/>
              <a:cs typeface="Calibri" panose="020F0502020204030204" pitchFamily="34" charset="0"/>
            </a:endParaRPr>
          </a:p>
          <a:p>
            <a:pPr algn="l"/>
            <a:r>
              <a:rPr lang="ru-RU" dirty="0">
                <a:latin typeface="Calibri" panose="020F0502020204030204" pitchFamily="34" charset="0"/>
                <a:ea typeface="Calibri" panose="020F0502020204030204" pitchFamily="34" charset="0"/>
                <a:cs typeface="Calibri" panose="020F0502020204030204" pitchFamily="34" charset="0"/>
              </a:rPr>
              <a:t>Задание базового уровня сложности</a:t>
            </a:r>
          </a:p>
          <a:p>
            <a:pPr algn="l"/>
            <a:endParaRPr lang="ru-RU" dirty="0">
              <a:latin typeface="Calibri" panose="020F0502020204030204" pitchFamily="34" charset="0"/>
              <a:ea typeface="Calibri" panose="020F0502020204030204" pitchFamily="34" charset="0"/>
              <a:cs typeface="Calibri" panose="020F0502020204030204" pitchFamily="34" charset="0"/>
            </a:endParaRPr>
          </a:p>
          <a:p>
            <a:pPr algn="l"/>
            <a:r>
              <a:rPr lang="ru-RU" dirty="0">
                <a:latin typeface="Calibri" panose="020F0502020204030204" pitchFamily="34" charset="0"/>
                <a:ea typeface="Calibri" panose="020F0502020204030204" pitchFamily="34" charset="0"/>
                <a:cs typeface="Calibri" panose="020F0502020204030204" pitchFamily="34" charset="0"/>
              </a:rPr>
              <a:t>Процент выполнения – 73,82</a:t>
            </a:r>
          </a:p>
          <a:p>
            <a:pPr algn="l"/>
            <a:endParaRPr lang="ru-RU" dirty="0">
              <a:latin typeface="Calibri" panose="020F0502020204030204" pitchFamily="34" charset="0"/>
              <a:ea typeface="Calibri" panose="020F0502020204030204" pitchFamily="34" charset="0"/>
              <a:cs typeface="Calibri" panose="020F0502020204030204" pitchFamily="34" charset="0"/>
            </a:endParaRPr>
          </a:p>
          <a:p>
            <a:pPr algn="l"/>
            <a:endParaRPr lang="ru-RU" dirty="0">
              <a:latin typeface="Calibri" panose="020F0502020204030204" pitchFamily="34" charset="0"/>
              <a:ea typeface="Calibri" panose="020F0502020204030204" pitchFamily="34" charset="0"/>
              <a:cs typeface="Calibri" panose="020F0502020204030204" pitchFamily="34" charset="0"/>
            </a:endParaRPr>
          </a:p>
          <a:p>
            <a:pPr algn="l"/>
            <a:r>
              <a:rPr lang="en-US" dirty="0">
                <a:latin typeface="Calibri" panose="020F0502020204030204" pitchFamily="34" charset="0"/>
                <a:ea typeface="Calibri" panose="020F0502020204030204" pitchFamily="34" charset="0"/>
                <a:cs typeface="Calibri" panose="020F0502020204030204" pitchFamily="34" charset="0"/>
              </a:rPr>
              <a:t>London taxi drivers have to have a good memory to be able to take a ______________ from A to B without looking at the map or asking for directions. TRAVEL</a:t>
            </a:r>
            <a:r>
              <a:rPr lang="ru-RU" dirty="0">
                <a:latin typeface="Calibri" panose="020F0502020204030204" pitchFamily="34" charset="0"/>
                <a:ea typeface="Calibri" panose="020F0502020204030204" pitchFamily="34" charset="0"/>
                <a:cs typeface="Calibri" panose="020F0502020204030204" pitchFamily="34" charset="0"/>
              </a:rPr>
              <a:t>  (</a:t>
            </a:r>
            <a:r>
              <a:rPr lang="en-US" dirty="0" err="1">
                <a:solidFill>
                  <a:srgbClr val="FF0000"/>
                </a:solidFill>
                <a:latin typeface="Calibri" panose="020F0502020204030204" pitchFamily="34" charset="0"/>
                <a:ea typeface="Calibri" panose="020F0502020204030204" pitchFamily="34" charset="0"/>
                <a:cs typeface="Calibri" panose="020F0502020204030204" pitchFamily="34" charset="0"/>
              </a:rPr>
              <a:t>traveller</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/traveler  </a:t>
            </a:r>
            <a:r>
              <a:rPr lang="en-US" dirty="0">
                <a:latin typeface="Calibri" panose="020F0502020204030204" pitchFamily="34" charset="0"/>
                <a:ea typeface="Calibri" panose="020F0502020204030204" pitchFamily="34" charset="0"/>
                <a:cs typeface="Calibri" panose="020F0502020204030204" pitchFamily="34" charset="0"/>
              </a:rPr>
              <a:t>travelling   trip)</a:t>
            </a:r>
          </a:p>
          <a:p>
            <a:pPr algn="l"/>
            <a:endParaRPr lang="en-US" dirty="0">
              <a:latin typeface="Calibri" panose="020F0502020204030204" pitchFamily="34" charset="0"/>
              <a:ea typeface="Calibri" panose="020F0502020204030204" pitchFamily="34" charset="0"/>
              <a:cs typeface="Calibri" panose="020F0502020204030204" pitchFamily="34" charset="0"/>
            </a:endParaRPr>
          </a:p>
          <a:p>
            <a:pPr algn="l"/>
            <a:endParaRPr lang="en-US" dirty="0">
              <a:latin typeface="Calibri" panose="020F0502020204030204" pitchFamily="34" charset="0"/>
              <a:ea typeface="Calibri" panose="020F0502020204030204" pitchFamily="34" charset="0"/>
              <a:cs typeface="Calibri" panose="020F0502020204030204" pitchFamily="34" charset="0"/>
            </a:endParaRPr>
          </a:p>
          <a:p>
            <a:pPr algn="l"/>
            <a:r>
              <a:rPr lang="ru-RU" dirty="0">
                <a:latin typeface="Calibri" panose="020F0502020204030204" pitchFamily="34" charset="0"/>
                <a:ea typeface="Calibri" panose="020F0502020204030204" pitchFamily="34" charset="0"/>
                <a:cs typeface="Calibri" panose="020F0502020204030204" pitchFamily="34" charset="0"/>
              </a:rPr>
              <a:t>Другие сложные слова: </a:t>
            </a:r>
            <a:r>
              <a:rPr lang="en-US" dirty="0">
                <a:latin typeface="Calibri" panose="020F0502020204030204" pitchFamily="34" charset="0"/>
                <a:ea typeface="Calibri" panose="020F0502020204030204" pitchFamily="34" charset="0"/>
                <a:cs typeface="Calibri" panose="020F0502020204030204" pitchFamily="34" charset="0"/>
              </a:rPr>
              <a:t>performance, explanation, unfortunately, disagree, dislike, successful, careful/careless, helpful/helpless, unforgettable </a:t>
            </a:r>
            <a:endParaRPr lang="ru-RU"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 xmlns:p14="http://schemas.microsoft.com/office/powerpoint/2010/main" val="64948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67812DA-EF63-9BA9-5658-296F5B8730AC}"/>
              </a:ext>
            </a:extLst>
          </p:cNvPr>
          <p:cNvSpPr>
            <a:spLocks noGrp="1"/>
          </p:cNvSpPr>
          <p:nvPr>
            <p:ph type="title"/>
          </p:nvPr>
        </p:nvSpPr>
        <p:spPr/>
        <p:txBody>
          <a:bodyPr/>
          <a:lstStyle/>
          <a:p>
            <a:r>
              <a:rPr lang="ru-RU" dirty="0"/>
              <a:t>Задание по письменной речи</a:t>
            </a:r>
          </a:p>
        </p:txBody>
      </p:sp>
      <p:graphicFrame>
        <p:nvGraphicFramePr>
          <p:cNvPr id="4" name="Таблица 3">
            <a:extLst>
              <a:ext uri="{FF2B5EF4-FFF2-40B4-BE49-F238E27FC236}">
                <a16:creationId xmlns="" xmlns:a16="http://schemas.microsoft.com/office/drawing/2014/main" id="{3BF8E960-A98C-16B3-D566-F9169A667ED9}"/>
              </a:ext>
            </a:extLst>
          </p:cNvPr>
          <p:cNvGraphicFramePr>
            <a:graphicFrameLocks noGrp="1"/>
          </p:cNvGraphicFramePr>
          <p:nvPr>
            <p:extLst>
              <p:ext uri="{D42A27DB-BD31-4B8C-83A1-F6EECF244321}">
                <p14:modId xmlns="" xmlns:p14="http://schemas.microsoft.com/office/powerpoint/2010/main" val="3129557135"/>
              </p:ext>
            </p:extLst>
          </p:nvPr>
        </p:nvGraphicFramePr>
        <p:xfrm>
          <a:off x="457199" y="2021626"/>
          <a:ext cx="7669763" cy="2522383"/>
        </p:xfrm>
        <a:graphic>
          <a:graphicData uri="http://schemas.openxmlformats.org/drawingml/2006/table">
            <a:tbl>
              <a:tblPr firstRow="1" firstCol="1" bandRow="1">
                <a:tableStyleId>{5C22544A-7EE6-4342-B048-85BDC9FD1C3A}</a:tableStyleId>
              </a:tblPr>
              <a:tblGrid>
                <a:gridCol w="7669763">
                  <a:extLst>
                    <a:ext uri="{9D8B030D-6E8A-4147-A177-3AD203B41FA5}">
                      <a16:colId xmlns="" xmlns:a16="http://schemas.microsoft.com/office/drawing/2014/main" val="3317754446"/>
                    </a:ext>
                  </a:extLst>
                </a:gridCol>
              </a:tblGrid>
              <a:tr h="315298">
                <a:tc>
                  <a:txBody>
                    <a:bodyPr/>
                    <a:lstStyle/>
                    <a:p>
                      <a:pPr algn="just"/>
                      <a:r>
                        <a:rPr lang="en-US" sz="1400" dirty="0">
                          <a:effectLst/>
                        </a:rPr>
                        <a:t>From: Andrew@mail.uk</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277781202"/>
                  </a:ext>
                </a:extLst>
              </a:tr>
              <a:tr h="315298">
                <a:tc>
                  <a:txBody>
                    <a:bodyPr/>
                    <a:lstStyle/>
                    <a:p>
                      <a:pPr algn="just"/>
                      <a:r>
                        <a:rPr lang="en-US" sz="1200">
                          <a:effectLst/>
                        </a:rPr>
                        <a:t>To: Russian_friend@oge.ru</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338984697"/>
                  </a:ext>
                </a:extLst>
              </a:tr>
              <a:tr h="315298">
                <a:tc>
                  <a:txBody>
                    <a:bodyPr/>
                    <a:lstStyle/>
                    <a:p>
                      <a:pPr algn="just"/>
                      <a:r>
                        <a:rPr lang="en-US" sz="1200">
                          <a:effectLst/>
                        </a:rPr>
                        <a:t>Subject: Mv new school</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1159352738"/>
                  </a:ext>
                </a:extLst>
              </a:tr>
              <a:tr h="1576489">
                <a:tc>
                  <a:txBody>
                    <a:bodyPr/>
                    <a:lstStyle/>
                    <a:p>
                      <a:pPr algn="just"/>
                      <a:r>
                        <a:rPr lang="en-US" sz="1200" dirty="0">
                          <a:effectLst/>
                        </a:rPr>
                        <a:t>… I had to change school because we had moved to a new house. Mv new school is right next to it. It is very convenient but everything is so strange here: new rules, a new uniform, new people. I haven't made any friends yet. </a:t>
                      </a:r>
                      <a:endParaRPr lang="ru-RU" sz="1200" dirty="0">
                        <a:effectLst/>
                      </a:endParaRPr>
                    </a:p>
                    <a:p>
                      <a:pPr algn="just"/>
                      <a:r>
                        <a:rPr lang="en-US" sz="1200" dirty="0">
                          <a:effectLst/>
                        </a:rPr>
                        <a:t>... How long does it take you to get to your school? What clothes do you wear to school? How do you spend time with your school friends? ...</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172678767"/>
                  </a:ext>
                </a:extLst>
              </a:tr>
            </a:tbl>
          </a:graphicData>
        </a:graphic>
      </p:graphicFrame>
      <p:sp>
        <p:nvSpPr>
          <p:cNvPr id="5" name="Rectangle 1">
            <a:extLst>
              <a:ext uri="{FF2B5EF4-FFF2-40B4-BE49-F238E27FC236}">
                <a16:creationId xmlns="" xmlns:a16="http://schemas.microsoft.com/office/drawing/2014/main" id="{B374DB90-9563-0A5E-9736-58DB2F8A4894}"/>
              </a:ext>
            </a:extLst>
          </p:cNvPr>
          <p:cNvSpPr>
            <a:spLocks noGrp="1" noChangeArrowheads="1"/>
          </p:cNvSpPr>
          <p:nvPr>
            <p:ph type="subTitle"/>
          </p:nvPr>
        </p:nvSpPr>
        <p:spPr bwMode="auto">
          <a:xfrm>
            <a:off x="0" y="1465770"/>
            <a:ext cx="7632474" cy="421653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45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4500" algn="just" defTabSz="914400" rtl="0" eaLnBrk="0" fontAlgn="base" latinLnBrk="0" hangingPunct="0">
              <a:lnSpc>
                <a:spcPct val="100000"/>
              </a:lnSpc>
              <a:spcBef>
                <a:spcPct val="0"/>
              </a:spcBef>
              <a:spcAft>
                <a:spcPct val="0"/>
              </a:spcAft>
              <a:buClrTx/>
              <a:buSzTx/>
              <a:buFontTx/>
              <a:buNone/>
              <a:tabLst/>
            </a:pPr>
            <a:r>
              <a:rPr kumimoji="0" lang="ru-RU" altLang="ru-RU"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Задание повышенного уровня сложности. Процент выполнения – 75,03</a:t>
            </a:r>
            <a:endParaRPr kumimoji="0" lang="en-US" altLang="ru-RU"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lang="en-US" altLang="ru-RU" sz="1200" dirty="0">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kumimoji="0" lang="en-US" altLang="ru-RU"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lang="en-US" altLang="ru-RU" sz="1400" dirty="0">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kumimoji="0" lang="en-US" altLang="ru-RU"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lang="en-US" altLang="ru-RU" sz="1200" dirty="0">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kumimoji="0" lang="en-US" altLang="ru-RU"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lang="en-US" altLang="ru-RU" sz="1200" dirty="0">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kumimoji="0" lang="en-US" altLang="ru-RU"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lang="en-US" altLang="ru-RU" sz="1200" dirty="0">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kumimoji="0" lang="en-US" altLang="ru-RU"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lang="en-US" altLang="ru-RU" sz="1200" dirty="0">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kumimoji="0" lang="en-US" altLang="ru-RU"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lang="en-US" altLang="ru-RU" sz="1200" dirty="0">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kumimoji="0" lang="en-US" altLang="ru-RU"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endParaRPr lang="en-US" altLang="ru-RU" sz="1600" dirty="0">
              <a:latin typeface="Calibri" panose="020F0502020204030204" pitchFamily="34" charset="0"/>
              <a:ea typeface="Times New Roman" panose="02020603050405020304" pitchFamily="18" charset="0"/>
              <a:cs typeface="Calibri" panose="020F0502020204030204" pitchFamily="34" charset="0"/>
            </a:endParaRPr>
          </a:p>
          <a:p>
            <a:pPr marL="0" marR="0" lvl="0" indent="444500" algn="just" defTabSz="914400" rtl="0" eaLnBrk="0" fontAlgn="base" latinLnBrk="0" hangingPunct="0">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You have received an email message from your English-speaking pen-friend Andrew:</a:t>
            </a:r>
            <a:endParaRPr kumimoji="0" lang="ru-RU" altLang="ru-RU" sz="1600" b="0" i="0" u="none" strike="noStrike" cap="none" normalizeH="0" baseline="0" dirty="0">
              <a:ln>
                <a:noFill/>
              </a:ln>
              <a:solidFill>
                <a:schemeClr val="tx1"/>
              </a:solidFill>
              <a:effectLst/>
            </a:endParaRPr>
          </a:p>
          <a:p>
            <a:pPr marL="0" marR="0" lvl="0" indent="444500" algn="just" defTabSz="914400" rtl="0" eaLnBrk="0" fontAlgn="base" latinLnBrk="0" hangingPunct="0">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Write a message to Andrew and answer his </a:t>
            </a:r>
            <a:r>
              <a:rPr kumimoji="0" lang="en-US" altLang="ru-RU"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r>
              <a:rPr kumimoji="0" lang="en-US" altLang="ru-RU"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questions.</a:t>
            </a:r>
            <a:endParaRPr kumimoji="0" lang="ru-RU" altLang="ru-RU" sz="1600" b="0" i="0" u="none" strike="noStrike" cap="none" normalizeH="0" baseline="0" dirty="0">
              <a:ln>
                <a:noFill/>
              </a:ln>
              <a:solidFill>
                <a:schemeClr val="tx1"/>
              </a:solidFill>
              <a:effectLst/>
            </a:endParaRPr>
          </a:p>
          <a:p>
            <a:pPr marL="0" marR="0" lvl="0" indent="444500" algn="just" defTabSz="914400" rtl="0" eaLnBrk="0" fontAlgn="base" latinLnBrk="0" hangingPunct="0">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Write </a:t>
            </a:r>
            <a:r>
              <a:rPr kumimoji="0" lang="en-US" altLang="ru-RU"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100–120</a:t>
            </a:r>
            <a:r>
              <a:rPr kumimoji="0" lang="en-US" altLang="ru-RU"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words.</a:t>
            </a:r>
            <a:endParaRPr kumimoji="0" lang="ru-RU" altLang="ru-RU" sz="1600" b="0" i="0" u="none" strike="noStrike" cap="none" normalizeH="0" baseline="0" dirty="0">
              <a:ln>
                <a:noFill/>
              </a:ln>
              <a:solidFill>
                <a:schemeClr val="tx1"/>
              </a:solidFill>
              <a:effectLst/>
            </a:endParaRPr>
          </a:p>
          <a:p>
            <a:pPr marL="0" marR="0" lvl="0" indent="444500" algn="just" defTabSz="914400" rtl="0" eaLnBrk="0" fontAlgn="base" latinLnBrk="0" hangingPunct="0">
              <a:lnSpc>
                <a:spcPct val="100000"/>
              </a:lnSpc>
              <a:spcBef>
                <a:spcPct val="0"/>
              </a:spcBef>
              <a:spcAft>
                <a:spcPct val="0"/>
              </a:spcAft>
              <a:buClrTx/>
              <a:buSzTx/>
              <a:buFontTx/>
              <a:buNone/>
              <a:tabLst/>
            </a:pPr>
            <a:r>
              <a:rPr kumimoji="0" lang="en-US" altLang="ru-RU" sz="16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Remember the rules of letter writing.</a:t>
            </a:r>
            <a:endParaRPr kumimoji="0" lang="en-US" altLang="ru-RU"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832142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 xmlns:a16="http://schemas.microsoft.com/office/drawing/2014/main" id="{267D36FE-FAE1-E0AB-135E-D2A4BFA529E0}"/>
              </a:ext>
            </a:extLst>
          </p:cNvPr>
          <p:cNvPicPr>
            <a:picLocks noChangeAspect="1"/>
          </p:cNvPicPr>
          <p:nvPr/>
        </p:nvPicPr>
        <p:blipFill>
          <a:blip r:embed="rId2" cstate="print"/>
          <a:stretch>
            <a:fillRect/>
          </a:stretch>
        </p:blipFill>
        <p:spPr>
          <a:xfrm>
            <a:off x="382166" y="217422"/>
            <a:ext cx="7353300" cy="1552575"/>
          </a:xfrm>
          <a:prstGeom prst="rect">
            <a:avLst/>
          </a:prstGeom>
        </p:spPr>
      </p:pic>
      <p:pic>
        <p:nvPicPr>
          <p:cNvPr id="5" name="Рисунок 4">
            <a:extLst>
              <a:ext uri="{FF2B5EF4-FFF2-40B4-BE49-F238E27FC236}">
                <a16:creationId xmlns="" xmlns:a16="http://schemas.microsoft.com/office/drawing/2014/main" id="{7F52EE31-1611-CB97-959B-0A48EB28E990}"/>
              </a:ext>
            </a:extLst>
          </p:cNvPr>
          <p:cNvPicPr>
            <a:picLocks noChangeAspect="1"/>
          </p:cNvPicPr>
          <p:nvPr/>
        </p:nvPicPr>
        <p:blipFill>
          <a:blip r:embed="rId3" cstate="print"/>
          <a:stretch>
            <a:fillRect/>
          </a:stretch>
        </p:blipFill>
        <p:spPr>
          <a:xfrm>
            <a:off x="546132" y="2488747"/>
            <a:ext cx="7286625" cy="704850"/>
          </a:xfrm>
          <a:prstGeom prst="rect">
            <a:avLst/>
          </a:prstGeom>
        </p:spPr>
      </p:pic>
      <p:pic>
        <p:nvPicPr>
          <p:cNvPr id="7" name="Рисунок 6">
            <a:extLst>
              <a:ext uri="{FF2B5EF4-FFF2-40B4-BE49-F238E27FC236}">
                <a16:creationId xmlns="" xmlns:a16="http://schemas.microsoft.com/office/drawing/2014/main" id="{239C0E1C-A4A1-7A01-9277-84C6A8A8F2AC}"/>
              </a:ext>
            </a:extLst>
          </p:cNvPr>
          <p:cNvPicPr>
            <a:picLocks noChangeAspect="1"/>
          </p:cNvPicPr>
          <p:nvPr/>
        </p:nvPicPr>
        <p:blipFill>
          <a:blip r:embed="rId4" cstate="print"/>
          <a:stretch>
            <a:fillRect/>
          </a:stretch>
        </p:blipFill>
        <p:spPr>
          <a:xfrm>
            <a:off x="327056" y="3763153"/>
            <a:ext cx="7724775" cy="1085850"/>
          </a:xfrm>
          <a:prstGeom prst="rect">
            <a:avLst/>
          </a:prstGeom>
        </p:spPr>
      </p:pic>
    </p:spTree>
    <p:extLst>
      <p:ext uri="{BB962C8B-B14F-4D97-AF65-F5344CB8AC3E}">
        <p14:creationId xmlns="" xmlns:p14="http://schemas.microsoft.com/office/powerpoint/2010/main" val="389629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8BC14B4-699D-40C3-FA25-1AC75EB51AEE}"/>
              </a:ext>
            </a:extLst>
          </p:cNvPr>
          <p:cNvSpPr>
            <a:spLocks noGrp="1"/>
          </p:cNvSpPr>
          <p:nvPr>
            <p:ph type="title"/>
          </p:nvPr>
        </p:nvSpPr>
        <p:spPr/>
        <p:txBody>
          <a:bodyPr/>
          <a:lstStyle/>
          <a:p>
            <a:endParaRPr lang="ru-RU" dirty="0"/>
          </a:p>
        </p:txBody>
      </p:sp>
      <p:sp>
        <p:nvSpPr>
          <p:cNvPr id="3" name="Подзаголовок 2">
            <a:extLst>
              <a:ext uri="{FF2B5EF4-FFF2-40B4-BE49-F238E27FC236}">
                <a16:creationId xmlns="" xmlns:a16="http://schemas.microsoft.com/office/drawing/2014/main" id="{15A61B9F-78DC-5534-BE2E-E647B6EA2194}"/>
              </a:ext>
            </a:extLst>
          </p:cNvPr>
          <p:cNvSpPr>
            <a:spLocks noGrp="1"/>
          </p:cNvSpPr>
          <p:nvPr>
            <p:ph type="subTitle"/>
          </p:nvPr>
        </p:nvSpPr>
        <p:spPr/>
        <p:txBody>
          <a:bodyPr/>
          <a:lstStyle/>
          <a:p>
            <a:endParaRPr lang="ru-RU" dirty="0"/>
          </a:p>
        </p:txBody>
      </p:sp>
      <p:graphicFrame>
        <p:nvGraphicFramePr>
          <p:cNvPr id="4" name="Table 2">
            <a:extLst>
              <a:ext uri="{FF2B5EF4-FFF2-40B4-BE49-F238E27FC236}">
                <a16:creationId xmlns="" xmlns:a16="http://schemas.microsoft.com/office/drawing/2014/main" id="{DF06423F-E77A-9855-77BA-3A712178C8E3}"/>
              </a:ext>
            </a:extLst>
          </p:cNvPr>
          <p:cNvGraphicFramePr/>
          <p:nvPr>
            <p:extLst>
              <p:ext uri="{D42A27DB-BD31-4B8C-83A1-F6EECF244321}">
                <p14:modId xmlns="" xmlns:p14="http://schemas.microsoft.com/office/powerpoint/2010/main" val="3981431320"/>
              </p:ext>
            </p:extLst>
          </p:nvPr>
        </p:nvGraphicFramePr>
        <p:xfrm>
          <a:off x="457200" y="1180621"/>
          <a:ext cx="8602823" cy="5420421"/>
        </p:xfrm>
        <a:graphic>
          <a:graphicData uri="http://schemas.openxmlformats.org/drawingml/2006/table">
            <a:tbl>
              <a:tblPr/>
              <a:tblGrid>
                <a:gridCol w="3715622">
                  <a:extLst>
                    <a:ext uri="{9D8B030D-6E8A-4147-A177-3AD203B41FA5}">
                      <a16:colId xmlns="" xmlns:a16="http://schemas.microsoft.com/office/drawing/2014/main" val="20000"/>
                    </a:ext>
                  </a:extLst>
                </a:gridCol>
                <a:gridCol w="4887201">
                  <a:extLst>
                    <a:ext uri="{9D8B030D-6E8A-4147-A177-3AD203B41FA5}">
                      <a16:colId xmlns="" xmlns:a16="http://schemas.microsoft.com/office/drawing/2014/main" val="20001"/>
                    </a:ext>
                  </a:extLst>
                </a:gridCol>
              </a:tblGrid>
              <a:tr h="327875">
                <a:tc>
                  <a:txBody>
                    <a:bodyPr/>
                    <a:lstStyle/>
                    <a:p>
                      <a:pPr lvl="0">
                        <a:lnSpc>
                          <a:spcPct val="100000"/>
                        </a:lnSpc>
                        <a:defRPr/>
                      </a:pPr>
                      <a:r>
                        <a:rPr lang="ru-RU" sz="1800" b="1" strike="noStrike" spc="-1" dirty="0">
                          <a:solidFill>
                            <a:srgbClr val="FFFFFF"/>
                          </a:solidFill>
                          <a:uFill>
                            <a:solidFill>
                              <a:srgbClr val="FFFFFF"/>
                            </a:solidFill>
                          </a:uFill>
                          <a:latin typeface="Trebuchet MS"/>
                        </a:rPr>
                        <a:t>Вопрос в письме-стимуле</a:t>
                      </a:r>
                      <a:endParaRPr dirty="0"/>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accent1"/>
                    </a:solidFill>
                  </a:tcPr>
                </a:tc>
                <a:tc>
                  <a:txBody>
                    <a:bodyPr/>
                    <a:lstStyle/>
                    <a:p>
                      <a:pPr lvl="0">
                        <a:lnSpc>
                          <a:spcPct val="100000"/>
                        </a:lnSpc>
                        <a:defRPr/>
                      </a:pPr>
                      <a:r>
                        <a:rPr lang="ru-RU" sz="1800" b="1" strike="noStrike" spc="-1">
                          <a:solidFill>
                            <a:srgbClr val="FFFFFF"/>
                          </a:solidFill>
                          <a:uFill>
                            <a:solidFill>
                              <a:srgbClr val="FFFFFF"/>
                            </a:solidFill>
                          </a:uFill>
                          <a:latin typeface="Trebuchet MS"/>
                        </a:rPr>
                        <a:t>Ответ</a:t>
                      </a:r>
                      <a:endParaRP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accent1"/>
                    </a:solidFill>
                  </a:tcPr>
                </a:tc>
                <a:extLst>
                  <a:ext uri="{0D108BD9-81ED-4DB2-BD59-A6C34878D82A}">
                    <a16:rowId xmlns="" xmlns:a16="http://schemas.microsoft.com/office/drawing/2014/main" val="10000"/>
                  </a:ext>
                </a:extLst>
              </a:tr>
              <a:tr h="575895">
                <a:tc>
                  <a:txBody>
                    <a:bodyPr/>
                    <a:lstStyle/>
                    <a:p>
                      <a:pPr lvl="0">
                        <a:lnSpc>
                          <a:spcPct val="100000"/>
                        </a:lnSpc>
                        <a:defRPr/>
                      </a:pPr>
                      <a:r>
                        <a:rPr lang="ru-RU" sz="1800" strike="noStrike" spc="-1" dirty="0" err="1">
                          <a:solidFill>
                            <a:srgbClr val="000000"/>
                          </a:solidFill>
                          <a:uFill>
                            <a:solidFill>
                              <a:srgbClr val="FFFFFF"/>
                            </a:solidFill>
                          </a:uFill>
                          <a:latin typeface="Trebuchet MS"/>
                        </a:rPr>
                        <a:t>How</a:t>
                      </a:r>
                      <a:r>
                        <a:rPr lang="ru-RU" sz="1800" strike="noStrike" spc="-1" dirty="0">
                          <a:solidFill>
                            <a:srgbClr val="000000"/>
                          </a:solidFill>
                          <a:uFill>
                            <a:solidFill>
                              <a:srgbClr val="FFFFFF"/>
                            </a:solidFill>
                          </a:uFill>
                          <a:latin typeface="Trebuchet MS"/>
                        </a:rPr>
                        <a:t> </a:t>
                      </a:r>
                      <a:r>
                        <a:rPr lang="ru-RU" sz="1800" strike="noStrike" spc="-1" dirty="0" err="1">
                          <a:solidFill>
                            <a:srgbClr val="000000"/>
                          </a:solidFill>
                          <a:uFill>
                            <a:solidFill>
                              <a:srgbClr val="FFFFFF"/>
                            </a:solidFill>
                          </a:uFill>
                          <a:latin typeface="Trebuchet MS"/>
                        </a:rPr>
                        <a:t>do</a:t>
                      </a:r>
                      <a:r>
                        <a:rPr lang="ru-RU" sz="1800" strike="noStrike" spc="-1" dirty="0">
                          <a:solidFill>
                            <a:srgbClr val="000000"/>
                          </a:solidFill>
                          <a:uFill>
                            <a:solidFill>
                              <a:srgbClr val="FFFFFF"/>
                            </a:solidFill>
                          </a:uFill>
                          <a:latin typeface="Trebuchet MS"/>
                        </a:rPr>
                        <a:t> Russian </a:t>
                      </a:r>
                      <a:r>
                        <a:rPr lang="ru-RU" sz="1800" strike="noStrike" spc="-1" dirty="0" err="1">
                          <a:solidFill>
                            <a:srgbClr val="000000"/>
                          </a:solidFill>
                          <a:uFill>
                            <a:solidFill>
                              <a:srgbClr val="FFFFFF"/>
                            </a:solidFill>
                          </a:uFill>
                          <a:latin typeface="Trebuchet MS"/>
                        </a:rPr>
                        <a:t>teenagers</a:t>
                      </a:r>
                      <a:r>
                        <a:rPr lang="ru-RU" sz="1800" strike="noStrike" spc="-1" dirty="0">
                          <a:solidFill>
                            <a:srgbClr val="000000"/>
                          </a:solidFill>
                          <a:uFill>
                            <a:solidFill>
                              <a:srgbClr val="FFFFFF"/>
                            </a:solidFill>
                          </a:uFill>
                          <a:latin typeface="Trebuchet MS"/>
                        </a:rPr>
                        <a:t> </a:t>
                      </a:r>
                      <a:r>
                        <a:rPr lang="ru-RU" sz="1800" strike="noStrike" spc="-1" dirty="0" err="1">
                          <a:solidFill>
                            <a:srgbClr val="000000"/>
                          </a:solidFill>
                          <a:uFill>
                            <a:solidFill>
                              <a:srgbClr val="FFFFFF"/>
                            </a:solidFill>
                          </a:uFill>
                          <a:latin typeface="Trebuchet MS"/>
                        </a:rPr>
                        <a:t>earn</a:t>
                      </a:r>
                      <a:r>
                        <a:rPr lang="ru-RU" sz="1800" strike="noStrike" spc="-1" dirty="0">
                          <a:solidFill>
                            <a:srgbClr val="000000"/>
                          </a:solidFill>
                          <a:uFill>
                            <a:solidFill>
                              <a:srgbClr val="FFFFFF"/>
                            </a:solidFill>
                          </a:uFill>
                          <a:latin typeface="Trebuchet MS"/>
                        </a:rPr>
                        <a:t> </a:t>
                      </a:r>
                      <a:r>
                        <a:rPr lang="ru-RU" sz="1800" strike="noStrike" spc="-1" dirty="0" err="1">
                          <a:solidFill>
                            <a:srgbClr val="000000"/>
                          </a:solidFill>
                          <a:uFill>
                            <a:solidFill>
                              <a:srgbClr val="FFFFFF"/>
                            </a:solidFill>
                          </a:uFill>
                          <a:latin typeface="Trebuchet MS"/>
                        </a:rPr>
                        <a:t>their</a:t>
                      </a:r>
                      <a:r>
                        <a:rPr lang="ru-RU" sz="1800" strike="noStrike" spc="-1" dirty="0">
                          <a:solidFill>
                            <a:srgbClr val="000000"/>
                          </a:solidFill>
                          <a:uFill>
                            <a:solidFill>
                              <a:srgbClr val="FFFFFF"/>
                            </a:solidFill>
                          </a:uFill>
                          <a:latin typeface="Trebuchet MS"/>
                        </a:rPr>
                        <a:t> </a:t>
                      </a:r>
                      <a:r>
                        <a:rPr lang="ru-RU" sz="1800" strike="noStrike" spc="-1" dirty="0" err="1">
                          <a:solidFill>
                            <a:srgbClr val="000000"/>
                          </a:solidFill>
                          <a:uFill>
                            <a:solidFill>
                              <a:srgbClr val="FFFFFF"/>
                            </a:solidFill>
                          </a:uFill>
                          <a:latin typeface="Trebuchet MS"/>
                        </a:rPr>
                        <a:t>money</a:t>
                      </a:r>
                      <a:r>
                        <a:rPr lang="ru-RU" sz="1800" strike="noStrike" spc="-1" dirty="0">
                          <a:solidFill>
                            <a:srgbClr val="000000"/>
                          </a:solidFill>
                          <a:uFill>
                            <a:solidFill>
                              <a:srgbClr val="FFFFFF"/>
                            </a:solidFill>
                          </a:uFill>
                          <a:latin typeface="Trebuchet MS"/>
                        </a:rPr>
                        <a:t>? </a:t>
                      </a:r>
                      <a:endParaRPr dirty="0"/>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tc>
                  <a:txBody>
                    <a:bodyPr/>
                    <a:lstStyle/>
                    <a:p>
                      <a:pPr lvl="0">
                        <a:lnSpc>
                          <a:spcPct val="100000"/>
                        </a:lnSpc>
                        <a:defRPr/>
                      </a:pPr>
                      <a:r>
                        <a:rPr lang="ru-RU" sz="1800" strike="noStrike" spc="-1">
                          <a:solidFill>
                            <a:srgbClr val="000000"/>
                          </a:solidFill>
                          <a:uFill>
                            <a:solidFill>
                              <a:srgbClr val="FFFFFF"/>
                            </a:solidFill>
                          </a:uFill>
                          <a:latin typeface="Trebuchet MS"/>
                        </a:rPr>
                        <a:t>I earn my pocket money by babysitting </a:t>
                      </a:r>
                      <a:endParaRP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extLst>
                  <a:ext uri="{0D108BD9-81ED-4DB2-BD59-A6C34878D82A}">
                    <a16:rowId xmlns="" xmlns:a16="http://schemas.microsoft.com/office/drawing/2014/main" val="10001"/>
                  </a:ext>
                </a:extLst>
              </a:tr>
              <a:tr h="756981">
                <a:tc>
                  <a:txBody>
                    <a:bodyPr/>
                    <a:lstStyle/>
                    <a:p>
                      <a:pPr lvl="0">
                        <a:lnSpc>
                          <a:spcPct val="100000"/>
                        </a:lnSpc>
                        <a:defRPr/>
                      </a:pPr>
                      <a:r>
                        <a:rPr lang="ru-RU" sz="1800" strike="noStrike" spc="-1">
                          <a:solidFill>
                            <a:srgbClr val="000000"/>
                          </a:solidFill>
                          <a:uFill>
                            <a:solidFill>
                              <a:srgbClr val="FFFFFF"/>
                            </a:solidFill>
                          </a:uFill>
                          <a:latin typeface="Trebuchet MS"/>
                        </a:rPr>
                        <a:t>How is Mother’s Day celebrated in </a:t>
                      </a:r>
                    </a:p>
                    <a:p>
                      <a:pPr lvl="0">
                        <a:lnSpc>
                          <a:spcPct val="100000"/>
                        </a:lnSpc>
                        <a:defRPr/>
                      </a:pPr>
                      <a:r>
                        <a:rPr lang="ru-RU" sz="1800" strike="noStrike" spc="-1">
                          <a:solidFill>
                            <a:srgbClr val="000000"/>
                          </a:solidFill>
                          <a:uFill>
                            <a:solidFill>
                              <a:srgbClr val="FFFFFF"/>
                            </a:solidFill>
                          </a:uFill>
                          <a:latin typeface="Trebuchet MS"/>
                        </a:rPr>
                        <a:t>Russia?</a:t>
                      </a:r>
                      <a:endParaRP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tc>
                  <a:txBody>
                    <a:bodyPr/>
                    <a:lstStyle/>
                    <a:p>
                      <a:pPr lvl="0">
                        <a:lnSpc>
                          <a:spcPct val="100000"/>
                        </a:lnSpc>
                        <a:defRPr/>
                      </a:pPr>
                      <a:r>
                        <a:rPr lang="ru-RU" sz="1800" strike="noStrike" spc="-1">
                          <a:solidFill>
                            <a:srgbClr val="000000"/>
                          </a:solidFill>
                          <a:uFill>
                            <a:solidFill>
                              <a:srgbClr val="FFFFFF"/>
                            </a:solidFill>
                          </a:uFill>
                          <a:latin typeface="Trebuchet MS"/>
                        </a:rPr>
                        <a:t>My  family always do all my mom’s work at home in this day.</a:t>
                      </a:r>
                      <a:endParaRP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extLst>
                  <a:ext uri="{0D108BD9-81ED-4DB2-BD59-A6C34878D82A}">
                    <a16:rowId xmlns="" xmlns:a16="http://schemas.microsoft.com/office/drawing/2014/main" val="10002"/>
                  </a:ext>
                </a:extLst>
              </a:tr>
              <a:tr h="756981">
                <a:tc>
                  <a:txBody>
                    <a:bodyPr/>
                    <a:lstStyle/>
                    <a:p>
                      <a:pPr lvl="0">
                        <a:lnSpc>
                          <a:spcPct val="100000"/>
                        </a:lnSpc>
                        <a:defRPr/>
                      </a:pPr>
                      <a:r>
                        <a:rPr lang="ru-RU" sz="1800" strike="noStrike" spc="-1">
                          <a:solidFill>
                            <a:srgbClr val="000000"/>
                          </a:solidFill>
                          <a:uFill>
                            <a:solidFill>
                              <a:srgbClr val="FFFFFF"/>
                            </a:solidFill>
                          </a:uFill>
                          <a:latin typeface="Trebuchet MS"/>
                        </a:rPr>
                        <a:t>What   presents do you usually give</a:t>
                      </a:r>
                    </a:p>
                    <a:p>
                      <a:pPr lvl="0">
                        <a:lnSpc>
                          <a:spcPct val="100000"/>
                        </a:lnSpc>
                        <a:defRPr/>
                      </a:pPr>
                      <a:r>
                        <a:rPr lang="ru-RU" sz="1800" strike="noStrike" spc="-1">
                          <a:solidFill>
                            <a:srgbClr val="000000"/>
                          </a:solidFill>
                          <a:uFill>
                            <a:solidFill>
                              <a:srgbClr val="FFFFFF"/>
                            </a:solidFill>
                          </a:uFill>
                          <a:latin typeface="Trebuchet MS"/>
                        </a:rPr>
                        <a:t>your mum on this day?</a:t>
                      </a:r>
                      <a:endParaRP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tc>
                  <a:txBody>
                    <a:bodyPr/>
                    <a:lstStyle/>
                    <a:p>
                      <a:pPr lvl="0">
                        <a:lnSpc>
                          <a:spcPct val="100000"/>
                        </a:lnSpc>
                        <a:defRPr/>
                      </a:pPr>
                      <a:r>
                        <a:rPr lang="ru-RU" sz="1800" strike="noStrike" spc="-1">
                          <a:solidFill>
                            <a:srgbClr val="000000"/>
                          </a:solidFill>
                          <a:uFill>
                            <a:solidFill>
                              <a:srgbClr val="FFFFFF"/>
                            </a:solidFill>
                          </a:uFill>
                          <a:latin typeface="Trebuchet MS"/>
                        </a:rPr>
                        <a:t>Last year I gifted her a necklace and she like it.</a:t>
                      </a:r>
                      <a:endParaRP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extLst>
                  <a:ext uri="{0D108BD9-81ED-4DB2-BD59-A6C34878D82A}">
                    <a16:rowId xmlns="" xmlns:a16="http://schemas.microsoft.com/office/drawing/2014/main" val="10003"/>
                  </a:ext>
                </a:extLst>
              </a:tr>
              <a:tr h="823916">
                <a:tc>
                  <a:txBody>
                    <a:bodyPr/>
                    <a:lstStyle/>
                    <a:p>
                      <a:pPr lvl="0">
                        <a:lnSpc>
                          <a:spcPct val="100000"/>
                        </a:lnSpc>
                        <a:defRPr/>
                      </a:pPr>
                      <a:r>
                        <a:rPr lang="ru-RU" sz="1800" strike="noStrike" spc="-1">
                          <a:solidFill>
                            <a:srgbClr val="000000"/>
                          </a:solidFill>
                          <a:uFill>
                            <a:solidFill>
                              <a:srgbClr val="FFFFFF"/>
                            </a:solidFill>
                          </a:uFill>
                          <a:latin typeface="Trebuchet MS"/>
                        </a:rPr>
                        <a:t>Which season would you recommend </a:t>
                      </a:r>
                    </a:p>
                    <a:p>
                      <a:pPr lvl="0">
                        <a:lnSpc>
                          <a:spcPct val="100000"/>
                        </a:lnSpc>
                        <a:defRPr/>
                      </a:pPr>
                      <a:r>
                        <a:rPr lang="ru-RU" sz="1800" strike="noStrike" spc="-1">
                          <a:solidFill>
                            <a:srgbClr val="000000"/>
                          </a:solidFill>
                          <a:uFill>
                            <a:solidFill>
                              <a:srgbClr val="FFFFFF"/>
                            </a:solidFill>
                          </a:uFill>
                          <a:latin typeface="Trebuchet MS"/>
                        </a:rPr>
                        <a:t>for the trip (to Russia)?</a:t>
                      </a:r>
                      <a:endParaRP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tc>
                  <a:txBody>
                    <a:bodyPr/>
                    <a:lstStyle/>
                    <a:p>
                      <a:pPr lvl="0">
                        <a:lnSpc>
                          <a:spcPct val="100000"/>
                        </a:lnSpc>
                        <a:defRPr/>
                      </a:pPr>
                      <a:r>
                        <a:rPr lang="ru-RU" sz="1800" strike="noStrike" spc="-1">
                          <a:solidFill>
                            <a:srgbClr val="000000"/>
                          </a:solidFill>
                          <a:uFill>
                            <a:solidFill>
                              <a:srgbClr val="FFFFFF"/>
                            </a:solidFill>
                          </a:uFill>
                          <a:latin typeface="Trebuchet MS"/>
                        </a:rPr>
                        <a:t>My favourite season is winter. It is very cold in Russia. But it is worth your attention.</a:t>
                      </a:r>
                      <a:endParaRP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extLst>
                  <a:ext uri="{0D108BD9-81ED-4DB2-BD59-A6C34878D82A}">
                    <a16:rowId xmlns="" xmlns:a16="http://schemas.microsoft.com/office/drawing/2014/main" val="10004"/>
                  </a:ext>
                </a:extLst>
              </a:tr>
              <a:tr h="851746">
                <a:tc>
                  <a:txBody>
                    <a:bodyPr/>
                    <a:lstStyle/>
                    <a:p>
                      <a:pPr lvl="0">
                        <a:lnSpc>
                          <a:spcPct val="100000"/>
                        </a:lnSpc>
                        <a:defRPr/>
                      </a:pPr>
                      <a:r>
                        <a:rPr lang="en-US" altLang="ru-RU">
                          <a:latin typeface="Arial"/>
                          <a:cs typeface="Arial"/>
                        </a:rPr>
                        <a:t>What places are worth seeing in </a:t>
                      </a:r>
                    </a:p>
                    <a:p>
                      <a:pPr lvl="0">
                        <a:lnSpc>
                          <a:spcPct val="100000"/>
                        </a:lnSpc>
                        <a:defRPr/>
                      </a:pPr>
                      <a:r>
                        <a:rPr lang="en-US" altLang="ru-RU">
                          <a:latin typeface="Arial"/>
                          <a:cs typeface="Arial"/>
                        </a:rPr>
                        <a:t>Russia?</a:t>
                      </a: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tc>
                  <a:txBody>
                    <a:bodyPr/>
                    <a:lstStyle/>
                    <a:p>
                      <a:pPr lvl="0">
                        <a:lnSpc>
                          <a:spcPct val="100000"/>
                        </a:lnSpc>
                        <a:defRPr/>
                      </a:pPr>
                      <a:r>
                        <a:rPr lang="en-US" altLang="ru-RU">
                          <a:latin typeface="Arial"/>
                          <a:cs typeface="Arial"/>
                        </a:rPr>
                        <a:t>As for me, the worth places in Russia are </a:t>
                      </a:r>
                      <a:endParaRPr lang="en-US" altLang="ru-RU"/>
                    </a:p>
                    <a:p>
                      <a:pPr lvl="0">
                        <a:lnSpc>
                          <a:spcPct val="100000"/>
                        </a:lnSpc>
                        <a:defRPr/>
                      </a:pPr>
                      <a:r>
                        <a:rPr lang="en-US" altLang="ru-RU">
                          <a:latin typeface="Arial"/>
                          <a:cs typeface="Arial"/>
                        </a:rPr>
                        <a:t>small towns. It hasn‘t got lots of interesting </a:t>
                      </a:r>
                      <a:endParaRPr lang="en-US" altLang="ru-RU"/>
                    </a:p>
                    <a:p>
                      <a:pPr lvl="0">
                        <a:lnSpc>
                          <a:spcPct val="100000"/>
                        </a:lnSpc>
                        <a:defRPr/>
                      </a:pPr>
                      <a:r>
                        <a:rPr lang="en-US" altLang="ru-RU">
                          <a:latin typeface="Arial"/>
                          <a:cs typeface="Arial"/>
                        </a:rPr>
                        <a:t>places</a:t>
                      </a: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extLst>
                  <a:ext uri="{0D108BD9-81ED-4DB2-BD59-A6C34878D82A}">
                    <a16:rowId xmlns="" xmlns:a16="http://schemas.microsoft.com/office/drawing/2014/main" val="10005"/>
                  </a:ext>
                </a:extLst>
              </a:tr>
              <a:tr h="851746">
                <a:tc>
                  <a:txBody>
                    <a:bodyPr/>
                    <a:lstStyle/>
                    <a:p>
                      <a:pPr lvl="0">
                        <a:lnSpc>
                          <a:spcPct val="100000"/>
                        </a:lnSpc>
                        <a:defRPr/>
                      </a:pPr>
                      <a:r>
                        <a:rPr lang="en-US" altLang="ru-RU" dirty="0">
                          <a:latin typeface="Arial"/>
                          <a:cs typeface="Arial"/>
                        </a:rPr>
                        <a:t>What places are worth seeing in </a:t>
                      </a:r>
                    </a:p>
                    <a:p>
                      <a:pPr lvl="0">
                        <a:lnSpc>
                          <a:spcPct val="100000"/>
                        </a:lnSpc>
                        <a:defRPr/>
                      </a:pPr>
                      <a:r>
                        <a:rPr lang="en-US" altLang="ru-RU" dirty="0">
                          <a:latin typeface="Arial"/>
                          <a:cs typeface="Arial"/>
                        </a:rPr>
                        <a:t>Russia?</a:t>
                      </a: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tc>
                  <a:txBody>
                    <a:bodyPr/>
                    <a:lstStyle/>
                    <a:p>
                      <a:pPr lvl="0">
                        <a:lnSpc>
                          <a:spcPct val="100000"/>
                        </a:lnSpc>
                        <a:defRPr/>
                      </a:pPr>
                      <a:r>
                        <a:rPr lang="en-US" altLang="ru-RU" dirty="0">
                          <a:latin typeface="Arial"/>
                          <a:cs typeface="Arial"/>
                        </a:rPr>
                        <a:t>I seeing are in Russia a few places.</a:t>
                      </a:r>
                      <a:r>
                        <a:rPr lang="ru-RU" altLang="ru-RU" dirty="0">
                          <a:latin typeface="Arial"/>
                          <a:cs typeface="Arial"/>
                        </a:rPr>
                        <a:t> </a:t>
                      </a:r>
                      <a:r>
                        <a:rPr lang="en-US" altLang="ru-RU" dirty="0">
                          <a:latin typeface="Arial"/>
                          <a:cs typeface="Arial"/>
                        </a:rPr>
                        <a:t>Last year travelled in Novosibirsk. I saw many kind </a:t>
                      </a:r>
                    </a:p>
                    <a:p>
                      <a:pPr lvl="0">
                        <a:lnSpc>
                          <a:spcPct val="100000"/>
                        </a:lnSpc>
                        <a:defRPr/>
                      </a:pPr>
                      <a:r>
                        <a:rPr lang="en-US" altLang="ru-RU" dirty="0">
                          <a:latin typeface="Arial"/>
                          <a:cs typeface="Arial"/>
                        </a:rPr>
                        <a:t>monuments and epic nature.</a:t>
                      </a:r>
                    </a:p>
                  </a:txBody>
                  <a:tcPr>
                    <a:lnL w="12700" cap="flat" cmpd="sng" algn="ctr">
                      <a:solidFill>
                        <a:schemeClr val="tx1"/>
                      </a:solidFill>
                      <a:prstDash val="solid"/>
                      <a:round/>
                      <a:headEnd w="med" len="med"/>
                      <a:tailEnd w="med" len="med"/>
                    </a:lnL>
                    <a:lnR w="12700" cap="flat" cmpd="sng" algn="ctr">
                      <a:solidFill>
                        <a:schemeClr val="tx1"/>
                      </a:solidFill>
                      <a:prstDash val="solid"/>
                      <a:round/>
                      <a:headEnd w="med" len="med"/>
                      <a:tailEnd w="med" len="med"/>
                    </a:lnR>
                    <a:lnT w="12700" cap="flat" cmpd="sng" algn="ctr">
                      <a:solidFill>
                        <a:schemeClr val="tx1"/>
                      </a:solidFill>
                      <a:prstDash val="solid"/>
                      <a:round/>
                      <a:headEnd w="med" len="med"/>
                      <a:tailEnd w="med" len="med"/>
                    </a:lnT>
                    <a:lnB w="12700" cap="flat" cmpd="sng" algn="ctr">
                      <a:solidFill>
                        <a:schemeClr val="tx1"/>
                      </a:solidFill>
                      <a:prstDash val="solid"/>
                      <a:round/>
                      <a:headEnd w="med" len="med"/>
                      <a:tailEnd w="med" len="med"/>
                    </a:lnB>
                    <a:solidFill>
                      <a:schemeClr val="lt1"/>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 xmlns:p14="http://schemas.microsoft.com/office/powerpoint/2010/main" val="416109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CAE6057-9E60-287B-5F2B-08146AB6908C}"/>
              </a:ext>
            </a:extLst>
          </p:cNvPr>
          <p:cNvSpPr>
            <a:spLocks noGrp="1"/>
          </p:cNvSpPr>
          <p:nvPr>
            <p:ph type="title"/>
          </p:nvPr>
        </p:nvSpPr>
        <p:spPr/>
        <p:txBody>
          <a:bodyPr/>
          <a:lstStyle/>
          <a:p>
            <a:r>
              <a:rPr lang="ru-RU" dirty="0"/>
              <a:t>Типичные ошибки в РКЗ</a:t>
            </a:r>
          </a:p>
        </p:txBody>
      </p:sp>
      <p:sp>
        <p:nvSpPr>
          <p:cNvPr id="4" name="TextBox 3">
            <a:extLst>
              <a:ext uri="{FF2B5EF4-FFF2-40B4-BE49-F238E27FC236}">
                <a16:creationId xmlns="" xmlns:a16="http://schemas.microsoft.com/office/drawing/2014/main" id="{DBC68ECC-721F-F24D-C162-EB3E8C4AB6E9}"/>
              </a:ext>
            </a:extLst>
          </p:cNvPr>
          <p:cNvSpPr txBox="1"/>
          <p:nvPr/>
        </p:nvSpPr>
        <p:spPr>
          <a:xfrm>
            <a:off x="457199" y="1596191"/>
            <a:ext cx="8005665" cy="3139321"/>
          </a:xfrm>
          <a:prstGeom prst="rect">
            <a:avLst/>
          </a:prstGeom>
          <a:noFill/>
        </p:spPr>
        <p:txBody>
          <a:bodyPr wrap="square">
            <a:spAutoFit/>
          </a:bodyPr>
          <a:lstStyle/>
          <a:p>
            <a:pPr eaLnBrk="1" latinLnBrk="1" hangingPunct="1">
              <a:spcBef>
                <a:spcPct val="30000"/>
              </a:spcBef>
              <a:buClr>
                <a:srgbClr val="000000"/>
              </a:buClr>
              <a:buSzPct val="100000"/>
              <a:buFont typeface="Arial" panose="020B0604020202020204" pitchFamily="34" charset="0"/>
              <a:buChar char="•"/>
              <a:defRPr/>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неполные или неточные ответы на вопросы друга по переписке (аспекты 1–3).</a:t>
            </a:r>
          </a:p>
          <a:p>
            <a:pPr marL="285750" eaLnBrk="1" latinLnBrk="1" hangingPunct="1">
              <a:spcBef>
                <a:spcPct val="30000"/>
              </a:spcBef>
              <a:buSzPct val="100000"/>
              <a:defRPr/>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(Например, друг спрашивает , как день матери отмечается в России, а автор ответного письма пишет о том, как этот праздник отмечается в его семье, или наоборот. Или на вопрос , какие подарки вы обычно дарите маме, автор пишет о том, какие подарки подарил в прошлом году). </a:t>
            </a:r>
          </a:p>
          <a:p>
            <a:pPr eaLnBrk="1" latinLnBrk="1" hangingPunct="1">
              <a:spcBef>
                <a:spcPct val="30000"/>
              </a:spcBef>
              <a:buClr>
                <a:srgbClr val="000000"/>
              </a:buClr>
              <a:buSzPct val="100000"/>
              <a:buFont typeface="Arial" panose="020B0604020202020204" pitchFamily="34" charset="0"/>
              <a:buNone/>
              <a:defRPr/>
            </a:pPr>
            <a:endParaRPr lang="en-US"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eaLnBrk="1" latinLnBrk="1" hangingPunct="1">
              <a:spcBef>
                <a:spcPct val="30000"/>
              </a:spcBef>
              <a:buClr>
                <a:srgbClr val="000000"/>
              </a:buClr>
              <a:buSzPct val="100000"/>
              <a:buFont typeface="Arial" panose="020B0604020202020204" pitchFamily="34" charset="0"/>
              <a:buChar char="•"/>
              <a:defRPr/>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отсутствие благодарности и\или надежды на дальнейшие контакты </a:t>
            </a:r>
          </a:p>
        </p:txBody>
      </p:sp>
    </p:spTree>
    <p:extLst>
      <p:ext uri="{BB962C8B-B14F-4D97-AF65-F5344CB8AC3E}">
        <p14:creationId xmlns="" xmlns:p14="http://schemas.microsoft.com/office/powerpoint/2010/main" val="1488362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p:cNvSpPr>
            <a:spLocks noGrp="1"/>
          </p:cNvSpPr>
          <p:nvPr>
            <p:ph type="title"/>
          </p:nvPr>
        </p:nvSpPr>
        <p:spPr/>
        <p:txBody>
          <a:bodyPr/>
          <a:lstStyle/>
          <a:p>
            <a:pPr lvl="0">
              <a:defRPr/>
            </a:pPr>
            <a:endParaRPr lang="ru-RU" altLang="en-US" dirty="0"/>
          </a:p>
        </p:txBody>
      </p:sp>
      <p:sp>
        <p:nvSpPr>
          <p:cNvPr id="3" name="PlaceHolder 2"/>
          <p:cNvSpPr>
            <a:spLocks noGrp="1"/>
          </p:cNvSpPr>
          <p:nvPr>
            <p:ph type="subTitle"/>
          </p:nvPr>
        </p:nvSpPr>
        <p:spPr/>
        <p:txBody>
          <a:bodyPr/>
          <a:lstStyle/>
          <a:p>
            <a:pPr lvl="0" algn="ctr">
              <a:defRPr/>
            </a:pPr>
            <a:r>
              <a:rPr lang="ru-RU" altLang="en-US" sz="3600" dirty="0" smtClean="0">
                <a:latin typeface="Tahoma"/>
                <a:cs typeface="Tahoma"/>
              </a:rPr>
              <a:t>ОГЭ </a:t>
            </a:r>
            <a:r>
              <a:rPr lang="en-US" altLang="ru-RU" sz="3600" dirty="0" smtClean="0">
                <a:latin typeface="Tahoma"/>
                <a:cs typeface="Tahoma"/>
              </a:rPr>
              <a:t>-</a:t>
            </a:r>
            <a:r>
              <a:rPr lang="ru-RU" altLang="en-US" sz="3600" dirty="0" smtClean="0">
                <a:latin typeface="Tahoma"/>
                <a:cs typeface="Tahoma"/>
              </a:rPr>
              <a:t> </a:t>
            </a:r>
            <a:r>
              <a:rPr lang="en-US" altLang="ru-RU" sz="3600" dirty="0" smtClean="0">
                <a:latin typeface="Tahoma"/>
                <a:cs typeface="Tahoma"/>
              </a:rPr>
              <a:t>202</a:t>
            </a:r>
            <a:r>
              <a:rPr lang="ru-RU" altLang="ru-RU" sz="3600" dirty="0" smtClean="0">
                <a:latin typeface="Tahoma"/>
                <a:cs typeface="Tahoma"/>
              </a:rPr>
              <a:t>3</a:t>
            </a:r>
            <a:endParaRPr lang="en-US" altLang="ru-RU" sz="3600" dirty="0">
              <a:latin typeface="Tahoma"/>
              <a:cs typeface="Tahoma"/>
            </a:endParaRPr>
          </a:p>
        </p:txBody>
      </p:sp>
      <p:graphicFrame>
        <p:nvGraphicFramePr>
          <p:cNvPr id="5" name="Таблица 4"/>
          <p:cNvGraphicFramePr/>
          <p:nvPr>
            <p:extLst>
              <p:ext uri="{D42A27DB-BD31-4B8C-83A1-F6EECF244321}">
                <p14:modId xmlns="" xmlns:p14="http://schemas.microsoft.com/office/powerpoint/2010/main" val="3766681507"/>
              </p:ext>
            </p:extLst>
          </p:nvPr>
        </p:nvGraphicFramePr>
        <p:xfrm>
          <a:off x="543682" y="2851785"/>
          <a:ext cx="8056634" cy="1158240"/>
        </p:xfrm>
        <a:graphic>
          <a:graphicData uri="http://schemas.openxmlformats.org/drawingml/2006/table">
            <a:tbl>
              <a:tblPr firstRow="1" bandRow="1"/>
              <a:tblGrid>
                <a:gridCol w="1566638">
                  <a:extLst>
                    <a:ext uri="{9D8B030D-6E8A-4147-A177-3AD203B41FA5}">
                      <a16:colId xmlns="" xmlns:a16="http://schemas.microsoft.com/office/drawing/2014/main" val="20000"/>
                    </a:ext>
                  </a:extLst>
                </a:gridCol>
                <a:gridCol w="1622499">
                  <a:extLst>
                    <a:ext uri="{9D8B030D-6E8A-4147-A177-3AD203B41FA5}">
                      <a16:colId xmlns="" xmlns:a16="http://schemas.microsoft.com/office/drawing/2014/main" val="20001"/>
                    </a:ext>
                  </a:extLst>
                </a:gridCol>
                <a:gridCol w="1622499">
                  <a:extLst>
                    <a:ext uri="{9D8B030D-6E8A-4147-A177-3AD203B41FA5}">
                      <a16:colId xmlns="" xmlns:a16="http://schemas.microsoft.com/office/drawing/2014/main" val="20002"/>
                    </a:ext>
                  </a:extLst>
                </a:gridCol>
                <a:gridCol w="1622499">
                  <a:extLst>
                    <a:ext uri="{9D8B030D-6E8A-4147-A177-3AD203B41FA5}">
                      <a16:colId xmlns="" xmlns:a16="http://schemas.microsoft.com/office/drawing/2014/main" val="20003"/>
                    </a:ext>
                  </a:extLst>
                </a:gridCol>
                <a:gridCol w="1622499">
                  <a:extLst>
                    <a:ext uri="{9D8B030D-6E8A-4147-A177-3AD203B41FA5}">
                      <a16:colId xmlns="" xmlns:a16="http://schemas.microsoft.com/office/drawing/2014/main" val="4058588803"/>
                    </a:ext>
                  </a:extLst>
                </a:gridCol>
              </a:tblGrid>
              <a:tr h="371409">
                <a:tc>
                  <a:txBody>
                    <a:bodyPr/>
                    <a:lstStyle/>
                    <a:p>
                      <a:pPr marL="0" lvl="0" indent="0" algn="ctr" defTabSz="914521" rtl="0" eaLnBrk="1" latinLnBrk="0" hangingPunct="1">
                        <a:lnSpc>
                          <a:spcPct val="100000"/>
                        </a:lnSpc>
                        <a:spcBef>
                          <a:spcPct val="0"/>
                        </a:spcBef>
                        <a:spcAft>
                          <a:spcPct val="0"/>
                        </a:spcAft>
                        <a:buNone/>
                        <a:defRPr/>
                      </a:pPr>
                      <a:r>
                        <a:rPr kumimoji="0" lang="ru-RU" altLang="en-US" sz="3200" b="1" i="0" baseline="0" dirty="0">
                          <a:solidFill>
                            <a:srgbClr val="FFFFFF">
                              <a:alpha val="100000"/>
                            </a:srgbClr>
                          </a:solidFill>
                          <a:latin typeface="Candara"/>
                          <a:cs typeface="Arial"/>
                        </a:rPr>
                        <a:t>2018</a:t>
                      </a:r>
                      <a:endParaRPr kumimoji="0" lang="ru-RU" altLang="en-US" sz="3200" b="1" i="0" dirty="0">
                        <a:solidFill>
                          <a:srgbClr val="FFFFFF">
                            <a:alpha val="100000"/>
                          </a:srgbClr>
                        </a:solidFill>
                        <a:latin typeface="Candara"/>
                        <a:cs typeface="Arial"/>
                      </a:endParaRPr>
                    </a:p>
                  </a:txBody>
                  <a:tcPr>
                    <a:lnL w="12726" cap="flat" cmpd="sng" algn="ctr">
                      <a:solidFill>
                        <a:schemeClr val="bg1"/>
                      </a:solidFill>
                      <a:prstDash val="solid"/>
                      <a:round/>
                      <a:headEnd w="med" len="med"/>
                      <a:tailEnd w="med" len="med"/>
                    </a:lnL>
                    <a:lnR w="12726" cap="flat" cmpd="sng" algn="ctr">
                      <a:solidFill>
                        <a:schemeClr val="bg1"/>
                      </a:solidFill>
                      <a:prstDash val="solid"/>
                      <a:round/>
                      <a:headEnd w="med" len="med"/>
                      <a:tailEnd w="med" len="med"/>
                    </a:lnR>
                    <a:lnT w="12726" cap="flat" cmpd="sng" algn="ctr">
                      <a:solidFill>
                        <a:schemeClr val="bg1"/>
                      </a:solidFill>
                      <a:prstDash val="solid"/>
                      <a:round/>
                      <a:headEnd w="med" len="med"/>
                      <a:tailEnd w="med" len="med"/>
                    </a:lnT>
                    <a:lnB w="38235" cap="flat" cmpd="sng" algn="ctr">
                      <a:solidFill>
                        <a:schemeClr val="bg1"/>
                      </a:solidFill>
                      <a:prstDash val="solid"/>
                      <a:round/>
                      <a:headEnd w="med" len="med"/>
                      <a:tailEnd w="med" len="med"/>
                    </a:lnB>
                    <a:solidFill>
                      <a:schemeClr val="accent1"/>
                    </a:solidFill>
                  </a:tcPr>
                </a:tc>
                <a:tc>
                  <a:txBody>
                    <a:bodyPr/>
                    <a:lstStyle/>
                    <a:p>
                      <a:pPr marL="0" lvl="0" indent="0" algn="ctr" defTabSz="914521" rtl="0" eaLnBrk="1" latinLnBrk="0" hangingPunct="1">
                        <a:lnSpc>
                          <a:spcPct val="100000"/>
                        </a:lnSpc>
                        <a:spcBef>
                          <a:spcPct val="0"/>
                        </a:spcBef>
                        <a:spcAft>
                          <a:spcPct val="0"/>
                        </a:spcAft>
                        <a:buNone/>
                        <a:defRPr/>
                      </a:pPr>
                      <a:r>
                        <a:rPr kumimoji="0" lang="ru-RU" altLang="en-US" sz="3200" b="1" i="0" baseline="0" dirty="0">
                          <a:solidFill>
                            <a:srgbClr val="FFFFFF">
                              <a:alpha val="100000"/>
                            </a:srgbClr>
                          </a:solidFill>
                          <a:latin typeface="Candara"/>
                          <a:cs typeface="Arial"/>
                        </a:rPr>
                        <a:t>2019</a:t>
                      </a:r>
                      <a:endParaRPr kumimoji="0" lang="ru-RU" altLang="en-US" sz="3200" b="1" i="0" dirty="0">
                        <a:solidFill>
                          <a:srgbClr val="FFFFFF">
                            <a:alpha val="100000"/>
                          </a:srgbClr>
                        </a:solidFill>
                        <a:latin typeface="Candara"/>
                        <a:cs typeface="Arial"/>
                      </a:endParaRPr>
                    </a:p>
                  </a:txBody>
                  <a:tcPr>
                    <a:lnL w="12726" cap="flat" cmpd="sng" algn="ctr">
                      <a:solidFill>
                        <a:schemeClr val="bg1"/>
                      </a:solidFill>
                      <a:prstDash val="solid"/>
                      <a:round/>
                      <a:headEnd w="med" len="med"/>
                      <a:tailEnd w="med" len="med"/>
                    </a:lnL>
                    <a:lnR w="12726" cap="flat" cmpd="sng" algn="ctr">
                      <a:solidFill>
                        <a:schemeClr val="bg1"/>
                      </a:solidFill>
                      <a:prstDash val="solid"/>
                      <a:round/>
                      <a:headEnd w="med" len="med"/>
                      <a:tailEnd w="med" len="med"/>
                    </a:lnR>
                    <a:lnT w="12726" cap="flat" cmpd="sng" algn="ctr">
                      <a:solidFill>
                        <a:schemeClr val="bg1"/>
                      </a:solidFill>
                      <a:prstDash val="solid"/>
                      <a:round/>
                      <a:headEnd w="med" len="med"/>
                      <a:tailEnd w="med" len="med"/>
                    </a:lnT>
                    <a:lnB w="38235" cap="flat" cmpd="sng" algn="ctr">
                      <a:solidFill>
                        <a:schemeClr val="bg1"/>
                      </a:solidFill>
                      <a:prstDash val="solid"/>
                      <a:round/>
                      <a:headEnd w="med" len="med"/>
                      <a:tailEnd w="med" len="med"/>
                    </a:lnB>
                    <a:solidFill>
                      <a:schemeClr val="accent1"/>
                    </a:solidFill>
                  </a:tcPr>
                </a:tc>
                <a:tc>
                  <a:txBody>
                    <a:bodyPr/>
                    <a:lstStyle/>
                    <a:p>
                      <a:pPr marL="0" lvl="0" indent="0" algn="ctr" defTabSz="914521" rtl="0" eaLnBrk="1" latinLnBrk="0" hangingPunct="1">
                        <a:lnSpc>
                          <a:spcPct val="100000"/>
                        </a:lnSpc>
                        <a:spcBef>
                          <a:spcPct val="0"/>
                        </a:spcBef>
                        <a:spcAft>
                          <a:spcPct val="0"/>
                        </a:spcAft>
                        <a:buNone/>
                        <a:defRPr/>
                      </a:pPr>
                      <a:r>
                        <a:rPr kumimoji="0" lang="ru-RU" altLang="en-US" sz="3200" b="1" i="0" baseline="0" dirty="0">
                          <a:solidFill>
                            <a:srgbClr val="FFFFFF">
                              <a:alpha val="100000"/>
                            </a:srgbClr>
                          </a:solidFill>
                          <a:latin typeface="Candara"/>
                          <a:cs typeface="Arial"/>
                        </a:rPr>
                        <a:t>2021</a:t>
                      </a:r>
                      <a:endParaRPr kumimoji="0" lang="ru-RU" altLang="en-US" sz="3200" b="1" i="0" dirty="0">
                        <a:solidFill>
                          <a:srgbClr val="FFFFFF">
                            <a:alpha val="100000"/>
                          </a:srgbClr>
                        </a:solidFill>
                        <a:latin typeface="Candara"/>
                        <a:cs typeface="Arial"/>
                      </a:endParaRPr>
                    </a:p>
                  </a:txBody>
                  <a:tcPr>
                    <a:lnL w="12726" cap="flat" cmpd="sng" algn="ctr">
                      <a:solidFill>
                        <a:schemeClr val="bg1"/>
                      </a:solidFill>
                      <a:prstDash val="solid"/>
                      <a:round/>
                      <a:headEnd w="med" len="med"/>
                      <a:tailEnd w="med" len="med"/>
                    </a:lnL>
                    <a:lnR w="12726" cap="flat" cmpd="sng" algn="ctr">
                      <a:solidFill>
                        <a:schemeClr val="bg1"/>
                      </a:solidFill>
                      <a:prstDash val="solid"/>
                      <a:round/>
                      <a:headEnd w="med" len="med"/>
                      <a:tailEnd w="med" len="med"/>
                    </a:lnR>
                    <a:lnT w="12726" cap="flat" cmpd="sng" algn="ctr">
                      <a:solidFill>
                        <a:schemeClr val="bg1"/>
                      </a:solidFill>
                      <a:prstDash val="solid"/>
                      <a:round/>
                      <a:headEnd w="med" len="med"/>
                      <a:tailEnd w="med" len="med"/>
                    </a:lnT>
                    <a:lnB w="38235" cap="flat" cmpd="sng" algn="ctr">
                      <a:solidFill>
                        <a:schemeClr val="bg1"/>
                      </a:solidFill>
                      <a:prstDash val="solid"/>
                      <a:round/>
                      <a:headEnd w="med" len="med"/>
                      <a:tailEnd w="med" len="med"/>
                    </a:lnB>
                    <a:solidFill>
                      <a:schemeClr val="accent1"/>
                    </a:solidFill>
                  </a:tcPr>
                </a:tc>
                <a:tc>
                  <a:txBody>
                    <a:bodyPr/>
                    <a:lstStyle/>
                    <a:p>
                      <a:pPr marL="0" lvl="0" indent="0" algn="ctr" defTabSz="914521" rtl="0" eaLnBrk="1" latinLnBrk="0" hangingPunct="1">
                        <a:lnSpc>
                          <a:spcPct val="100000"/>
                        </a:lnSpc>
                        <a:spcBef>
                          <a:spcPct val="0"/>
                        </a:spcBef>
                        <a:spcAft>
                          <a:spcPct val="0"/>
                        </a:spcAft>
                        <a:buNone/>
                        <a:defRPr/>
                      </a:pPr>
                      <a:r>
                        <a:rPr kumimoji="0" lang="en-US" altLang="ru-RU" sz="3200" b="1" i="0" dirty="0">
                          <a:solidFill>
                            <a:srgbClr val="FFFFFF">
                              <a:alpha val="100000"/>
                            </a:srgbClr>
                          </a:solidFill>
                          <a:latin typeface="Candara"/>
                          <a:cs typeface="Arial"/>
                        </a:rPr>
                        <a:t>2022</a:t>
                      </a:r>
                    </a:p>
                  </a:txBody>
                  <a:tcPr>
                    <a:lnL w="12726" cap="flat" cmpd="sng" algn="ctr">
                      <a:solidFill>
                        <a:schemeClr val="bg1"/>
                      </a:solidFill>
                      <a:prstDash val="solid"/>
                      <a:round/>
                      <a:headEnd w="med" len="med"/>
                      <a:tailEnd w="med" len="med"/>
                    </a:lnL>
                    <a:lnR w="12726" cap="flat" cmpd="sng" algn="ctr">
                      <a:solidFill>
                        <a:schemeClr val="bg1"/>
                      </a:solidFill>
                      <a:prstDash val="solid"/>
                      <a:round/>
                      <a:headEnd type="none" w="med" len="med"/>
                      <a:tailEnd type="none" w="med" len="med"/>
                    </a:lnR>
                    <a:lnT w="12726" cap="flat" cmpd="sng" algn="ctr">
                      <a:solidFill>
                        <a:schemeClr val="bg1"/>
                      </a:solidFill>
                      <a:prstDash val="solid"/>
                      <a:round/>
                      <a:headEnd w="med" len="med"/>
                      <a:tailEnd w="med" len="med"/>
                    </a:lnT>
                    <a:lnB w="38235" cap="flat" cmpd="sng" algn="ctr">
                      <a:solidFill>
                        <a:schemeClr val="bg1"/>
                      </a:solidFill>
                      <a:prstDash val="solid"/>
                      <a:round/>
                      <a:headEnd w="med" len="med"/>
                      <a:tailEnd w="med" len="med"/>
                    </a:lnB>
                    <a:solidFill>
                      <a:schemeClr val="accent1"/>
                    </a:solidFill>
                  </a:tcPr>
                </a:tc>
                <a:tc>
                  <a:txBody>
                    <a:bodyPr/>
                    <a:lstStyle/>
                    <a:p>
                      <a:pPr marL="0" lvl="0" indent="0" algn="ctr" defTabSz="914521" rtl="0" eaLnBrk="1" latinLnBrk="0" hangingPunct="1">
                        <a:lnSpc>
                          <a:spcPct val="100000"/>
                        </a:lnSpc>
                        <a:spcBef>
                          <a:spcPct val="0"/>
                        </a:spcBef>
                        <a:spcAft>
                          <a:spcPct val="0"/>
                        </a:spcAft>
                        <a:buNone/>
                        <a:defRPr/>
                      </a:pPr>
                      <a:r>
                        <a:rPr kumimoji="0" lang="ru-RU" altLang="ru-RU" sz="3200" b="1" i="0" dirty="0">
                          <a:solidFill>
                            <a:srgbClr val="FFFFFF">
                              <a:alpha val="100000"/>
                            </a:srgbClr>
                          </a:solidFill>
                          <a:latin typeface="Candara"/>
                          <a:cs typeface="Arial"/>
                        </a:rPr>
                        <a:t>2023</a:t>
                      </a:r>
                      <a:endParaRPr kumimoji="0" lang="en-US" altLang="ru-RU" sz="3200" b="1" i="0" dirty="0">
                        <a:solidFill>
                          <a:srgbClr val="FFFFFF">
                            <a:alpha val="100000"/>
                          </a:srgbClr>
                        </a:solidFill>
                        <a:latin typeface="Candara"/>
                        <a:cs typeface="Arial"/>
                      </a:endParaRPr>
                    </a:p>
                  </a:txBody>
                  <a:tcPr>
                    <a:lnL w="12726" cap="flat" cmpd="sng" algn="ctr">
                      <a:solidFill>
                        <a:schemeClr val="bg1"/>
                      </a:solidFill>
                      <a:prstDash val="solid"/>
                      <a:round/>
                      <a:headEnd w="med" len="med"/>
                      <a:tailEnd w="med" len="med"/>
                    </a:lnL>
                    <a:lnR w="12726" cap="flat" cmpd="sng" algn="ctr">
                      <a:solidFill>
                        <a:schemeClr val="bg1"/>
                      </a:solidFill>
                      <a:prstDash val="solid"/>
                      <a:round/>
                      <a:headEnd w="med" len="med"/>
                      <a:tailEnd w="med" len="med"/>
                    </a:lnR>
                    <a:lnT w="12726" cap="flat" cmpd="sng" algn="ctr">
                      <a:solidFill>
                        <a:schemeClr val="bg1"/>
                      </a:solidFill>
                      <a:prstDash val="solid"/>
                      <a:round/>
                      <a:headEnd w="med" len="med"/>
                      <a:tailEnd w="med" len="med"/>
                    </a:lnT>
                    <a:lnB w="38235" cap="flat" cmpd="sng" algn="ctr">
                      <a:solidFill>
                        <a:schemeClr val="bg1"/>
                      </a:solidFill>
                      <a:prstDash val="solid"/>
                      <a:round/>
                      <a:headEnd type="none" w="med" len="med"/>
                      <a:tailEnd type="none" w="med" len="med"/>
                    </a:lnB>
                    <a:solidFill>
                      <a:schemeClr val="accent1"/>
                    </a:solidFill>
                  </a:tcPr>
                </a:tc>
                <a:extLst>
                  <a:ext uri="{0D108BD9-81ED-4DB2-BD59-A6C34878D82A}">
                    <a16:rowId xmlns="" xmlns:a16="http://schemas.microsoft.com/office/drawing/2014/main" val="10000"/>
                  </a:ext>
                </a:extLst>
              </a:tr>
              <a:tr h="371409">
                <a:tc>
                  <a:txBody>
                    <a:bodyPr/>
                    <a:lstStyle/>
                    <a:p>
                      <a:pPr marL="0" lvl="0" indent="0" algn="ctr" defTabSz="914521" rtl="0" eaLnBrk="1" latinLnBrk="0" hangingPunct="1">
                        <a:lnSpc>
                          <a:spcPct val="100000"/>
                        </a:lnSpc>
                        <a:spcBef>
                          <a:spcPct val="0"/>
                        </a:spcBef>
                        <a:spcAft>
                          <a:spcPct val="0"/>
                        </a:spcAft>
                        <a:buNone/>
                        <a:defRPr/>
                      </a:pPr>
                      <a:r>
                        <a:rPr kumimoji="0" lang="ru-RU" altLang="en-US" sz="3200" b="0" i="0" baseline="0" dirty="0">
                          <a:solidFill>
                            <a:srgbClr val="000000">
                              <a:alpha val="100000"/>
                            </a:srgbClr>
                          </a:solidFill>
                          <a:latin typeface="Candara"/>
                          <a:cs typeface="Arial"/>
                        </a:rPr>
                        <a:t>878</a:t>
                      </a:r>
                      <a:endParaRPr kumimoji="0" lang="ru-RU" altLang="en-US" sz="3200" b="0" i="0" dirty="0">
                        <a:solidFill>
                          <a:srgbClr val="000000">
                            <a:alpha val="100000"/>
                          </a:srgbClr>
                        </a:solidFill>
                        <a:latin typeface="Candara"/>
                        <a:cs typeface="Arial"/>
                      </a:endParaRPr>
                    </a:p>
                  </a:txBody>
                  <a:tcPr>
                    <a:lnL w="12726" cap="flat" cmpd="sng" algn="ctr">
                      <a:solidFill>
                        <a:schemeClr val="bg1"/>
                      </a:solidFill>
                      <a:prstDash val="solid"/>
                      <a:round/>
                      <a:headEnd w="med" len="med"/>
                      <a:tailEnd w="med" len="med"/>
                    </a:lnL>
                    <a:lnR w="12726" cap="flat" cmpd="sng" algn="ctr">
                      <a:solidFill>
                        <a:schemeClr val="bg1"/>
                      </a:solidFill>
                      <a:prstDash val="solid"/>
                      <a:round/>
                      <a:headEnd w="med" len="med"/>
                      <a:tailEnd w="med" len="med"/>
                    </a:lnR>
                    <a:lnT w="38235" cap="flat" cmpd="sng" algn="ctr">
                      <a:solidFill>
                        <a:schemeClr val="bg1"/>
                      </a:solidFill>
                      <a:prstDash val="solid"/>
                      <a:round/>
                      <a:headEnd w="med" len="med"/>
                      <a:tailEnd w="med" len="med"/>
                    </a:lnT>
                    <a:lnB w="12726" cap="flat" cmpd="sng" algn="ctr">
                      <a:solidFill>
                        <a:schemeClr val="bg1"/>
                      </a:solidFill>
                      <a:prstDash val="solid"/>
                      <a:round/>
                      <a:headEnd w="med" len="med"/>
                      <a:tailEnd w="med" len="med"/>
                    </a:lnB>
                    <a:solidFill>
                      <a:srgbClr val="CDE5FE">
                        <a:alpha val="100000"/>
                      </a:srgbClr>
                    </a:solidFill>
                  </a:tcPr>
                </a:tc>
                <a:tc>
                  <a:txBody>
                    <a:bodyPr/>
                    <a:lstStyle/>
                    <a:p>
                      <a:pPr marL="0" lvl="0" indent="0" algn="ctr" defTabSz="914521" rtl="0" eaLnBrk="1" latinLnBrk="0" hangingPunct="1">
                        <a:lnSpc>
                          <a:spcPct val="100000"/>
                        </a:lnSpc>
                        <a:spcBef>
                          <a:spcPct val="0"/>
                        </a:spcBef>
                        <a:spcAft>
                          <a:spcPct val="0"/>
                        </a:spcAft>
                        <a:buNone/>
                        <a:defRPr/>
                      </a:pPr>
                      <a:r>
                        <a:rPr kumimoji="0" lang="ru-RU" altLang="en-US" sz="3200" b="0" i="0" baseline="0" dirty="0">
                          <a:solidFill>
                            <a:srgbClr val="000000">
                              <a:alpha val="100000"/>
                            </a:srgbClr>
                          </a:solidFill>
                          <a:latin typeface="Candara"/>
                          <a:cs typeface="Arial"/>
                        </a:rPr>
                        <a:t>982</a:t>
                      </a:r>
                      <a:endParaRPr kumimoji="0" lang="ru-RU" altLang="en-US" sz="3200" b="0" i="0" dirty="0">
                        <a:solidFill>
                          <a:srgbClr val="000000">
                            <a:alpha val="100000"/>
                          </a:srgbClr>
                        </a:solidFill>
                        <a:latin typeface="Candara"/>
                        <a:cs typeface="Arial"/>
                      </a:endParaRPr>
                    </a:p>
                  </a:txBody>
                  <a:tcPr>
                    <a:lnL w="12726" cap="flat" cmpd="sng" algn="ctr">
                      <a:solidFill>
                        <a:schemeClr val="bg1"/>
                      </a:solidFill>
                      <a:prstDash val="solid"/>
                      <a:round/>
                      <a:headEnd w="med" len="med"/>
                      <a:tailEnd w="med" len="med"/>
                    </a:lnL>
                    <a:lnR w="12726" cap="flat" cmpd="sng" algn="ctr">
                      <a:solidFill>
                        <a:schemeClr val="bg1"/>
                      </a:solidFill>
                      <a:prstDash val="solid"/>
                      <a:round/>
                      <a:headEnd w="med" len="med"/>
                      <a:tailEnd w="med" len="med"/>
                    </a:lnR>
                    <a:lnT w="38235" cap="flat" cmpd="sng" algn="ctr">
                      <a:solidFill>
                        <a:schemeClr val="bg1"/>
                      </a:solidFill>
                      <a:prstDash val="solid"/>
                      <a:round/>
                      <a:headEnd w="med" len="med"/>
                      <a:tailEnd w="med" len="med"/>
                    </a:lnT>
                    <a:lnB w="12726" cap="flat" cmpd="sng" algn="ctr">
                      <a:solidFill>
                        <a:schemeClr val="bg1"/>
                      </a:solidFill>
                      <a:prstDash val="solid"/>
                      <a:round/>
                      <a:headEnd w="med" len="med"/>
                      <a:tailEnd w="med" len="med"/>
                    </a:lnB>
                    <a:solidFill>
                      <a:srgbClr val="CDE5FE">
                        <a:alpha val="100000"/>
                      </a:srgbClr>
                    </a:solidFill>
                  </a:tcPr>
                </a:tc>
                <a:tc>
                  <a:txBody>
                    <a:bodyPr/>
                    <a:lstStyle/>
                    <a:p>
                      <a:pPr marL="0" lvl="0" indent="0" algn="ctr" defTabSz="914521" rtl="0" eaLnBrk="1" latinLnBrk="0" hangingPunct="1">
                        <a:lnSpc>
                          <a:spcPct val="100000"/>
                        </a:lnSpc>
                        <a:spcBef>
                          <a:spcPct val="0"/>
                        </a:spcBef>
                        <a:spcAft>
                          <a:spcPct val="0"/>
                        </a:spcAft>
                        <a:buNone/>
                        <a:defRPr/>
                      </a:pPr>
                      <a:r>
                        <a:rPr kumimoji="0" lang="ru-RU" altLang="en-US" sz="3200" b="0" i="0" baseline="0" dirty="0">
                          <a:solidFill>
                            <a:srgbClr val="000000">
                              <a:alpha val="100000"/>
                            </a:srgbClr>
                          </a:solidFill>
                          <a:latin typeface="Candara"/>
                          <a:cs typeface="Arial"/>
                        </a:rPr>
                        <a:t>688</a:t>
                      </a:r>
                      <a:endParaRPr kumimoji="0" lang="ru-RU" altLang="en-US" sz="3200" b="0" i="0" dirty="0">
                        <a:solidFill>
                          <a:srgbClr val="000000">
                            <a:alpha val="100000"/>
                          </a:srgbClr>
                        </a:solidFill>
                        <a:latin typeface="Candara"/>
                        <a:cs typeface="Arial"/>
                      </a:endParaRPr>
                    </a:p>
                  </a:txBody>
                  <a:tcPr>
                    <a:lnL w="12726" cap="flat" cmpd="sng" algn="ctr">
                      <a:solidFill>
                        <a:schemeClr val="bg1"/>
                      </a:solidFill>
                      <a:prstDash val="solid"/>
                      <a:round/>
                      <a:headEnd w="med" len="med"/>
                      <a:tailEnd w="med" len="med"/>
                    </a:lnL>
                    <a:lnR w="12726" cap="flat" cmpd="sng" algn="ctr">
                      <a:solidFill>
                        <a:schemeClr val="bg1"/>
                      </a:solidFill>
                      <a:prstDash val="solid"/>
                      <a:round/>
                      <a:headEnd w="med" len="med"/>
                      <a:tailEnd w="med" len="med"/>
                    </a:lnR>
                    <a:lnT w="38235" cap="flat" cmpd="sng" algn="ctr">
                      <a:solidFill>
                        <a:schemeClr val="bg1"/>
                      </a:solidFill>
                      <a:prstDash val="solid"/>
                      <a:round/>
                      <a:headEnd w="med" len="med"/>
                      <a:tailEnd w="med" len="med"/>
                    </a:lnT>
                    <a:lnB w="12726" cap="flat" cmpd="sng" algn="ctr">
                      <a:solidFill>
                        <a:schemeClr val="bg1"/>
                      </a:solidFill>
                      <a:prstDash val="solid"/>
                      <a:round/>
                      <a:headEnd w="med" len="med"/>
                      <a:tailEnd w="med" len="med"/>
                    </a:lnB>
                    <a:solidFill>
                      <a:srgbClr val="CDE5FE">
                        <a:alpha val="100000"/>
                      </a:srgbClr>
                    </a:solidFill>
                  </a:tcPr>
                </a:tc>
                <a:tc>
                  <a:txBody>
                    <a:bodyPr/>
                    <a:lstStyle/>
                    <a:p>
                      <a:pPr marL="0" lvl="0" indent="0" algn="ctr" defTabSz="914521" rtl="0" eaLnBrk="1" latinLnBrk="0" hangingPunct="1">
                        <a:lnSpc>
                          <a:spcPct val="100000"/>
                        </a:lnSpc>
                        <a:spcBef>
                          <a:spcPct val="0"/>
                        </a:spcBef>
                        <a:spcAft>
                          <a:spcPct val="0"/>
                        </a:spcAft>
                        <a:buNone/>
                        <a:defRPr/>
                      </a:pPr>
                      <a:r>
                        <a:rPr kumimoji="0" lang="en-US" altLang="ru-RU" sz="3200" b="0" i="0" dirty="0">
                          <a:solidFill>
                            <a:srgbClr val="000000">
                              <a:alpha val="100000"/>
                            </a:srgbClr>
                          </a:solidFill>
                          <a:latin typeface="Candara"/>
                          <a:cs typeface="Arial"/>
                        </a:rPr>
                        <a:t>1114</a:t>
                      </a:r>
                    </a:p>
                  </a:txBody>
                  <a:tcPr>
                    <a:lnL w="12726" cap="flat" cmpd="sng" algn="ctr">
                      <a:solidFill>
                        <a:schemeClr val="bg1"/>
                      </a:solidFill>
                      <a:prstDash val="solid"/>
                      <a:round/>
                      <a:headEnd w="med" len="med"/>
                      <a:tailEnd w="med" len="med"/>
                    </a:lnL>
                    <a:lnR w="12726" cap="flat" cmpd="sng" algn="ctr">
                      <a:solidFill>
                        <a:schemeClr val="bg1"/>
                      </a:solidFill>
                      <a:prstDash val="solid"/>
                      <a:round/>
                      <a:headEnd type="none" w="med" len="med"/>
                      <a:tailEnd type="none" w="med" len="med"/>
                    </a:lnR>
                    <a:lnT w="38235" cap="flat" cmpd="sng" algn="ctr">
                      <a:solidFill>
                        <a:schemeClr val="bg1"/>
                      </a:solidFill>
                      <a:prstDash val="solid"/>
                      <a:round/>
                      <a:headEnd w="med" len="med"/>
                      <a:tailEnd w="med" len="med"/>
                    </a:lnT>
                    <a:lnB w="12726" cap="flat" cmpd="sng" algn="ctr">
                      <a:solidFill>
                        <a:schemeClr val="bg1"/>
                      </a:solidFill>
                      <a:prstDash val="solid"/>
                      <a:round/>
                      <a:headEnd w="med" len="med"/>
                      <a:tailEnd w="med" len="med"/>
                    </a:lnB>
                    <a:solidFill>
                      <a:srgbClr val="CDE5FE">
                        <a:alpha val="100000"/>
                      </a:srgbClr>
                    </a:solidFill>
                  </a:tcPr>
                </a:tc>
                <a:tc>
                  <a:txBody>
                    <a:bodyPr/>
                    <a:lstStyle/>
                    <a:p>
                      <a:pPr marL="0" lvl="0" indent="0" algn="ctr" defTabSz="914521" rtl="0" eaLnBrk="1" latinLnBrk="0" hangingPunct="1">
                        <a:lnSpc>
                          <a:spcPct val="100000"/>
                        </a:lnSpc>
                        <a:spcBef>
                          <a:spcPct val="0"/>
                        </a:spcBef>
                        <a:spcAft>
                          <a:spcPct val="0"/>
                        </a:spcAft>
                        <a:buNone/>
                        <a:defRPr/>
                      </a:pPr>
                      <a:r>
                        <a:rPr kumimoji="0" lang="ru-RU" altLang="ru-RU" sz="3200" b="0" i="0" dirty="0">
                          <a:solidFill>
                            <a:srgbClr val="000000">
                              <a:alpha val="100000"/>
                            </a:srgbClr>
                          </a:solidFill>
                          <a:latin typeface="Candara"/>
                          <a:cs typeface="Arial"/>
                        </a:rPr>
                        <a:t>1111</a:t>
                      </a:r>
                      <a:endParaRPr kumimoji="0" lang="en-US" altLang="ru-RU" sz="3200" b="0" i="0" dirty="0">
                        <a:solidFill>
                          <a:srgbClr val="000000">
                            <a:alpha val="100000"/>
                          </a:srgbClr>
                        </a:solidFill>
                        <a:latin typeface="Candara"/>
                        <a:cs typeface="Arial"/>
                      </a:endParaRPr>
                    </a:p>
                  </a:txBody>
                  <a:tcPr>
                    <a:lnL w="12726" cap="flat" cmpd="sng" algn="ctr">
                      <a:solidFill>
                        <a:schemeClr val="bg1"/>
                      </a:solidFill>
                      <a:prstDash val="solid"/>
                      <a:round/>
                      <a:headEnd w="med" len="med"/>
                      <a:tailEnd w="med" len="med"/>
                    </a:lnL>
                    <a:lnR w="12726" cap="flat" cmpd="sng" algn="ctr">
                      <a:solidFill>
                        <a:schemeClr val="bg1"/>
                      </a:solidFill>
                      <a:prstDash val="solid"/>
                      <a:round/>
                      <a:headEnd w="med" len="med"/>
                      <a:tailEnd w="med" len="med"/>
                    </a:lnR>
                    <a:lnT w="38235" cap="flat" cmpd="sng" algn="ctr">
                      <a:solidFill>
                        <a:schemeClr val="bg1"/>
                      </a:solidFill>
                      <a:prstDash val="solid"/>
                      <a:round/>
                      <a:headEnd type="none" w="med" len="med"/>
                      <a:tailEnd type="none" w="med" len="med"/>
                    </a:lnT>
                    <a:lnB w="12726" cap="flat" cmpd="sng" algn="ctr">
                      <a:solidFill>
                        <a:schemeClr val="bg1"/>
                      </a:solidFill>
                      <a:prstDash val="solid"/>
                      <a:round/>
                      <a:headEnd type="none" w="med" len="med"/>
                      <a:tailEnd type="none" w="med" len="med"/>
                    </a:lnB>
                    <a:solidFill>
                      <a:srgbClr val="CDE5FE">
                        <a:alpha val="100000"/>
                      </a:srgbClr>
                    </a:solidFill>
                  </a:tcPr>
                </a:tc>
                <a:extLst>
                  <a:ext uri="{0D108BD9-81ED-4DB2-BD59-A6C34878D82A}">
                    <a16:rowId xmlns="" xmlns:a16="http://schemas.microsoft.com/office/drawing/2014/main" val="10001"/>
                  </a:ext>
                </a:extLst>
              </a:tr>
            </a:tbl>
          </a:graphicData>
        </a:graphic>
      </p:graphicFrame>
      <p:sp>
        <p:nvSpPr>
          <p:cNvPr id="6" name="TextBox 5"/>
          <p:cNvSpPr txBox="1"/>
          <p:nvPr/>
        </p:nvSpPr>
        <p:spPr>
          <a:xfrm>
            <a:off x="1221441" y="1675279"/>
            <a:ext cx="6701117" cy="361166"/>
          </a:xfrm>
          <a:prstGeom prst="rect">
            <a:avLst/>
          </a:prstGeom>
        </p:spPr>
        <p:txBody>
          <a:bodyPr wrap="square">
            <a:spAutoFit/>
          </a:bodyPr>
          <a:lstStyle/>
          <a:p>
            <a:pPr lvl="0" algn="ctr">
              <a:defRPr/>
            </a:pPr>
            <a:r>
              <a:rPr lang="ru-RU" altLang="en-US" sz="3600" dirty="0">
                <a:latin typeface="Tahoma"/>
                <a:cs typeface="Tahoma"/>
              </a:rPr>
              <a:t>Количество участников</a:t>
            </a:r>
          </a:p>
        </p:txBody>
      </p:sp>
    </p:spTree>
  </p:cSld>
  <p:clrMapOvr>
    <a:masterClrMapping/>
  </p:clrMapOvr>
  <mc:AlternateContent xmlns:mc="http://schemas.openxmlformats.org/markup-compatibility/2006">
    <mc:Choice xmlns="" xmlns:p14="http://schemas.microsoft.com/office/powerpoint/2010/main" Requires="p14">
      <p:transition/>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06C29C2-6800-84E9-9BBB-C1834E1FE00E}"/>
              </a:ext>
            </a:extLst>
          </p:cNvPr>
          <p:cNvSpPr>
            <a:spLocks noGrp="1"/>
          </p:cNvSpPr>
          <p:nvPr>
            <p:ph type="title"/>
          </p:nvPr>
        </p:nvSpPr>
        <p:spPr/>
        <p:txBody>
          <a:bodyPr/>
          <a:lstStyle/>
          <a:p>
            <a:r>
              <a:rPr lang="ru-RU" dirty="0"/>
              <a:t>Типичные ошибки в ОТ</a:t>
            </a:r>
          </a:p>
        </p:txBody>
      </p:sp>
      <p:sp>
        <p:nvSpPr>
          <p:cNvPr id="4" name="TextBox 3">
            <a:extLst>
              <a:ext uri="{FF2B5EF4-FFF2-40B4-BE49-F238E27FC236}">
                <a16:creationId xmlns="" xmlns:a16="http://schemas.microsoft.com/office/drawing/2014/main" id="{26CAAD38-FD2D-B960-A7DD-60A37EE94FA4}"/>
              </a:ext>
            </a:extLst>
          </p:cNvPr>
          <p:cNvSpPr txBox="1"/>
          <p:nvPr/>
        </p:nvSpPr>
        <p:spPr>
          <a:xfrm>
            <a:off x="279918" y="1319192"/>
            <a:ext cx="8406522" cy="3610219"/>
          </a:xfrm>
          <a:prstGeom prst="rect">
            <a:avLst/>
          </a:prstGeom>
          <a:noFill/>
        </p:spPr>
        <p:txBody>
          <a:bodyPr wrap="square">
            <a:spAutoFit/>
          </a:bodyPr>
          <a:lstStyle/>
          <a:p>
            <a:pPr algn="just" eaLnBrk="1" latinLnBrk="1" hangingPunct="1">
              <a:spcBef>
                <a:spcPct val="30000"/>
              </a:spcBef>
              <a:buFont typeface="Arial" panose="020B0604020202020204" pitchFamily="34" charset="0"/>
              <a:buChar char="•"/>
            </a:pPr>
            <a:r>
              <a:rPr lang="ru-RU" altLang="ru-RU" sz="1800" dirty="0">
                <a:solidFill>
                  <a:srgbClr val="000000"/>
                </a:solidFill>
              </a:rPr>
              <a:t>ответы на вопросы даны не в том порядке, в каком давались вопросы в </a:t>
            </a:r>
          </a:p>
          <a:p>
            <a:pPr algn="just" eaLnBrk="1" latinLnBrk="1" hangingPunct="1">
              <a:spcBef>
                <a:spcPct val="30000"/>
              </a:spcBef>
            </a:pPr>
            <a:r>
              <a:rPr lang="ru-RU" altLang="ru-RU" sz="1800" dirty="0">
                <a:solidFill>
                  <a:srgbClr val="000000"/>
                </a:solidFill>
              </a:rPr>
              <a:t>письме-стимуле. Но если при этом общая логика высказывания не </a:t>
            </a:r>
          </a:p>
          <a:p>
            <a:pPr algn="just" eaLnBrk="1" latinLnBrk="1" hangingPunct="1">
              <a:spcBef>
                <a:spcPct val="30000"/>
              </a:spcBef>
            </a:pPr>
            <a:r>
              <a:rPr lang="ru-RU" altLang="ru-RU" sz="1800" dirty="0">
                <a:solidFill>
                  <a:srgbClr val="000000"/>
                </a:solidFill>
              </a:rPr>
              <a:t>нарушается, ответы на вопросы друга логично выстроены, то оценка не </a:t>
            </a:r>
          </a:p>
          <a:p>
            <a:pPr algn="just" eaLnBrk="1" latinLnBrk="1" hangingPunct="1">
              <a:spcBef>
                <a:spcPct val="30000"/>
              </a:spcBef>
            </a:pPr>
            <a:r>
              <a:rPr lang="ru-RU" altLang="ru-RU" sz="1800" dirty="0">
                <a:solidFill>
                  <a:srgbClr val="000000"/>
                </a:solidFill>
              </a:rPr>
              <a:t>снижается.</a:t>
            </a:r>
          </a:p>
          <a:p>
            <a:pPr algn="just" eaLnBrk="1" latinLnBrk="1" hangingPunct="1">
              <a:spcBef>
                <a:spcPct val="30000"/>
              </a:spcBef>
              <a:buFont typeface="Arial" panose="020B0604020202020204" pitchFamily="34" charset="0"/>
              <a:buChar char="•"/>
            </a:pPr>
            <a:r>
              <a:rPr lang="ru-RU" altLang="ru-RU" sz="1800" dirty="0">
                <a:solidFill>
                  <a:srgbClr val="000000"/>
                </a:solidFill>
              </a:rPr>
              <a:t>использование фраз “</a:t>
            </a:r>
            <a:r>
              <a:rPr lang="ru-RU" altLang="ru-RU" sz="1800" dirty="0" err="1">
                <a:solidFill>
                  <a:srgbClr val="000000"/>
                </a:solidFill>
              </a:rPr>
              <a:t>Oh</a:t>
            </a:r>
            <a:r>
              <a:rPr lang="ru-RU" altLang="ru-RU" sz="1800" dirty="0">
                <a:solidFill>
                  <a:srgbClr val="000000"/>
                </a:solidFill>
              </a:rPr>
              <a:t>, </a:t>
            </a:r>
            <a:r>
              <a:rPr lang="ru-RU" altLang="ru-RU" sz="1800" dirty="0" err="1">
                <a:solidFill>
                  <a:srgbClr val="000000"/>
                </a:solidFill>
              </a:rPr>
              <a:t>what</a:t>
            </a:r>
            <a:r>
              <a:rPr lang="ru-RU" altLang="ru-RU" sz="1800" dirty="0">
                <a:solidFill>
                  <a:srgbClr val="000000"/>
                </a:solidFill>
              </a:rPr>
              <a:t> </a:t>
            </a:r>
            <a:r>
              <a:rPr lang="ru-RU" altLang="ru-RU" sz="1800" dirty="0" err="1">
                <a:solidFill>
                  <a:srgbClr val="000000"/>
                </a:solidFill>
              </a:rPr>
              <a:t>great</a:t>
            </a:r>
            <a:r>
              <a:rPr lang="ru-RU" altLang="ru-RU" sz="1800" dirty="0">
                <a:solidFill>
                  <a:srgbClr val="000000"/>
                </a:solidFill>
              </a:rPr>
              <a:t> </a:t>
            </a:r>
            <a:r>
              <a:rPr lang="ru-RU" altLang="ru-RU" sz="1800" dirty="0" err="1">
                <a:solidFill>
                  <a:srgbClr val="000000"/>
                </a:solidFill>
              </a:rPr>
              <a:t>news</a:t>
            </a:r>
            <a:r>
              <a:rPr lang="ru-RU" altLang="ru-RU" sz="1800" dirty="0">
                <a:solidFill>
                  <a:srgbClr val="000000"/>
                </a:solidFill>
              </a:rPr>
              <a:t>!” или “My </a:t>
            </a:r>
            <a:r>
              <a:rPr lang="ru-RU" altLang="ru-RU" sz="1800" dirty="0" err="1">
                <a:solidFill>
                  <a:srgbClr val="000000"/>
                </a:solidFill>
              </a:rPr>
              <a:t>congratulations</a:t>
            </a:r>
            <a:r>
              <a:rPr lang="ru-RU" altLang="ru-RU" sz="1800" dirty="0">
                <a:solidFill>
                  <a:srgbClr val="000000"/>
                </a:solidFill>
              </a:rPr>
              <a:t>!” без </a:t>
            </a:r>
          </a:p>
          <a:p>
            <a:pPr algn="just" eaLnBrk="1" latinLnBrk="1" hangingPunct="1">
              <a:spcBef>
                <a:spcPct val="30000"/>
              </a:spcBef>
            </a:pPr>
            <a:r>
              <a:rPr lang="ru-RU" altLang="ru-RU" sz="1800" dirty="0">
                <a:solidFill>
                  <a:srgbClr val="000000"/>
                </a:solidFill>
              </a:rPr>
              <a:t>пояснения, о какой новости идёт речь или с чем поздравляет автор </a:t>
            </a:r>
          </a:p>
          <a:p>
            <a:pPr algn="just" eaLnBrk="1" latinLnBrk="1" hangingPunct="1">
              <a:spcBef>
                <a:spcPct val="30000"/>
              </a:spcBef>
            </a:pPr>
            <a:r>
              <a:rPr lang="ru-RU" altLang="ru-RU" sz="1800" dirty="0">
                <a:solidFill>
                  <a:srgbClr val="000000"/>
                </a:solidFill>
              </a:rPr>
              <a:t>ответного письма. </a:t>
            </a:r>
          </a:p>
          <a:p>
            <a:pPr algn="just" eaLnBrk="1" latinLnBrk="1" hangingPunct="1">
              <a:spcBef>
                <a:spcPct val="30000"/>
              </a:spcBef>
              <a:buFont typeface="Arial" panose="020B0604020202020204" pitchFamily="34" charset="0"/>
              <a:buChar char="•"/>
            </a:pPr>
            <a:r>
              <a:rPr lang="ru-RU" altLang="ru-RU" sz="1800" dirty="0">
                <a:solidFill>
                  <a:srgbClr val="000000"/>
                </a:solidFill>
              </a:rPr>
              <a:t>отсутствие переходов между частями письма</a:t>
            </a:r>
          </a:p>
          <a:p>
            <a:pPr algn="just" eaLnBrk="1" latinLnBrk="1" hangingPunct="1">
              <a:spcBef>
                <a:spcPct val="30000"/>
              </a:spcBef>
              <a:buFont typeface="Arial" panose="020B0604020202020204" pitchFamily="34" charset="0"/>
              <a:buChar char="•"/>
            </a:pPr>
            <a:r>
              <a:rPr lang="ru-RU" altLang="ru-RU" sz="1800" dirty="0">
                <a:solidFill>
                  <a:srgbClr val="000000"/>
                </a:solidFill>
              </a:rPr>
              <a:t>отсутствие деления на абзацы, или неправильное деление на абзацы</a:t>
            </a:r>
          </a:p>
          <a:p>
            <a:pPr algn="just" eaLnBrk="1" latinLnBrk="1" hangingPunct="1">
              <a:spcBef>
                <a:spcPct val="30000"/>
              </a:spcBef>
              <a:buFont typeface="Arial" panose="020B0604020202020204" pitchFamily="34" charset="0"/>
              <a:buChar char="•"/>
            </a:pPr>
            <a:r>
              <a:rPr lang="ru-RU" altLang="ru-RU" dirty="0">
                <a:solidFill>
                  <a:srgbClr val="000000"/>
                </a:solidFill>
              </a:rPr>
              <a:t>благодарность за письмо дана в конце письма</a:t>
            </a:r>
            <a:endParaRPr lang="ru-RU" altLang="ru-RU" sz="1800" dirty="0">
              <a:solidFill>
                <a:srgbClr val="000000"/>
              </a:solidFill>
            </a:endParaRPr>
          </a:p>
        </p:txBody>
      </p:sp>
    </p:spTree>
    <p:extLst>
      <p:ext uri="{BB962C8B-B14F-4D97-AF65-F5344CB8AC3E}">
        <p14:creationId xmlns="" xmlns:p14="http://schemas.microsoft.com/office/powerpoint/2010/main" val="1338301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972B65D-4A7F-A8A5-8372-33F5AAA3908F}"/>
              </a:ext>
            </a:extLst>
          </p:cNvPr>
          <p:cNvSpPr>
            <a:spLocks noGrp="1"/>
          </p:cNvSpPr>
          <p:nvPr>
            <p:ph type="title"/>
          </p:nvPr>
        </p:nvSpPr>
        <p:spPr/>
        <p:txBody>
          <a:bodyPr/>
          <a:lstStyle/>
          <a:p>
            <a:r>
              <a:rPr lang="ru-RU" dirty="0"/>
              <a:t>Задания по говорению</a:t>
            </a:r>
          </a:p>
        </p:txBody>
      </p:sp>
      <p:sp>
        <p:nvSpPr>
          <p:cNvPr id="6" name="TextBox 5">
            <a:extLst>
              <a:ext uri="{FF2B5EF4-FFF2-40B4-BE49-F238E27FC236}">
                <a16:creationId xmlns="" xmlns:a16="http://schemas.microsoft.com/office/drawing/2014/main" id="{70A4421A-87D6-8902-D420-AF6B4E181E7D}"/>
              </a:ext>
            </a:extLst>
          </p:cNvPr>
          <p:cNvSpPr txBox="1"/>
          <p:nvPr/>
        </p:nvSpPr>
        <p:spPr>
          <a:xfrm>
            <a:off x="457200" y="1417320"/>
            <a:ext cx="6335486" cy="1631216"/>
          </a:xfrm>
          <a:prstGeom prst="rect">
            <a:avLst/>
          </a:prstGeom>
          <a:noFill/>
        </p:spPr>
        <p:txBody>
          <a:bodyPr wrap="square">
            <a:spAutoFit/>
          </a:bodyPr>
          <a:lstStyle/>
          <a:p>
            <a:pPr algn="l"/>
            <a:r>
              <a:rPr lang="ru-RU" sz="2000" b="0" i="0" u="none" strike="noStrike" baseline="0" dirty="0">
                <a:latin typeface="Calibri" panose="020F0502020204030204" pitchFamily="34" charset="0"/>
                <a:ea typeface="Calibri" panose="020F0502020204030204" pitchFamily="34" charset="0"/>
                <a:cs typeface="Calibri" panose="020F0502020204030204" pitchFamily="34" charset="0"/>
              </a:rPr>
              <a:t>Задание 1. Чтение вслух небольшого текста</a:t>
            </a:r>
          </a:p>
          <a:p>
            <a:pPr algn="l"/>
            <a:endParaRPr lang="ru-RU" sz="2000" dirty="0">
              <a:latin typeface="Calibri" panose="020F0502020204030204" pitchFamily="34" charset="0"/>
              <a:ea typeface="Calibri" panose="020F0502020204030204" pitchFamily="34" charset="0"/>
              <a:cs typeface="Calibri" panose="020F0502020204030204" pitchFamily="34" charset="0"/>
            </a:endParaRPr>
          </a:p>
          <a:p>
            <a:pPr algn="l"/>
            <a:r>
              <a:rPr lang="ru-RU" sz="2000" dirty="0">
                <a:latin typeface="Calibri" panose="020F0502020204030204" pitchFamily="34" charset="0"/>
                <a:ea typeface="Calibri" panose="020F0502020204030204" pitchFamily="34" charset="0"/>
                <a:cs typeface="Calibri" panose="020F0502020204030204" pitchFamily="34" charset="0"/>
              </a:rPr>
              <a:t>Задание базового уровня сложности</a:t>
            </a:r>
          </a:p>
          <a:p>
            <a:pPr algn="l"/>
            <a:endParaRPr lang="ru-RU" sz="2000" dirty="0">
              <a:latin typeface="Calibri" panose="020F0502020204030204" pitchFamily="34" charset="0"/>
              <a:ea typeface="Calibri" panose="020F0502020204030204" pitchFamily="34" charset="0"/>
              <a:cs typeface="Calibri" panose="020F0502020204030204" pitchFamily="34" charset="0"/>
            </a:endParaRPr>
          </a:p>
          <a:p>
            <a:pPr algn="l"/>
            <a:r>
              <a:rPr lang="ru-RU" sz="2000" dirty="0">
                <a:latin typeface="Calibri" panose="020F0502020204030204" pitchFamily="34" charset="0"/>
                <a:ea typeface="Calibri" panose="020F0502020204030204" pitchFamily="34" charset="0"/>
                <a:cs typeface="Calibri" panose="020F0502020204030204" pitchFamily="34" charset="0"/>
              </a:rPr>
              <a:t>Процент выполнения – 65,76</a:t>
            </a:r>
          </a:p>
        </p:txBody>
      </p:sp>
    </p:spTree>
    <p:extLst>
      <p:ext uri="{BB962C8B-B14F-4D97-AF65-F5344CB8AC3E}">
        <p14:creationId xmlns="" xmlns:p14="http://schemas.microsoft.com/office/powerpoint/2010/main" val="3656157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503280" y="-787320"/>
            <a:ext cx="8219880" cy="1434600"/>
          </a:xfrm>
          <a:prstGeom prst="rect">
            <a:avLst/>
          </a:prstGeom>
          <a:noFill/>
          <a:ln w="9360">
            <a:noFill/>
          </a:ln>
        </p:spPr>
        <p:style>
          <a:lnRef idx="0">
            <a:scrgbClr r="0" g="0" b="0"/>
          </a:lnRef>
          <a:fillRef idx="0">
            <a:scrgbClr r="0" g="0" b="0"/>
          </a:fillRef>
          <a:effectRef idx="0">
            <a:scrgbClr r="0" g="0" b="0"/>
          </a:effectRef>
          <a:fontRef idx="minor"/>
        </p:style>
        <p:txBody>
          <a:bodyPr/>
          <a:lstStyle/>
          <a:p>
            <a:endParaRPr lang="ru-RU" dirty="0"/>
          </a:p>
        </p:txBody>
      </p:sp>
      <p:sp>
        <p:nvSpPr>
          <p:cNvPr id="102" name="CustomShape 2"/>
          <p:cNvSpPr/>
          <p:nvPr/>
        </p:nvSpPr>
        <p:spPr>
          <a:xfrm>
            <a:off x="457200" y="863640"/>
            <a:ext cx="3935160" cy="525276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lstStyle/>
          <a:p>
            <a:pPr marL="343080" indent="-318600">
              <a:lnSpc>
                <a:spcPct val="100000"/>
              </a:lnSpc>
            </a:pPr>
            <a:r>
              <a:rPr lang="ru-RU" sz="1400" b="1" strike="noStrike" spc="-1" dirty="0">
                <a:solidFill>
                  <a:srgbClr val="000000"/>
                </a:solidFill>
                <a:uFill>
                  <a:solidFill>
                    <a:srgbClr val="FFFFFF"/>
                  </a:solidFill>
                </a:uFill>
                <a:latin typeface="Arial"/>
                <a:ea typeface="Microsoft YaHei"/>
              </a:rPr>
              <a:t>Technology</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mechanical</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industry</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per</a:t>
            </a:r>
            <a:r>
              <a:rPr lang="ru-RU" sz="1400" b="1" strike="noStrike" spc="-1" dirty="0">
                <a:solidFill>
                  <a:srgbClr val="000000"/>
                </a:solidFill>
                <a:uFill>
                  <a:solidFill>
                    <a:srgbClr val="FFFFFF"/>
                  </a:solidFill>
                </a:uFill>
                <a:latin typeface="Arial"/>
                <a:ea typeface="Microsoft YaHei"/>
              </a:rPr>
              <a:t> </a:t>
            </a:r>
            <a:r>
              <a:rPr lang="ru-RU" sz="1400" b="1" strike="noStrike" spc="-1" dirty="0" err="1">
                <a:solidFill>
                  <a:srgbClr val="000000"/>
                </a:solidFill>
                <a:uFill>
                  <a:solidFill>
                    <a:srgbClr val="FFFFFF"/>
                  </a:solidFill>
                </a:uFill>
                <a:latin typeface="Arial"/>
                <a:ea typeface="Microsoft YaHei"/>
              </a:rPr>
              <a:t>cent</a:t>
            </a:r>
            <a:r>
              <a:rPr lang="ru-RU" sz="1400" b="1" strike="noStrike" spc="-1" dirty="0">
                <a:solidFill>
                  <a:srgbClr val="000000"/>
                </a:solidFill>
                <a:uFill>
                  <a:solidFill>
                    <a:srgbClr val="FFFFFF"/>
                  </a:solidFill>
                </a:uFill>
                <a:latin typeface="Arial"/>
                <a:ea typeface="Microsoft YaHei"/>
              </a:rPr>
              <a:t> </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Regularly</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Appeared</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Unpleasant</a:t>
            </a:r>
            <a:endParaRPr dirty="0"/>
          </a:p>
          <a:p>
            <a:pPr marL="343080" indent="-318600">
              <a:lnSpc>
                <a:spcPct val="100000"/>
              </a:lnSpc>
            </a:pPr>
            <a:r>
              <a:rPr lang="ru-RU" sz="1400" b="1" strike="noStrike" spc="-1" dirty="0">
                <a:solidFill>
                  <a:srgbClr val="000000"/>
                </a:solidFill>
                <a:uFill>
                  <a:solidFill>
                    <a:srgbClr val="FFFFFF"/>
                  </a:solidFill>
                </a:uFill>
                <a:latin typeface="Arial"/>
                <a:ea typeface="Microsoft YaHei"/>
              </a:rPr>
              <a:t>Europe</a:t>
            </a:r>
            <a:endParaRPr dirty="0"/>
          </a:p>
          <a:p>
            <a:pPr marL="343080" indent="-318600">
              <a:lnSpc>
                <a:spcPct val="100000"/>
              </a:lnSpc>
            </a:pPr>
            <a:r>
              <a:rPr lang="ru-RU" sz="1400" b="1" strike="noStrike" spc="-1" dirty="0">
                <a:solidFill>
                  <a:srgbClr val="000000"/>
                </a:solidFill>
                <a:uFill>
                  <a:solidFill>
                    <a:srgbClr val="FFFFFF"/>
                  </a:solidFill>
                </a:uFill>
                <a:latin typeface="Arial"/>
                <a:ea typeface="Microsoft YaHei"/>
              </a:rPr>
              <a:t>Asia</a:t>
            </a:r>
            <a:endParaRPr dirty="0"/>
          </a:p>
          <a:p>
            <a:pPr marL="343080" indent="-318600">
              <a:lnSpc>
                <a:spcPct val="100000"/>
              </a:lnSpc>
            </a:pPr>
            <a:r>
              <a:rPr lang="ru-RU" sz="1400" b="1" strike="noStrike" spc="-1" dirty="0">
                <a:solidFill>
                  <a:srgbClr val="000000"/>
                </a:solidFill>
                <a:uFill>
                  <a:solidFill>
                    <a:srgbClr val="FFFFFF"/>
                  </a:solidFill>
                </a:uFill>
                <a:latin typeface="Arial"/>
                <a:ea typeface="Microsoft YaHei"/>
              </a:rPr>
              <a:t>Austria</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Australia</a:t>
            </a:r>
            <a:endParaRPr dirty="0"/>
          </a:p>
          <a:p>
            <a:pPr marL="343080" indent="-318600">
              <a:lnSpc>
                <a:spcPct val="100000"/>
              </a:lnSpc>
            </a:pPr>
            <a:r>
              <a:rPr lang="ru-RU" sz="1400" b="1" strike="noStrike" spc="-1" dirty="0">
                <a:solidFill>
                  <a:srgbClr val="000000"/>
                </a:solidFill>
                <a:uFill>
                  <a:solidFill>
                    <a:srgbClr val="FFFFFF"/>
                  </a:solidFill>
                </a:uFill>
                <a:latin typeface="Arial"/>
                <a:ea typeface="Microsoft YaHei"/>
              </a:rPr>
              <a:t>The Arctic Ocean</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Antarctica</a:t>
            </a:r>
            <a:endParaRPr dirty="0"/>
          </a:p>
          <a:p>
            <a:pPr marL="343080" indent="-318600">
              <a:lnSpc>
                <a:spcPct val="100000"/>
              </a:lnSpc>
            </a:pPr>
            <a:r>
              <a:rPr lang="ru-RU" sz="1400" b="1" strike="noStrike" spc="-1" dirty="0">
                <a:solidFill>
                  <a:srgbClr val="000000"/>
                </a:solidFill>
                <a:uFill>
                  <a:solidFill>
                    <a:srgbClr val="FFFFFF"/>
                  </a:solidFill>
                </a:uFill>
                <a:latin typeface="Arial"/>
                <a:ea typeface="Microsoft YaHei"/>
              </a:rPr>
              <a:t>Surface</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Through</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Throughout</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Though</a:t>
            </a:r>
            <a:endParaRPr dirty="0"/>
          </a:p>
          <a:p>
            <a:pPr marL="343080" indent="-318600">
              <a:lnSpc>
                <a:spcPct val="100000"/>
              </a:lnSpc>
            </a:pPr>
            <a:r>
              <a:rPr lang="ru-RU" sz="1400" b="1" strike="noStrike" spc="-1" dirty="0" err="1">
                <a:solidFill>
                  <a:srgbClr val="000000"/>
                </a:solidFill>
                <a:uFill>
                  <a:solidFill>
                    <a:srgbClr val="FFFFFF"/>
                  </a:solidFill>
                </a:uFill>
                <a:latin typeface="Arial"/>
                <a:ea typeface="Microsoft YaHei"/>
              </a:rPr>
              <a:t>hours</a:t>
            </a:r>
            <a:endParaRPr dirty="0"/>
          </a:p>
        </p:txBody>
      </p:sp>
      <p:sp>
        <p:nvSpPr>
          <p:cNvPr id="103" name="CustomShape 3"/>
          <p:cNvSpPr/>
          <p:nvPr/>
        </p:nvSpPr>
        <p:spPr>
          <a:xfrm>
            <a:off x="4751280" y="863640"/>
            <a:ext cx="4043160" cy="5252760"/>
          </a:xfrm>
          <a:prstGeom prst="rect">
            <a:avLst/>
          </a:prstGeom>
          <a:noFill/>
          <a:ln w="9360">
            <a:noFill/>
          </a:ln>
        </p:spPr>
        <p:style>
          <a:lnRef idx="0">
            <a:scrgbClr r="0" g="0" b="0"/>
          </a:lnRef>
          <a:fillRef idx="0">
            <a:scrgbClr r="0" g="0" b="0"/>
          </a:fillRef>
          <a:effectRef idx="0">
            <a:scrgbClr r="0" g="0" b="0"/>
          </a:effectRef>
          <a:fontRef idx="minor"/>
        </p:style>
        <p:txBody>
          <a:bodyPr lIns="90000" tIns="46800" rIns="90000" bIns="46800"/>
          <a:lstStyle/>
          <a:p>
            <a:pPr marL="343080" indent="-318600">
              <a:lnSpc>
                <a:spcPct val="100000"/>
              </a:lnSpc>
            </a:pPr>
            <a:r>
              <a:rPr lang="ru-RU" sz="1600" b="1" strike="noStrike" spc="-1">
                <a:solidFill>
                  <a:srgbClr val="000000"/>
                </a:solidFill>
                <a:uFill>
                  <a:solidFill>
                    <a:srgbClr val="FFFFFF"/>
                  </a:solidFill>
                </a:uFill>
                <a:latin typeface="Arial"/>
                <a:ea typeface="Microsoft YaHei"/>
              </a:rPr>
              <a:t>Pressure</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Measure</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Process</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Pacific</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1085 metres</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Route</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Researchers</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Experimented</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Shows   snows</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World    work    word</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Walk</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Tunnel </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Unique</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Venus</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Pluto</a:t>
            </a:r>
            <a:endParaRPr/>
          </a:p>
          <a:p>
            <a:pPr marL="343080" indent="-318600">
              <a:lnSpc>
                <a:spcPct val="100000"/>
              </a:lnSpc>
            </a:pPr>
            <a:r>
              <a:rPr lang="ru-RU" sz="1600" b="1" strike="noStrike" spc="-1">
                <a:solidFill>
                  <a:srgbClr val="000000"/>
                </a:solidFill>
                <a:uFill>
                  <a:solidFill>
                    <a:srgbClr val="FFFFFF"/>
                  </a:solidFill>
                </a:uFill>
                <a:latin typeface="Arial"/>
                <a:ea typeface="Microsoft YaHei"/>
              </a:rPr>
              <a:t>Lives</a:t>
            </a:r>
            <a:endParaRPr/>
          </a:p>
          <a:p>
            <a:pPr marL="343080" indent="-318600">
              <a:lnSpc>
                <a:spcPct val="100000"/>
              </a:lnSpc>
            </a:pPr>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7CD9D37-0FF9-1831-4654-D46308A17521}"/>
              </a:ext>
            </a:extLst>
          </p:cNvPr>
          <p:cNvSpPr>
            <a:spLocks noGrp="1"/>
          </p:cNvSpPr>
          <p:nvPr>
            <p:ph type="title"/>
          </p:nvPr>
        </p:nvSpPr>
        <p:spPr>
          <a:xfrm>
            <a:off x="457200" y="228027"/>
            <a:ext cx="8229240" cy="1142640"/>
          </a:xfrm>
        </p:spPr>
        <p:txBody>
          <a:bodyPr/>
          <a:lstStyle/>
          <a:p>
            <a:r>
              <a:rPr lang="ru-RU" smtClean="0"/>
              <a:t>Задания </a:t>
            </a:r>
            <a:r>
              <a:rPr lang="ru-RU" dirty="0"/>
              <a:t>по говорению</a:t>
            </a:r>
          </a:p>
        </p:txBody>
      </p:sp>
      <p:sp>
        <p:nvSpPr>
          <p:cNvPr id="4" name="TextBox 3">
            <a:extLst>
              <a:ext uri="{FF2B5EF4-FFF2-40B4-BE49-F238E27FC236}">
                <a16:creationId xmlns="" xmlns:a16="http://schemas.microsoft.com/office/drawing/2014/main" id="{FEEE2065-3F11-4219-DDC9-467CF730F6E0}"/>
              </a:ext>
            </a:extLst>
          </p:cNvPr>
          <p:cNvSpPr txBox="1"/>
          <p:nvPr/>
        </p:nvSpPr>
        <p:spPr>
          <a:xfrm>
            <a:off x="662473" y="1810139"/>
            <a:ext cx="6662058" cy="1477328"/>
          </a:xfrm>
          <a:prstGeom prst="rect">
            <a:avLst/>
          </a:prstGeom>
          <a:noFill/>
        </p:spPr>
        <p:txBody>
          <a:bodyPr wrap="square" rtlCol="0">
            <a:spAutoFit/>
          </a:bodyPr>
          <a:lstStyle/>
          <a:p>
            <a:r>
              <a:rPr lang="ru-RU" dirty="0"/>
              <a:t>Задание 2. Условный диалог-расспрос</a:t>
            </a:r>
          </a:p>
          <a:p>
            <a:endParaRPr lang="ru-RU" dirty="0"/>
          </a:p>
          <a:p>
            <a:r>
              <a:rPr lang="ru-RU" dirty="0"/>
              <a:t>Задание повышенного уровня сложности</a:t>
            </a:r>
          </a:p>
          <a:p>
            <a:endParaRPr lang="ru-RU" dirty="0"/>
          </a:p>
          <a:p>
            <a:r>
              <a:rPr lang="ru-RU" dirty="0"/>
              <a:t>Процент выполнения – 83,28</a:t>
            </a:r>
          </a:p>
        </p:txBody>
      </p:sp>
    </p:spTree>
    <p:extLst>
      <p:ext uri="{BB962C8B-B14F-4D97-AF65-F5344CB8AC3E}">
        <p14:creationId xmlns="" xmlns:p14="http://schemas.microsoft.com/office/powerpoint/2010/main" val="2029554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43B10C-E254-B179-1EDA-2BF8D8816C19}"/>
              </a:ext>
            </a:extLst>
          </p:cNvPr>
          <p:cNvSpPr>
            <a:spLocks noGrp="1"/>
          </p:cNvSpPr>
          <p:nvPr>
            <p:ph type="title"/>
          </p:nvPr>
        </p:nvSpPr>
        <p:spPr/>
        <p:txBody>
          <a:bodyPr/>
          <a:lstStyle/>
          <a:p>
            <a:endParaRPr lang="ru-RU"/>
          </a:p>
        </p:txBody>
      </p:sp>
      <p:sp>
        <p:nvSpPr>
          <p:cNvPr id="6" name="TextBox 5">
            <a:extLst>
              <a:ext uri="{FF2B5EF4-FFF2-40B4-BE49-F238E27FC236}">
                <a16:creationId xmlns="" xmlns:a16="http://schemas.microsoft.com/office/drawing/2014/main" id="{51EA36BC-9F34-E334-84C8-CEC87178F7F8}"/>
              </a:ext>
            </a:extLst>
          </p:cNvPr>
          <p:cNvSpPr txBox="1"/>
          <p:nvPr/>
        </p:nvSpPr>
        <p:spPr>
          <a:xfrm>
            <a:off x="457200" y="1417320"/>
            <a:ext cx="7352522" cy="5416868"/>
          </a:xfrm>
          <a:prstGeom prst="rect">
            <a:avLst/>
          </a:prstGeom>
          <a:noFill/>
        </p:spPr>
        <p:txBody>
          <a:bodyPr wrap="square">
            <a:spAutoFit/>
          </a:bodyPr>
          <a:lstStyle/>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1. What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kind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of</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books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like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read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2.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How</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often</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borrow</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books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from</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the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library</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3. What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is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favourite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weekday</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4. What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sports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facilities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have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in</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school</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5. Do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think</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school</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uniform</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is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necessary</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or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not</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Why</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think</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so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6.How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much</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free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time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have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on</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weekdays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7.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How</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and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friends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usually</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spend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free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time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8. What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afterschool</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activities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take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part</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in</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9. What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hobby</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would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do</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if</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had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more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free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time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10. What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place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in</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country</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would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recommend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foreign</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tourist</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visit</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11. What TV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programmes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are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popular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in</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family</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eaLnBrk="1" latinLnBrk="1" hangingPunct="1">
              <a:spcBef>
                <a:spcPct val="30000"/>
              </a:spcBef>
              <a:buClrTx/>
              <a:buFontTx/>
              <a:buNone/>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12. What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is</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your</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best</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friend</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ru-RU" altLang="ru-RU"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like</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 xmlns:p14="http://schemas.microsoft.com/office/powerpoint/2010/main" val="592290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E600DD6-F592-C727-F20E-83A16278D323}"/>
              </a:ext>
            </a:extLst>
          </p:cNvPr>
          <p:cNvSpPr>
            <a:spLocks noGrp="1"/>
          </p:cNvSpPr>
          <p:nvPr>
            <p:ph type="title"/>
          </p:nvPr>
        </p:nvSpPr>
        <p:spPr/>
        <p:txBody>
          <a:bodyPr/>
          <a:lstStyle/>
          <a:p>
            <a:r>
              <a:rPr lang="ru-RU" dirty="0"/>
              <a:t>Задания по говорению</a:t>
            </a:r>
          </a:p>
        </p:txBody>
      </p:sp>
      <p:sp>
        <p:nvSpPr>
          <p:cNvPr id="3" name="TextBox 2">
            <a:extLst>
              <a:ext uri="{FF2B5EF4-FFF2-40B4-BE49-F238E27FC236}">
                <a16:creationId xmlns="" xmlns:a16="http://schemas.microsoft.com/office/drawing/2014/main" id="{F8141F55-1D73-CBE9-8CFA-6B80AB95DAA4}"/>
              </a:ext>
            </a:extLst>
          </p:cNvPr>
          <p:cNvSpPr txBox="1"/>
          <p:nvPr/>
        </p:nvSpPr>
        <p:spPr>
          <a:xfrm>
            <a:off x="531844" y="1651518"/>
            <a:ext cx="8612155" cy="1754326"/>
          </a:xfrm>
          <a:prstGeom prst="rect">
            <a:avLst/>
          </a:prstGeom>
          <a:noFill/>
        </p:spPr>
        <p:txBody>
          <a:bodyPr wrap="square" rtlCol="0">
            <a:spAutoFit/>
          </a:bodyPr>
          <a:lstStyle/>
          <a:p>
            <a:pPr algn="l"/>
            <a:r>
              <a:rPr lang="ru-RU" sz="1800" b="1" i="0" u="none" strike="noStrike" baseline="0" dirty="0">
                <a:latin typeface="Calibri" panose="020F0502020204030204" pitchFamily="34" charset="0"/>
                <a:ea typeface="Calibri" panose="020F0502020204030204" pitchFamily="34" charset="0"/>
                <a:cs typeface="Calibri" panose="020F0502020204030204" pitchFamily="34" charset="0"/>
              </a:rPr>
              <a:t>Задание 3 </a:t>
            </a:r>
            <a:r>
              <a:rPr lang="ru-RU" sz="1800" b="0" i="0" u="none" strike="noStrike" baseline="0" dirty="0">
                <a:latin typeface="Calibri" panose="020F0502020204030204" pitchFamily="34" charset="0"/>
                <a:ea typeface="Calibri" panose="020F0502020204030204" pitchFamily="34" charset="0"/>
                <a:cs typeface="Calibri" panose="020F0502020204030204" pitchFamily="34" charset="0"/>
              </a:rPr>
              <a:t>Тематическое  монологическое высказывание с вербальной опорой</a:t>
            </a:r>
          </a:p>
          <a:p>
            <a:pPr algn="l"/>
            <a:r>
              <a:rPr lang="ru-RU" sz="1800" b="0" i="0" u="none" strike="noStrike" baseline="0" dirty="0">
                <a:latin typeface="Calibri" panose="020F0502020204030204" pitchFamily="34" charset="0"/>
                <a:ea typeface="Calibri" panose="020F0502020204030204" pitchFamily="34" charset="0"/>
                <a:cs typeface="Calibri" panose="020F0502020204030204" pitchFamily="34" charset="0"/>
              </a:rPr>
              <a:t>в тексте задания</a:t>
            </a:r>
          </a:p>
          <a:p>
            <a:pPr algn="l"/>
            <a:endParaRPr lang="ru-RU" dirty="0">
              <a:latin typeface="Calibri" panose="020F0502020204030204" pitchFamily="34" charset="0"/>
              <a:ea typeface="Calibri" panose="020F0502020204030204" pitchFamily="34" charset="0"/>
              <a:cs typeface="Calibri" panose="020F0502020204030204" pitchFamily="34" charset="0"/>
            </a:endParaRPr>
          </a:p>
          <a:p>
            <a:pPr algn="l"/>
            <a:r>
              <a:rPr lang="ru-RU" dirty="0">
                <a:latin typeface="Calibri" panose="020F0502020204030204" pitchFamily="34" charset="0"/>
                <a:ea typeface="Calibri" panose="020F0502020204030204" pitchFamily="34" charset="0"/>
                <a:cs typeface="Calibri" panose="020F0502020204030204" pitchFamily="34" charset="0"/>
              </a:rPr>
              <a:t>Задание базового уровня сложности</a:t>
            </a:r>
          </a:p>
          <a:p>
            <a:pPr algn="l"/>
            <a:endParaRPr lang="ru-RU" dirty="0">
              <a:latin typeface="Calibri" panose="020F0502020204030204" pitchFamily="34" charset="0"/>
              <a:ea typeface="Calibri" panose="020F0502020204030204" pitchFamily="34" charset="0"/>
              <a:cs typeface="Calibri" panose="020F0502020204030204" pitchFamily="34" charset="0"/>
            </a:endParaRPr>
          </a:p>
          <a:p>
            <a:pPr algn="l"/>
            <a:r>
              <a:rPr lang="ru-RU" dirty="0">
                <a:latin typeface="Calibri" panose="020F0502020204030204" pitchFamily="34" charset="0"/>
                <a:ea typeface="Calibri" panose="020F0502020204030204" pitchFamily="34" charset="0"/>
                <a:cs typeface="Calibri" panose="020F0502020204030204" pitchFamily="34" charset="0"/>
              </a:rPr>
              <a:t>Процент выполнения – 68,63</a:t>
            </a:r>
          </a:p>
        </p:txBody>
      </p:sp>
    </p:spTree>
    <p:extLst>
      <p:ext uri="{BB962C8B-B14F-4D97-AF65-F5344CB8AC3E}">
        <p14:creationId xmlns="" xmlns:p14="http://schemas.microsoft.com/office/powerpoint/2010/main" val="1123848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B05BE55-8AE0-DDFC-75DE-1DA1F42D02F6}"/>
              </a:ext>
            </a:extLst>
          </p:cNvPr>
          <p:cNvSpPr>
            <a:spLocks noGrp="1"/>
          </p:cNvSpPr>
          <p:nvPr>
            <p:ph type="title"/>
          </p:nvPr>
        </p:nvSpPr>
        <p:spPr/>
        <p:txBody>
          <a:bodyPr/>
          <a:lstStyle/>
          <a:p>
            <a:r>
              <a:rPr lang="ru-RU" dirty="0"/>
              <a:t>Типичные ошибки</a:t>
            </a:r>
          </a:p>
        </p:txBody>
      </p:sp>
      <p:sp>
        <p:nvSpPr>
          <p:cNvPr id="4" name="TextBox 3">
            <a:extLst>
              <a:ext uri="{FF2B5EF4-FFF2-40B4-BE49-F238E27FC236}">
                <a16:creationId xmlns="" xmlns:a16="http://schemas.microsoft.com/office/drawing/2014/main" id="{E5D12E8D-385C-5CDF-4296-AB8A4A6BCF99}"/>
              </a:ext>
            </a:extLst>
          </p:cNvPr>
          <p:cNvSpPr txBox="1"/>
          <p:nvPr/>
        </p:nvSpPr>
        <p:spPr>
          <a:xfrm>
            <a:off x="681135" y="2206101"/>
            <a:ext cx="7931020" cy="2113399"/>
          </a:xfrm>
          <a:prstGeom prst="rect">
            <a:avLst/>
          </a:prstGeom>
          <a:noFill/>
        </p:spPr>
        <p:txBody>
          <a:bodyPr wrap="square">
            <a:spAutoFit/>
          </a:bodyPr>
          <a:lstStyle/>
          <a:p>
            <a:pPr eaLnBrk="1" latinLnBrk="1" hangingPunct="1">
              <a:lnSpc>
                <a:spcPct val="90000"/>
              </a:lnSpc>
              <a:spcBef>
                <a:spcPts val="700"/>
              </a:spcBef>
              <a:buClr>
                <a:srgbClr val="000000"/>
              </a:buClr>
              <a:buSzPct val="100000"/>
              <a:buFont typeface="Arial" panose="020B0604020202020204" pitchFamily="34" charset="0"/>
              <a:buChar char="•"/>
              <a:defRPr/>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Отсутствие вступления и/или заключения</a:t>
            </a:r>
          </a:p>
          <a:p>
            <a:pPr eaLnBrk="1" latinLnBrk="1" hangingPunct="1">
              <a:lnSpc>
                <a:spcPct val="90000"/>
              </a:lnSpc>
              <a:spcBef>
                <a:spcPts val="700"/>
              </a:spcBef>
              <a:buClr>
                <a:srgbClr val="000000"/>
              </a:buClr>
              <a:buSzPct val="100000"/>
              <a:buFont typeface="Arial" panose="020B0604020202020204" pitchFamily="34" charset="0"/>
              <a:buChar char="•"/>
              <a:defRPr/>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Неполные ответы на вопросы</a:t>
            </a:r>
          </a:p>
          <a:p>
            <a:pPr eaLnBrk="1" latinLnBrk="1" hangingPunct="1">
              <a:lnSpc>
                <a:spcPct val="90000"/>
              </a:lnSpc>
              <a:spcBef>
                <a:spcPts val="700"/>
              </a:spcBef>
              <a:buClr>
                <a:srgbClr val="000000"/>
              </a:buClr>
              <a:buSzPct val="100000"/>
              <a:buFont typeface="Arial" panose="020B0604020202020204" pitchFamily="34" charset="0"/>
              <a:buChar char="•"/>
              <a:defRPr/>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Недостаточное использование средств логической связи</a:t>
            </a:r>
          </a:p>
          <a:p>
            <a:pPr eaLnBrk="1" latinLnBrk="1" hangingPunct="1">
              <a:lnSpc>
                <a:spcPct val="90000"/>
              </a:lnSpc>
              <a:spcBef>
                <a:spcPts val="700"/>
              </a:spcBef>
              <a:buClr>
                <a:srgbClr val="000000"/>
              </a:buClr>
              <a:buSzPct val="100000"/>
              <a:buFont typeface="Arial" panose="020B0604020202020204" pitchFamily="34" charset="0"/>
              <a:buChar char="•"/>
              <a:defRPr/>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Невнимательное прочтение карточки с заданием, что провоцирует </a:t>
            </a:r>
            <a:r>
              <a:rPr lang="ru-RU" altLang="ru-RU"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ошибки </a:t>
            </a: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при решении КЗ</a:t>
            </a:r>
          </a:p>
          <a:p>
            <a:pPr eaLnBrk="1" latinLnBrk="1" hangingPunct="1">
              <a:lnSpc>
                <a:spcPct val="90000"/>
              </a:lnSpc>
              <a:spcBef>
                <a:spcPts val="700"/>
              </a:spcBef>
              <a:buClr>
                <a:srgbClr val="000000"/>
              </a:buClr>
              <a:buSzPct val="100000"/>
              <a:buFont typeface="Arial" panose="020B0604020202020204" pitchFamily="34" charset="0"/>
              <a:buChar char="•"/>
              <a:defRPr/>
            </a:pPr>
            <a:r>
              <a:rPr lang="ru-RU" altLang="ru-RU" sz="2000" dirty="0">
                <a:solidFill>
                  <a:srgbClr val="000000"/>
                </a:solidFill>
                <a:latin typeface="Calibri" panose="020F0502020204030204" pitchFamily="34" charset="0"/>
                <a:ea typeface="Calibri" panose="020F0502020204030204" pitchFamily="34" charset="0"/>
                <a:cs typeface="Calibri" panose="020F0502020204030204" pitchFamily="34" charset="0"/>
              </a:rPr>
              <a:t>Языковые ошибки</a:t>
            </a:r>
          </a:p>
        </p:txBody>
      </p:sp>
    </p:spTree>
    <p:extLst>
      <p:ext uri="{BB962C8B-B14F-4D97-AF65-F5344CB8AC3E}">
        <p14:creationId xmlns="" xmlns:p14="http://schemas.microsoft.com/office/powerpoint/2010/main" val="1267541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Shape 1"/>
          <p:cNvSpPr txBox="1"/>
          <p:nvPr/>
        </p:nvSpPr>
        <p:spPr>
          <a:xfrm>
            <a:off x="457200" y="274680"/>
            <a:ext cx="8229240" cy="1142640"/>
          </a:xfrm>
          <a:prstGeom prst="rect">
            <a:avLst/>
          </a:prstGeom>
          <a:noFill/>
          <a:ln>
            <a:noFill/>
          </a:ln>
        </p:spPr>
        <p:txBody>
          <a:bodyPr anchor="ctr"/>
          <a:lstStyle/>
          <a:p>
            <a:pPr algn="ctr">
              <a:lnSpc>
                <a:spcPct val="100000"/>
              </a:lnSpc>
            </a:pPr>
            <a:r>
              <a:rPr lang="ru-RU" sz="4400" strike="noStrike" spc="-1">
                <a:solidFill>
                  <a:srgbClr val="000000"/>
                </a:solidFill>
                <a:uFill>
                  <a:solidFill>
                    <a:srgbClr val="FFFFFF"/>
                  </a:solidFill>
                </a:uFill>
                <a:latin typeface="Calibri"/>
              </a:rPr>
              <a:t>
Спасибо за внимание!</a:t>
            </a:r>
            <a:endParaRPr/>
          </a:p>
        </p:txBody>
      </p:sp>
      <p:sp>
        <p:nvSpPr>
          <p:cNvPr id="102" name="TextShape 2"/>
          <p:cNvSpPr txBox="1"/>
          <p:nvPr/>
        </p:nvSpPr>
        <p:spPr>
          <a:xfrm>
            <a:off x="457200" y="1600200"/>
            <a:ext cx="8229240" cy="4525560"/>
          </a:xfrm>
          <a:prstGeom prst="rect">
            <a:avLst/>
          </a:prstGeom>
          <a:noFill/>
          <a:ln>
            <a:noFill/>
          </a:ln>
        </p:spPr>
        <p:txBody>
          <a:bodyPr/>
          <a:lstStyle/>
          <a:p>
            <a:pPr>
              <a:lnSpc>
                <a:spcPct val="100000"/>
              </a:lnSpc>
            </a:pPr>
            <a:endParaRPr/>
          </a:p>
          <a:p>
            <a:pPr>
              <a:lnSpc>
                <a:spcPct val="100000"/>
              </a:lnSpc>
            </a:pPr>
            <a:endParaRPr/>
          </a:p>
          <a:p>
            <a:pPr>
              <a:lnSpc>
                <a:spcPct val="100000"/>
              </a:lnSpc>
            </a:pPr>
            <a:endParaRPr/>
          </a:p>
          <a:p>
            <a:pPr algn="ctr">
              <a:lnSpc>
                <a:spcPct val="100000"/>
              </a:lnSpc>
            </a:pPr>
            <a:r>
              <a:rPr lang="ru-RU" sz="3200" strike="noStrike" spc="-1">
                <a:solidFill>
                  <a:srgbClr val="000000"/>
                </a:solidFill>
                <a:uFill>
                  <a:solidFill>
                    <a:srgbClr val="FFFFFF"/>
                  </a:solidFill>
                </a:uFill>
                <a:latin typeface="Calibri"/>
              </a:rPr>
              <a:t>Казакова Наталья Евгеньевна, </a:t>
            </a:r>
            <a:endParaRPr/>
          </a:p>
          <a:p>
            <a:pPr algn="ctr">
              <a:lnSpc>
                <a:spcPct val="100000"/>
              </a:lnSpc>
            </a:pPr>
            <a:r>
              <a:rPr lang="ru-RU" sz="3200" u="sng" strike="noStrike" spc="-1">
                <a:solidFill>
                  <a:srgbClr val="0000FF"/>
                </a:solidFill>
                <a:uFill>
                  <a:solidFill>
                    <a:srgbClr val="FFFFFF"/>
                  </a:solidFill>
                </a:uFill>
                <a:latin typeface="Calibri"/>
                <a:hlinkClick r:id="rId2"/>
              </a:rPr>
              <a:t>natk14071@rambler.ru</a:t>
            </a:r>
            <a:endParaRPr/>
          </a:p>
          <a:p>
            <a:pPr algn="ctr">
              <a:lnSpc>
                <a:spcPct val="100000"/>
              </a:lnSpc>
            </a:pPr>
            <a:r>
              <a:rPr lang="ru-RU" sz="3200" strike="noStrike" spc="-1">
                <a:solidFill>
                  <a:srgbClr val="000000"/>
                </a:solidFill>
                <a:uFill>
                  <a:solidFill>
                    <a:srgbClr val="FFFFFF"/>
                  </a:solidFill>
                </a:uFill>
                <a:latin typeface="Calibri"/>
              </a:rPr>
              <a:t>89039921387</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p:cNvSpPr>
            <a:spLocks noGrp="1"/>
          </p:cNvSpPr>
          <p:nvPr>
            <p:ph type="title"/>
          </p:nvPr>
        </p:nvSpPr>
        <p:spPr/>
        <p:txBody>
          <a:bodyPr/>
          <a:lstStyle/>
          <a:p>
            <a:pPr lvl="0" algn="ctr">
              <a:defRPr/>
            </a:pPr>
            <a:r>
              <a:rPr lang="ru-RU" altLang="en-US" sz="3600" dirty="0">
                <a:latin typeface="Tahoma"/>
                <a:cs typeface="Tahoma"/>
              </a:rPr>
              <a:t>Результаты ОГЭ</a:t>
            </a:r>
          </a:p>
        </p:txBody>
      </p:sp>
      <p:sp>
        <p:nvSpPr>
          <p:cNvPr id="3" name="PlaceHolder 2"/>
          <p:cNvSpPr>
            <a:spLocks noGrp="1"/>
          </p:cNvSpPr>
          <p:nvPr>
            <p:ph type="subTitle"/>
          </p:nvPr>
        </p:nvSpPr>
        <p:spPr/>
        <p:txBody>
          <a:bodyPr/>
          <a:lstStyle/>
          <a:p>
            <a:pPr lvl="0">
              <a:defRPr/>
            </a:pPr>
            <a:endParaRPr lang="ru-RU" altLang="en-US" dirty="0"/>
          </a:p>
        </p:txBody>
      </p:sp>
      <p:graphicFrame>
        <p:nvGraphicFramePr>
          <p:cNvPr id="4" name="Таблица 5"/>
          <p:cNvGraphicFramePr>
            <a:graphicFrameLocks noGrp="1"/>
          </p:cNvGraphicFramePr>
          <p:nvPr>
            <p:extLst>
              <p:ext uri="{D42A27DB-BD31-4B8C-83A1-F6EECF244321}">
                <p14:modId xmlns="" xmlns:p14="http://schemas.microsoft.com/office/powerpoint/2010/main" val="2168730561"/>
              </p:ext>
            </p:extLst>
          </p:nvPr>
        </p:nvGraphicFramePr>
        <p:xfrm>
          <a:off x="457200" y="1894114"/>
          <a:ext cx="8406882" cy="3381296"/>
        </p:xfrm>
        <a:graphic>
          <a:graphicData uri="http://schemas.openxmlformats.org/drawingml/2006/table">
            <a:tbl>
              <a:tblPr firstRow="1" bandRow="1">
                <a:tableStyleId>{5C22544A-7EE6-4342-B048-85BDC9FD1C3A}</a:tableStyleId>
              </a:tblPr>
              <a:tblGrid>
                <a:gridCol w="1426794">
                  <a:extLst>
                    <a:ext uri="{9D8B030D-6E8A-4147-A177-3AD203B41FA5}">
                      <a16:colId xmlns="" xmlns:a16="http://schemas.microsoft.com/office/drawing/2014/main" val="20000"/>
                    </a:ext>
                  </a:extLst>
                </a:gridCol>
                <a:gridCol w="1708292">
                  <a:extLst>
                    <a:ext uri="{9D8B030D-6E8A-4147-A177-3AD203B41FA5}">
                      <a16:colId xmlns="" xmlns:a16="http://schemas.microsoft.com/office/drawing/2014/main" val="20001"/>
                    </a:ext>
                  </a:extLst>
                </a:gridCol>
                <a:gridCol w="1539551">
                  <a:extLst>
                    <a:ext uri="{9D8B030D-6E8A-4147-A177-3AD203B41FA5}">
                      <a16:colId xmlns="" xmlns:a16="http://schemas.microsoft.com/office/drawing/2014/main" val="20002"/>
                    </a:ext>
                  </a:extLst>
                </a:gridCol>
                <a:gridCol w="1828800">
                  <a:extLst>
                    <a:ext uri="{9D8B030D-6E8A-4147-A177-3AD203B41FA5}">
                      <a16:colId xmlns="" xmlns:a16="http://schemas.microsoft.com/office/drawing/2014/main" val="1361227154"/>
                    </a:ext>
                  </a:extLst>
                </a:gridCol>
                <a:gridCol w="1903445">
                  <a:extLst>
                    <a:ext uri="{9D8B030D-6E8A-4147-A177-3AD203B41FA5}">
                      <a16:colId xmlns="" xmlns:a16="http://schemas.microsoft.com/office/drawing/2014/main" val="3572739266"/>
                    </a:ext>
                  </a:extLst>
                </a:gridCol>
              </a:tblGrid>
              <a:tr h="564031">
                <a:tc>
                  <a:txBody>
                    <a:bodyPr/>
                    <a:lstStyle/>
                    <a:p>
                      <a:pPr lvl="0" algn="ctr">
                        <a:defRPr/>
                      </a:pPr>
                      <a:r>
                        <a:rPr lang="ru-RU" dirty="0"/>
                        <a:t>Отметка</a:t>
                      </a:r>
                    </a:p>
                  </a:txBody>
                  <a:tcPr/>
                </a:tc>
                <a:tc gridSpan="2">
                  <a:txBody>
                    <a:bodyPr/>
                    <a:lstStyle/>
                    <a:p>
                      <a:pPr lvl="0" algn="ctr">
                        <a:defRPr/>
                      </a:pPr>
                      <a:r>
                        <a:rPr lang="ru-RU" dirty="0"/>
                        <a:t>2022</a:t>
                      </a:r>
                    </a:p>
                  </a:txBody>
                  <a:tcPr/>
                </a:tc>
                <a:tc hMerge="1">
                  <a:txBody>
                    <a:bodyPr/>
                    <a:lstStyle/>
                    <a:p>
                      <a:pPr lvl="0" algn="ctr">
                        <a:defRPr/>
                      </a:pPr>
                      <a:endParaRPr lang="ru-RU" dirty="0"/>
                    </a:p>
                  </a:txBody>
                  <a:tcPr/>
                </a:tc>
                <a:tc gridSpan="2">
                  <a:txBody>
                    <a:bodyPr/>
                    <a:lstStyle/>
                    <a:p>
                      <a:pPr lvl="0" algn="ctr">
                        <a:defRPr/>
                      </a:pPr>
                      <a:r>
                        <a:rPr lang="ru-RU" dirty="0"/>
                        <a:t>2023</a:t>
                      </a:r>
                    </a:p>
                  </a:txBody>
                  <a:tcPr/>
                </a:tc>
                <a:tc hMerge="1">
                  <a:txBody>
                    <a:bodyPr/>
                    <a:lstStyle/>
                    <a:p>
                      <a:pPr lvl="0" algn="ctr">
                        <a:defRPr/>
                      </a:pPr>
                      <a:endParaRPr lang="ru-RU" dirty="0"/>
                    </a:p>
                  </a:txBody>
                  <a:tcPr/>
                </a:tc>
                <a:extLst>
                  <a:ext uri="{0D108BD9-81ED-4DB2-BD59-A6C34878D82A}">
                    <a16:rowId xmlns="" xmlns:a16="http://schemas.microsoft.com/office/drawing/2014/main" val="3238852041"/>
                  </a:ext>
                </a:extLst>
              </a:tr>
              <a:tr h="563453">
                <a:tc>
                  <a:txBody>
                    <a:bodyPr/>
                    <a:lstStyle/>
                    <a:p>
                      <a:pPr lvl="0" algn="ctr">
                        <a:defRPr/>
                      </a:pPr>
                      <a:endParaRPr lang="ru-RU" dirty="0"/>
                    </a:p>
                  </a:txBody>
                  <a:tcPr/>
                </a:tc>
                <a:tc>
                  <a:txBody>
                    <a:bodyPr/>
                    <a:lstStyle/>
                    <a:p>
                      <a:pPr lvl="0" algn="ctr">
                        <a:defRPr/>
                      </a:pPr>
                      <a:r>
                        <a:rPr lang="ru-RU" dirty="0"/>
                        <a:t>Чел.</a:t>
                      </a:r>
                    </a:p>
                  </a:txBody>
                  <a:tcPr/>
                </a:tc>
                <a:tc>
                  <a:txBody>
                    <a:bodyPr/>
                    <a:lstStyle/>
                    <a:p>
                      <a:pPr lvl="0" algn="ctr">
                        <a:defRPr/>
                      </a:pPr>
                      <a:r>
                        <a:rPr lang="ru-RU" dirty="0"/>
                        <a:t>%</a:t>
                      </a:r>
                    </a:p>
                  </a:txBody>
                  <a:tcPr/>
                </a:tc>
                <a:tc>
                  <a:txBody>
                    <a:bodyPr/>
                    <a:lstStyle/>
                    <a:p>
                      <a:pPr lvl="0" algn="ctr">
                        <a:defRPr/>
                      </a:pPr>
                      <a:r>
                        <a:rPr lang="ru-RU" dirty="0"/>
                        <a:t>Чел.</a:t>
                      </a:r>
                    </a:p>
                  </a:txBody>
                  <a:tcPr/>
                </a:tc>
                <a:tc>
                  <a:txBody>
                    <a:bodyPr/>
                    <a:lstStyle/>
                    <a:p>
                      <a:pPr lvl="0" algn="ctr">
                        <a:defRPr/>
                      </a:pPr>
                      <a:r>
                        <a:rPr lang="ru-RU" dirty="0"/>
                        <a:t>%</a:t>
                      </a:r>
                    </a:p>
                  </a:txBody>
                  <a:tcPr/>
                </a:tc>
                <a:extLst>
                  <a:ext uri="{0D108BD9-81ED-4DB2-BD59-A6C34878D82A}">
                    <a16:rowId xmlns="" xmlns:a16="http://schemas.microsoft.com/office/drawing/2014/main" val="10000"/>
                  </a:ext>
                </a:extLst>
              </a:tr>
              <a:tr h="563453">
                <a:tc>
                  <a:txBody>
                    <a:bodyPr/>
                    <a:lstStyle/>
                    <a:p>
                      <a:pPr lvl="0" algn="ctr">
                        <a:defRPr/>
                      </a:pPr>
                      <a:r>
                        <a:rPr lang="ru-RU" dirty="0"/>
                        <a:t>«2»</a:t>
                      </a:r>
                    </a:p>
                  </a:txBody>
                  <a:tcPr/>
                </a:tc>
                <a:tc>
                  <a:txBody>
                    <a:bodyPr/>
                    <a:lstStyle/>
                    <a:p>
                      <a:pPr lvl="0" algn="ctr">
                        <a:defRPr/>
                      </a:pPr>
                      <a:r>
                        <a:rPr lang="ru-RU" altLang="ru-RU" dirty="0"/>
                        <a:t>27</a:t>
                      </a:r>
                      <a:r>
                        <a:rPr lang="ru-RU" altLang="en-US" dirty="0"/>
                        <a:t> </a:t>
                      </a:r>
                      <a:endParaRPr lang="en-US" altLang="ru-RU" dirty="0"/>
                    </a:p>
                  </a:txBody>
                  <a:tcPr/>
                </a:tc>
                <a:tc>
                  <a:txBody>
                    <a:bodyPr/>
                    <a:lstStyle/>
                    <a:p>
                      <a:pPr lvl="0" algn="ctr">
                        <a:defRPr/>
                      </a:pPr>
                      <a:r>
                        <a:rPr lang="ru-RU" altLang="ru-RU" dirty="0"/>
                        <a:t>2,43</a:t>
                      </a:r>
                      <a:endParaRPr lang="en-US" altLang="ru-RU" dirty="0"/>
                    </a:p>
                  </a:txBody>
                  <a:tcPr/>
                </a:tc>
                <a:tc>
                  <a:txBody>
                    <a:bodyPr/>
                    <a:lstStyle/>
                    <a:p>
                      <a:pPr lvl="0" algn="ctr">
                        <a:defRPr/>
                      </a:pPr>
                      <a:r>
                        <a:rPr lang="ru-RU" altLang="ru-RU" dirty="0"/>
                        <a:t>15</a:t>
                      </a:r>
                      <a:endParaRPr lang="en-US" altLang="ru-RU" dirty="0"/>
                    </a:p>
                  </a:txBody>
                  <a:tcPr/>
                </a:tc>
                <a:tc>
                  <a:txBody>
                    <a:bodyPr/>
                    <a:lstStyle/>
                    <a:p>
                      <a:pPr lvl="0" algn="ctr">
                        <a:defRPr/>
                      </a:pPr>
                      <a:r>
                        <a:rPr lang="ru-RU" altLang="ru-RU" dirty="0"/>
                        <a:t>1,35</a:t>
                      </a:r>
                      <a:endParaRPr lang="en-US" altLang="ru-RU" dirty="0"/>
                    </a:p>
                  </a:txBody>
                  <a:tcPr/>
                </a:tc>
                <a:extLst>
                  <a:ext uri="{0D108BD9-81ED-4DB2-BD59-A6C34878D82A}">
                    <a16:rowId xmlns="" xmlns:a16="http://schemas.microsoft.com/office/drawing/2014/main" val="10001"/>
                  </a:ext>
                </a:extLst>
              </a:tr>
              <a:tr h="563453">
                <a:tc>
                  <a:txBody>
                    <a:bodyPr/>
                    <a:lstStyle/>
                    <a:p>
                      <a:pPr lvl="0" algn="ctr">
                        <a:defRPr/>
                      </a:pPr>
                      <a:r>
                        <a:rPr lang="ru-RU" dirty="0"/>
                        <a:t>«3»</a:t>
                      </a:r>
                    </a:p>
                  </a:txBody>
                  <a:tcPr/>
                </a:tc>
                <a:tc>
                  <a:txBody>
                    <a:bodyPr/>
                    <a:lstStyle/>
                    <a:p>
                      <a:pPr lvl="0" algn="ctr">
                        <a:defRPr/>
                      </a:pPr>
                      <a:r>
                        <a:rPr lang="ru-RU" altLang="ru-RU" dirty="0"/>
                        <a:t>249</a:t>
                      </a:r>
                      <a:endParaRPr lang="en-US" altLang="ru-RU" dirty="0"/>
                    </a:p>
                  </a:txBody>
                  <a:tcPr/>
                </a:tc>
                <a:tc>
                  <a:txBody>
                    <a:bodyPr/>
                    <a:lstStyle/>
                    <a:p>
                      <a:pPr lvl="0" algn="ctr">
                        <a:defRPr/>
                      </a:pPr>
                      <a:r>
                        <a:rPr lang="ru-RU" altLang="ru-RU" dirty="0"/>
                        <a:t>22,37</a:t>
                      </a:r>
                      <a:endParaRPr lang="en-US" altLang="ru-RU" dirty="0"/>
                    </a:p>
                  </a:txBody>
                  <a:tcPr/>
                </a:tc>
                <a:tc>
                  <a:txBody>
                    <a:bodyPr/>
                    <a:lstStyle/>
                    <a:p>
                      <a:pPr lvl="0" algn="ctr">
                        <a:defRPr/>
                      </a:pPr>
                      <a:r>
                        <a:rPr lang="ru-RU" altLang="ru-RU" dirty="0"/>
                        <a:t>238</a:t>
                      </a:r>
                      <a:endParaRPr lang="en-US" altLang="ru-RU" dirty="0"/>
                    </a:p>
                  </a:txBody>
                  <a:tcPr/>
                </a:tc>
                <a:tc>
                  <a:txBody>
                    <a:bodyPr/>
                    <a:lstStyle/>
                    <a:p>
                      <a:pPr lvl="0" algn="ctr">
                        <a:defRPr/>
                      </a:pPr>
                      <a:r>
                        <a:rPr lang="ru-RU" altLang="ru-RU" dirty="0"/>
                        <a:t>21,44</a:t>
                      </a:r>
                      <a:endParaRPr lang="en-US" altLang="ru-RU" dirty="0"/>
                    </a:p>
                  </a:txBody>
                  <a:tcPr/>
                </a:tc>
                <a:extLst>
                  <a:ext uri="{0D108BD9-81ED-4DB2-BD59-A6C34878D82A}">
                    <a16:rowId xmlns="" xmlns:a16="http://schemas.microsoft.com/office/drawing/2014/main" val="10002"/>
                  </a:ext>
                </a:extLst>
              </a:tr>
              <a:tr h="563453">
                <a:tc>
                  <a:txBody>
                    <a:bodyPr/>
                    <a:lstStyle/>
                    <a:p>
                      <a:pPr lvl="0" algn="ctr">
                        <a:defRPr/>
                      </a:pPr>
                      <a:r>
                        <a:rPr lang="ru-RU" dirty="0"/>
                        <a:t>«4»</a:t>
                      </a:r>
                    </a:p>
                  </a:txBody>
                  <a:tcPr/>
                </a:tc>
                <a:tc>
                  <a:txBody>
                    <a:bodyPr/>
                    <a:lstStyle/>
                    <a:p>
                      <a:pPr lvl="0" algn="ctr">
                        <a:defRPr/>
                      </a:pPr>
                      <a:r>
                        <a:rPr lang="ru-RU" altLang="ru-RU" dirty="0"/>
                        <a:t>420</a:t>
                      </a:r>
                      <a:endParaRPr lang="en-US" altLang="ru-RU" dirty="0"/>
                    </a:p>
                  </a:txBody>
                  <a:tcPr/>
                </a:tc>
                <a:tc>
                  <a:txBody>
                    <a:bodyPr/>
                    <a:lstStyle/>
                    <a:p>
                      <a:pPr lvl="0" algn="ctr">
                        <a:defRPr/>
                      </a:pPr>
                      <a:r>
                        <a:rPr lang="ru-RU" altLang="ru-RU" dirty="0"/>
                        <a:t>37,74</a:t>
                      </a:r>
                      <a:endParaRPr lang="en-US" altLang="ru-RU" dirty="0"/>
                    </a:p>
                  </a:txBody>
                  <a:tcPr/>
                </a:tc>
                <a:tc>
                  <a:txBody>
                    <a:bodyPr/>
                    <a:lstStyle/>
                    <a:p>
                      <a:pPr lvl="0" algn="ctr">
                        <a:defRPr/>
                      </a:pPr>
                      <a:r>
                        <a:rPr lang="ru-RU" altLang="ru-RU" dirty="0"/>
                        <a:t>482</a:t>
                      </a:r>
                      <a:endParaRPr lang="en-US" altLang="ru-RU" dirty="0"/>
                    </a:p>
                  </a:txBody>
                  <a:tcPr/>
                </a:tc>
                <a:tc>
                  <a:txBody>
                    <a:bodyPr/>
                    <a:lstStyle/>
                    <a:p>
                      <a:pPr lvl="0" algn="ctr">
                        <a:defRPr/>
                      </a:pPr>
                      <a:r>
                        <a:rPr lang="ru-RU" altLang="ru-RU" dirty="0"/>
                        <a:t>43,42</a:t>
                      </a:r>
                      <a:endParaRPr lang="en-US" altLang="ru-RU" dirty="0"/>
                    </a:p>
                  </a:txBody>
                  <a:tcPr/>
                </a:tc>
                <a:extLst>
                  <a:ext uri="{0D108BD9-81ED-4DB2-BD59-A6C34878D82A}">
                    <a16:rowId xmlns="" xmlns:a16="http://schemas.microsoft.com/office/drawing/2014/main" val="10003"/>
                  </a:ext>
                </a:extLst>
              </a:tr>
              <a:tr h="563453">
                <a:tc>
                  <a:txBody>
                    <a:bodyPr/>
                    <a:lstStyle/>
                    <a:p>
                      <a:pPr lvl="0" algn="ctr">
                        <a:defRPr/>
                      </a:pPr>
                      <a:r>
                        <a:rPr lang="ru-RU" dirty="0"/>
                        <a:t>«5»</a:t>
                      </a:r>
                    </a:p>
                  </a:txBody>
                  <a:tcPr/>
                </a:tc>
                <a:tc>
                  <a:txBody>
                    <a:bodyPr/>
                    <a:lstStyle/>
                    <a:p>
                      <a:pPr lvl="0" algn="ctr">
                        <a:defRPr/>
                      </a:pPr>
                      <a:r>
                        <a:rPr lang="ru-RU" altLang="ru-RU" dirty="0"/>
                        <a:t>417</a:t>
                      </a:r>
                      <a:endParaRPr lang="en-US" altLang="ru-RU" dirty="0"/>
                    </a:p>
                  </a:txBody>
                  <a:tcPr/>
                </a:tc>
                <a:tc>
                  <a:txBody>
                    <a:bodyPr/>
                    <a:lstStyle/>
                    <a:p>
                      <a:pPr lvl="0" algn="ctr">
                        <a:defRPr/>
                      </a:pPr>
                      <a:r>
                        <a:rPr lang="ru-RU" altLang="ru-RU" dirty="0"/>
                        <a:t>37,47</a:t>
                      </a:r>
                      <a:endParaRPr lang="en-US" altLang="ru-RU" dirty="0"/>
                    </a:p>
                  </a:txBody>
                  <a:tcPr/>
                </a:tc>
                <a:tc>
                  <a:txBody>
                    <a:bodyPr/>
                    <a:lstStyle/>
                    <a:p>
                      <a:pPr lvl="0" algn="ctr">
                        <a:defRPr/>
                      </a:pPr>
                      <a:r>
                        <a:rPr lang="ru-RU" altLang="ru-RU" dirty="0"/>
                        <a:t>375</a:t>
                      </a:r>
                      <a:endParaRPr lang="en-US" altLang="ru-RU" dirty="0"/>
                    </a:p>
                  </a:txBody>
                  <a:tcPr/>
                </a:tc>
                <a:tc>
                  <a:txBody>
                    <a:bodyPr/>
                    <a:lstStyle/>
                    <a:p>
                      <a:pPr lvl="0" algn="ctr">
                        <a:defRPr/>
                      </a:pPr>
                      <a:r>
                        <a:rPr lang="ru-RU" altLang="ru-RU" dirty="0"/>
                        <a:t>33,78</a:t>
                      </a:r>
                      <a:endParaRPr lang="en-US" altLang="ru-RU" dirty="0"/>
                    </a:p>
                  </a:txBody>
                  <a:tcPr/>
                </a:tc>
                <a:extLst>
                  <a:ext uri="{0D108BD9-81ED-4DB2-BD59-A6C34878D82A}">
                    <a16:rowId xmlns="" xmlns:a16="http://schemas.microsoft.com/office/drawing/2014/main" val="10004"/>
                  </a:ext>
                </a:extLst>
              </a:tr>
            </a:tbl>
          </a:graphicData>
        </a:graphic>
      </p:graphicFrame>
    </p:spTree>
  </p:cSld>
  <p:clrMapOvr>
    <a:masterClrMapping/>
  </p:clrMapOvr>
  <mc:AlternateContent xmlns:mc="http://schemas.openxmlformats.org/markup-compatibility/2006">
    <mc:Choice xmlns="" xmlns:p14="http://schemas.microsoft.com/office/powerpoint/2010/main" Requires="p14">
      <p:transition/>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ceHolder 1"/>
          <p:cNvSpPr>
            <a:spLocks noGrp="1"/>
          </p:cNvSpPr>
          <p:nvPr>
            <p:ph type="title"/>
          </p:nvPr>
        </p:nvSpPr>
        <p:spPr/>
        <p:txBody>
          <a:bodyPr/>
          <a:lstStyle/>
          <a:p>
            <a:pPr lvl="0">
              <a:defRPr/>
            </a:pPr>
            <a:endParaRPr lang="ru-RU" altLang="en-US" dirty="0"/>
          </a:p>
        </p:txBody>
      </p:sp>
      <p:sp>
        <p:nvSpPr>
          <p:cNvPr id="3" name="PlaceHolder 2"/>
          <p:cNvSpPr>
            <a:spLocks noGrp="1"/>
          </p:cNvSpPr>
          <p:nvPr>
            <p:ph type="subTitle"/>
          </p:nvPr>
        </p:nvSpPr>
        <p:spPr/>
        <p:txBody>
          <a:bodyPr/>
          <a:lstStyle/>
          <a:p>
            <a:pPr marL="0" marR="0" lvl="0" indent="0" algn="ctr" defTabSz="449263" rtl="0" eaLnBrk="1"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Lst>
              <a:defRPr/>
            </a:pPr>
            <a:r>
              <a:rPr kumimoji="0" lang="ru-RU" sz="3200" b="1" i="0" u="none" strike="noStrike" kern="1200" cap="none" spc="0" normalizeH="0" baseline="0" dirty="0">
                <a:solidFill>
                  <a:schemeClr val="dk1"/>
                </a:solidFill>
                <a:effectLst/>
                <a:uLnTx/>
                <a:uFillTx/>
                <a:latin typeface="+mj-lt"/>
                <a:ea typeface="+mn-ea"/>
                <a:cs typeface="Arial"/>
              </a:rPr>
              <a:t>Шкала пересчета первичного балла в отметку по пятибалльной шкале</a:t>
            </a:r>
            <a:endParaRPr lang="ru-RU" altLang="en-US" dirty="0">
              <a:solidFill>
                <a:schemeClr val="dk1"/>
              </a:solidFill>
            </a:endParaRPr>
          </a:p>
        </p:txBody>
      </p:sp>
      <p:graphicFrame>
        <p:nvGraphicFramePr>
          <p:cNvPr id="4" name="Таблица 1"/>
          <p:cNvGraphicFramePr>
            <a:graphicFrameLocks noGrp="1"/>
          </p:cNvGraphicFramePr>
          <p:nvPr/>
        </p:nvGraphicFramePr>
        <p:xfrm>
          <a:off x="611560" y="1844824"/>
          <a:ext cx="8249020" cy="3097212"/>
        </p:xfrm>
        <a:graphic>
          <a:graphicData uri="http://schemas.openxmlformats.org/drawingml/2006/table">
            <a:tbl>
              <a:tblPr firstRow="1" bandRow="1">
                <a:tableStyleId>{5C22544A-7EE6-4342-B048-85BDC9FD1C3A}</a:tableStyleId>
              </a:tblPr>
              <a:tblGrid>
                <a:gridCol w="1649804">
                  <a:extLst>
                    <a:ext uri="{9D8B030D-6E8A-4147-A177-3AD203B41FA5}">
                      <a16:colId xmlns="" xmlns:a16="http://schemas.microsoft.com/office/drawing/2014/main" val="20000"/>
                    </a:ext>
                  </a:extLst>
                </a:gridCol>
                <a:gridCol w="1649804">
                  <a:extLst>
                    <a:ext uri="{9D8B030D-6E8A-4147-A177-3AD203B41FA5}">
                      <a16:colId xmlns="" xmlns:a16="http://schemas.microsoft.com/office/drawing/2014/main" val="20001"/>
                    </a:ext>
                  </a:extLst>
                </a:gridCol>
                <a:gridCol w="1649804">
                  <a:extLst>
                    <a:ext uri="{9D8B030D-6E8A-4147-A177-3AD203B41FA5}">
                      <a16:colId xmlns="" xmlns:a16="http://schemas.microsoft.com/office/drawing/2014/main" val="20002"/>
                    </a:ext>
                  </a:extLst>
                </a:gridCol>
                <a:gridCol w="1649804">
                  <a:extLst>
                    <a:ext uri="{9D8B030D-6E8A-4147-A177-3AD203B41FA5}">
                      <a16:colId xmlns="" xmlns:a16="http://schemas.microsoft.com/office/drawing/2014/main" val="20003"/>
                    </a:ext>
                  </a:extLst>
                </a:gridCol>
                <a:gridCol w="1649804">
                  <a:extLst>
                    <a:ext uri="{9D8B030D-6E8A-4147-A177-3AD203B41FA5}">
                      <a16:colId xmlns="" xmlns:a16="http://schemas.microsoft.com/office/drawing/2014/main" val="20004"/>
                    </a:ext>
                  </a:extLst>
                </a:gridCol>
              </a:tblGrid>
              <a:tr h="1032404">
                <a:tc>
                  <a:txBody>
                    <a:bodyPr/>
                    <a:lstStyle/>
                    <a:p>
                      <a:pPr lvl="0" algn="ctr">
                        <a:defRPr/>
                      </a:pPr>
                      <a:endParaRPr lang="ru-RU" sz="1800" dirty="0"/>
                    </a:p>
                  </a:txBody>
                  <a:tcPr marL="91438" marR="91438" marT="45733" marB="45733"/>
                </a:tc>
                <a:tc>
                  <a:txBody>
                    <a:bodyPr/>
                    <a:lstStyle/>
                    <a:p>
                      <a:pPr lvl="0" algn="ctr">
                        <a:defRPr/>
                      </a:pPr>
                      <a:endParaRPr lang="ru-RU" sz="1800" dirty="0"/>
                    </a:p>
                    <a:p>
                      <a:pPr lvl="0" algn="ctr">
                        <a:defRPr/>
                      </a:pPr>
                      <a:r>
                        <a:rPr lang="ru-RU" sz="1800" dirty="0"/>
                        <a:t>«2»</a:t>
                      </a:r>
                    </a:p>
                  </a:txBody>
                  <a:tcPr marL="91438" marR="91438" marT="45733" marB="45733"/>
                </a:tc>
                <a:tc>
                  <a:txBody>
                    <a:bodyPr/>
                    <a:lstStyle/>
                    <a:p>
                      <a:pPr lvl="0" algn="ctr">
                        <a:defRPr/>
                      </a:pPr>
                      <a:endParaRPr lang="ru-RU" sz="1800" dirty="0"/>
                    </a:p>
                    <a:p>
                      <a:pPr lvl="0" algn="ctr">
                        <a:defRPr/>
                      </a:pPr>
                      <a:r>
                        <a:rPr lang="ru-RU" sz="1800" dirty="0"/>
                        <a:t>«3»</a:t>
                      </a:r>
                    </a:p>
                  </a:txBody>
                  <a:tcPr marL="91438" marR="91438" marT="45733" marB="45733"/>
                </a:tc>
                <a:tc>
                  <a:txBody>
                    <a:bodyPr/>
                    <a:lstStyle/>
                    <a:p>
                      <a:pPr lvl="0" algn="ctr">
                        <a:defRPr/>
                      </a:pPr>
                      <a:endParaRPr lang="ru-RU" sz="1800" dirty="0"/>
                    </a:p>
                    <a:p>
                      <a:pPr lvl="0" algn="ctr">
                        <a:defRPr/>
                      </a:pPr>
                      <a:r>
                        <a:rPr lang="ru-RU" sz="1800" dirty="0"/>
                        <a:t>«4»</a:t>
                      </a:r>
                    </a:p>
                  </a:txBody>
                  <a:tcPr marL="91438" marR="91438" marT="45733" marB="45733"/>
                </a:tc>
                <a:tc>
                  <a:txBody>
                    <a:bodyPr/>
                    <a:lstStyle/>
                    <a:p>
                      <a:pPr lvl="0" algn="ctr">
                        <a:defRPr/>
                      </a:pPr>
                      <a:endParaRPr lang="ru-RU" sz="1800" dirty="0"/>
                    </a:p>
                    <a:p>
                      <a:pPr lvl="0" algn="ctr">
                        <a:defRPr/>
                      </a:pPr>
                      <a:r>
                        <a:rPr lang="ru-RU" sz="1800" dirty="0"/>
                        <a:t>«5»</a:t>
                      </a:r>
                    </a:p>
                  </a:txBody>
                  <a:tcPr marL="91438" marR="91438" marT="45733" marB="45733"/>
                </a:tc>
                <a:extLst>
                  <a:ext uri="{0D108BD9-81ED-4DB2-BD59-A6C34878D82A}">
                    <a16:rowId xmlns="" xmlns:a16="http://schemas.microsoft.com/office/drawing/2014/main" val="10000"/>
                  </a:ext>
                </a:extLst>
              </a:tr>
              <a:tr h="1032404">
                <a:tc>
                  <a:txBody>
                    <a:bodyPr/>
                    <a:lstStyle/>
                    <a:p>
                      <a:pPr lvl="0">
                        <a:defRPr/>
                      </a:pPr>
                      <a:endParaRPr lang="ru-RU" sz="1800" dirty="0"/>
                    </a:p>
                    <a:p>
                      <a:pPr lvl="0">
                        <a:defRPr/>
                      </a:pPr>
                      <a:r>
                        <a:rPr lang="ru-RU" sz="1800" dirty="0"/>
                        <a:t>Общий балл</a:t>
                      </a:r>
                    </a:p>
                    <a:p>
                      <a:pPr lvl="0">
                        <a:defRPr/>
                      </a:pPr>
                      <a:r>
                        <a:rPr lang="ru-RU" sz="1800" dirty="0"/>
                        <a:t>(ОГЭ)</a:t>
                      </a:r>
                    </a:p>
                  </a:txBody>
                  <a:tcPr marL="91438" marR="91438" marT="45733" marB="45733"/>
                </a:tc>
                <a:tc>
                  <a:txBody>
                    <a:bodyPr/>
                    <a:lstStyle/>
                    <a:p>
                      <a:pPr lvl="0" algn="ctr">
                        <a:defRPr/>
                      </a:pPr>
                      <a:endParaRPr lang="ru-RU" sz="1800" dirty="0"/>
                    </a:p>
                    <a:p>
                      <a:pPr lvl="0" algn="ctr">
                        <a:defRPr/>
                      </a:pPr>
                      <a:r>
                        <a:rPr lang="ru-RU" sz="1800" dirty="0"/>
                        <a:t>0-28</a:t>
                      </a:r>
                    </a:p>
                  </a:txBody>
                  <a:tcPr marL="91438" marR="91438" marT="45733" marB="45733"/>
                </a:tc>
                <a:tc>
                  <a:txBody>
                    <a:bodyPr/>
                    <a:lstStyle/>
                    <a:p>
                      <a:pPr lvl="0" algn="ctr">
                        <a:defRPr/>
                      </a:pPr>
                      <a:endParaRPr lang="ru-RU" sz="1800" dirty="0"/>
                    </a:p>
                    <a:p>
                      <a:pPr lvl="0" algn="ctr">
                        <a:defRPr/>
                      </a:pPr>
                      <a:r>
                        <a:rPr lang="ru-RU" sz="1800" dirty="0"/>
                        <a:t>29-45</a:t>
                      </a:r>
                    </a:p>
                  </a:txBody>
                  <a:tcPr marL="91438" marR="91438" marT="45733" marB="45733"/>
                </a:tc>
                <a:tc>
                  <a:txBody>
                    <a:bodyPr/>
                    <a:lstStyle/>
                    <a:p>
                      <a:pPr lvl="0" algn="ctr">
                        <a:defRPr/>
                      </a:pPr>
                      <a:endParaRPr lang="ru-RU" sz="1800" dirty="0"/>
                    </a:p>
                    <a:p>
                      <a:pPr lvl="0" algn="ctr">
                        <a:defRPr/>
                      </a:pPr>
                      <a:r>
                        <a:rPr lang="ru-RU" sz="1800" dirty="0"/>
                        <a:t>46-57</a:t>
                      </a:r>
                    </a:p>
                  </a:txBody>
                  <a:tcPr marL="91438" marR="91438" marT="45733" marB="45733"/>
                </a:tc>
                <a:tc>
                  <a:txBody>
                    <a:bodyPr/>
                    <a:lstStyle/>
                    <a:p>
                      <a:pPr lvl="0" algn="ctr">
                        <a:defRPr/>
                      </a:pPr>
                      <a:endParaRPr lang="ru-RU" sz="1800" dirty="0"/>
                    </a:p>
                    <a:p>
                      <a:pPr lvl="0" algn="ctr">
                        <a:defRPr/>
                      </a:pPr>
                      <a:r>
                        <a:rPr lang="ru-RU" sz="1800" dirty="0"/>
                        <a:t>58-68</a:t>
                      </a:r>
                    </a:p>
                  </a:txBody>
                  <a:tcPr marL="91438" marR="91438" marT="45733" marB="45733"/>
                </a:tc>
                <a:extLst>
                  <a:ext uri="{0D108BD9-81ED-4DB2-BD59-A6C34878D82A}">
                    <a16:rowId xmlns="" xmlns:a16="http://schemas.microsoft.com/office/drawing/2014/main" val="10001"/>
                  </a:ext>
                </a:extLst>
              </a:tr>
              <a:tr h="1032404">
                <a:tc>
                  <a:txBody>
                    <a:bodyPr/>
                    <a:lstStyle/>
                    <a:p>
                      <a:pPr lvl="0">
                        <a:defRPr/>
                      </a:pPr>
                      <a:endParaRPr lang="ru-RU" sz="1800" dirty="0"/>
                    </a:p>
                    <a:p>
                      <a:pPr lvl="0">
                        <a:defRPr/>
                      </a:pPr>
                      <a:r>
                        <a:rPr lang="ru-RU" sz="1800" dirty="0"/>
                        <a:t>Процент выполнения</a:t>
                      </a:r>
                    </a:p>
                  </a:txBody>
                  <a:tcPr marL="91438" marR="91438" marT="45733" marB="45733"/>
                </a:tc>
                <a:tc>
                  <a:txBody>
                    <a:bodyPr/>
                    <a:lstStyle/>
                    <a:p>
                      <a:pPr lvl="0" algn="ctr">
                        <a:defRPr/>
                      </a:pPr>
                      <a:endParaRPr lang="ru-RU" sz="1800" dirty="0"/>
                    </a:p>
                    <a:p>
                      <a:pPr lvl="0" algn="ctr">
                        <a:defRPr/>
                      </a:pPr>
                      <a:r>
                        <a:rPr lang="ru-RU" sz="1800" dirty="0"/>
                        <a:t>0-41</a:t>
                      </a:r>
                    </a:p>
                  </a:txBody>
                  <a:tcPr marL="91438" marR="91438" marT="45733" marB="45733"/>
                </a:tc>
                <a:tc>
                  <a:txBody>
                    <a:bodyPr/>
                    <a:lstStyle/>
                    <a:p>
                      <a:pPr lvl="0" algn="ctr">
                        <a:defRPr/>
                      </a:pPr>
                      <a:endParaRPr lang="ru-RU" sz="1800" dirty="0"/>
                    </a:p>
                    <a:p>
                      <a:pPr lvl="0" algn="ctr">
                        <a:defRPr/>
                      </a:pPr>
                      <a:r>
                        <a:rPr lang="ru-RU" sz="1800" dirty="0"/>
                        <a:t>42-66</a:t>
                      </a:r>
                    </a:p>
                  </a:txBody>
                  <a:tcPr marL="91438" marR="91438" marT="45733" marB="45733"/>
                </a:tc>
                <a:tc>
                  <a:txBody>
                    <a:bodyPr/>
                    <a:lstStyle/>
                    <a:p>
                      <a:pPr lvl="0" algn="ctr">
                        <a:defRPr/>
                      </a:pPr>
                      <a:endParaRPr lang="ru-RU" sz="1800" dirty="0"/>
                    </a:p>
                    <a:p>
                      <a:pPr lvl="0" algn="ctr">
                        <a:defRPr/>
                      </a:pPr>
                      <a:r>
                        <a:rPr lang="ru-RU" sz="1800" dirty="0"/>
                        <a:t>67-84</a:t>
                      </a:r>
                    </a:p>
                  </a:txBody>
                  <a:tcPr marL="91438" marR="91438" marT="45733" marB="45733"/>
                </a:tc>
                <a:tc>
                  <a:txBody>
                    <a:bodyPr/>
                    <a:lstStyle/>
                    <a:p>
                      <a:pPr lvl="0" algn="ctr">
                        <a:defRPr/>
                      </a:pPr>
                      <a:endParaRPr lang="ru-RU" sz="1800" dirty="0"/>
                    </a:p>
                    <a:p>
                      <a:pPr lvl="0" algn="ctr">
                        <a:defRPr/>
                      </a:pPr>
                      <a:r>
                        <a:rPr lang="ru-RU" sz="1800" dirty="0"/>
                        <a:t>85-100</a:t>
                      </a:r>
                    </a:p>
                  </a:txBody>
                  <a:tcPr marL="91438" marR="91438" marT="45733" marB="45733"/>
                </a:tc>
                <a:extLst>
                  <a:ext uri="{0D108BD9-81ED-4DB2-BD59-A6C34878D82A}">
                    <a16:rowId xmlns="" xmlns:a16="http://schemas.microsoft.com/office/drawing/2014/main" val="10002"/>
                  </a:ext>
                </a:extLst>
              </a:tr>
            </a:tbl>
          </a:graphicData>
        </a:graphic>
      </p:graphicFrame>
    </p:spTree>
  </p:cSld>
  <p:clrMapOvr>
    <a:masterClrMapping/>
  </p:clrMapOvr>
  <mc:AlternateContent xmlns:mc="http://schemas.openxmlformats.org/markup-compatibility/2006">
    <mc:Choice xmlns="" xmlns:p14="http://schemas.microsoft.com/office/powerpoint/2010/main" Requires="p14">
      <p:transition/>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3FDD6F0-5247-C2AE-1D00-422A714F8C2D}"/>
              </a:ext>
            </a:extLst>
          </p:cNvPr>
          <p:cNvSpPr>
            <a:spLocks noGrp="1"/>
          </p:cNvSpPr>
          <p:nvPr>
            <p:ph type="title"/>
          </p:nvPr>
        </p:nvSpPr>
        <p:spPr/>
        <p:txBody>
          <a:bodyPr/>
          <a:lstStyle/>
          <a:p>
            <a:r>
              <a:rPr lang="ru-RU" dirty="0"/>
              <a:t>Распределение заданий по уровням сложности</a:t>
            </a:r>
          </a:p>
        </p:txBody>
      </p:sp>
      <p:sp>
        <p:nvSpPr>
          <p:cNvPr id="3" name="Подзаголовок 2">
            <a:extLst>
              <a:ext uri="{FF2B5EF4-FFF2-40B4-BE49-F238E27FC236}">
                <a16:creationId xmlns="" xmlns:a16="http://schemas.microsoft.com/office/drawing/2014/main" id="{2FAC3C71-EADF-46E3-7B9D-8447C8A4AFE0}"/>
              </a:ext>
            </a:extLst>
          </p:cNvPr>
          <p:cNvSpPr>
            <a:spLocks noGrp="1"/>
          </p:cNvSpPr>
          <p:nvPr>
            <p:ph type="subTitle"/>
          </p:nvPr>
        </p:nvSpPr>
        <p:spPr/>
        <p:txBody>
          <a:bodyPr/>
          <a:lstStyle/>
          <a:p>
            <a:endParaRPr lang="ru-RU" dirty="0"/>
          </a:p>
        </p:txBody>
      </p:sp>
      <p:graphicFrame>
        <p:nvGraphicFramePr>
          <p:cNvPr id="4" name="Таблица 3">
            <a:extLst>
              <a:ext uri="{FF2B5EF4-FFF2-40B4-BE49-F238E27FC236}">
                <a16:creationId xmlns="" xmlns:a16="http://schemas.microsoft.com/office/drawing/2014/main" id="{1E3B8417-E601-D603-76A4-C3464F467118}"/>
              </a:ext>
            </a:extLst>
          </p:cNvPr>
          <p:cNvGraphicFramePr>
            <a:graphicFrameLocks noGrp="1"/>
          </p:cNvGraphicFramePr>
          <p:nvPr>
            <p:extLst>
              <p:ext uri="{D42A27DB-BD31-4B8C-83A1-F6EECF244321}">
                <p14:modId xmlns="" xmlns:p14="http://schemas.microsoft.com/office/powerpoint/2010/main" val="1007931577"/>
              </p:ext>
            </p:extLst>
          </p:nvPr>
        </p:nvGraphicFramePr>
        <p:xfrm>
          <a:off x="367003" y="2376714"/>
          <a:ext cx="8229240" cy="2434150"/>
        </p:xfrm>
        <a:graphic>
          <a:graphicData uri="http://schemas.openxmlformats.org/drawingml/2006/table">
            <a:tbl>
              <a:tblPr firstRow="1" bandRow="1">
                <a:tableStyleId>{5C22544A-7EE6-4342-B048-85BDC9FD1C3A}</a:tableStyleId>
              </a:tblPr>
              <a:tblGrid>
                <a:gridCol w="2057310">
                  <a:extLst>
                    <a:ext uri="{9D8B030D-6E8A-4147-A177-3AD203B41FA5}">
                      <a16:colId xmlns="" xmlns:a16="http://schemas.microsoft.com/office/drawing/2014/main" val="2533977954"/>
                    </a:ext>
                  </a:extLst>
                </a:gridCol>
                <a:gridCol w="2057310">
                  <a:extLst>
                    <a:ext uri="{9D8B030D-6E8A-4147-A177-3AD203B41FA5}">
                      <a16:colId xmlns="" xmlns:a16="http://schemas.microsoft.com/office/drawing/2014/main" val="524165540"/>
                    </a:ext>
                  </a:extLst>
                </a:gridCol>
                <a:gridCol w="2057310">
                  <a:extLst>
                    <a:ext uri="{9D8B030D-6E8A-4147-A177-3AD203B41FA5}">
                      <a16:colId xmlns="" xmlns:a16="http://schemas.microsoft.com/office/drawing/2014/main" val="3111095102"/>
                    </a:ext>
                  </a:extLst>
                </a:gridCol>
                <a:gridCol w="2057310">
                  <a:extLst>
                    <a:ext uri="{9D8B030D-6E8A-4147-A177-3AD203B41FA5}">
                      <a16:colId xmlns="" xmlns:a16="http://schemas.microsoft.com/office/drawing/2014/main" val="3961344090"/>
                    </a:ext>
                  </a:extLst>
                </a:gridCol>
              </a:tblGrid>
              <a:tr h="439835">
                <a:tc>
                  <a:txBody>
                    <a:bodyPr/>
                    <a:lstStyle/>
                    <a:p>
                      <a:r>
                        <a:rPr lang="ru-RU" dirty="0"/>
                        <a:t>Уровень сложности</a:t>
                      </a:r>
                    </a:p>
                  </a:txBody>
                  <a:tcPr/>
                </a:tc>
                <a:tc>
                  <a:txBody>
                    <a:bodyPr/>
                    <a:lstStyle/>
                    <a:p>
                      <a:r>
                        <a:rPr lang="ru-RU" dirty="0"/>
                        <a:t>Количество заданий</a:t>
                      </a:r>
                    </a:p>
                  </a:txBody>
                  <a:tcPr/>
                </a:tc>
                <a:tc>
                  <a:txBody>
                    <a:bodyPr/>
                    <a:lstStyle/>
                    <a:p>
                      <a:r>
                        <a:rPr lang="ru-RU" dirty="0"/>
                        <a:t>Максимальный балл</a:t>
                      </a:r>
                    </a:p>
                  </a:txBody>
                  <a:tcPr/>
                </a:tc>
                <a:tc>
                  <a:txBody>
                    <a:bodyPr/>
                    <a:lstStyle/>
                    <a:p>
                      <a:r>
                        <a:rPr lang="ru-RU" dirty="0"/>
                        <a:t>Процент максимального балла</a:t>
                      </a:r>
                    </a:p>
                  </a:txBody>
                  <a:tcPr/>
                </a:tc>
                <a:extLst>
                  <a:ext uri="{0D108BD9-81ED-4DB2-BD59-A6C34878D82A}">
                    <a16:rowId xmlns="" xmlns:a16="http://schemas.microsoft.com/office/drawing/2014/main" val="2746473700"/>
                  </a:ext>
                </a:extLst>
              </a:tr>
              <a:tr h="439835">
                <a:tc>
                  <a:txBody>
                    <a:bodyPr/>
                    <a:lstStyle/>
                    <a:p>
                      <a:r>
                        <a:rPr lang="ru-RU" dirty="0"/>
                        <a:t>Базовый уровень</a:t>
                      </a:r>
                    </a:p>
                  </a:txBody>
                  <a:tcPr/>
                </a:tc>
                <a:tc>
                  <a:txBody>
                    <a:bodyPr/>
                    <a:lstStyle/>
                    <a:p>
                      <a:r>
                        <a:rPr lang="ru-RU" dirty="0"/>
                        <a:t>23</a:t>
                      </a:r>
                    </a:p>
                  </a:txBody>
                  <a:tcPr/>
                </a:tc>
                <a:tc>
                  <a:txBody>
                    <a:bodyPr/>
                    <a:lstStyle/>
                    <a:p>
                      <a:r>
                        <a:rPr lang="ru-RU" dirty="0"/>
                        <a:t>39</a:t>
                      </a:r>
                    </a:p>
                  </a:txBody>
                  <a:tcPr/>
                </a:tc>
                <a:tc>
                  <a:txBody>
                    <a:bodyPr/>
                    <a:lstStyle/>
                    <a:p>
                      <a:r>
                        <a:rPr lang="ru-RU" dirty="0"/>
                        <a:t>57</a:t>
                      </a:r>
                    </a:p>
                  </a:txBody>
                  <a:tcPr/>
                </a:tc>
                <a:extLst>
                  <a:ext uri="{0D108BD9-81ED-4DB2-BD59-A6C34878D82A}">
                    <a16:rowId xmlns="" xmlns:a16="http://schemas.microsoft.com/office/drawing/2014/main" val="4117063773"/>
                  </a:ext>
                </a:extLst>
              </a:tr>
              <a:tr h="439835">
                <a:tc>
                  <a:txBody>
                    <a:bodyPr/>
                    <a:lstStyle/>
                    <a:p>
                      <a:r>
                        <a:rPr lang="ru-RU" dirty="0"/>
                        <a:t>Повышенный уровень</a:t>
                      </a:r>
                    </a:p>
                  </a:txBody>
                  <a:tcPr/>
                </a:tc>
                <a:tc>
                  <a:txBody>
                    <a:bodyPr/>
                    <a:lstStyle/>
                    <a:p>
                      <a:r>
                        <a:rPr lang="ru-RU" dirty="0"/>
                        <a:t>15</a:t>
                      </a:r>
                    </a:p>
                  </a:txBody>
                  <a:tcPr/>
                </a:tc>
                <a:tc>
                  <a:txBody>
                    <a:bodyPr/>
                    <a:lstStyle/>
                    <a:p>
                      <a:r>
                        <a:rPr lang="ru-RU" dirty="0"/>
                        <a:t>29</a:t>
                      </a:r>
                    </a:p>
                  </a:txBody>
                  <a:tcPr/>
                </a:tc>
                <a:tc>
                  <a:txBody>
                    <a:bodyPr/>
                    <a:lstStyle/>
                    <a:p>
                      <a:r>
                        <a:rPr lang="ru-RU" dirty="0"/>
                        <a:t>43</a:t>
                      </a:r>
                    </a:p>
                  </a:txBody>
                  <a:tcPr/>
                </a:tc>
                <a:extLst>
                  <a:ext uri="{0D108BD9-81ED-4DB2-BD59-A6C34878D82A}">
                    <a16:rowId xmlns="" xmlns:a16="http://schemas.microsoft.com/office/drawing/2014/main" val="432796369"/>
                  </a:ext>
                </a:extLst>
              </a:tr>
              <a:tr h="439835">
                <a:tc>
                  <a:txBody>
                    <a:bodyPr/>
                    <a:lstStyle/>
                    <a:p>
                      <a:r>
                        <a:rPr lang="ru-RU" dirty="0"/>
                        <a:t>ИТОГО</a:t>
                      </a:r>
                    </a:p>
                  </a:txBody>
                  <a:tcPr/>
                </a:tc>
                <a:tc>
                  <a:txBody>
                    <a:bodyPr/>
                    <a:lstStyle/>
                    <a:p>
                      <a:r>
                        <a:rPr lang="ru-RU" dirty="0"/>
                        <a:t>38</a:t>
                      </a:r>
                    </a:p>
                  </a:txBody>
                  <a:tcPr/>
                </a:tc>
                <a:tc>
                  <a:txBody>
                    <a:bodyPr/>
                    <a:lstStyle/>
                    <a:p>
                      <a:r>
                        <a:rPr lang="ru-RU" dirty="0"/>
                        <a:t>68</a:t>
                      </a:r>
                    </a:p>
                  </a:txBody>
                  <a:tcPr/>
                </a:tc>
                <a:tc>
                  <a:txBody>
                    <a:bodyPr/>
                    <a:lstStyle/>
                    <a:p>
                      <a:r>
                        <a:rPr lang="ru-RU" dirty="0"/>
                        <a:t>100</a:t>
                      </a:r>
                    </a:p>
                  </a:txBody>
                  <a:tcPr/>
                </a:tc>
                <a:extLst>
                  <a:ext uri="{0D108BD9-81ED-4DB2-BD59-A6C34878D82A}">
                    <a16:rowId xmlns="" xmlns:a16="http://schemas.microsoft.com/office/drawing/2014/main" val="351187107"/>
                  </a:ext>
                </a:extLst>
              </a:tr>
            </a:tbl>
          </a:graphicData>
        </a:graphic>
      </p:graphicFrame>
    </p:spTree>
    <p:extLst>
      <p:ext uri="{BB962C8B-B14F-4D97-AF65-F5344CB8AC3E}">
        <p14:creationId xmlns="" xmlns:p14="http://schemas.microsoft.com/office/powerpoint/2010/main" val="14352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58B89AD-7AE7-5CD0-5D4C-DB6935217751}"/>
              </a:ext>
            </a:extLst>
          </p:cNvPr>
          <p:cNvSpPr>
            <a:spLocks noGrp="1"/>
          </p:cNvSpPr>
          <p:nvPr>
            <p:ph type="title"/>
          </p:nvPr>
        </p:nvSpPr>
        <p:spPr/>
        <p:txBody>
          <a:bodyPr/>
          <a:lstStyle/>
          <a:p>
            <a:r>
              <a:rPr lang="ru-RU" dirty="0"/>
              <a:t>Задания по аудированию</a:t>
            </a:r>
          </a:p>
        </p:txBody>
      </p:sp>
      <p:sp>
        <p:nvSpPr>
          <p:cNvPr id="4" name="TextBox 3">
            <a:extLst>
              <a:ext uri="{FF2B5EF4-FFF2-40B4-BE49-F238E27FC236}">
                <a16:creationId xmlns="" xmlns:a16="http://schemas.microsoft.com/office/drawing/2014/main" id="{9D2C8E83-AF92-9AE2-7772-33AD1DDAFF2E}"/>
              </a:ext>
            </a:extLst>
          </p:cNvPr>
          <p:cNvSpPr txBox="1"/>
          <p:nvPr/>
        </p:nvSpPr>
        <p:spPr>
          <a:xfrm>
            <a:off x="457200" y="1642188"/>
            <a:ext cx="7697755" cy="5786199"/>
          </a:xfrm>
          <a:prstGeom prst="rect">
            <a:avLst/>
          </a:prstGeom>
          <a:noFill/>
        </p:spPr>
        <p:txBody>
          <a:bodyPr wrap="square" rtlCol="0">
            <a:spAutoFit/>
          </a:bodyPr>
          <a:lstStyle/>
          <a:p>
            <a:pPr algn="l"/>
            <a:r>
              <a:rPr lang="ru-RU" sz="2000" b="1" dirty="0">
                <a:latin typeface="Calibri" panose="020F0502020204030204" pitchFamily="34" charset="0"/>
                <a:ea typeface="Calibri" panose="020F0502020204030204" pitchFamily="34" charset="0"/>
                <a:cs typeface="Calibri" panose="020F0502020204030204" pitchFamily="34" charset="0"/>
              </a:rPr>
              <a:t>Задания 1-4 </a:t>
            </a:r>
            <a:r>
              <a:rPr lang="ru-RU" sz="2000" dirty="0">
                <a:latin typeface="Calibri" panose="020F0502020204030204" pitchFamily="34" charset="0"/>
                <a:ea typeface="Calibri" panose="020F0502020204030204" pitchFamily="34" charset="0"/>
                <a:cs typeface="Calibri" panose="020F0502020204030204" pitchFamily="34" charset="0"/>
              </a:rPr>
              <a:t>на п</a:t>
            </a:r>
            <a:r>
              <a:rPr lang="ru-RU" sz="2000" i="0" u="none" strike="noStrike" baseline="0" dirty="0">
                <a:latin typeface="Calibri" panose="020F0502020204030204" pitchFamily="34" charset="0"/>
                <a:ea typeface="Calibri" panose="020F0502020204030204" pitchFamily="34" charset="0"/>
                <a:cs typeface="Calibri" panose="020F0502020204030204" pitchFamily="34" charset="0"/>
              </a:rPr>
              <a:t>онимание </a:t>
            </a:r>
            <a:r>
              <a:rPr lang="ru-RU" sz="2000" b="0" i="0" u="none" strike="noStrike" baseline="0" dirty="0">
                <a:latin typeface="Calibri" panose="020F0502020204030204" pitchFamily="34" charset="0"/>
                <a:ea typeface="Calibri" panose="020F0502020204030204" pitchFamily="34" charset="0"/>
                <a:cs typeface="Calibri" panose="020F0502020204030204" pitchFamily="34" charset="0"/>
              </a:rPr>
              <a:t>в прослушанном тексте запрашиваемой   информации.</a:t>
            </a:r>
          </a:p>
          <a:p>
            <a:pPr algn="l"/>
            <a:endParaRPr lang="ru-RU" sz="2000" dirty="0">
              <a:latin typeface="Calibri" panose="020F0502020204030204" pitchFamily="34" charset="0"/>
              <a:ea typeface="Calibri" panose="020F0502020204030204" pitchFamily="34" charset="0"/>
              <a:cs typeface="Calibri" panose="020F0502020204030204" pitchFamily="34" charset="0"/>
            </a:endParaRPr>
          </a:p>
          <a:p>
            <a:pPr algn="l"/>
            <a:r>
              <a:rPr lang="ru-RU" sz="2000" dirty="0">
                <a:latin typeface="Calibri" panose="020F0502020204030204" pitchFamily="34" charset="0"/>
                <a:ea typeface="Calibri" panose="020F0502020204030204" pitchFamily="34" charset="0"/>
                <a:cs typeface="Calibri" panose="020F0502020204030204" pitchFamily="34" charset="0"/>
              </a:rPr>
              <a:t>Задание базового уровня.</a:t>
            </a:r>
          </a:p>
          <a:p>
            <a:pPr algn="l"/>
            <a:endParaRPr lang="ru-RU" sz="2000" dirty="0">
              <a:latin typeface="Calibri" panose="020F0502020204030204" pitchFamily="34" charset="0"/>
              <a:ea typeface="Calibri" panose="020F0502020204030204" pitchFamily="34" charset="0"/>
              <a:cs typeface="Calibri" panose="020F0502020204030204" pitchFamily="34" charset="0"/>
            </a:endParaRPr>
          </a:p>
          <a:p>
            <a:pPr algn="l"/>
            <a:r>
              <a:rPr lang="ru-RU" sz="2000" dirty="0">
                <a:latin typeface="Calibri" panose="020F0502020204030204" pitchFamily="34" charset="0"/>
                <a:ea typeface="Calibri" panose="020F0502020204030204" pitchFamily="34" charset="0"/>
                <a:cs typeface="Calibri" panose="020F0502020204030204" pitchFamily="34" charset="0"/>
              </a:rPr>
              <a:t>Процент выполнения – 83,01</a:t>
            </a:r>
          </a:p>
          <a:p>
            <a:pPr algn="l"/>
            <a:endParaRPr lang="ru-RU" sz="2000" dirty="0">
              <a:latin typeface="Calibri" panose="020F0502020204030204" pitchFamily="34" charset="0"/>
              <a:ea typeface="Calibri" panose="020F0502020204030204" pitchFamily="34" charset="0"/>
              <a:cs typeface="Calibri" panose="020F0502020204030204" pitchFamily="34" charset="0"/>
            </a:endParaRPr>
          </a:p>
          <a:p>
            <a:pPr algn="just"/>
            <a:r>
              <a:rPr lang="ru-RU" sz="2000" dirty="0">
                <a:effectLst/>
                <a:latin typeface="Calibri" panose="020F0502020204030204" pitchFamily="34" charset="0"/>
                <a:ea typeface="Calibri" panose="020F0502020204030204" pitchFamily="34" charset="0"/>
                <a:cs typeface="Calibri" panose="020F0502020204030204" pitchFamily="34" charset="0"/>
              </a:rPr>
              <a:t>Типичными ошибками при выполнении данного задания является неумение выявлять ключевые слова из потока речи говорящих, незнание лексики, позволяющей понять содержание высказывания, а также неправильная интерпретация услышанной информации, когда слова-</a:t>
            </a:r>
            <a:r>
              <a:rPr lang="ru-RU" sz="2000" dirty="0" err="1">
                <a:effectLst/>
                <a:latin typeface="Calibri" panose="020F0502020204030204" pitchFamily="34" charset="0"/>
                <a:ea typeface="Calibri" panose="020F0502020204030204" pitchFamily="34" charset="0"/>
                <a:cs typeface="Calibri" panose="020F0502020204030204" pitchFamily="34" charset="0"/>
              </a:rPr>
              <a:t>дистракторы</a:t>
            </a:r>
            <a:r>
              <a:rPr lang="ru-RU" sz="2000" dirty="0">
                <a:effectLst/>
                <a:latin typeface="Calibri" panose="020F0502020204030204" pitchFamily="34" charset="0"/>
                <a:ea typeface="Calibri" panose="020F0502020204030204" pitchFamily="34" charset="0"/>
                <a:cs typeface="Calibri" panose="020F0502020204030204" pitchFamily="34" charset="0"/>
              </a:rPr>
              <a:t> воспринимаются экзаменуемыми как ключевые слова.</a:t>
            </a:r>
            <a:endParaRPr lang="ru-RU" sz="2000" dirty="0">
              <a:latin typeface="Calibri" panose="020F0502020204030204" pitchFamily="34" charset="0"/>
              <a:ea typeface="Calibri" panose="020F0502020204030204" pitchFamily="34" charset="0"/>
              <a:cs typeface="Calibri" panose="020F0502020204030204" pitchFamily="34" charset="0"/>
            </a:endParaRPr>
          </a:p>
          <a:p>
            <a:pPr algn="l"/>
            <a:endParaRPr lang="ru-RU" sz="2000" dirty="0">
              <a:latin typeface="Calibri" panose="020F0502020204030204" pitchFamily="34" charset="0"/>
              <a:ea typeface="Calibri" panose="020F0502020204030204" pitchFamily="34" charset="0"/>
              <a:cs typeface="Calibri" panose="020F0502020204030204" pitchFamily="34" charset="0"/>
            </a:endParaRPr>
          </a:p>
          <a:p>
            <a:pPr algn="l"/>
            <a:endParaRPr lang="ru-RU" dirty="0">
              <a:latin typeface="TimesNewRoman"/>
            </a:endParaRPr>
          </a:p>
          <a:p>
            <a:pPr algn="l"/>
            <a:endParaRPr lang="ru-RU" dirty="0">
              <a:latin typeface="TimesNewRoman"/>
            </a:endParaRPr>
          </a:p>
          <a:p>
            <a:pPr algn="l"/>
            <a:endParaRPr lang="ru-RU" dirty="0">
              <a:latin typeface="TimesNewRoman"/>
            </a:endParaRPr>
          </a:p>
          <a:p>
            <a:pPr algn="l"/>
            <a:endParaRPr lang="ru-RU" dirty="0">
              <a:latin typeface="TimesNewRoman"/>
            </a:endParaRPr>
          </a:p>
          <a:p>
            <a:pPr algn="l"/>
            <a:endParaRPr lang="ru-RU" dirty="0"/>
          </a:p>
        </p:txBody>
      </p:sp>
    </p:spTree>
    <p:extLst>
      <p:ext uri="{BB962C8B-B14F-4D97-AF65-F5344CB8AC3E}">
        <p14:creationId xmlns="" xmlns:p14="http://schemas.microsoft.com/office/powerpoint/2010/main" val="2702424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874656C-8757-B62C-B8C0-AF78368B20E9}"/>
              </a:ext>
            </a:extLst>
          </p:cNvPr>
          <p:cNvSpPr>
            <a:spLocks noGrp="1"/>
          </p:cNvSpPr>
          <p:nvPr>
            <p:ph type="title"/>
          </p:nvPr>
        </p:nvSpPr>
        <p:spPr/>
        <p:txBody>
          <a:bodyPr/>
          <a:lstStyle/>
          <a:p>
            <a:r>
              <a:rPr lang="ru-RU" dirty="0"/>
              <a:t>Задания по аудированию</a:t>
            </a:r>
          </a:p>
        </p:txBody>
      </p:sp>
      <p:sp>
        <p:nvSpPr>
          <p:cNvPr id="3" name="Подзаголовок 2">
            <a:extLst>
              <a:ext uri="{FF2B5EF4-FFF2-40B4-BE49-F238E27FC236}">
                <a16:creationId xmlns="" xmlns:a16="http://schemas.microsoft.com/office/drawing/2014/main" id="{D5EEFA2E-0355-7048-6F3F-227172692E06}"/>
              </a:ext>
            </a:extLst>
          </p:cNvPr>
          <p:cNvSpPr>
            <a:spLocks noGrp="1"/>
          </p:cNvSpPr>
          <p:nvPr>
            <p:ph type="subTitle"/>
          </p:nvPr>
        </p:nvSpPr>
        <p:spPr>
          <a:xfrm>
            <a:off x="587828" y="1674272"/>
            <a:ext cx="8229240" cy="4525560"/>
          </a:xfrm>
        </p:spPr>
        <p:txBody>
          <a:bodyPr/>
          <a:lstStyle/>
          <a:p>
            <a:pPr marL="0" indent="0" algn="just">
              <a:spcAft>
                <a:spcPts val="300"/>
              </a:spcAft>
              <a:buNone/>
            </a:pPr>
            <a:r>
              <a:rPr lang="en-US" sz="1800" b="1" i="1" dirty="0">
                <a:effectLst/>
                <a:latin typeface="Calibri" panose="020F0502020204030204" pitchFamily="34" charset="0"/>
                <a:ea typeface="Calibri" panose="020F0502020204030204" pitchFamily="34" charset="0"/>
                <a:cs typeface="Calibri" panose="020F0502020204030204" pitchFamily="34" charset="0"/>
              </a:rPr>
              <a:t>1.  On </a:t>
            </a:r>
            <a:r>
              <a:rPr lang="en-US" sz="1800" b="1" i="1" u="sng" dirty="0">
                <a:effectLst/>
                <a:latin typeface="Calibri" panose="020F0502020204030204" pitchFamily="34" charset="0"/>
                <a:ea typeface="Calibri" panose="020F0502020204030204" pitchFamily="34" charset="0"/>
                <a:cs typeface="Calibri" panose="020F0502020204030204" pitchFamily="34" charset="0"/>
              </a:rPr>
              <a:t>the last day </a:t>
            </a:r>
            <a:r>
              <a:rPr lang="en-US" sz="1800" b="1" i="1" dirty="0">
                <a:effectLst/>
                <a:latin typeface="Calibri" panose="020F0502020204030204" pitchFamily="34" charset="0"/>
                <a:ea typeface="Calibri" panose="020F0502020204030204" pitchFamily="34" charset="0"/>
                <a:cs typeface="Calibri" panose="020F0502020204030204" pitchFamily="34" charset="0"/>
              </a:rPr>
              <a:t>of the exhibition, the visitors can …</a:t>
            </a:r>
            <a:endParaRPr lang="ru-RU" sz="1800" dirty="0">
              <a:effectLst/>
              <a:latin typeface="Calibri" panose="020F0502020204030204" pitchFamily="34" charset="0"/>
              <a:ea typeface="Calibri" panose="020F0502020204030204" pitchFamily="34" charset="0"/>
              <a:cs typeface="Calibri" panose="020F0502020204030204" pitchFamily="34" charset="0"/>
            </a:endParaRPr>
          </a:p>
          <a:p>
            <a:pPr marL="342900" marR="234315" indent="-342900" algn="just">
              <a:spcAft>
                <a:spcPts val="0"/>
              </a:spcAft>
              <a:buAutoNum type="arabicParenR"/>
            </a:pPr>
            <a:r>
              <a:rPr lang="en-US" sz="1800" dirty="0">
                <a:effectLst/>
                <a:latin typeface="Calibri" panose="020F0502020204030204" pitchFamily="34" charset="0"/>
                <a:ea typeface="Calibri" panose="020F0502020204030204" pitchFamily="34" charset="0"/>
                <a:cs typeface="Calibri" panose="020F0502020204030204" pitchFamily="34" charset="0"/>
              </a:rPr>
              <a:t>see a documentary film.</a:t>
            </a:r>
            <a:endParaRPr lang="ru-RU" sz="1800" dirty="0">
              <a:latin typeface="Calibri" panose="020F0502020204030204" pitchFamily="34" charset="0"/>
              <a:ea typeface="Calibri" panose="020F0502020204030204" pitchFamily="34" charset="0"/>
              <a:cs typeface="Calibri" panose="020F0502020204030204" pitchFamily="34" charset="0"/>
            </a:endParaRPr>
          </a:p>
          <a:p>
            <a:pPr marL="342900" marR="234315" indent="-342900" algn="just">
              <a:spcAft>
                <a:spcPts val="0"/>
              </a:spcAft>
              <a:buAutoNum type="arabicParenR"/>
            </a:pPr>
            <a:r>
              <a:rPr lang="en-US" sz="1800" dirty="0">
                <a:effectLst/>
                <a:latin typeface="Calibri" panose="020F0502020204030204" pitchFamily="34" charset="0"/>
                <a:ea typeface="Calibri" panose="020F0502020204030204" pitchFamily="34" charset="0"/>
                <a:cs typeface="Calibri" panose="020F0502020204030204" pitchFamily="34" charset="0"/>
              </a:rPr>
              <a:t>take part in a lottery.</a:t>
            </a:r>
            <a:endParaRPr lang="ru-RU" sz="1800" dirty="0">
              <a:effectLst/>
              <a:latin typeface="Calibri" panose="020F0502020204030204" pitchFamily="34" charset="0"/>
              <a:ea typeface="Calibri" panose="020F0502020204030204" pitchFamily="34" charset="0"/>
              <a:cs typeface="Calibri" panose="020F0502020204030204" pitchFamily="34" charset="0"/>
            </a:endParaRPr>
          </a:p>
          <a:p>
            <a:pPr marL="0" marR="234315" indent="0" algn="just">
              <a:spcAft>
                <a:spcPts val="0"/>
              </a:spcAft>
              <a:buNone/>
              <a:tabLst>
                <a:tab pos="-27051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3) get a free book of their choice.</a:t>
            </a:r>
            <a:endParaRPr lang="ru-RU" sz="1800" dirty="0">
              <a:effectLst/>
              <a:latin typeface="Calibri" panose="020F0502020204030204" pitchFamily="34" charset="0"/>
              <a:ea typeface="Calibri" panose="020F0502020204030204" pitchFamily="34" charset="0"/>
              <a:cs typeface="Calibri" panose="020F0502020204030204" pitchFamily="34" charset="0"/>
            </a:endParaRPr>
          </a:p>
          <a:p>
            <a:endParaRPr lang="ru-RU" dirty="0"/>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Dear Friends! The week of </a:t>
            </a:r>
            <a:r>
              <a:rPr lang="en-US"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documentary films </a:t>
            </a:r>
            <a:r>
              <a:rPr lang="en-US" sz="1800" dirty="0">
                <a:effectLst/>
                <a:latin typeface="Calibri" panose="020F0502020204030204" pitchFamily="34" charset="0"/>
                <a:ea typeface="Calibri" panose="020F0502020204030204" pitchFamily="34" charset="0"/>
                <a:cs typeface="Times New Roman" panose="02020603050405020304" pitchFamily="18" charset="0"/>
              </a:rPr>
              <a:t>which we held last month attracted lots of attention. Today we are starting a new event and we are happy to see you here at our exhibition of contemporary art. In the week ahead, you are going to enjoy the works of our local artists. Instead of </a:t>
            </a:r>
            <a:r>
              <a:rPr lang="en-US"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lottery</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time we are going to reward all our guests. </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Next Sunday on the last day of our exhibition everyone can choose a book on Art. Keep your ticket. You can exchange it for a book.</a:t>
            </a:r>
            <a:endParaRPr lang="ru-RU"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a:p>
            <a:endParaRPr lang="ru-RU" dirty="0"/>
          </a:p>
        </p:txBody>
      </p:sp>
    </p:spTree>
    <p:extLst>
      <p:ext uri="{BB962C8B-B14F-4D97-AF65-F5344CB8AC3E}">
        <p14:creationId xmlns="" xmlns:p14="http://schemas.microsoft.com/office/powerpoint/2010/main" val="263827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6D25D2B-2594-06D4-CBB8-3A3111BA6487}"/>
              </a:ext>
            </a:extLst>
          </p:cNvPr>
          <p:cNvSpPr>
            <a:spLocks noGrp="1"/>
          </p:cNvSpPr>
          <p:nvPr>
            <p:ph type="title"/>
          </p:nvPr>
        </p:nvSpPr>
        <p:spPr/>
        <p:txBody>
          <a:bodyPr/>
          <a:lstStyle/>
          <a:p>
            <a:r>
              <a:rPr lang="ru-RU" dirty="0"/>
              <a:t>Задания по аудированию</a:t>
            </a:r>
          </a:p>
        </p:txBody>
      </p:sp>
      <p:sp>
        <p:nvSpPr>
          <p:cNvPr id="4" name="TextBox 3">
            <a:extLst>
              <a:ext uri="{FF2B5EF4-FFF2-40B4-BE49-F238E27FC236}">
                <a16:creationId xmlns="" xmlns:a16="http://schemas.microsoft.com/office/drawing/2014/main" id="{FD3F9F71-83CB-DA53-B540-42A38E6339CD}"/>
              </a:ext>
            </a:extLst>
          </p:cNvPr>
          <p:cNvSpPr txBox="1"/>
          <p:nvPr/>
        </p:nvSpPr>
        <p:spPr>
          <a:xfrm>
            <a:off x="457199" y="1317277"/>
            <a:ext cx="8033657" cy="923330"/>
          </a:xfrm>
          <a:prstGeom prst="rect">
            <a:avLst/>
          </a:prstGeom>
          <a:noFill/>
        </p:spPr>
        <p:txBody>
          <a:bodyPr wrap="square">
            <a:spAutoFit/>
          </a:bodyPr>
          <a:lstStyle/>
          <a:p>
            <a:pPr marL="0" indent="0" algn="l">
              <a:buNone/>
            </a:pPr>
            <a:r>
              <a:rPr lang="ru-RU" sz="1800" b="1" dirty="0">
                <a:latin typeface="Calibri" panose="020F0502020204030204" pitchFamily="34" charset="0"/>
                <a:ea typeface="Calibri" panose="020F0502020204030204" pitchFamily="34" charset="0"/>
                <a:cs typeface="Calibri" panose="020F0502020204030204" pitchFamily="34" charset="0"/>
              </a:rPr>
              <a:t>Задание 5 </a:t>
            </a:r>
            <a:r>
              <a:rPr lang="ru-RU" sz="1800" dirty="0">
                <a:latin typeface="Calibri" panose="020F0502020204030204" pitchFamily="34" charset="0"/>
                <a:ea typeface="Calibri" panose="020F0502020204030204" pitchFamily="34" charset="0"/>
                <a:cs typeface="Calibri" panose="020F0502020204030204" pitchFamily="34" charset="0"/>
              </a:rPr>
              <a:t>на п</a:t>
            </a:r>
            <a:r>
              <a:rPr lang="ru-RU" sz="1800" b="0" i="0" u="none" strike="noStrike" baseline="0" dirty="0">
                <a:latin typeface="Calibri" panose="020F0502020204030204" pitchFamily="34" charset="0"/>
                <a:ea typeface="Calibri" panose="020F0502020204030204" pitchFamily="34" charset="0"/>
                <a:cs typeface="Calibri" panose="020F0502020204030204" pitchFamily="34" charset="0"/>
              </a:rPr>
              <a:t>онимание основного содержания прослушанного текста.</a:t>
            </a:r>
          </a:p>
          <a:p>
            <a:pPr marL="0" indent="0">
              <a:buNone/>
            </a:pPr>
            <a:r>
              <a:rPr lang="ru-RU" sz="1800" dirty="0">
                <a:latin typeface="Calibri" panose="020F0502020204030204" pitchFamily="34" charset="0"/>
                <a:ea typeface="Calibri" panose="020F0502020204030204" pitchFamily="34" charset="0"/>
                <a:cs typeface="Calibri" panose="020F0502020204030204" pitchFamily="34" charset="0"/>
              </a:rPr>
              <a:t>Задание базового уровня.</a:t>
            </a:r>
          </a:p>
          <a:p>
            <a:pPr marL="0" indent="0">
              <a:buNone/>
            </a:pPr>
            <a:r>
              <a:rPr lang="ru-RU" sz="1800" dirty="0">
                <a:latin typeface="Calibri" panose="020F0502020204030204" pitchFamily="34" charset="0"/>
                <a:ea typeface="Calibri" panose="020F0502020204030204" pitchFamily="34" charset="0"/>
                <a:cs typeface="Calibri" panose="020F0502020204030204" pitchFamily="34" charset="0"/>
              </a:rPr>
              <a:t>Процент выполнения – 77,55</a:t>
            </a:r>
          </a:p>
        </p:txBody>
      </p:sp>
      <p:sp>
        <p:nvSpPr>
          <p:cNvPr id="6" name="TextBox 5">
            <a:extLst>
              <a:ext uri="{FF2B5EF4-FFF2-40B4-BE49-F238E27FC236}">
                <a16:creationId xmlns="" xmlns:a16="http://schemas.microsoft.com/office/drawing/2014/main" id="{9D33AD5E-6E1A-D8CD-BADB-78A8658813F2}"/>
              </a:ext>
            </a:extLst>
          </p:cNvPr>
          <p:cNvSpPr txBox="1"/>
          <p:nvPr/>
        </p:nvSpPr>
        <p:spPr>
          <a:xfrm>
            <a:off x="364253" y="2714591"/>
            <a:ext cx="8126603" cy="4311052"/>
          </a:xfrm>
          <a:prstGeom prst="rect">
            <a:avLst/>
          </a:prstGeom>
          <a:noFill/>
        </p:spPr>
        <p:txBody>
          <a:bodyPr wrap="square">
            <a:spAutoFit/>
          </a:bodyPr>
          <a:lstStyle/>
          <a:p>
            <a:pPr marL="0" indent="0">
              <a:buNone/>
            </a:pPr>
            <a:r>
              <a:rPr lang="en-US" dirty="0"/>
              <a:t>1. They must be </a:t>
            </a:r>
            <a:r>
              <a:rPr lang="en-US" dirty="0">
                <a:solidFill>
                  <a:srgbClr val="FF0000"/>
                </a:solidFill>
              </a:rPr>
              <a:t>memorable</a:t>
            </a:r>
            <a:endParaRPr lang="ru-RU" dirty="0">
              <a:solidFill>
                <a:srgbClr val="FF0000"/>
              </a:solidFill>
            </a:endParaRPr>
          </a:p>
          <a:p>
            <a:pPr marL="0" indent="0">
              <a:buNone/>
            </a:pPr>
            <a:r>
              <a:rPr lang="en-US" dirty="0"/>
              <a:t>2. They should be quite small </a:t>
            </a:r>
            <a:endParaRPr lang="ru-RU" dirty="0"/>
          </a:p>
          <a:p>
            <a:pPr marL="0" indent="0">
              <a:buNone/>
            </a:pPr>
            <a:r>
              <a:rPr lang="en-US" dirty="0"/>
              <a:t>3. They should be unplanned</a:t>
            </a:r>
            <a:endParaRPr lang="ru-RU" dirty="0"/>
          </a:p>
          <a:p>
            <a:pPr marL="0" indent="0">
              <a:buNone/>
            </a:pPr>
            <a:r>
              <a:rPr lang="en-US" dirty="0"/>
              <a:t>4. They need to be planned </a:t>
            </a:r>
            <a:endParaRPr lang="ru-RU" dirty="0"/>
          </a:p>
          <a:p>
            <a:pPr marL="0" indent="0">
              <a:buNone/>
            </a:pPr>
            <a:r>
              <a:rPr lang="en-US" dirty="0"/>
              <a:t>5. They need simple </a:t>
            </a:r>
            <a:r>
              <a:rPr lang="en-US" dirty="0">
                <a:solidFill>
                  <a:schemeClr val="accent1"/>
                </a:solidFill>
              </a:rPr>
              <a:t>entertainment</a:t>
            </a:r>
            <a:r>
              <a:rPr lang="en-US" dirty="0"/>
              <a:t> </a:t>
            </a:r>
            <a:endParaRPr lang="ru-RU" dirty="0"/>
          </a:p>
          <a:p>
            <a:pPr marL="0" indent="0">
              <a:buNone/>
            </a:pPr>
            <a:r>
              <a:rPr lang="en-US" dirty="0"/>
              <a:t>6. They must have </a:t>
            </a:r>
            <a:r>
              <a:rPr lang="en-US" dirty="0">
                <a:solidFill>
                  <a:schemeClr val="accent1"/>
                </a:solidFill>
              </a:rPr>
              <a:t>tasty food</a:t>
            </a:r>
            <a:endParaRPr lang="ru-RU" dirty="0">
              <a:solidFill>
                <a:schemeClr val="accent1"/>
              </a:solidFill>
            </a:endParaRPr>
          </a:p>
          <a:p>
            <a:pPr marL="0" indent="0">
              <a:lnSpc>
                <a:spcPct val="107000"/>
              </a:lnSpc>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Speaker D</a:t>
            </a:r>
            <a:endParaRPr lang="ru-RU"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I</a:t>
            </a:r>
            <a:r>
              <a:rPr lang="en-US" dirty="0">
                <a:effectLst/>
                <a:latin typeface="Calibri" panose="020F0502020204030204" pitchFamily="34" charset="0"/>
                <a:ea typeface="Calibri" panose="020F0502020204030204" pitchFamily="34" charset="0"/>
                <a:cs typeface="Times New Roman" panose="02020603050405020304" pitchFamily="18" charset="0"/>
              </a:rPr>
              <a:t>f you ask me, I think a really good birthday party </a:t>
            </a:r>
            <a:r>
              <a:rPr lang="en-US"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must leave a lasting impression on people</a:t>
            </a:r>
            <a:r>
              <a:rPr lang="en-US" dirty="0">
                <a:effectLst/>
                <a:latin typeface="Calibri" panose="020F0502020204030204" pitchFamily="34" charset="0"/>
                <a:ea typeface="Calibri" panose="020F0502020204030204" pitchFamily="34" charset="0"/>
                <a:cs typeface="Times New Roman" panose="02020603050405020304" pitchFamily="18" charset="0"/>
              </a:rPr>
              <a:t>. Nobody gets excited about a party with </a:t>
            </a:r>
            <a:r>
              <a:rPr lang="en-US"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cakes</a:t>
            </a:r>
            <a:r>
              <a:rPr lang="en-US" dirty="0">
                <a:effectLst/>
                <a:latin typeface="Calibri" panose="020F0502020204030204" pitchFamily="34" charset="0"/>
                <a:ea typeface="Calibri" panose="020F0502020204030204" pitchFamily="34" charset="0"/>
                <a:cs typeface="Times New Roman" panose="02020603050405020304" pitchFamily="18" charset="0"/>
              </a:rPr>
              <a:t> and clowns for </a:t>
            </a:r>
            <a:r>
              <a:rPr lang="en-US"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entertainment</a:t>
            </a:r>
            <a:r>
              <a:rPr lang="en-US" dirty="0">
                <a:effectLst/>
                <a:latin typeface="Calibri" panose="020F0502020204030204" pitchFamily="34" charset="0"/>
                <a:ea typeface="Calibri" panose="020F0502020204030204" pitchFamily="34" charset="0"/>
                <a:cs typeface="Times New Roman" panose="02020603050405020304" pitchFamily="18" charset="0"/>
              </a:rPr>
              <a:t>. You can call the special agency and ask to organize something special for you. A quest party, a fancy dress ball or any theme party which will be a real treat for your guests. Now there are parties which copy a famous film or a book which your guests may like.</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 xmlns:p14="http://schemas.microsoft.com/office/powerpoint/2010/main" val="1820217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CAE6C12-AECA-D358-0EE5-B7ABDB1AC144}"/>
              </a:ext>
            </a:extLst>
          </p:cNvPr>
          <p:cNvSpPr>
            <a:spLocks noGrp="1"/>
          </p:cNvSpPr>
          <p:nvPr>
            <p:ph type="title"/>
          </p:nvPr>
        </p:nvSpPr>
        <p:spPr/>
        <p:txBody>
          <a:bodyPr/>
          <a:lstStyle/>
          <a:p>
            <a:r>
              <a:rPr lang="ru-RU" dirty="0"/>
              <a:t>Задания по аудированию</a:t>
            </a:r>
          </a:p>
        </p:txBody>
      </p:sp>
      <p:sp>
        <p:nvSpPr>
          <p:cNvPr id="4" name="TextBox 3">
            <a:extLst>
              <a:ext uri="{FF2B5EF4-FFF2-40B4-BE49-F238E27FC236}">
                <a16:creationId xmlns="" xmlns:a16="http://schemas.microsoft.com/office/drawing/2014/main" id="{DCD3A13F-665E-8EE9-01F8-29227401D262}"/>
              </a:ext>
            </a:extLst>
          </p:cNvPr>
          <p:cNvSpPr txBox="1"/>
          <p:nvPr/>
        </p:nvSpPr>
        <p:spPr>
          <a:xfrm>
            <a:off x="270586" y="1309405"/>
            <a:ext cx="8574833" cy="2308324"/>
          </a:xfrm>
          <a:prstGeom prst="rect">
            <a:avLst/>
          </a:prstGeom>
          <a:noFill/>
        </p:spPr>
        <p:txBody>
          <a:bodyPr wrap="square">
            <a:spAutoFit/>
          </a:bodyPr>
          <a:lstStyle/>
          <a:p>
            <a:r>
              <a:rPr lang="ru-RU" b="1" dirty="0"/>
              <a:t>Задания 6-11</a:t>
            </a:r>
            <a:r>
              <a:rPr lang="ru-RU" dirty="0"/>
              <a:t>. Задания на понимание в прослушанном тексте запрашиваемой информации и представление её в виде несплошного текста (таблицы). </a:t>
            </a:r>
            <a:endParaRPr lang="en-US" dirty="0"/>
          </a:p>
          <a:p>
            <a:endParaRPr lang="ru-RU" dirty="0"/>
          </a:p>
          <a:p>
            <a:r>
              <a:rPr lang="ru-RU" dirty="0"/>
              <a:t>Задание повышенного уровня сложности</a:t>
            </a:r>
          </a:p>
          <a:p>
            <a:endParaRPr lang="ru-RU" dirty="0"/>
          </a:p>
          <a:p>
            <a:r>
              <a:rPr lang="ru-RU" dirty="0"/>
              <a:t>Процент выполнения – 66,64</a:t>
            </a:r>
          </a:p>
          <a:p>
            <a:endParaRPr lang="ru-RU" dirty="0"/>
          </a:p>
          <a:p>
            <a:endParaRPr lang="ru-RU" dirty="0"/>
          </a:p>
        </p:txBody>
      </p:sp>
    </p:spTree>
    <p:extLst>
      <p:ext uri="{BB962C8B-B14F-4D97-AF65-F5344CB8AC3E}">
        <p14:creationId xmlns="" xmlns:p14="http://schemas.microsoft.com/office/powerpoint/2010/main" val="4079690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2413</TotalTime>
  <Words>1939</Words>
  <Application>Microsoft Office PowerPoint</Application>
  <PresentationFormat>Экран (4:3)</PresentationFormat>
  <Paragraphs>363</Paragraphs>
  <Slides>27</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27</vt:i4>
      </vt:variant>
    </vt:vector>
  </HeadingPairs>
  <TitlesOfParts>
    <vt:vector size="29" baseType="lpstr">
      <vt:lpstr>Office Theme</vt:lpstr>
      <vt:lpstr>Тема Office</vt:lpstr>
      <vt:lpstr>Проблемные задания и типичные ошибки участников ОГЭ по английскому языку </vt:lpstr>
      <vt:lpstr>Слайд 2</vt:lpstr>
      <vt:lpstr>Результаты ОГЭ</vt:lpstr>
      <vt:lpstr>Слайд 4</vt:lpstr>
      <vt:lpstr>Распределение заданий по уровням сложности</vt:lpstr>
      <vt:lpstr>Задания по аудированию</vt:lpstr>
      <vt:lpstr>Задания по аудированию</vt:lpstr>
      <vt:lpstr>Задания по аудированию</vt:lpstr>
      <vt:lpstr>Задания по аудированию</vt:lpstr>
      <vt:lpstr>Слайд 10</vt:lpstr>
      <vt:lpstr>Слайд 11</vt:lpstr>
      <vt:lpstr>Задания по чтению</vt:lpstr>
      <vt:lpstr>Задания по чтению</vt:lpstr>
      <vt:lpstr>Задания по грамматике и лексике</vt:lpstr>
      <vt:lpstr>Задания по грамматике и лексике</vt:lpstr>
      <vt:lpstr>Задание по письменной речи</vt:lpstr>
      <vt:lpstr>Слайд 17</vt:lpstr>
      <vt:lpstr>Слайд 18</vt:lpstr>
      <vt:lpstr>Типичные ошибки в РКЗ</vt:lpstr>
      <vt:lpstr>Типичные ошибки в ОТ</vt:lpstr>
      <vt:lpstr>Задания по говорению</vt:lpstr>
      <vt:lpstr>Слайд 22</vt:lpstr>
      <vt:lpstr>Задания по говорению</vt:lpstr>
      <vt:lpstr>Слайд 24</vt:lpstr>
      <vt:lpstr>Задания по говорению</vt:lpstr>
      <vt:lpstr>Типичные ошибки</vt:lpstr>
      <vt:lpstr>Слайд 27</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Результаты ЕГЭ - 2021</dc:title>
  <dc:creator>Arseniy</dc:creator>
  <cp:lastModifiedBy>Admin</cp:lastModifiedBy>
  <cp:revision>50</cp:revision>
  <dcterms:created xsi:type="dcterms:W3CDTF">2021-09-16T15:08:44Z</dcterms:created>
  <dcterms:modified xsi:type="dcterms:W3CDTF">2023-10-31T04:31:05Z</dcterms:modified>
  <cp:version/>
</cp:coreProperties>
</file>