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75" r:id="rId3"/>
    <p:sldId id="276" r:id="rId4"/>
    <p:sldId id="283" r:id="rId5"/>
    <p:sldId id="279" r:id="rId6"/>
    <p:sldId id="284" r:id="rId7"/>
    <p:sldId id="285" r:id="rId8"/>
    <p:sldId id="274" r:id="rId9"/>
    <p:sldId id="265" r:id="rId10"/>
    <p:sldId id="287" r:id="rId11"/>
    <p:sldId id="282" r:id="rId12"/>
    <p:sldId id="286" r:id="rId13"/>
    <p:sldId id="288" r:id="rId14"/>
    <p:sldId id="289" r:id="rId15"/>
    <p:sldId id="261" r:id="rId16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FCD48E-B24F-4FC9-9E2D-1552CFED88AB}" type="doc">
      <dgm:prSet loTypeId="urn:microsoft.com/office/officeart/2005/8/layout/chart3" loCatId="cycle" qsTypeId="urn:microsoft.com/office/officeart/2005/8/quickstyle/simple1" qsCatId="simple" csTypeId="urn:microsoft.com/office/officeart/2005/8/colors/colorful5" csCatId="colorful" phldr="1"/>
      <dgm:spPr/>
    </dgm:pt>
    <dgm:pt modelId="{2CEB9809-A610-4ECD-9012-7F79AFB3E440}">
      <dgm:prSet phldrT="[Текст]" custT="1"/>
      <dgm:spPr/>
      <dgm:t>
        <a:bodyPr/>
        <a:lstStyle/>
        <a:p>
          <a:r>
            <a:rPr lang="ru-RU" sz="1600" dirty="0" smtClean="0"/>
            <a:t>Классическая</a:t>
          </a:r>
        </a:p>
        <a:p>
          <a:r>
            <a:rPr lang="ru-RU" sz="1600" dirty="0" smtClean="0"/>
            <a:t>художественная литература</a:t>
          </a:r>
        </a:p>
      </dgm:t>
    </dgm:pt>
    <dgm:pt modelId="{8A6860D1-8DDE-4036-9727-2640A19AD226}" type="parTrans" cxnId="{B3EF05CF-AD1D-4681-9FE8-1C996FCF4FF7}">
      <dgm:prSet/>
      <dgm:spPr/>
      <dgm:t>
        <a:bodyPr/>
        <a:lstStyle/>
        <a:p>
          <a:endParaRPr lang="ru-RU"/>
        </a:p>
      </dgm:t>
    </dgm:pt>
    <dgm:pt modelId="{F506A04B-6BD6-4D12-97F5-7A5773A7FA18}" type="sibTrans" cxnId="{B3EF05CF-AD1D-4681-9FE8-1C996FCF4FF7}">
      <dgm:prSet/>
      <dgm:spPr/>
      <dgm:t>
        <a:bodyPr/>
        <a:lstStyle/>
        <a:p>
          <a:endParaRPr lang="ru-RU"/>
        </a:p>
      </dgm:t>
    </dgm:pt>
    <dgm:pt modelId="{188A9990-9F7C-483A-B733-37F546603980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/>
            <a:t>современная художественная литература</a:t>
          </a:r>
        </a:p>
        <a:p>
          <a:pPr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9A68381A-DE9A-43B9-BA70-9A39027A234B}" type="parTrans" cxnId="{5A56C35D-30AE-4237-BCFA-65D88447254E}">
      <dgm:prSet/>
      <dgm:spPr/>
      <dgm:t>
        <a:bodyPr/>
        <a:lstStyle/>
        <a:p>
          <a:endParaRPr lang="ru-RU"/>
        </a:p>
      </dgm:t>
    </dgm:pt>
    <dgm:pt modelId="{B81AD138-BAE5-48C9-B14A-C24D7605DC9A}" type="sibTrans" cxnId="{5A56C35D-30AE-4237-BCFA-65D88447254E}">
      <dgm:prSet/>
      <dgm:spPr/>
      <dgm:t>
        <a:bodyPr/>
        <a:lstStyle/>
        <a:p>
          <a:endParaRPr lang="ru-RU"/>
        </a:p>
      </dgm:t>
    </dgm:pt>
    <dgm:pt modelId="{4B3571F7-B620-498D-9D1A-DC4F81EEEEBF}">
      <dgm:prSet phldrT="[Текст]" custT="1"/>
      <dgm:spPr/>
      <dgm:t>
        <a:bodyPr/>
        <a:lstStyle/>
        <a:p>
          <a:r>
            <a:rPr lang="ru-RU" sz="1600" smtClean="0"/>
            <a:t>Научно-популярная литература</a:t>
          </a:r>
          <a:endParaRPr lang="ru-RU" sz="1600" dirty="0"/>
        </a:p>
      </dgm:t>
    </dgm:pt>
    <dgm:pt modelId="{17C0AC64-5580-4438-AC04-5BA32B3AE41B}" type="parTrans" cxnId="{46989357-851E-45BC-8BB3-B9ACE8C934F7}">
      <dgm:prSet/>
      <dgm:spPr/>
      <dgm:t>
        <a:bodyPr/>
        <a:lstStyle/>
        <a:p>
          <a:endParaRPr lang="ru-RU"/>
        </a:p>
      </dgm:t>
    </dgm:pt>
    <dgm:pt modelId="{6ADF6D2D-F6A0-4066-A988-55A399E43FD2}" type="sibTrans" cxnId="{46989357-851E-45BC-8BB3-B9ACE8C934F7}">
      <dgm:prSet/>
      <dgm:spPr/>
      <dgm:t>
        <a:bodyPr/>
        <a:lstStyle/>
        <a:p>
          <a:endParaRPr lang="ru-RU"/>
        </a:p>
      </dgm:t>
    </dgm:pt>
    <dgm:pt modelId="{B3153ED9-A1AC-4173-9023-1FDBE4A49101}" type="pres">
      <dgm:prSet presAssocID="{F6FCD48E-B24F-4FC9-9E2D-1552CFED88AB}" presName="compositeShape" presStyleCnt="0">
        <dgm:presLayoutVars>
          <dgm:chMax val="7"/>
          <dgm:dir/>
          <dgm:resizeHandles val="exact"/>
        </dgm:presLayoutVars>
      </dgm:prSet>
      <dgm:spPr/>
    </dgm:pt>
    <dgm:pt modelId="{060F0839-4B38-4AD4-B023-F6D4122A2BDA}" type="pres">
      <dgm:prSet presAssocID="{F6FCD48E-B24F-4FC9-9E2D-1552CFED88AB}" presName="wedge1" presStyleLbl="node1" presStyleIdx="0" presStyleCnt="3" custScaleX="108876"/>
      <dgm:spPr/>
      <dgm:t>
        <a:bodyPr/>
        <a:lstStyle/>
        <a:p>
          <a:endParaRPr lang="ru-RU"/>
        </a:p>
      </dgm:t>
    </dgm:pt>
    <dgm:pt modelId="{5DBEBBC9-5D73-4EC3-8556-4BF8BA8B6A99}" type="pres">
      <dgm:prSet presAssocID="{F6FCD48E-B24F-4FC9-9E2D-1552CFED88A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34D6D-ECC1-491D-B560-CA2F266B588D}" type="pres">
      <dgm:prSet presAssocID="{F6FCD48E-B24F-4FC9-9E2D-1552CFED88AB}" presName="wedge2" presStyleLbl="node1" presStyleIdx="1" presStyleCnt="3"/>
      <dgm:spPr/>
      <dgm:t>
        <a:bodyPr/>
        <a:lstStyle/>
        <a:p>
          <a:endParaRPr lang="ru-RU"/>
        </a:p>
      </dgm:t>
    </dgm:pt>
    <dgm:pt modelId="{CFFB112E-8A0F-49CC-B1BD-A0A3BB98BD7C}" type="pres">
      <dgm:prSet presAssocID="{F6FCD48E-B24F-4FC9-9E2D-1552CFED88A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278E29-8FBF-4CE8-9C0F-46A289521723}" type="pres">
      <dgm:prSet presAssocID="{F6FCD48E-B24F-4FC9-9E2D-1552CFED88AB}" presName="wedge3" presStyleLbl="node1" presStyleIdx="2" presStyleCnt="3"/>
      <dgm:spPr/>
      <dgm:t>
        <a:bodyPr/>
        <a:lstStyle/>
        <a:p>
          <a:endParaRPr lang="ru-RU"/>
        </a:p>
      </dgm:t>
    </dgm:pt>
    <dgm:pt modelId="{1213ADBD-6996-4233-A7A9-05EF010B925B}" type="pres">
      <dgm:prSet presAssocID="{F6FCD48E-B24F-4FC9-9E2D-1552CFED88A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E8AEBE-244A-4C7A-9306-33CE2C587E59}" type="presOf" srcId="{F6FCD48E-B24F-4FC9-9E2D-1552CFED88AB}" destId="{B3153ED9-A1AC-4173-9023-1FDBE4A49101}" srcOrd="0" destOrd="0" presId="urn:microsoft.com/office/officeart/2005/8/layout/chart3"/>
    <dgm:cxn modelId="{5F9E629E-88EB-4972-9DBD-E3AB988E9F2A}" type="presOf" srcId="{188A9990-9F7C-483A-B733-37F546603980}" destId="{CFFB112E-8A0F-49CC-B1BD-A0A3BB98BD7C}" srcOrd="1" destOrd="0" presId="urn:microsoft.com/office/officeart/2005/8/layout/chart3"/>
    <dgm:cxn modelId="{060E2E8C-1210-4764-BFB2-BF9278A488AA}" type="presOf" srcId="{4B3571F7-B620-498D-9D1A-DC4F81EEEEBF}" destId="{1213ADBD-6996-4233-A7A9-05EF010B925B}" srcOrd="1" destOrd="0" presId="urn:microsoft.com/office/officeart/2005/8/layout/chart3"/>
    <dgm:cxn modelId="{46989357-851E-45BC-8BB3-B9ACE8C934F7}" srcId="{F6FCD48E-B24F-4FC9-9E2D-1552CFED88AB}" destId="{4B3571F7-B620-498D-9D1A-DC4F81EEEEBF}" srcOrd="2" destOrd="0" parTransId="{17C0AC64-5580-4438-AC04-5BA32B3AE41B}" sibTransId="{6ADF6D2D-F6A0-4066-A988-55A399E43FD2}"/>
    <dgm:cxn modelId="{5A56C35D-30AE-4237-BCFA-65D88447254E}" srcId="{F6FCD48E-B24F-4FC9-9E2D-1552CFED88AB}" destId="{188A9990-9F7C-483A-B733-37F546603980}" srcOrd="1" destOrd="0" parTransId="{9A68381A-DE9A-43B9-BA70-9A39027A234B}" sibTransId="{B81AD138-BAE5-48C9-B14A-C24D7605DC9A}"/>
    <dgm:cxn modelId="{272DC8F8-8C88-45A9-8151-DA0BF0598426}" type="presOf" srcId="{2CEB9809-A610-4ECD-9012-7F79AFB3E440}" destId="{5DBEBBC9-5D73-4EC3-8556-4BF8BA8B6A99}" srcOrd="1" destOrd="0" presId="urn:microsoft.com/office/officeart/2005/8/layout/chart3"/>
    <dgm:cxn modelId="{B3EF05CF-AD1D-4681-9FE8-1C996FCF4FF7}" srcId="{F6FCD48E-B24F-4FC9-9E2D-1552CFED88AB}" destId="{2CEB9809-A610-4ECD-9012-7F79AFB3E440}" srcOrd="0" destOrd="0" parTransId="{8A6860D1-8DDE-4036-9727-2640A19AD226}" sibTransId="{F506A04B-6BD6-4D12-97F5-7A5773A7FA18}"/>
    <dgm:cxn modelId="{CD19B54D-D366-4353-99BE-844A3F90F9B0}" type="presOf" srcId="{4B3571F7-B620-498D-9D1A-DC4F81EEEEBF}" destId="{11278E29-8FBF-4CE8-9C0F-46A289521723}" srcOrd="0" destOrd="0" presId="urn:microsoft.com/office/officeart/2005/8/layout/chart3"/>
    <dgm:cxn modelId="{AE36E145-84A1-4B28-9D33-01885AB38A30}" type="presOf" srcId="{188A9990-9F7C-483A-B733-37F546603980}" destId="{9D634D6D-ECC1-491D-B560-CA2F266B588D}" srcOrd="0" destOrd="0" presId="urn:microsoft.com/office/officeart/2005/8/layout/chart3"/>
    <dgm:cxn modelId="{A807D236-55D6-4D23-8061-E3ED09318750}" type="presOf" srcId="{2CEB9809-A610-4ECD-9012-7F79AFB3E440}" destId="{060F0839-4B38-4AD4-B023-F6D4122A2BDA}" srcOrd="0" destOrd="0" presId="urn:microsoft.com/office/officeart/2005/8/layout/chart3"/>
    <dgm:cxn modelId="{F05872A1-52A9-4F9F-88E7-4D0078A35201}" type="presParOf" srcId="{B3153ED9-A1AC-4173-9023-1FDBE4A49101}" destId="{060F0839-4B38-4AD4-B023-F6D4122A2BDA}" srcOrd="0" destOrd="0" presId="urn:microsoft.com/office/officeart/2005/8/layout/chart3"/>
    <dgm:cxn modelId="{CAC186AE-B6C1-484A-9F77-E3C052CEFC24}" type="presParOf" srcId="{B3153ED9-A1AC-4173-9023-1FDBE4A49101}" destId="{5DBEBBC9-5D73-4EC3-8556-4BF8BA8B6A99}" srcOrd="1" destOrd="0" presId="urn:microsoft.com/office/officeart/2005/8/layout/chart3"/>
    <dgm:cxn modelId="{1260F1CF-FF69-4515-B19A-2494E28BAB84}" type="presParOf" srcId="{B3153ED9-A1AC-4173-9023-1FDBE4A49101}" destId="{9D634D6D-ECC1-491D-B560-CA2F266B588D}" srcOrd="2" destOrd="0" presId="urn:microsoft.com/office/officeart/2005/8/layout/chart3"/>
    <dgm:cxn modelId="{C837FE35-24C8-4D84-8CC0-C6CBFF9C4D3D}" type="presParOf" srcId="{B3153ED9-A1AC-4173-9023-1FDBE4A49101}" destId="{CFFB112E-8A0F-49CC-B1BD-A0A3BB98BD7C}" srcOrd="3" destOrd="0" presId="urn:microsoft.com/office/officeart/2005/8/layout/chart3"/>
    <dgm:cxn modelId="{333490B5-D453-48BF-9ECF-99A5B18FE52E}" type="presParOf" srcId="{B3153ED9-A1AC-4173-9023-1FDBE4A49101}" destId="{11278E29-8FBF-4CE8-9C0F-46A289521723}" srcOrd="4" destOrd="0" presId="urn:microsoft.com/office/officeart/2005/8/layout/chart3"/>
    <dgm:cxn modelId="{3A77E65B-90F4-4AB0-A499-9ACFFCB6E118}" type="presParOf" srcId="{B3153ED9-A1AC-4173-9023-1FDBE4A49101}" destId="{1213ADBD-6996-4233-A7A9-05EF010B925B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F0839-4B38-4AD4-B023-F6D4122A2BDA}">
      <dsp:nvSpPr>
        <dsp:cNvPr id="0" name=""/>
        <dsp:cNvSpPr/>
      </dsp:nvSpPr>
      <dsp:spPr>
        <a:xfrm>
          <a:off x="2859401" y="366177"/>
          <a:ext cx="4961344" cy="4556876"/>
        </a:xfrm>
        <a:prstGeom prst="pie">
          <a:avLst>
            <a:gd name="adj1" fmla="val 16200000"/>
            <a:gd name="adj2" fmla="val 18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Классическая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художественная литература</a:t>
          </a:r>
        </a:p>
      </dsp:txBody>
      <dsp:txXfrm>
        <a:off x="5556836" y="1207029"/>
        <a:ext cx="1683313" cy="1518958"/>
      </dsp:txXfrm>
    </dsp:sp>
    <dsp:sp modelId="{9D634D6D-ECC1-491D-B560-CA2F266B588D}">
      <dsp:nvSpPr>
        <dsp:cNvPr id="0" name=""/>
        <dsp:cNvSpPr/>
      </dsp:nvSpPr>
      <dsp:spPr>
        <a:xfrm>
          <a:off x="2826739" y="501798"/>
          <a:ext cx="4556876" cy="4556876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kern="1200" dirty="0" smtClean="0"/>
            <a:t>современная художественная литература</a:t>
          </a: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4074455" y="3376970"/>
        <a:ext cx="2061444" cy="1410461"/>
      </dsp:txXfrm>
    </dsp:sp>
    <dsp:sp modelId="{11278E29-8FBF-4CE8-9C0F-46A289521723}">
      <dsp:nvSpPr>
        <dsp:cNvPr id="0" name=""/>
        <dsp:cNvSpPr/>
      </dsp:nvSpPr>
      <dsp:spPr>
        <a:xfrm>
          <a:off x="2826739" y="501798"/>
          <a:ext cx="4556876" cy="4556876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Научно-популярная литература</a:t>
          </a:r>
          <a:endParaRPr lang="ru-RU" sz="1600" kern="1200" dirty="0"/>
        </a:p>
      </dsp:txBody>
      <dsp:txXfrm>
        <a:off x="3314975" y="1396899"/>
        <a:ext cx="1546083" cy="1518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3AB7D-4987-49B4-9AD2-A3F22EB63084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8E3EE-3FCE-4A41-ABD7-48D79E33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922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23000" cy="4000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Segoe UI Black"/>
                <a:cs typeface="Segoe UI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Segoe UI Black"/>
                <a:cs typeface="Segoe UI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Segoe UI Black"/>
                <a:cs typeface="Segoe UI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Segoe UI Black"/>
                <a:cs typeface="Segoe UI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64D706-1DFE-4ABB-AEFF-851A96A026AF}" type="datetimeFigureOut">
              <a:rPr lang="ru-RU" smtClean="0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13B137-D58B-429C-A8E8-5D892E94730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396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23819" y="1235405"/>
            <a:ext cx="5944361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Segoe UI Black"/>
                <a:cs typeface="Segoe UI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8473" y="2182495"/>
            <a:ext cx="10195052" cy="3097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Segoe UI Black"/>
                <a:cs typeface="Segoe UI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rsl.ru/ru/all-news/rgb-i-uchiru-zapustili-besplatnyij-literaturnyij-proekt-dlya-shkolnik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neb-akunb@yandex.ru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rusneb.ru/%20/t%20_blan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0050" y="2132579"/>
            <a:ext cx="5409504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3600" b="1" spc="-15" dirty="0" smtClean="0">
                <a:solidFill>
                  <a:srgbClr val="FFFFFF"/>
                </a:solidFill>
                <a:latin typeface="Calibri"/>
                <a:cs typeface="Calibri"/>
              </a:rPr>
              <a:t>Потенциал информационных ресурсов Национальной электронной библиотеки</a:t>
            </a:r>
            <a:endParaRPr sz="3600" b="1" dirty="0">
              <a:latin typeface="Microsoft JhengHei UI"/>
              <a:cs typeface="Microsoft JhengHei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6978" y="209245"/>
            <a:ext cx="803445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800" dirty="0" smtClean="0">
                <a:solidFill>
                  <a:srgbClr val="FFFFFF"/>
                </a:solidFill>
                <a:latin typeface="Calibri"/>
                <a:cs typeface="Calibri"/>
              </a:rPr>
              <a:t>Краевое государственной бюджетное учреждение</a:t>
            </a:r>
            <a:endParaRPr sz="1800" dirty="0">
              <a:latin typeface="Calibri"/>
              <a:cs typeface="Calibri"/>
            </a:endParaRPr>
          </a:p>
          <a:p>
            <a:pPr marL="51435" algn="ctr">
              <a:lnSpc>
                <a:spcPct val="100000"/>
              </a:lnSpc>
              <a:spcBef>
                <a:spcPts val="5"/>
              </a:spcBef>
            </a:pPr>
            <a:r>
              <a:rPr sz="1800" spc="-10" dirty="0" smtClean="0">
                <a:solidFill>
                  <a:srgbClr val="FFFFFF"/>
                </a:solidFill>
                <a:latin typeface="Calibri"/>
                <a:cs typeface="Calibri"/>
              </a:rPr>
              <a:t>«</a:t>
            </a:r>
            <a:r>
              <a:rPr lang="ru-RU" sz="1800" spc="-10" dirty="0" smtClean="0">
                <a:solidFill>
                  <a:srgbClr val="FFFFFF"/>
                </a:solidFill>
                <a:latin typeface="Calibri"/>
                <a:cs typeface="Calibri"/>
              </a:rPr>
              <a:t>Алтайская краевая универсальная научная библиотека им. В. Я. Шишкова</a:t>
            </a:r>
            <a:r>
              <a:rPr sz="1800" dirty="0" smtClean="0">
                <a:solidFill>
                  <a:srgbClr val="FFFFFF"/>
                </a:solidFill>
                <a:latin typeface="Calibri"/>
                <a:cs typeface="Calibri"/>
              </a:rPr>
              <a:t>»</a:t>
            </a:r>
            <a:endParaRPr sz="1800" dirty="0">
              <a:latin typeface="Calibri"/>
              <a:cs typeface="Calibri"/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сектор «Региональный центр доступа к информационным ресурсам Президентской библиотеки им. Б. Н. Ельцина в Алтайском крае»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10125" y="5926632"/>
            <a:ext cx="2439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11054" y="4801668"/>
            <a:ext cx="3642116" cy="20563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</a:rPr>
              <a:t>Рыжикова Елена Валерьевна, 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ведущий библиотекарь, 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сектор «Региональный центр доступа к информационным ресурсам Президентской библиотеки им. Б. Н. Ельцина в Алтайском крае»</a:t>
            </a:r>
          </a:p>
          <a:p>
            <a:pPr marL="472440">
              <a:lnSpc>
                <a:spcPct val="100000"/>
              </a:lnSpc>
              <a:spcBef>
                <a:spcPts val="95"/>
              </a:spcBef>
            </a:pPr>
            <a:endParaRPr sz="32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3605" y="4361394"/>
            <a:ext cx="2624328" cy="262432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051296" y="4062221"/>
            <a:ext cx="12223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715" y="638815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КГБУ АКУНБ, 02 ноября 2023 г.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3" y="244569"/>
            <a:ext cx="1346652" cy="14699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164" y="331139"/>
            <a:ext cx="1301104" cy="12852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47" y="3092544"/>
            <a:ext cx="3205654" cy="32604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89228" y="2910526"/>
            <a:ext cx="2533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rusneb.ru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572721"/>
              </p:ext>
            </p:extLst>
          </p:nvPr>
        </p:nvGraphicFramePr>
        <p:xfrm>
          <a:off x="772257" y="1425819"/>
          <a:ext cx="10647485" cy="5424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92000" cy="140676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3600" b="0" i="0">
                <a:solidFill>
                  <a:schemeClr val="bg1"/>
                </a:solidFill>
                <a:latin typeface="Segoe UI Black"/>
                <a:ea typeface="+mj-ea"/>
                <a:cs typeface="Segoe UI Black"/>
              </a:defRPr>
            </a:lvl1pPr>
          </a:lstStyle>
          <a:p>
            <a:pPr algn="ctr"/>
            <a:r>
              <a:rPr lang="ru-RU" sz="4400" kern="0" smtClean="0">
                <a:solidFill>
                  <a:schemeClr val="tx1"/>
                </a:solidFill>
              </a:rPr>
              <a:t>«НЭБ Свет» </a:t>
            </a:r>
            <a:r>
              <a:rPr lang="ru-RU" sz="2800" kern="0" smtClean="0">
                <a:solidFill>
                  <a:schemeClr val="tx1"/>
                </a:solidFill>
              </a:rPr>
              <a:t>в основном состоит из </a:t>
            </a:r>
            <a:r>
              <a:rPr lang="ru-RU" sz="4400" kern="0" smtClean="0">
                <a:solidFill>
                  <a:schemeClr val="tx1"/>
                </a:solidFill>
              </a:rPr>
              <a:t>художественной литературы</a:t>
            </a:r>
            <a:endParaRPr lang="ru-RU" sz="4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1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11506199" cy="166199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РГБ и </a:t>
            </a:r>
            <a:r>
              <a:rPr lang="ru-RU" b="1" dirty="0" err="1">
                <a:solidFill>
                  <a:schemeClr val="tx1"/>
                </a:solidFill>
              </a:rPr>
              <a:t>Учи.ру</a:t>
            </a:r>
            <a:r>
              <a:rPr lang="ru-RU" b="1" dirty="0">
                <a:solidFill>
                  <a:schemeClr val="tx1"/>
                </a:solidFill>
              </a:rPr>
              <a:t> запустили бесплатный литературный проект для школьников</a:t>
            </a:r>
            <a:br>
              <a:rPr lang="ru-RU" b="1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8473" y="2182495"/>
            <a:ext cx="10195052" cy="2215991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  <a:hlinkClick r:id="rId2"/>
              </a:rPr>
              <a:t>Сотрудничество двух организаций носит некоммерческий характер и направлено на развитие культуры чтения и читательской грамотности среди школьников 1—4 классов.</a:t>
            </a:r>
            <a:r>
              <a:rPr lang="ru-RU" dirty="0">
                <a:solidFill>
                  <a:schemeClr val="tx1"/>
                </a:solidFill>
              </a:rPr>
              <a:t> 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https://distant.uchi.ru/all-books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5359720"/>
            <a:ext cx="4953000" cy="1184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4897794"/>
            <a:ext cx="3190991" cy="15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89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31652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Проект «НЭБ. Книжные памятники»</a:t>
            </a:r>
            <a:endParaRPr 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29" y="1024409"/>
            <a:ext cx="9124071" cy="5697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286" y="1024409"/>
            <a:ext cx="6206083" cy="31665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926956"/>
            <a:ext cx="2819780" cy="281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82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28750"/>
            <a:ext cx="3652559" cy="4901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12" y="685800"/>
            <a:ext cx="4110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Библия Иоганна </a:t>
            </a:r>
            <a:r>
              <a:rPr lang="ru-RU" sz="2000" b="1" dirty="0" err="1"/>
              <a:t>Гутенберга</a:t>
            </a:r>
            <a:r>
              <a:rPr lang="ru-RU" sz="2000" b="1" dirty="0" smtClean="0"/>
              <a:t>. 1454 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704850"/>
            <a:ext cx="4650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«Апостол» Ивана Федорова (1564 года).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0594" y="1447800"/>
            <a:ext cx="2979939" cy="49011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565" y="1447800"/>
            <a:ext cx="3214936" cy="49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74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11277600" cy="11079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Взаимодействие с образовательными организациями: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230" y="2266950"/>
            <a:ext cx="10195052" cy="2954655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  <a:latin typeface="+mj-lt"/>
              </a:rPr>
              <a:t>Консультирование школьных библиотекарей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+mj-lt"/>
              </a:rPr>
              <a:t>и учителей по организации работы с Национальной электронной библиотеки;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Проведение мультимедийных уроков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+mn-lt"/>
              </a:rPr>
              <a:t>Знакомство с Национальной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+mn-lt"/>
              </a:rPr>
              <a:t>электронной библиотекой.</a:t>
            </a:r>
            <a:endParaRPr lang="ru-RU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078" y="2286000"/>
            <a:ext cx="2970872" cy="1981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814" y="4490309"/>
            <a:ext cx="3012098" cy="22622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562605"/>
            <a:ext cx="1666326" cy="21176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789" y="5124483"/>
            <a:ext cx="2145323" cy="16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50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89"/>
            <a:ext cx="12192000" cy="6845806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998473" y="2182495"/>
            <a:ext cx="10195052" cy="3785652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neb-akunb@yandex.ru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/>
              <a:t>Рыжикова Елена Валерьевна,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1800" dirty="0"/>
              <a:t>ведущий библиотекарь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сектора </a:t>
            </a:r>
            <a:r>
              <a:rPr lang="ru-RU" i="1" dirty="0"/>
              <a:t>«Региональный центр доступа к ресурсам </a:t>
            </a:r>
            <a:br>
              <a:rPr lang="ru-RU" i="1" dirty="0"/>
            </a:br>
            <a:r>
              <a:rPr lang="ru-RU" i="1" dirty="0"/>
              <a:t>Президентской библиотеки в Алтайском крае»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8 (3852) 50-66-29</a:t>
            </a:r>
            <a:br>
              <a:rPr lang="ru-RU" dirty="0"/>
            </a:br>
            <a:r>
              <a:rPr lang="ru-RU" dirty="0"/>
              <a:t>8-923-722-3556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54" y="91066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СПАСИБО ЗА ВНИМАНИЕ!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7" y="304800"/>
            <a:ext cx="1346652" cy="14699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04800"/>
            <a:ext cx="1715514" cy="16946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57" y="4053250"/>
            <a:ext cx="2758136" cy="280474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427431" y="3500890"/>
            <a:ext cx="139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rusneb.ru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715" y="638815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КГБУ АКУНБ, 02 ноября 2023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1600200"/>
            <a:ext cx="11957539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Segoe UI Black"/>
                <a:ea typeface="+mj-ea"/>
                <a:cs typeface="Segoe UI Black"/>
              </a:defRPr>
            </a:lvl1pPr>
          </a:lstStyle>
          <a:p>
            <a:pPr algn="ctr"/>
            <a:r>
              <a:rPr lang="ru-RU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государственная информационная система </a:t>
            </a:r>
            <a:br>
              <a:rPr lang="ru-RU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электронная библиотека» -</a:t>
            </a:r>
          </a:p>
          <a:p>
            <a:pPr algn="ctr"/>
            <a:r>
              <a:rPr lang="ru-RU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учреждение </a:t>
            </a:r>
            <a:br>
              <a:rPr lang="ru-RU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«Российская государственная библиотека» </a:t>
            </a:r>
            <a:br>
              <a:rPr lang="ru-RU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(ФГБУ «РГБ») </a:t>
            </a:r>
            <a:r>
              <a:rPr lang="ru-RU" kern="0" dirty="0" smtClean="0"/>
              <a:t/>
            </a:r>
            <a:br>
              <a:rPr lang="ru-RU" kern="0" dirty="0" smtClean="0"/>
            </a:b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466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11658600" cy="110799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Преимущества Национальной электронной библиотеки: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1752600"/>
            <a:ext cx="11658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- доступ </a:t>
            </a:r>
            <a:r>
              <a:rPr lang="ru-RU" sz="2800" dirty="0"/>
              <a:t>к порталу НЭБ (</a:t>
            </a:r>
            <a:r>
              <a:rPr lang="ru-RU" sz="2800" dirty="0">
                <a:hlinkClick r:id="rId2"/>
              </a:rPr>
              <a:t>rusneb.ru</a:t>
            </a:r>
            <a:r>
              <a:rPr lang="ru-RU" sz="2800" dirty="0"/>
              <a:t>) бесплатный;</a:t>
            </a:r>
          </a:p>
          <a:p>
            <a:endParaRPr lang="ru-RU" sz="2800" dirty="0"/>
          </a:p>
          <a:p>
            <a:r>
              <a:rPr lang="ru-RU" sz="2800" dirty="0" smtClean="0"/>
              <a:t>- 24/7</a:t>
            </a:r>
            <a:r>
              <a:rPr lang="ru-RU" sz="2800" dirty="0"/>
              <a:t>;</a:t>
            </a:r>
          </a:p>
          <a:p>
            <a:endParaRPr lang="ru-RU" sz="2800" dirty="0"/>
          </a:p>
          <a:p>
            <a:r>
              <a:rPr lang="ru-RU" sz="2800" dirty="0" smtClean="0"/>
              <a:t>- с </a:t>
            </a:r>
            <a:r>
              <a:rPr lang="ru-RU" sz="2800" dirty="0"/>
              <a:t>любого устройства;</a:t>
            </a:r>
          </a:p>
          <a:p>
            <a:endParaRPr lang="ru-RU" sz="2800" dirty="0"/>
          </a:p>
          <a:p>
            <a:r>
              <a:rPr lang="ru-RU" sz="2800" dirty="0" smtClean="0"/>
              <a:t>- авторитетный </a:t>
            </a:r>
            <a:r>
              <a:rPr lang="ru-RU" sz="2800" dirty="0"/>
              <a:t>источник информации;</a:t>
            </a:r>
          </a:p>
          <a:p>
            <a:endParaRPr lang="ru-RU" sz="2800" dirty="0"/>
          </a:p>
          <a:p>
            <a:r>
              <a:rPr lang="ru-RU" altLang="ru-RU" sz="2800" dirty="0" smtClean="0"/>
              <a:t>- расширение </a:t>
            </a:r>
            <a:r>
              <a:rPr lang="ru-RU" altLang="ru-RU" sz="2800" dirty="0"/>
              <a:t>ресурсной базы электронных документов</a:t>
            </a:r>
            <a:r>
              <a:rPr lang="ru-RU" sz="2800" dirty="0"/>
              <a:t>. Фонд НЭБ составляет более </a:t>
            </a:r>
            <a:r>
              <a:rPr lang="ru-RU" sz="2800" dirty="0">
                <a:solidFill>
                  <a:srgbClr val="FF0000"/>
                </a:solidFill>
              </a:rPr>
              <a:t>5 млн</a:t>
            </a:r>
            <a:r>
              <a:rPr lang="ru-RU" sz="2800" dirty="0"/>
              <a:t> единиц </a:t>
            </a:r>
            <a:r>
              <a:rPr lang="ru-RU" sz="2800" dirty="0" smtClean="0"/>
              <a:t>хранения.</a:t>
            </a:r>
            <a:endParaRPr lang="ru-RU" sz="28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164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10515600" cy="11079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Цель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создания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Национальной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электронной библиотеки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8472" y="2182495"/>
            <a:ext cx="10660127" cy="2954655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исторического, научного и культурного достояния народов Российской Федерации, обеспечение условий для повышения интеллектуального потенциала Российской Федерации и популяризации российской науки и культуры, формирование основы для создания единого российского электронного пространства знаний.</a:t>
            </a:r>
          </a:p>
        </p:txBody>
      </p:sp>
    </p:spTree>
    <p:extLst>
      <p:ext uri="{BB962C8B-B14F-4D97-AF65-F5344CB8AC3E}">
        <p14:creationId xmlns:p14="http://schemas.microsoft.com/office/powerpoint/2010/main" val="958606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099" y="457200"/>
            <a:ext cx="11353799" cy="11079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Как получить доступ к Национальной электронной библиотеки?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47" y="2209800"/>
            <a:ext cx="11620501" cy="4570482"/>
          </a:xfrm>
        </p:spPr>
        <p:txBody>
          <a:bodyPr/>
          <a:lstStyle/>
          <a:p>
            <a:pPr algn="just"/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частниками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библиотека» могут стать государственные и муниципальные библиотеки, 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образовательных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научных и иных государственных и муниципальных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организаций.</a:t>
            </a:r>
          </a:p>
          <a:p>
            <a:pPr algn="just"/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полного доступа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НЭБ,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заключить безвозмездный договор «О подключении к НЭБ и предоставлении доступа к объектам НЭБ» с оператором НЭБ – Российской государственной библиотекой. </a:t>
            </a:r>
            <a:endParaRPr lang="ru-RU" sz="27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заключения договора необходимо заполнить и отправить заявку на сайте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НЭБ.</a:t>
            </a:r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74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77" y="304800"/>
            <a:ext cx="12039599" cy="1292662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Точки доступа к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Национальной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электронной библиотеки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в образовательных учреждениях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Алтайского края: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4034" y="2286000"/>
            <a:ext cx="11159365" cy="4801314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Высшие учебные заведения – 9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(АГИИК, АГМУ, БЮИ, АГПУ, АГАУ,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РАНХиГС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, АГТУ, АГУ, 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лтайский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институт повышения квалификации руководителей и специалистов агропромышленного комплекса)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Общеобразовательные учреждения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23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(СОШ № 2, 55, 107, 123, 126; гимназия № 79, 85; лицей сигма; школа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№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1, 2, 3, 7, 15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города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Заринска;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Алексеевская средняя общеобразовательная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школа;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Чарышская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средняя общеобразовательная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школа;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Первомайская средняя общеобразовательная школа №2»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Бийского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района;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Леньковская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средняя общеобразовательная школа №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2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; Советская средняя общеобразовательная школа» Советского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района и др.)</a:t>
            </a:r>
            <a:endParaRPr lang="ru-RU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35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0600" y="304800"/>
            <a:ext cx="10195052" cy="28931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НЭБ содержит литературу по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школьной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программе и для внеклассного прочтения, а также НЭБ может стать помощником для учащихся при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подготовки к учебному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процессу и для школьных библиотекарей и педагогов в образовательном процессе.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895600"/>
            <a:ext cx="2372297" cy="3396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897" y="2895601"/>
            <a:ext cx="2811947" cy="3396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044" y="2895600"/>
            <a:ext cx="2534839" cy="3402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674" y="2895600"/>
            <a:ext cx="2510959" cy="33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94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70" y="0"/>
            <a:ext cx="12156830" cy="1169377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Что такое «НЭБ Свет»?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047999"/>
            <a:ext cx="4800600" cy="3810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13393" y="1169377"/>
            <a:ext cx="59713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Проект Национальной </a:t>
            </a:r>
            <a:r>
              <a:rPr lang="ru-RU" sz="2000" dirty="0"/>
              <a:t>электронной библиотеки при поддержки Минкультуры </a:t>
            </a:r>
            <a:r>
              <a:rPr lang="ru-RU" sz="2000" dirty="0" smtClean="0"/>
              <a:t>России;</a:t>
            </a:r>
            <a:endParaRPr lang="ru-RU" sz="2000" dirty="0"/>
          </a:p>
          <a:p>
            <a:endParaRPr lang="ru-RU" sz="2000" dirty="0" smtClean="0"/>
          </a:p>
          <a:p>
            <a:r>
              <a:rPr lang="ru-RU" sz="2000" dirty="0"/>
              <a:t>с</a:t>
            </a:r>
            <a:r>
              <a:rPr lang="ru-RU" sz="2000" dirty="0" smtClean="0"/>
              <a:t>истема сервисов и продуктов для читателей;</a:t>
            </a:r>
          </a:p>
          <a:p>
            <a:endParaRPr lang="ru-RU" sz="2000" dirty="0"/>
          </a:p>
          <a:p>
            <a:r>
              <a:rPr lang="ru-RU" sz="2000" dirty="0" smtClean="0"/>
              <a:t>Более 1500 произведений</a:t>
            </a:r>
          </a:p>
          <a:p>
            <a:pPr fontAlgn="ctr"/>
            <a:r>
              <a:rPr lang="ru-RU" dirty="0"/>
              <a:t>Художественная литература и современный </a:t>
            </a:r>
            <a:r>
              <a:rPr lang="ru-RU" dirty="0" err="1"/>
              <a:t>научпоп</a:t>
            </a:r>
            <a:r>
              <a:rPr lang="ru-RU" dirty="0"/>
              <a:t> </a:t>
            </a:r>
            <a:r>
              <a:rPr lang="ru-RU" dirty="0" smtClean="0"/>
              <a:t>- </a:t>
            </a:r>
            <a:r>
              <a:rPr lang="ru-RU" dirty="0"/>
              <a:t>в одном </a:t>
            </a:r>
            <a:r>
              <a:rPr lang="ru-RU" dirty="0" smtClean="0"/>
              <a:t>приложении!</a:t>
            </a:r>
            <a:endParaRPr lang="ru-RU" dirty="0"/>
          </a:p>
          <a:p>
            <a:endParaRPr lang="ru-RU" sz="2400" dirty="0"/>
          </a:p>
          <a:p>
            <a:r>
              <a:rPr lang="ru-RU" sz="2000" u="sng" dirty="0" smtClean="0"/>
              <a:t>Для кого</a:t>
            </a:r>
            <a:r>
              <a:rPr lang="ru-RU" sz="2000" dirty="0" smtClean="0"/>
              <a:t>:</a:t>
            </a:r>
            <a:endParaRPr lang="ru-RU" sz="2000" dirty="0"/>
          </a:p>
          <a:p>
            <a:pPr marL="285750" indent="-285750">
              <a:buFontTx/>
              <a:buChar char="-"/>
            </a:pPr>
            <a:r>
              <a:rPr lang="ru-RU" sz="2000" dirty="0" smtClean="0"/>
              <a:t>Учителей и библиотекарей;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р</a:t>
            </a:r>
            <a:r>
              <a:rPr lang="ru-RU" sz="2000" dirty="0" smtClean="0"/>
              <a:t>одителей;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у</a:t>
            </a:r>
            <a:r>
              <a:rPr lang="ru-RU" sz="2000" dirty="0" smtClean="0"/>
              <a:t>чащихся и студентов;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в</a:t>
            </a:r>
            <a:r>
              <a:rPr lang="ru-RU" sz="2000" dirty="0" smtClean="0"/>
              <a:t>зрослые и пенсионеры.</a:t>
            </a:r>
          </a:p>
          <a:p>
            <a:pPr marL="285750" indent="-285750">
              <a:buFontTx/>
              <a:buChar char="-"/>
            </a:pPr>
            <a:endParaRPr lang="ru-RU" sz="2000" dirty="0" smtClean="0"/>
          </a:p>
          <a:p>
            <a:r>
              <a:rPr lang="ru-RU" sz="2000" dirty="0" smtClean="0"/>
              <a:t>Для всех кто интересуется </a:t>
            </a:r>
            <a:r>
              <a:rPr lang="ru-RU" sz="2000" dirty="0"/>
              <a:t>в прочтении </a:t>
            </a:r>
            <a:r>
              <a:rPr lang="ru-RU" sz="2000" dirty="0" smtClean="0"/>
              <a:t>книг!</a:t>
            </a:r>
            <a:endParaRPr lang="ru-RU" sz="2000" dirty="0"/>
          </a:p>
          <a:p>
            <a:endParaRPr lang="ru-RU" sz="16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85" y="64195"/>
            <a:ext cx="1052554" cy="1040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625" y="1103660"/>
            <a:ext cx="4658375" cy="201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860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64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894" y="4909907"/>
            <a:ext cx="1930106" cy="195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2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962</TotalTime>
  <Words>482</Words>
  <Application>Microsoft Office PowerPoint</Application>
  <PresentationFormat>Широкоэкранный</PresentationFormat>
  <Paragraphs>76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Microsoft JhengHei UI</vt:lpstr>
      <vt:lpstr>Arial Black</vt:lpstr>
      <vt:lpstr>Calibri</vt:lpstr>
      <vt:lpstr>Lucida Sans Unicode</vt:lpstr>
      <vt:lpstr>Segoe UI Black</vt:lpstr>
      <vt:lpstr>Times New Roman</vt:lpstr>
      <vt:lpstr>Office Theme</vt:lpstr>
      <vt:lpstr>Презентация PowerPoint</vt:lpstr>
      <vt:lpstr>Презентация PowerPoint</vt:lpstr>
      <vt:lpstr>Преимущества Национальной электронной библиотеки:</vt:lpstr>
      <vt:lpstr>Цель создания  Национальной электронной библиотеки </vt:lpstr>
      <vt:lpstr>Как получить доступ к Национальной электронной библиотеки?</vt:lpstr>
      <vt:lpstr>Точки доступа к  Национальной электронной библиотеки  в образовательных учреждениях Алтайского края:</vt:lpstr>
      <vt:lpstr>Презентация PowerPoint</vt:lpstr>
      <vt:lpstr>Что такое «НЭБ Свет»?</vt:lpstr>
      <vt:lpstr>Презентация PowerPoint</vt:lpstr>
      <vt:lpstr>Презентация PowerPoint</vt:lpstr>
      <vt:lpstr>РГБ и Учи.ру запустили бесплатный литературный проект для школьников </vt:lpstr>
      <vt:lpstr>Презентация PowerPoint</vt:lpstr>
      <vt:lpstr>Презентация PowerPoint</vt:lpstr>
      <vt:lpstr>Взаимодействие с образовательными организациями: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Малышева</dc:creator>
  <cp:lastModifiedBy>irc</cp:lastModifiedBy>
  <cp:revision>54</cp:revision>
  <dcterms:created xsi:type="dcterms:W3CDTF">2023-10-25T06:51:01Z</dcterms:created>
  <dcterms:modified xsi:type="dcterms:W3CDTF">2023-11-02T02:59:55Z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2021-11-03T00:00:00Z</vt:filetime>
  </property>
  <property fmtid="{D5CDD505-2E9C-101B-9397-08002B2CF9AE}" pid="3" name="LastSaved">
    <vt:filetime>2023-10-25T00:00:00Z</vt:filetime>
  </property>
</Properties>
</file>