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0" r:id="rId3"/>
    <p:sldId id="272" r:id="rId4"/>
    <p:sldId id="273" r:id="rId5"/>
    <p:sldId id="274" r:id="rId6"/>
    <p:sldId id="275" r:id="rId7"/>
    <p:sldId id="261" r:id="rId8"/>
    <p:sldId id="259" r:id="rId9"/>
    <p:sldId id="260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8DD13-C11F-429A-AA5E-84F011D1E61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DB6C1-6F1E-4ABC-95C6-21BEDB754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5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DB6C1-6F1E-4ABC-95C6-21BEDB754B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5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0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3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9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6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9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2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1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2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25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22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8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3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7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56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923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10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37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64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A000D493-4518-4A8C-AAEA-AEAC94BF61E0}" type="datetimeFigureOut">
              <a:rPr lang="ru-RU" sz="14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29.10.2023</a:t>
            </a:fld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4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0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9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9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9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A602-2660-4871-BAD1-5B6D47CC73F4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9C42-8426-42EB-AB71-0DB78B7C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044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51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7775185" y="3175082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2117963" y="222343"/>
            <a:ext cx="5657222" cy="924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Особенности организации образовательного процесса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 обучению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иностранному языку в условиях реализации обновленных ФГОС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СОО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Черкашина Анна Викторовна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учитель иностранного языка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МКОУ Зональная СОШ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заместитель руководителя отделения по иностранным языкам краевого УМО. </a:t>
            </a: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139748" y="6256220"/>
            <a:ext cx="282256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31 октября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4193919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" y="154813"/>
            <a:ext cx="8753856" cy="1280795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результаты.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результаты конкретизировали по видам УУД и сгруппировали по трем направлениям: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1551304"/>
            <a:ext cx="10088880" cy="488607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овладение универсальными учебными познавательными действиями – базовые логические, базовые исследовательские, работа с информацией;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овладение универсальными учебными коммуникативными действиями – общение, совместная деятельность;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овладение универсальными учебными регулятивными действиями – самоорганизация, самоконтроль, эмоциональный интеллект, принятие себя и других людей.</a:t>
            </a:r>
          </a:p>
          <a:p>
            <a:pPr algn="just"/>
            <a:endParaRPr lang="ru-RU" sz="32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</a:rPr>
              <a:t>Для каждого УУД выделили критерии </a:t>
            </a:r>
            <a:r>
              <a:rPr lang="ru-RU" sz="3000" i="1" dirty="0" err="1" smtClean="0">
                <a:solidFill>
                  <a:schemeClr val="accent1">
                    <a:lumMod val="50000"/>
                  </a:schemeClr>
                </a:solidFill>
              </a:rPr>
              <a:t>сформированности</a:t>
            </a: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</a:rPr>
              <a:t>. Например, один из критериев, по которому будут оценивать </a:t>
            </a:r>
            <a:r>
              <a:rPr lang="ru-RU" sz="3000" i="1" dirty="0" err="1" smtClean="0">
                <a:solidFill>
                  <a:schemeClr val="accent1">
                    <a:lumMod val="50000"/>
                  </a:schemeClr>
                </a:solidFill>
              </a:rPr>
              <a:t>сформированность</a:t>
            </a:r>
            <a:r>
              <a:rPr lang="ru-RU" sz="3000" i="1" dirty="0" smtClean="0">
                <a:solidFill>
                  <a:schemeClr val="accent1">
                    <a:lumMod val="50000"/>
                  </a:schemeClr>
                </a:solidFill>
              </a:rPr>
              <a:t> регулятивного УУД «Самоорганизация», – это умение ученика делать осознанный выбор, аргументировать его и брать ответственность за решение. А еще включили УУД «Эмоциональный интеллект». Теперь старшеклассников будут учить понимать свое эмоциональное состояние, выстраивать отношения с другими людьми и разрешать конфликты. </a:t>
            </a:r>
            <a:endParaRPr lang="ru-RU" sz="3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451" y="30095"/>
            <a:ext cx="2532549" cy="16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912" y="81661"/>
            <a:ext cx="10515600" cy="7595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ФГОС СОО – требования к предметным результатам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303358"/>
              </p:ext>
            </p:extLst>
          </p:nvPr>
        </p:nvGraphicFramePr>
        <p:xfrm>
          <a:off x="704087" y="986600"/>
          <a:ext cx="10552176" cy="5702312"/>
        </p:xfrm>
        <a:graphic>
          <a:graphicData uri="http://schemas.openxmlformats.org/drawingml/2006/table">
            <a:tbl>
              <a:tblPr firstRow="1" firstCol="1" bandRow="1"/>
              <a:tblGrid>
                <a:gridCol w="3517392"/>
                <a:gridCol w="3517392"/>
                <a:gridCol w="3517392"/>
              </a:tblGrid>
              <a:tr h="498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речевой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Нормативные требования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Нормативные требования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углубленный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Диалогическая речь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реплик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реплик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Монологическое высказывание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14-15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уметь представлять результаты выполненной проектной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17-18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минуты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и понимание текстов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600-800 слов,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и понимание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несплошных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текстов (диаграммы, графики и т.д.)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700-900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и понимание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несплошных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текстов (диаграммы, графики и т.д.)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Осмысленное чтение вслух аутентичных текстов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письменных текстов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Электронное сообщение личного характера – 140 слов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Письменное высказывание с опорой (план, картинка, график) –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слов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(уметь представлять результаты выполненной проектной работы)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резюме, письмо-обращение о приеме на работу – 140 слов официальное письмо – 180 слов,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письменное высказывание с элементами рассуждения –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слов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 в устной и письменной речи слов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лексических 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1650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лексических 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0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0185" y="70751"/>
            <a:ext cx="3231816" cy="2088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2" y="2158797"/>
            <a:ext cx="10897676" cy="46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" y="154813"/>
            <a:ext cx="5654040" cy="8784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Цели проектов и ФГОС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81" y="1091661"/>
            <a:ext cx="9205109" cy="2730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7" y="4182333"/>
            <a:ext cx="9259133" cy="2450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182" y="0"/>
            <a:ext cx="2961818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912" y="0"/>
            <a:ext cx="2609088" cy="16834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538519"/>
            <a:ext cx="12205339" cy="53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9"/>
            <a:ext cx="7626096" cy="10714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проанализировать этапы работы над проектом, то можно увидеть связь с ФГОС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Этап                                                  Цели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014"/>
            <a:ext cx="10674356" cy="4630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325" y="0"/>
            <a:ext cx="3454252" cy="22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562253" y="6615404"/>
            <a:ext cx="1511559" cy="9331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703243" y="6742515"/>
            <a:ext cx="2370569" cy="22179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224727" y="6462055"/>
            <a:ext cx="849085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06862" y="389482"/>
            <a:ext cx="70382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Ссылки на материалы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93555" y="2225777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Полилиния 23"/>
          <p:cNvSpPr/>
          <p:nvPr/>
        </p:nvSpPr>
        <p:spPr>
          <a:xfrm>
            <a:off x="493555" y="3102218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Полилиния 25"/>
          <p:cNvSpPr/>
          <p:nvPr/>
        </p:nvSpPr>
        <p:spPr>
          <a:xfrm>
            <a:off x="450144" y="4038106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8" name="Полилиния 27"/>
          <p:cNvSpPr/>
          <p:nvPr/>
        </p:nvSpPr>
        <p:spPr>
          <a:xfrm>
            <a:off x="450144" y="497689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Полилиния 29"/>
          <p:cNvSpPr/>
          <p:nvPr/>
        </p:nvSpPr>
        <p:spPr>
          <a:xfrm>
            <a:off x="524512" y="5990621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73" y="0"/>
            <a:ext cx="2842727" cy="18337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42" y="2335672"/>
            <a:ext cx="9912220" cy="42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280568" y="-1355585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-1091066" y="-1544361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60561" y="-1095170"/>
            <a:ext cx="74388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sz="3600" kern="0" dirty="0" smtClea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Федеральный закон 273-ФЗ</a:t>
            </a:r>
            <a:endParaRPr lang="ru-RU" sz="3600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68" y="-1267064"/>
            <a:ext cx="3554870" cy="22931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5020"/>
            <a:ext cx="11013361" cy="4094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6" y="5802705"/>
            <a:ext cx="10036631" cy="9124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98" y="-633852"/>
            <a:ext cx="3615193" cy="23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48C434B-621D-354A-9D69-0179197B44FB}"/>
              </a:ext>
            </a:extLst>
          </p:cNvPr>
          <p:cNvSpPr txBox="1"/>
          <p:nvPr/>
        </p:nvSpPr>
        <p:spPr>
          <a:xfrm>
            <a:off x="8201643" y="164967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867F39F7-CF34-F244-93E2-4B25746E6C0D}"/>
              </a:ext>
            </a:extLst>
          </p:cNvPr>
          <p:cNvSpPr/>
          <p:nvPr/>
        </p:nvSpPr>
        <p:spPr>
          <a:xfrm>
            <a:off x="8237494" y="363206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3" y="0"/>
            <a:ext cx="11987284" cy="6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7" y="341479"/>
            <a:ext cx="8911257" cy="623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354" y="0"/>
            <a:ext cx="3308263" cy="21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592"/>
            <a:ext cx="5685536" cy="2615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0155" cy="1379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29" y="1352438"/>
            <a:ext cx="6291426" cy="291963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982269" y="3733586"/>
            <a:ext cx="6588963" cy="3124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8639" y="5212497"/>
            <a:ext cx="2371516" cy="15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12" y="81584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Обновленные ФГОС СОО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97" y="2550222"/>
            <a:ext cx="10559610" cy="1173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0" y="3970081"/>
            <a:ext cx="10559517" cy="1881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429" y="12363"/>
            <a:ext cx="2942658" cy="18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" y="1052315"/>
            <a:ext cx="7571232" cy="10873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требований к результатам освоения предмета «Иностранный язык»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" y="2594261"/>
            <a:ext cx="9951720" cy="379222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76288" y="3557016"/>
            <a:ext cx="4233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453896" y="4078224"/>
            <a:ext cx="3026664" cy="27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065" y="65776"/>
            <a:ext cx="3029935" cy="19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" y="1719083"/>
            <a:ext cx="9626976" cy="50474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764" y="0"/>
            <a:ext cx="2664236" cy="17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5696"/>
            <a:ext cx="12103090" cy="64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936</TotalTime>
  <Words>360</Words>
  <Application>Microsoft Office PowerPoint</Application>
  <PresentationFormat>Широкоэкранный</PresentationFormat>
  <Paragraphs>59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Gilroy ExtraBold</vt:lpstr>
      <vt:lpstr>Helvetica Neue Medium</vt:lpstr>
      <vt:lpstr>Muller Bold</vt:lpstr>
      <vt:lpstr>Times New Roman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Обновленные ФГОС СОО</vt:lpstr>
      <vt:lpstr>Особенности требований к результатам освоения предмета «Иностранный язык»</vt:lpstr>
      <vt:lpstr>Презентация PowerPoint</vt:lpstr>
      <vt:lpstr>Презентация PowerPoint</vt:lpstr>
      <vt:lpstr>Метапредметные результаты. Метапредметные результаты конкретизировали по видам УУД и сгруппировали по трем направлениям:</vt:lpstr>
      <vt:lpstr>ФГОС СОО – требования к предметным результатам</vt:lpstr>
      <vt:lpstr>Презентация PowerPoint</vt:lpstr>
      <vt:lpstr>Цели проектов и ФГОС</vt:lpstr>
      <vt:lpstr>Презентация PowerPoint</vt:lpstr>
      <vt:lpstr>Если проанализировать этапы работы над проектом, то можно увидеть связь с ФГОС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66</cp:revision>
  <dcterms:created xsi:type="dcterms:W3CDTF">2023-08-27T03:00:17Z</dcterms:created>
  <dcterms:modified xsi:type="dcterms:W3CDTF">2023-10-29T07:54:13Z</dcterms:modified>
</cp:coreProperties>
</file>